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f+Ed4xKNOYXBdp2OJeWVGU6IK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feaca2b6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feaca2b6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1feaca2b64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5da2f7640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5da2f7640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35da2f7640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6e57206da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26e57206da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51bae8625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351bae8625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2baa7ccd0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22baa7ccd0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af8dc3f51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3af8dc3f51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2baa7ccd0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22baa7ccd0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51bae8625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351bae8625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2baa7ccd0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22baa7ccd0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8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8"/>
          <p:cNvSpPr txBox="1"/>
          <p:nvPr>
            <p:ph type="ctrTitle"/>
          </p:nvPr>
        </p:nvSpPr>
        <p:spPr>
          <a:xfrm>
            <a:off x="2611808" y="3428998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subTitle"/>
          </p:nvPr>
        </p:nvSpPr>
        <p:spPr>
          <a:xfrm>
            <a:off x="2772274" y="2268786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b="0" sz="180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7" name="Google Shape;27;p18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7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7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7"/>
          <p:cNvSpPr txBox="1"/>
          <p:nvPr>
            <p:ph type="title"/>
          </p:nvPr>
        </p:nvSpPr>
        <p:spPr>
          <a:xfrm>
            <a:off x="2611808" y="808056"/>
            <a:ext cx="795409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 rot="5400000">
            <a:off x="4672955" y="152760"/>
            <a:ext cx="3997828" cy="7796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8"/>
          <p:cNvSpPr txBox="1"/>
          <p:nvPr>
            <p:ph type="title"/>
          </p:nvPr>
        </p:nvSpPr>
        <p:spPr>
          <a:xfrm rot="5400000">
            <a:off x="7280577" y="2764621"/>
            <a:ext cx="5244126" cy="1326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 rot="5400000">
            <a:off x="3302436" y="276725"/>
            <a:ext cx="5079534" cy="6466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9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6" name="Google Shape;36;p19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0"/>
          <p:cNvSpPr txBox="1"/>
          <p:nvPr>
            <p:ph type="title"/>
          </p:nvPr>
        </p:nvSpPr>
        <p:spPr>
          <a:xfrm>
            <a:off x="2609873" y="805817"/>
            <a:ext cx="7950984" cy="1081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" type="body"/>
          </p:nvPr>
        </p:nvSpPr>
        <p:spPr>
          <a:xfrm>
            <a:off x="2605374" y="2052116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2" type="body"/>
          </p:nvPr>
        </p:nvSpPr>
        <p:spPr>
          <a:xfrm>
            <a:off x="6666636" y="2052114"/>
            <a:ext cx="3894222" cy="399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6" name="Google Shape;46;p20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1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1"/>
          <p:cNvSpPr txBox="1"/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2773968" y="2268786"/>
            <a:ext cx="7791931" cy="878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21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2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2"/>
          <p:cNvSpPr txBox="1"/>
          <p:nvPr>
            <p:ph type="title"/>
          </p:nvPr>
        </p:nvSpPr>
        <p:spPr>
          <a:xfrm>
            <a:off x="2609873" y="805818"/>
            <a:ext cx="7956560" cy="107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" type="body"/>
          </p:nvPr>
        </p:nvSpPr>
        <p:spPr>
          <a:xfrm>
            <a:off x="2609285" y="2052115"/>
            <a:ext cx="3896467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62" name="Google Shape;62;p22"/>
          <p:cNvSpPr txBox="1"/>
          <p:nvPr>
            <p:ph idx="2" type="body"/>
          </p:nvPr>
        </p:nvSpPr>
        <p:spPr>
          <a:xfrm>
            <a:off x="2609285" y="2851331"/>
            <a:ext cx="3893623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3" type="body"/>
          </p:nvPr>
        </p:nvSpPr>
        <p:spPr>
          <a:xfrm>
            <a:off x="6666634" y="2052115"/>
            <a:ext cx="3899798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64" name="Google Shape;64;p22"/>
          <p:cNvSpPr txBox="1"/>
          <p:nvPr>
            <p:ph idx="4" type="body"/>
          </p:nvPr>
        </p:nvSpPr>
        <p:spPr>
          <a:xfrm>
            <a:off x="6666635" y="2851331"/>
            <a:ext cx="3899798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3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5" name="Google Shape;75;p23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5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5"/>
          <p:cNvSpPr txBox="1"/>
          <p:nvPr>
            <p:ph type="title"/>
          </p:nvPr>
        </p:nvSpPr>
        <p:spPr>
          <a:xfrm>
            <a:off x="1970323" y="1282451"/>
            <a:ext cx="2664361" cy="1903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" type="body"/>
          </p:nvPr>
        </p:nvSpPr>
        <p:spPr>
          <a:xfrm>
            <a:off x="5120154" y="805818"/>
            <a:ext cx="5446278" cy="52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2" type="body"/>
          </p:nvPr>
        </p:nvSpPr>
        <p:spPr>
          <a:xfrm>
            <a:off x="1970322" y="3186154"/>
            <a:ext cx="2664361" cy="23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89" name="Google Shape;89;p25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6"/>
          <p:cNvSpPr/>
          <p:nvPr>
            <p:ph idx="2" type="pic"/>
          </p:nvPr>
        </p:nvSpPr>
        <p:spPr>
          <a:xfrm>
            <a:off x="6747062" y="3229"/>
            <a:ext cx="4629734" cy="685800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</p:sp>
      <p:sp>
        <p:nvSpPr>
          <p:cNvPr id="96" name="Google Shape;96;p26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6"/>
          <p:cNvSpPr txBox="1"/>
          <p:nvPr>
            <p:ph type="title"/>
          </p:nvPr>
        </p:nvSpPr>
        <p:spPr>
          <a:xfrm>
            <a:off x="1971241" y="1282452"/>
            <a:ext cx="3970986" cy="19004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1970322" y="3182928"/>
            <a:ext cx="3971874" cy="2386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99" name="Google Shape;99;p26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7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7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179" lvl="6" marL="3200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179" lvl="7" marL="3657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179" lvl="8" marL="411480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" name="Google Shape;18;p17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/>
          <p:nvPr>
            <p:ph type="ctrTitle"/>
          </p:nvPr>
        </p:nvSpPr>
        <p:spPr>
          <a:xfrm>
            <a:off x="1066800" y="1752600"/>
            <a:ext cx="7734299" cy="151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1" lang="fr-FR" sz="2800"/>
              <a:t>Prédictions</a:t>
            </a:r>
            <a:r>
              <a:rPr b="1" i="1" lang="fr-FR" sz="2800"/>
              <a:t> des émissions de CO2 d’immeubles de la ville de Seattle</a:t>
            </a:r>
            <a:endParaRPr/>
          </a:p>
        </p:txBody>
      </p:sp>
      <p:sp>
        <p:nvSpPr>
          <p:cNvPr id="125" name="Google Shape;125;p1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6" name="Google Shape;126;p1"/>
          <p:cNvSpPr txBox="1"/>
          <p:nvPr/>
        </p:nvSpPr>
        <p:spPr>
          <a:xfrm>
            <a:off x="2666999" y="3429000"/>
            <a:ext cx="494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 NOROOZI KIA Keyvan </a:t>
            </a:r>
            <a:r>
              <a:rPr b="0" i="1" lang="fr-F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Scientist</a:t>
            </a:r>
            <a:endParaRPr b="0" i="1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lt1"/>
                </a:solidFill>
              </a:rPr>
              <a:t>Le 5 Mai 2022</a:t>
            </a:r>
            <a:endParaRPr i="1" sz="1800">
              <a:solidFill>
                <a:schemeClr val="lt1"/>
              </a:solidFill>
            </a:endParaRPr>
          </a:p>
        </p:txBody>
      </p:sp>
      <p:pic>
        <p:nvPicPr>
          <p:cNvPr id="127" name="Google Shape;12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500" y="4508800"/>
            <a:ext cx="4943400" cy="21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feaca2b64_0_7"/>
          <p:cNvSpPr txBox="1"/>
          <p:nvPr>
            <p:ph idx="1" type="body"/>
          </p:nvPr>
        </p:nvSpPr>
        <p:spPr>
          <a:xfrm>
            <a:off x="795000" y="1964238"/>
            <a:ext cx="5338200" cy="399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44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R2 : coefficient de détermination: mesure de la qualité d’une prédiction (entre 0 et 1)</a:t>
            </a:r>
            <a:endParaRPr/>
          </a:p>
          <a:p>
            <a:pPr indent="-344487" lvl="0" marL="344487" rtl="0" algn="l"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MSE : somme des carrés des résidus = erreur sur les prédictions</a:t>
            </a:r>
            <a:endParaRPr/>
          </a:p>
          <a:p>
            <a:pPr indent="-333057" lvl="0" marL="344487" rtl="0" algn="l">
              <a:spcBef>
                <a:spcPts val="160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Temps d'exécution du modèle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1feaca2b64_0_7"/>
          <p:cNvSpPr txBox="1"/>
          <p:nvPr>
            <p:ph idx="2" type="body"/>
          </p:nvPr>
        </p:nvSpPr>
        <p:spPr>
          <a:xfrm>
            <a:off x="5825275" y="6857991"/>
            <a:ext cx="3894300" cy="62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1feaca2b64_0_7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6" name="Google Shape;206;g11feaca2b64_0_7"/>
          <p:cNvSpPr txBox="1"/>
          <p:nvPr/>
        </p:nvSpPr>
        <p:spPr>
          <a:xfrm>
            <a:off x="2516400" y="872050"/>
            <a:ext cx="503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400">
                <a:solidFill>
                  <a:schemeClr val="lt1"/>
                </a:solidFill>
              </a:rPr>
              <a:t>Métriques</a:t>
            </a:r>
            <a:endParaRPr sz="4300">
              <a:solidFill>
                <a:schemeClr val="lt1"/>
              </a:solidFill>
            </a:endParaRPr>
          </a:p>
        </p:txBody>
      </p:sp>
      <p:pic>
        <p:nvPicPr>
          <p:cNvPr id="207" name="Google Shape;207;g11feaca2b64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200" y="1964250"/>
            <a:ext cx="5140574" cy="38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5da2f7640_0_22"/>
          <p:cNvSpPr txBox="1"/>
          <p:nvPr>
            <p:ph type="title"/>
          </p:nvPr>
        </p:nvSpPr>
        <p:spPr>
          <a:xfrm>
            <a:off x="2605373" y="805817"/>
            <a:ext cx="7950900" cy="108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Dummy Regressor</a:t>
            </a:r>
            <a:endParaRPr/>
          </a:p>
        </p:txBody>
      </p:sp>
      <p:sp>
        <p:nvSpPr>
          <p:cNvPr id="214" name="Google Shape;214;g135da2f7640_0_22"/>
          <p:cNvSpPr txBox="1"/>
          <p:nvPr>
            <p:ph idx="1" type="body"/>
          </p:nvPr>
        </p:nvSpPr>
        <p:spPr>
          <a:xfrm>
            <a:off x="1815950" y="2664248"/>
            <a:ext cx="3891900" cy="322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Utilisation de la moyenne</a:t>
            </a:r>
            <a:endParaRPr/>
          </a:p>
          <a:p>
            <a:pPr indent="-344487" lvl="0" marL="344487" rtl="0" algn="l"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Valeur constante</a:t>
            </a:r>
            <a:endParaRPr/>
          </a:p>
          <a:p>
            <a:pPr indent="-344487" lvl="0" marL="344487" rtl="0" algn="l"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Prédictions inefficaces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35da2f7640_0_22"/>
          <p:cNvSpPr txBox="1"/>
          <p:nvPr>
            <p:ph idx="2" type="body"/>
          </p:nvPr>
        </p:nvSpPr>
        <p:spPr>
          <a:xfrm>
            <a:off x="6666626" y="3450771"/>
            <a:ext cx="3521700" cy="259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35da2f7640_0_22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17" name="Google Shape;217;g135da2f7640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725" y="1974388"/>
            <a:ext cx="38481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135da2f7640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7725" y="3537550"/>
            <a:ext cx="46101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>
            <p:ph type="title"/>
          </p:nvPr>
        </p:nvSpPr>
        <p:spPr>
          <a:xfrm>
            <a:off x="1709238" y="838656"/>
            <a:ext cx="79509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Exploration : Régression linéaire</a:t>
            </a:r>
            <a:endParaRPr/>
          </a:p>
        </p:txBody>
      </p:sp>
      <p:sp>
        <p:nvSpPr>
          <p:cNvPr id="224" name="Google Shape;224;p12"/>
          <p:cNvSpPr txBox="1"/>
          <p:nvPr>
            <p:ph idx="1" type="body"/>
          </p:nvPr>
        </p:nvSpPr>
        <p:spPr>
          <a:xfrm>
            <a:off x="1244406" y="1920461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MSE élevée, R2 faible</a:t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Prédictions inefficaces</a:t>
            </a:r>
            <a:endParaRPr/>
          </a:p>
          <a:p>
            <a:pPr indent="-33305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Suspection de colinéarité</a:t>
            </a:r>
            <a:endParaRPr/>
          </a:p>
          <a:p>
            <a:pPr indent="0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26" name="Google Shape;22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766" y="2072856"/>
            <a:ext cx="3743861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766" y="3349206"/>
            <a:ext cx="50101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6e57206da_0_9"/>
          <p:cNvSpPr txBox="1"/>
          <p:nvPr>
            <p:ph type="title"/>
          </p:nvPr>
        </p:nvSpPr>
        <p:spPr>
          <a:xfrm>
            <a:off x="2381938" y="808056"/>
            <a:ext cx="79509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Exploration : Ridge Régression </a:t>
            </a:r>
            <a:endParaRPr/>
          </a:p>
        </p:txBody>
      </p:sp>
      <p:sp>
        <p:nvSpPr>
          <p:cNvPr id="233" name="Google Shape;233;g126e57206da_0_9"/>
          <p:cNvSpPr txBox="1"/>
          <p:nvPr>
            <p:ph idx="1" type="body"/>
          </p:nvPr>
        </p:nvSpPr>
        <p:spPr>
          <a:xfrm>
            <a:off x="1135181" y="1995211"/>
            <a:ext cx="3891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Principe : contrainte quadratique sur les coefficients</a:t>
            </a:r>
            <a:endParaRPr/>
          </a:p>
          <a:p>
            <a:pPr indent="0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05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Meilleur que Lasso</a:t>
            </a:r>
            <a:endParaRPr/>
          </a:p>
          <a:p>
            <a:pPr indent="0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05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Meilleurs résultats</a:t>
            </a:r>
            <a:endParaRPr/>
          </a:p>
          <a:p>
            <a:pPr indent="0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26e57206da_0_9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35" name="Google Shape;235;g126e57206da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325" y="2067963"/>
            <a:ext cx="5214324" cy="27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126e57206da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331" y="4968162"/>
            <a:ext cx="44196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51bae8625_0_29"/>
          <p:cNvSpPr txBox="1"/>
          <p:nvPr>
            <p:ph type="title"/>
          </p:nvPr>
        </p:nvSpPr>
        <p:spPr>
          <a:xfrm>
            <a:off x="2381938" y="808056"/>
            <a:ext cx="79509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Exploration : Ridge Régression </a:t>
            </a:r>
            <a:endParaRPr/>
          </a:p>
        </p:txBody>
      </p:sp>
      <p:sp>
        <p:nvSpPr>
          <p:cNvPr id="242" name="Google Shape;242;g1351bae8625_0_29"/>
          <p:cNvSpPr txBox="1"/>
          <p:nvPr>
            <p:ph idx="1" type="body"/>
          </p:nvPr>
        </p:nvSpPr>
        <p:spPr>
          <a:xfrm>
            <a:off x="1135181" y="1995211"/>
            <a:ext cx="3891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351bae8625_0_29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44" name="Google Shape;244;g1351bae8625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946" y="1889846"/>
            <a:ext cx="7016975" cy="46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/>
          <p:nvPr>
            <p:ph type="title"/>
          </p:nvPr>
        </p:nvSpPr>
        <p:spPr>
          <a:xfrm>
            <a:off x="795122" y="719675"/>
            <a:ext cx="102114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               Exploration : Random Forest</a:t>
            </a:r>
            <a:endParaRPr/>
          </a:p>
        </p:txBody>
      </p:sp>
      <p:sp>
        <p:nvSpPr>
          <p:cNvPr id="250" name="Google Shape;250;p13"/>
          <p:cNvSpPr txBox="1"/>
          <p:nvPr>
            <p:ph idx="1" type="body"/>
          </p:nvPr>
        </p:nvSpPr>
        <p:spPr>
          <a:xfrm>
            <a:off x="1228725" y="1801375"/>
            <a:ext cx="45033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Arbres de décisions</a:t>
            </a:r>
            <a:endParaRPr/>
          </a:p>
          <a:p>
            <a:pPr indent="0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Recherche des meilleurs hyperparamètres</a:t>
            </a:r>
            <a:endParaRPr/>
          </a:p>
          <a:p>
            <a:pPr indent="0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Très bons résultats</a:t>
            </a:r>
            <a:endParaRPr/>
          </a:p>
          <a:p>
            <a:pPr indent="0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52" name="Google Shape;25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5419350"/>
            <a:ext cx="10055724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724" y="4228350"/>
            <a:ext cx="3476078" cy="10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4425" y="1953875"/>
            <a:ext cx="46577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/>
          <p:nvPr>
            <p:ph type="title"/>
          </p:nvPr>
        </p:nvSpPr>
        <p:spPr>
          <a:xfrm>
            <a:off x="729438" y="762785"/>
            <a:ext cx="7950984" cy="1081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               Exploration : XGBoost</a:t>
            </a:r>
            <a:endParaRPr/>
          </a:p>
        </p:txBody>
      </p:sp>
      <p:sp>
        <p:nvSpPr>
          <p:cNvPr id="260" name="Google Shape;260;p14"/>
          <p:cNvSpPr txBox="1"/>
          <p:nvPr>
            <p:ph idx="1" type="body"/>
          </p:nvPr>
        </p:nvSpPr>
        <p:spPr>
          <a:xfrm>
            <a:off x="1055430" y="1702513"/>
            <a:ext cx="3891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Combinaison de plusieurs algorithmes</a:t>
            </a:r>
            <a:endParaRPr/>
          </a:p>
          <a:p>
            <a:pPr indent="0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Basé sur le Random Forest</a:t>
            </a:r>
            <a:endParaRPr/>
          </a:p>
          <a:p>
            <a:pPr indent="0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Résultats en dessous du Random Forest</a:t>
            </a:r>
            <a:endParaRPr/>
          </a:p>
        </p:txBody>
      </p:sp>
      <p:sp>
        <p:nvSpPr>
          <p:cNvPr id="261" name="Google Shape;261;p14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62" name="Google Shape;2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730" y="4265640"/>
            <a:ext cx="42291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730" y="1996890"/>
            <a:ext cx="3468675" cy="21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2baa7ccd0_0_31"/>
          <p:cNvSpPr txBox="1"/>
          <p:nvPr>
            <p:ph type="title"/>
          </p:nvPr>
        </p:nvSpPr>
        <p:spPr>
          <a:xfrm>
            <a:off x="709177" y="722238"/>
            <a:ext cx="93426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               Exploration : feature importance</a:t>
            </a:r>
            <a:endParaRPr/>
          </a:p>
        </p:txBody>
      </p:sp>
      <p:sp>
        <p:nvSpPr>
          <p:cNvPr id="269" name="Google Shape;269;g122baa7ccd0_0_31"/>
          <p:cNvSpPr txBox="1"/>
          <p:nvPr>
            <p:ph idx="1" type="body"/>
          </p:nvPr>
        </p:nvSpPr>
        <p:spPr>
          <a:xfrm>
            <a:off x="1086080" y="2408888"/>
            <a:ext cx="3891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Random Forest</a:t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Variable agissant sur l’erreur</a:t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Taille de la propriété</a:t>
            </a:r>
            <a:endParaRPr/>
          </a:p>
        </p:txBody>
      </p:sp>
      <p:sp>
        <p:nvSpPr>
          <p:cNvPr id="270" name="Google Shape;270;g122baa7ccd0_0_31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71" name="Google Shape;271;g122baa7ccd0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088" y="4311200"/>
            <a:ext cx="84867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af8dc3f51_0_2"/>
          <p:cNvSpPr txBox="1"/>
          <p:nvPr>
            <p:ph type="title"/>
          </p:nvPr>
        </p:nvSpPr>
        <p:spPr>
          <a:xfrm>
            <a:off x="709177" y="722238"/>
            <a:ext cx="93426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               Exploration : Comparatif des modèles</a:t>
            </a:r>
            <a:endParaRPr/>
          </a:p>
        </p:txBody>
      </p:sp>
      <p:sp>
        <p:nvSpPr>
          <p:cNvPr id="277" name="Google Shape;277;g13af8dc3f51_0_2"/>
          <p:cNvSpPr txBox="1"/>
          <p:nvPr>
            <p:ph idx="1" type="body"/>
          </p:nvPr>
        </p:nvSpPr>
        <p:spPr>
          <a:xfrm>
            <a:off x="1238480" y="1956438"/>
            <a:ext cx="3891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Random Forest : plus efficace</a:t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Métriques : MSE , R2</a:t>
            </a:r>
            <a:endParaRPr/>
          </a:p>
          <a:p>
            <a:pPr indent="0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3af8dc3f51_0_2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79" name="Google Shape;279;g13af8dc3f51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380" y="1956438"/>
            <a:ext cx="425767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13af8dc3f51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380" y="4518663"/>
            <a:ext cx="4262384" cy="218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2baa7ccd0_0_40"/>
          <p:cNvSpPr txBox="1"/>
          <p:nvPr>
            <p:ph type="title"/>
          </p:nvPr>
        </p:nvSpPr>
        <p:spPr>
          <a:xfrm>
            <a:off x="245654" y="810088"/>
            <a:ext cx="104169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               </a:t>
            </a:r>
            <a:r>
              <a:rPr lang="fr-FR" sz="3000"/>
              <a:t>Exploration: Influence de l’Energy Star Score</a:t>
            </a:r>
            <a:endParaRPr sz="3000"/>
          </a:p>
        </p:txBody>
      </p:sp>
      <p:sp>
        <p:nvSpPr>
          <p:cNvPr id="286" name="Google Shape;286;g122baa7ccd0_0_40"/>
          <p:cNvSpPr txBox="1"/>
          <p:nvPr>
            <p:ph idx="1" type="body"/>
          </p:nvPr>
        </p:nvSpPr>
        <p:spPr>
          <a:xfrm>
            <a:off x="1035380" y="2214563"/>
            <a:ext cx="3891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Faibles corrélations avec les </a:t>
            </a:r>
            <a:r>
              <a:rPr lang="fr-FR"/>
              <a:t>émissions</a:t>
            </a:r>
            <a:r>
              <a:rPr lang="fr-FR"/>
              <a:t> de CO2</a:t>
            </a:r>
            <a:endParaRPr/>
          </a:p>
          <a:p>
            <a:pPr indent="0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05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Pas de distribution normale</a:t>
            </a:r>
            <a:endParaRPr/>
          </a:p>
          <a:p>
            <a:pPr indent="0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05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Performances améliorées </a:t>
            </a:r>
            <a:endParaRPr/>
          </a:p>
          <a:p>
            <a:pPr indent="0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pour l’énergie</a:t>
            </a:r>
            <a:endParaRPr/>
          </a:p>
          <a:p>
            <a:pPr indent="0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05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Faible influence sur les </a:t>
            </a:r>
            <a:r>
              <a:rPr lang="fr-FR"/>
              <a:t>prédictions</a:t>
            </a:r>
            <a:endParaRPr/>
          </a:p>
          <a:p>
            <a:pPr indent="0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22baa7ccd0_0_40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88" name="Google Shape;288;g122baa7ccd0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150" y="1891900"/>
            <a:ext cx="6011359" cy="43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>
            <p:ph type="title"/>
          </p:nvPr>
        </p:nvSpPr>
        <p:spPr>
          <a:xfrm>
            <a:off x="1789043" y="717863"/>
            <a:ext cx="2878909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Sommaire</a:t>
            </a:r>
            <a:br>
              <a:rPr lang="fr-FR"/>
            </a:br>
            <a:endParaRPr/>
          </a:p>
        </p:txBody>
      </p:sp>
      <p:sp>
        <p:nvSpPr>
          <p:cNvPr id="133" name="Google Shape;133;p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4" name="Google Shape;134;p2"/>
          <p:cNvSpPr txBox="1"/>
          <p:nvPr/>
        </p:nvSpPr>
        <p:spPr>
          <a:xfrm>
            <a:off x="1706275" y="1270700"/>
            <a:ext cx="9000000" cy="53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1353" lvl="0" marL="344487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340"/>
              <a:buFont typeface="Noto Sans Symbols"/>
              <a:buChar char="▪"/>
            </a:pPr>
            <a:r>
              <a:rPr lang="fr-FR" sz="2600">
                <a:solidFill>
                  <a:schemeClr val="lt1"/>
                </a:solidFill>
              </a:rPr>
              <a:t>Introduction</a:t>
            </a:r>
            <a:r>
              <a:rPr lang="fr-FR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endParaRPr/>
          </a:p>
          <a:p>
            <a:pPr indent="-411353" lvl="0" marL="344487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340"/>
              <a:buFont typeface="Noto Sans Symbols"/>
              <a:buChar char="▪"/>
            </a:pPr>
            <a:r>
              <a:rPr lang="fr-FR" sz="2600">
                <a:solidFill>
                  <a:schemeClr val="lt1"/>
                </a:solidFill>
              </a:rPr>
              <a:t>Analyse des relevés des </a:t>
            </a:r>
            <a:r>
              <a:rPr lang="fr-FR" sz="2600">
                <a:solidFill>
                  <a:schemeClr val="lt1"/>
                </a:solidFill>
              </a:rPr>
              <a:t>bâtiments</a:t>
            </a:r>
            <a:r>
              <a:rPr lang="fr-FR" sz="2600">
                <a:solidFill>
                  <a:schemeClr val="lt1"/>
                </a:solidFill>
              </a:rPr>
              <a:t>  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411353" lvl="0" marL="344488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340"/>
              <a:buFont typeface="Noto Sans Symbols"/>
              <a:buChar char="▪"/>
            </a:pPr>
            <a:r>
              <a:rPr lang="fr-FR" sz="2600">
                <a:solidFill>
                  <a:schemeClr val="lt1"/>
                </a:solidFill>
              </a:rPr>
              <a:t>Exploration : étude comparative des modèles</a:t>
            </a:r>
            <a:endParaRPr/>
          </a:p>
          <a:p>
            <a:pPr indent="-411353" lvl="0" marL="344488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340"/>
              <a:buFont typeface="Noto Sans Symbols"/>
              <a:buChar char="▪"/>
            </a:pPr>
            <a:r>
              <a:rPr lang="fr-FR" sz="2600">
                <a:solidFill>
                  <a:schemeClr val="lt1"/>
                </a:solidFill>
              </a:rPr>
              <a:t>Conclusion et perspectives</a:t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title"/>
          </p:nvPr>
        </p:nvSpPr>
        <p:spPr>
          <a:xfrm>
            <a:off x="-112342" y="808056"/>
            <a:ext cx="809429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Conclusion et perspectives</a:t>
            </a:r>
            <a:endParaRPr/>
          </a:p>
        </p:txBody>
      </p:sp>
      <p:sp>
        <p:nvSpPr>
          <p:cNvPr id="294" name="Google Shape;294;p16"/>
          <p:cNvSpPr txBox="1"/>
          <p:nvPr>
            <p:ph idx="1" type="body"/>
          </p:nvPr>
        </p:nvSpPr>
        <p:spPr>
          <a:xfrm>
            <a:off x="2047525" y="1885275"/>
            <a:ext cx="7227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305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Base de données à retravailler</a:t>
            </a:r>
            <a:endParaRPr/>
          </a:p>
          <a:p>
            <a:pPr indent="-33305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Random Forest efficace</a:t>
            </a:r>
            <a:endParaRPr/>
          </a:p>
          <a:p>
            <a:pPr indent="-33305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Explorer plus d’algorithmes</a:t>
            </a:r>
            <a:endParaRPr/>
          </a:p>
          <a:p>
            <a:pPr indent="-33305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Rechercher , demander d’autres features à analyser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6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1694227" y="749775"/>
            <a:ext cx="63783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Introduction : Problématique</a:t>
            </a:r>
            <a:endParaRPr/>
          </a:p>
        </p:txBody>
      </p:sp>
      <p:sp>
        <p:nvSpPr>
          <p:cNvPr id="140" name="Google Shape;140;p3"/>
          <p:cNvSpPr txBox="1"/>
          <p:nvPr>
            <p:ph idx="1" type="body"/>
          </p:nvPr>
        </p:nvSpPr>
        <p:spPr>
          <a:xfrm>
            <a:off x="1162500" y="2507350"/>
            <a:ext cx="61641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Immeubles non habités</a:t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Objectifs : prédire les </a:t>
            </a:r>
            <a:r>
              <a:rPr lang="fr-FR"/>
              <a:t>émissions de gaz et la consommation d’énergie des immeubles</a:t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Prédictions des Modèles de Machine Learning</a:t>
            </a:r>
            <a:endParaRPr/>
          </a:p>
        </p:txBody>
      </p:sp>
      <p:sp>
        <p:nvSpPr>
          <p:cNvPr id="141" name="Google Shape;141;p3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42" name="Google Shape;142;p3"/>
          <p:cNvPicPr preferRelativeResize="0"/>
          <p:nvPr/>
        </p:nvPicPr>
        <p:blipFill rotWithShape="1">
          <a:blip r:embed="rId3">
            <a:alphaModFix/>
          </a:blip>
          <a:srcRect b="22066" l="6076" r="0" t="11685"/>
          <a:stretch/>
        </p:blipFill>
        <p:spPr>
          <a:xfrm>
            <a:off x="7820175" y="2507350"/>
            <a:ext cx="2845575" cy="14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type="title"/>
          </p:nvPr>
        </p:nvSpPr>
        <p:spPr>
          <a:xfrm>
            <a:off x="952751" y="692356"/>
            <a:ext cx="80598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    Analyse : premières observations </a:t>
            </a:r>
            <a:endParaRPr/>
          </a:p>
        </p:txBody>
      </p:sp>
      <p:sp>
        <p:nvSpPr>
          <p:cNvPr id="148" name="Google Shape;148;p5"/>
          <p:cNvSpPr txBox="1"/>
          <p:nvPr>
            <p:ph idx="1" type="body"/>
          </p:nvPr>
        </p:nvSpPr>
        <p:spPr>
          <a:xfrm>
            <a:off x="1177150" y="1598800"/>
            <a:ext cx="41658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917" lvl="0" marL="344487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Deux jeux de données différents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05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Variables différentes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05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Encodage distinct de l’adresse</a:t>
            </a:r>
            <a:endParaRPr/>
          </a:p>
          <a:p>
            <a:pPr indent="0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05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Etude effectuée avec les données de 2016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9" name="Google Shape;149;p5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50" name="Google Shape;15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950" y="1598800"/>
            <a:ext cx="4826775" cy="235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8950" y="4123875"/>
            <a:ext cx="4663000" cy="26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type="title"/>
          </p:nvPr>
        </p:nvSpPr>
        <p:spPr>
          <a:xfrm>
            <a:off x="301128" y="728888"/>
            <a:ext cx="107427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 sz="3200"/>
              <a:t>Analyse : nettoyage des données manquantes</a:t>
            </a:r>
            <a:endParaRPr sz="3200"/>
          </a:p>
        </p:txBody>
      </p:sp>
      <p:sp>
        <p:nvSpPr>
          <p:cNvPr id="157" name="Google Shape;157;p7"/>
          <p:cNvSpPr txBox="1"/>
          <p:nvPr>
            <p:ph idx="1" type="body"/>
          </p:nvPr>
        </p:nvSpPr>
        <p:spPr>
          <a:xfrm>
            <a:off x="1761300" y="2052125"/>
            <a:ext cx="3882000" cy="4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35915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Char char="▪"/>
            </a:pPr>
            <a:r>
              <a:rPr lang="fr-FR"/>
              <a:t>Beaucoup de données manquantes sur les utilisations secondaires et tertiaires des immeubles (</a:t>
            </a:r>
            <a:r>
              <a:rPr lang="fr-FR"/>
              <a:t>plus de 75 %)</a:t>
            </a:r>
            <a:endParaRPr/>
          </a:p>
          <a:p>
            <a:pPr indent="-335915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fr-FR"/>
              <a:t>Suppression</a:t>
            </a:r>
            <a:r>
              <a:rPr lang="fr-FR"/>
              <a:t> de ces variables</a:t>
            </a:r>
            <a:endParaRPr/>
          </a:p>
          <a:p>
            <a:pPr indent="-335915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fr-FR"/>
              <a:t>Remplissage des NaN avec le chiffre “-1”  pour les variables numériques</a:t>
            </a:r>
            <a:endParaRPr/>
          </a:p>
          <a:p>
            <a:pPr indent="-325342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81000"/>
              <a:buChar char="▪"/>
            </a:pPr>
            <a:r>
              <a:rPr lang="fr-FR"/>
              <a:t>Possibilité de remplir les NaN avec la médiane</a:t>
            </a:r>
            <a:endParaRPr/>
          </a:p>
          <a:p>
            <a:pPr indent="0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59" name="Google Shape;15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8525" y="1519875"/>
            <a:ext cx="4747200" cy="27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5700" y="4410525"/>
            <a:ext cx="4870025" cy="22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1488425" y="799650"/>
            <a:ext cx="98775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Analyse : nettoyage des données abberantes</a:t>
            </a:r>
            <a:endParaRPr/>
          </a:p>
        </p:txBody>
      </p:sp>
      <p:sp>
        <p:nvSpPr>
          <p:cNvPr id="166" name="Google Shape;166;p8"/>
          <p:cNvSpPr txBox="1"/>
          <p:nvPr>
            <p:ph idx="1" type="body"/>
          </p:nvPr>
        </p:nvSpPr>
        <p:spPr>
          <a:xfrm>
            <a:off x="2453650" y="1627250"/>
            <a:ext cx="43296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05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Valeurs négatives : présence de panneaux solaires</a:t>
            </a:r>
            <a:endParaRPr/>
          </a:p>
          <a:p>
            <a:pPr indent="-33305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Remplissage des “-1” pouvant affecter nos valeurs</a:t>
            </a:r>
            <a:endParaRPr/>
          </a:p>
          <a:p>
            <a:pPr indent="-33305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Latitude,</a:t>
            </a:r>
            <a:r>
              <a:rPr lang="fr-FR"/>
              <a:t> longitude négatives mais non abberantes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68" name="Google Shape;16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00" y="4420875"/>
            <a:ext cx="67818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5175" y="1627250"/>
            <a:ext cx="348615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type="title"/>
          </p:nvPr>
        </p:nvSpPr>
        <p:spPr>
          <a:xfrm>
            <a:off x="1943400" y="828675"/>
            <a:ext cx="94929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    Analyse : choix des types d’immeubles (1) </a:t>
            </a:r>
            <a:endParaRPr/>
          </a:p>
        </p:txBody>
      </p:sp>
      <p:sp>
        <p:nvSpPr>
          <p:cNvPr id="175" name="Google Shape;175;p9"/>
          <p:cNvSpPr txBox="1"/>
          <p:nvPr>
            <p:ph idx="1" type="body"/>
          </p:nvPr>
        </p:nvSpPr>
        <p:spPr>
          <a:xfrm>
            <a:off x="1437410" y="1910384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301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6" name="Google Shape;176;p9"/>
          <p:cNvSpPr txBox="1"/>
          <p:nvPr>
            <p:ph idx="2" type="body"/>
          </p:nvPr>
        </p:nvSpPr>
        <p:spPr>
          <a:xfrm>
            <a:off x="1370735" y="2567607"/>
            <a:ext cx="4220439" cy="399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Résidences occupées </a:t>
            </a:r>
            <a:endParaRPr/>
          </a:p>
          <a:p>
            <a:pPr indent="-344487" lvl="0" marL="344487" rtl="0" algn="l">
              <a:spcBef>
                <a:spcPts val="160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Suppression de ces résidences</a:t>
            </a:r>
            <a:endParaRPr/>
          </a:p>
          <a:p>
            <a:pPr indent="-344487" lvl="0" marL="344487" rtl="0" algn="l">
              <a:spcBef>
                <a:spcPts val="160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Exemple : Multifamily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7" name="Google Shape;177;p9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78" name="Google Shape;17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175" y="2438650"/>
            <a:ext cx="2930115" cy="34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51bae8625_0_11"/>
          <p:cNvSpPr txBox="1"/>
          <p:nvPr>
            <p:ph type="title"/>
          </p:nvPr>
        </p:nvSpPr>
        <p:spPr>
          <a:xfrm>
            <a:off x="1943400" y="828675"/>
            <a:ext cx="94929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    Analyse : choix des types d’immeubles (2) </a:t>
            </a:r>
            <a:endParaRPr/>
          </a:p>
        </p:txBody>
      </p:sp>
      <p:sp>
        <p:nvSpPr>
          <p:cNvPr id="184" name="Google Shape;184;g1351bae8625_0_11"/>
          <p:cNvSpPr txBox="1"/>
          <p:nvPr>
            <p:ph idx="1" type="body"/>
          </p:nvPr>
        </p:nvSpPr>
        <p:spPr>
          <a:xfrm>
            <a:off x="1437410" y="1910384"/>
            <a:ext cx="3891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301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5" name="Google Shape;185;g1351bae8625_0_11"/>
          <p:cNvSpPr txBox="1"/>
          <p:nvPr>
            <p:ph idx="2" type="body"/>
          </p:nvPr>
        </p:nvSpPr>
        <p:spPr>
          <a:xfrm>
            <a:off x="1370735" y="2567607"/>
            <a:ext cx="4220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NonResidential dominant</a:t>
            </a:r>
            <a:endParaRPr/>
          </a:p>
          <a:p>
            <a:pPr indent="-344487" lvl="0" marL="344487" rtl="0" algn="l">
              <a:spcBef>
                <a:spcPts val="160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Campus (résidences </a:t>
            </a:r>
            <a:r>
              <a:rPr lang="fr-FR"/>
              <a:t>inoccupées)</a:t>
            </a:r>
            <a:endParaRPr/>
          </a:p>
          <a:p>
            <a:pPr indent="-344487" lvl="0" marL="344487" rtl="0" algn="l">
              <a:spcBef>
                <a:spcPts val="160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District K-12 : scolaires </a:t>
            </a:r>
            <a:endParaRPr/>
          </a:p>
          <a:p>
            <a:pPr indent="-344487" lvl="0" marL="344487" rtl="0" algn="l">
              <a:spcBef>
                <a:spcPts val="160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Dataframe nettoyé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6" name="Google Shape;186;g1351bae8625_0_11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87" name="Google Shape;187;g1351bae8625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850" y="2299500"/>
            <a:ext cx="5582675" cy="33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2baa7ccd0_0_19"/>
          <p:cNvSpPr txBox="1"/>
          <p:nvPr>
            <p:ph type="title"/>
          </p:nvPr>
        </p:nvSpPr>
        <p:spPr>
          <a:xfrm>
            <a:off x="2568500" y="828575"/>
            <a:ext cx="81588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-FR"/>
              <a:t>Analyse : transformation des données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3" name="Google Shape;193;g122baa7ccd0_0_19"/>
          <p:cNvSpPr txBox="1"/>
          <p:nvPr>
            <p:ph idx="1" type="body"/>
          </p:nvPr>
        </p:nvSpPr>
        <p:spPr>
          <a:xfrm>
            <a:off x="1437410" y="1910384"/>
            <a:ext cx="3891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301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4" name="Google Shape;194;g122baa7ccd0_0_19"/>
          <p:cNvSpPr txBox="1"/>
          <p:nvPr>
            <p:ph idx="2" type="body"/>
          </p:nvPr>
        </p:nvSpPr>
        <p:spPr>
          <a:xfrm>
            <a:off x="1370735" y="2567607"/>
            <a:ext cx="4220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4487" lvl="0" marL="344487" rtl="0" algn="l">
              <a:spcBef>
                <a:spcPts val="160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Transformation logarithmique de certaines variables numériques </a:t>
            </a:r>
            <a:endParaRPr/>
          </a:p>
          <a:p>
            <a:pPr indent="0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Encodage des variables catégorielles </a:t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Target Encoding</a:t>
            </a:r>
            <a:endParaRPr/>
          </a:p>
          <a:p>
            <a:pPr indent="-33305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Données standardisées</a:t>
            </a:r>
            <a:endParaRPr/>
          </a:p>
          <a:p>
            <a:pPr indent="-2301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5" name="Google Shape;195;g122baa7ccd0_0_19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96" name="Google Shape;196;g122baa7ccd0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125" y="3069975"/>
            <a:ext cx="4951774" cy="29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122baa7ccd0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135" y="1910379"/>
            <a:ext cx="5275400" cy="1063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2022-03-27T20:26:17Z</dcterms:created>
  <dc:creator>Alex Noroozi kia</dc:creator>
</cp:coreProperties>
</file>