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58" r:id="rId5"/>
    <p:sldId id="269" r:id="rId6"/>
    <p:sldId id="260" r:id="rId7"/>
    <p:sldId id="261" r:id="rId8"/>
    <p:sldId id="270" r:id="rId9"/>
    <p:sldId id="265" r:id="rId10"/>
    <p:sldId id="271" r:id="rId11"/>
    <p:sldId id="262" r:id="rId12"/>
    <p:sldId id="276" r:id="rId13"/>
    <p:sldId id="272" r:id="rId14"/>
    <p:sldId id="264" r:id="rId15"/>
    <p:sldId id="273" r:id="rId16"/>
    <p:sldId id="266" r:id="rId17"/>
    <p:sldId id="275" r:id="rId18"/>
    <p:sldId id="267" r:id="rId19"/>
    <p:sldId id="277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83126" autoAdjust="0"/>
  </p:normalViewPr>
  <p:slideViewPr>
    <p:cSldViewPr snapToGrid="0">
      <p:cViewPr varScale="1">
        <p:scale>
          <a:sx n="61" d="100"/>
          <a:sy n="61" d="100"/>
        </p:scale>
        <p:origin x="-4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9175-9679-4B33-AF2D-18C75E191B0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15E81A-0215-408E-A09F-7F4A16E1F431}">
      <dgm:prSet phldrT="[Text]"/>
      <dgm:spPr/>
      <dgm:t>
        <a:bodyPr/>
        <a:lstStyle/>
        <a:p>
          <a:pPr rtl="1"/>
          <a:r>
            <a:rPr lang="fa-IR" dirty="0" smtClean="0">
              <a:solidFill>
                <a:schemeClr val="bg1">
                  <a:lumMod val="95000"/>
                  <a:lumOff val="5000"/>
                </a:schemeClr>
              </a:solidFill>
            </a:rPr>
            <a:t>ارسال پاکت درخواست اولیه برا تخصیص </a:t>
          </a:r>
          <a:r>
            <a:rPr lang="en-US" dirty="0" smtClean="0">
              <a:solidFill>
                <a:schemeClr val="bg1">
                  <a:lumMod val="95000"/>
                  <a:lumOff val="5000"/>
                </a:schemeClr>
              </a:solidFill>
            </a:rPr>
            <a:t>IP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D09BC8-E377-4321-AC41-B58B6A728EEA}" type="parTrans" cxnId="{69DC9E13-F7DA-44BF-B4B2-C94E9D6489A5}">
      <dgm:prSet/>
      <dgm:spPr/>
      <dgm:t>
        <a:bodyPr/>
        <a:lstStyle/>
        <a:p>
          <a:endParaRPr lang="en-US"/>
        </a:p>
      </dgm:t>
    </dgm:pt>
    <dgm:pt modelId="{E03D56D4-E704-4106-9396-C7E8E45E887C}" type="sibTrans" cxnId="{69DC9E13-F7DA-44BF-B4B2-C94E9D6489A5}">
      <dgm:prSet/>
      <dgm:spPr/>
      <dgm:t>
        <a:bodyPr/>
        <a:lstStyle/>
        <a:p>
          <a:endParaRPr lang="en-US"/>
        </a:p>
      </dgm:t>
    </dgm:pt>
    <dgm:pt modelId="{60DF6F1C-C725-45BA-82AC-E5F8A1F37E22}">
      <dgm:prSet phldrT="[Text]"/>
      <dgm:spPr/>
      <dgm:t>
        <a:bodyPr/>
        <a:lstStyle/>
        <a:p>
          <a:pPr rtl="0"/>
          <a:r>
            <a:rPr lang="fa-IR" dirty="0" smtClean="0">
              <a:solidFill>
                <a:schemeClr val="bg1">
                  <a:lumMod val="75000"/>
                  <a:lumOff val="25000"/>
                </a:schemeClr>
              </a:solidFill>
            </a:rPr>
            <a:t>تکرارا این عمل به مدت محدود توسط برد</a:t>
          </a:r>
          <a:endParaRPr lang="en-US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38C8038F-8B18-4798-B877-827C5FFB25F7}" type="parTrans" cxnId="{168452DF-11CF-4D73-8681-A3A78C198A67}">
      <dgm:prSet/>
      <dgm:spPr/>
      <dgm:t>
        <a:bodyPr/>
        <a:lstStyle/>
        <a:p>
          <a:endParaRPr lang="en-US"/>
        </a:p>
      </dgm:t>
    </dgm:pt>
    <dgm:pt modelId="{6D77C794-7175-4EAA-AF5D-DBED7A8D671E}" type="sibTrans" cxnId="{168452DF-11CF-4D73-8681-A3A78C198A67}">
      <dgm:prSet/>
      <dgm:spPr/>
      <dgm:t>
        <a:bodyPr/>
        <a:lstStyle/>
        <a:p>
          <a:endParaRPr lang="en-US"/>
        </a:p>
      </dgm:t>
    </dgm:pt>
    <dgm:pt modelId="{2787E202-2E71-45BB-A963-C37E72CDE496}">
      <dgm:prSet phldrT="[Text]"/>
      <dgm:spPr/>
      <dgm:t>
        <a:bodyPr/>
        <a:lstStyle/>
        <a:p>
          <a:pPr rtl="1"/>
          <a:r>
            <a:rPr lang="fa-IR" dirty="0" smtClean="0">
              <a:solidFill>
                <a:schemeClr val="tx1">
                  <a:lumMod val="50000"/>
                </a:schemeClr>
              </a:solidFill>
            </a:rPr>
            <a:t>در صورت اتمام زمان پیش فرض استفاده از </a:t>
          </a:r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IP</a:t>
          </a:r>
          <a:r>
            <a:rPr lang="fa-IR" dirty="0" smtClean="0">
              <a:solidFill>
                <a:schemeClr val="tx1">
                  <a:lumMod val="50000"/>
                </a:schemeClr>
              </a:solidFill>
            </a:rPr>
            <a:t> پیش فرض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119BDBF5-5689-4326-9E36-49FFB183919A}" type="parTrans" cxnId="{8294AE40-56DA-4344-910C-D4CA70EE5613}">
      <dgm:prSet/>
      <dgm:spPr/>
      <dgm:t>
        <a:bodyPr/>
        <a:lstStyle/>
        <a:p>
          <a:endParaRPr lang="en-US"/>
        </a:p>
      </dgm:t>
    </dgm:pt>
    <dgm:pt modelId="{5CFCEEC4-B84B-429A-B2D0-CB39430CEB5C}" type="sibTrans" cxnId="{8294AE40-56DA-4344-910C-D4CA70EE5613}">
      <dgm:prSet/>
      <dgm:spPr/>
      <dgm:t>
        <a:bodyPr/>
        <a:lstStyle/>
        <a:p>
          <a:endParaRPr lang="en-US"/>
        </a:p>
      </dgm:t>
    </dgm:pt>
    <dgm:pt modelId="{8AAC3E07-19DB-4088-B3EA-3A3C9299622C}" type="pres">
      <dgm:prSet presAssocID="{7CF79175-9679-4B33-AF2D-18C75E191B0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00D5816-CA1D-4A46-8C14-DB285F603592}" type="pres">
      <dgm:prSet presAssocID="{2787E202-2E71-45BB-A963-C37E72CDE496}" presName="Accent3" presStyleCnt="0"/>
      <dgm:spPr/>
    </dgm:pt>
    <dgm:pt modelId="{736E55D8-E679-459A-903A-8F41555D6BB7}" type="pres">
      <dgm:prSet presAssocID="{2787E202-2E71-45BB-A963-C37E72CDE496}" presName="Accent" presStyleLbl="node1" presStyleIdx="0" presStyleCnt="3"/>
      <dgm:spPr/>
    </dgm:pt>
    <dgm:pt modelId="{7B436CC9-DC09-4555-B0CB-6CFFF765101E}" type="pres">
      <dgm:prSet presAssocID="{2787E202-2E71-45BB-A963-C37E72CDE496}" presName="ParentBackground3" presStyleCnt="0"/>
      <dgm:spPr/>
    </dgm:pt>
    <dgm:pt modelId="{DEC4B945-ED86-401B-8190-871294181482}" type="pres">
      <dgm:prSet presAssocID="{2787E202-2E71-45BB-A963-C37E72CDE496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441D9508-14E0-44D5-ACE7-98FD1E299081}" type="pres">
      <dgm:prSet presAssocID="{2787E202-2E71-45BB-A963-C37E72CDE4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D086C-0F32-46C9-B31E-63035DFE4ED5}" type="pres">
      <dgm:prSet presAssocID="{60DF6F1C-C725-45BA-82AC-E5F8A1F37E22}" presName="Accent2" presStyleCnt="0"/>
      <dgm:spPr/>
    </dgm:pt>
    <dgm:pt modelId="{E7AFDA8A-6334-4039-99B7-0EF20582C3A6}" type="pres">
      <dgm:prSet presAssocID="{60DF6F1C-C725-45BA-82AC-E5F8A1F37E22}" presName="Accent" presStyleLbl="node1" presStyleIdx="1" presStyleCnt="3"/>
      <dgm:spPr/>
    </dgm:pt>
    <dgm:pt modelId="{EDA78A58-18E3-4E2C-9B22-E03B18F7D7D2}" type="pres">
      <dgm:prSet presAssocID="{60DF6F1C-C725-45BA-82AC-E5F8A1F37E22}" presName="ParentBackground2" presStyleCnt="0"/>
      <dgm:spPr/>
    </dgm:pt>
    <dgm:pt modelId="{211AAF37-E12C-45DE-AC41-663957530B4B}" type="pres">
      <dgm:prSet presAssocID="{60DF6F1C-C725-45BA-82AC-E5F8A1F37E22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62024439-702C-4FD7-8E0B-C5D2E9FF1E5C}" type="pres">
      <dgm:prSet presAssocID="{60DF6F1C-C725-45BA-82AC-E5F8A1F37E2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C810F-906D-4BA2-8BAF-704935CF9132}" type="pres">
      <dgm:prSet presAssocID="{7A15E81A-0215-408E-A09F-7F4A16E1F431}" presName="Accent1" presStyleCnt="0"/>
      <dgm:spPr/>
    </dgm:pt>
    <dgm:pt modelId="{BE68131A-9446-41E0-8D9A-9DC52B5B825C}" type="pres">
      <dgm:prSet presAssocID="{7A15E81A-0215-408E-A09F-7F4A16E1F431}" presName="Accent" presStyleLbl="node1" presStyleIdx="2" presStyleCnt="3"/>
      <dgm:spPr/>
    </dgm:pt>
    <dgm:pt modelId="{A0076E3A-1D2E-4763-82B9-BFC24FC5E767}" type="pres">
      <dgm:prSet presAssocID="{7A15E81A-0215-408E-A09F-7F4A16E1F431}" presName="ParentBackground1" presStyleCnt="0"/>
      <dgm:spPr/>
    </dgm:pt>
    <dgm:pt modelId="{C77952E6-119D-45B8-8DCD-FB576D970EDE}" type="pres">
      <dgm:prSet presAssocID="{7A15E81A-0215-408E-A09F-7F4A16E1F43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DBC5357-A5F7-421D-809F-EC67AC22CF85}" type="pres">
      <dgm:prSet presAssocID="{7A15E81A-0215-408E-A09F-7F4A16E1F43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C9E13-F7DA-44BF-B4B2-C94E9D6489A5}" srcId="{7CF79175-9679-4B33-AF2D-18C75E191B02}" destId="{7A15E81A-0215-408E-A09F-7F4A16E1F431}" srcOrd="0" destOrd="0" parTransId="{87D09BC8-E377-4321-AC41-B58B6A728EEA}" sibTransId="{E03D56D4-E704-4106-9396-C7E8E45E887C}"/>
    <dgm:cxn modelId="{CA486091-A788-47CE-8B84-A0F92EB873F2}" type="presOf" srcId="{2787E202-2E71-45BB-A963-C37E72CDE496}" destId="{DEC4B945-ED86-401B-8190-871294181482}" srcOrd="0" destOrd="0" presId="urn:microsoft.com/office/officeart/2011/layout/CircleProcess"/>
    <dgm:cxn modelId="{9409B536-843E-4335-9DAA-0736725A995C}" type="presOf" srcId="{2787E202-2E71-45BB-A963-C37E72CDE496}" destId="{441D9508-14E0-44D5-ACE7-98FD1E299081}" srcOrd="1" destOrd="0" presId="urn:microsoft.com/office/officeart/2011/layout/CircleProcess"/>
    <dgm:cxn modelId="{75EF350D-B381-4AEF-82D8-2AC2944CB52C}" type="presOf" srcId="{7CF79175-9679-4B33-AF2D-18C75E191B02}" destId="{8AAC3E07-19DB-4088-B3EA-3A3C9299622C}" srcOrd="0" destOrd="0" presId="urn:microsoft.com/office/officeart/2011/layout/CircleProcess"/>
    <dgm:cxn modelId="{F2361165-C7A1-4C74-B39E-67F869FAD03A}" type="presOf" srcId="{60DF6F1C-C725-45BA-82AC-E5F8A1F37E22}" destId="{211AAF37-E12C-45DE-AC41-663957530B4B}" srcOrd="0" destOrd="0" presId="urn:microsoft.com/office/officeart/2011/layout/CircleProcess"/>
    <dgm:cxn modelId="{168452DF-11CF-4D73-8681-A3A78C198A67}" srcId="{7CF79175-9679-4B33-AF2D-18C75E191B02}" destId="{60DF6F1C-C725-45BA-82AC-E5F8A1F37E22}" srcOrd="1" destOrd="0" parTransId="{38C8038F-8B18-4798-B877-827C5FFB25F7}" sibTransId="{6D77C794-7175-4EAA-AF5D-DBED7A8D671E}"/>
    <dgm:cxn modelId="{CE344E1F-0932-4930-9498-ABACDFBF8B86}" type="presOf" srcId="{7A15E81A-0215-408E-A09F-7F4A16E1F431}" destId="{9DBC5357-A5F7-421D-809F-EC67AC22CF85}" srcOrd="1" destOrd="0" presId="urn:microsoft.com/office/officeart/2011/layout/CircleProcess"/>
    <dgm:cxn modelId="{DBB0C17F-10C1-48E3-A152-4350DD1C683B}" type="presOf" srcId="{7A15E81A-0215-408E-A09F-7F4A16E1F431}" destId="{C77952E6-119D-45B8-8DCD-FB576D970EDE}" srcOrd="0" destOrd="0" presId="urn:microsoft.com/office/officeart/2011/layout/CircleProcess"/>
    <dgm:cxn modelId="{8D91D71E-BAFA-4921-8BDC-096514A7EBF9}" type="presOf" srcId="{60DF6F1C-C725-45BA-82AC-E5F8A1F37E22}" destId="{62024439-702C-4FD7-8E0B-C5D2E9FF1E5C}" srcOrd="1" destOrd="0" presId="urn:microsoft.com/office/officeart/2011/layout/CircleProcess"/>
    <dgm:cxn modelId="{8294AE40-56DA-4344-910C-D4CA70EE5613}" srcId="{7CF79175-9679-4B33-AF2D-18C75E191B02}" destId="{2787E202-2E71-45BB-A963-C37E72CDE496}" srcOrd="2" destOrd="0" parTransId="{119BDBF5-5689-4326-9E36-49FFB183919A}" sibTransId="{5CFCEEC4-B84B-429A-B2D0-CB39430CEB5C}"/>
    <dgm:cxn modelId="{3AA6C331-24D4-4FD8-AAD8-8E11C8D0C7A2}" type="presParOf" srcId="{8AAC3E07-19DB-4088-B3EA-3A3C9299622C}" destId="{400D5816-CA1D-4A46-8C14-DB285F603592}" srcOrd="0" destOrd="0" presId="urn:microsoft.com/office/officeart/2011/layout/CircleProcess"/>
    <dgm:cxn modelId="{755430C7-B930-4F7C-97B5-3C37EDD53EDA}" type="presParOf" srcId="{400D5816-CA1D-4A46-8C14-DB285F603592}" destId="{736E55D8-E679-459A-903A-8F41555D6BB7}" srcOrd="0" destOrd="0" presId="urn:microsoft.com/office/officeart/2011/layout/CircleProcess"/>
    <dgm:cxn modelId="{54D4DD54-1A45-444E-AA30-2F9C11A7F881}" type="presParOf" srcId="{8AAC3E07-19DB-4088-B3EA-3A3C9299622C}" destId="{7B436CC9-DC09-4555-B0CB-6CFFF765101E}" srcOrd="1" destOrd="0" presId="urn:microsoft.com/office/officeart/2011/layout/CircleProcess"/>
    <dgm:cxn modelId="{2BB0F21D-0EFC-4510-998F-D3C84CE9FCEB}" type="presParOf" srcId="{7B436CC9-DC09-4555-B0CB-6CFFF765101E}" destId="{DEC4B945-ED86-401B-8190-871294181482}" srcOrd="0" destOrd="0" presId="urn:microsoft.com/office/officeart/2011/layout/CircleProcess"/>
    <dgm:cxn modelId="{0522F6BB-D550-4BCF-BB01-2DC9C91A2780}" type="presParOf" srcId="{8AAC3E07-19DB-4088-B3EA-3A3C9299622C}" destId="{441D9508-14E0-44D5-ACE7-98FD1E299081}" srcOrd="2" destOrd="0" presId="urn:microsoft.com/office/officeart/2011/layout/CircleProcess"/>
    <dgm:cxn modelId="{D89AD931-19BA-4342-B003-97E651848E0F}" type="presParOf" srcId="{8AAC3E07-19DB-4088-B3EA-3A3C9299622C}" destId="{A7DD086C-0F32-46C9-B31E-63035DFE4ED5}" srcOrd="3" destOrd="0" presId="urn:microsoft.com/office/officeart/2011/layout/CircleProcess"/>
    <dgm:cxn modelId="{74D6BFFA-F100-45D9-8367-272E076BA534}" type="presParOf" srcId="{A7DD086C-0F32-46C9-B31E-63035DFE4ED5}" destId="{E7AFDA8A-6334-4039-99B7-0EF20582C3A6}" srcOrd="0" destOrd="0" presId="urn:microsoft.com/office/officeart/2011/layout/CircleProcess"/>
    <dgm:cxn modelId="{CB3B5CD5-4DEA-4387-B12B-ACC9435D7873}" type="presParOf" srcId="{8AAC3E07-19DB-4088-B3EA-3A3C9299622C}" destId="{EDA78A58-18E3-4E2C-9B22-E03B18F7D7D2}" srcOrd="4" destOrd="0" presId="urn:microsoft.com/office/officeart/2011/layout/CircleProcess"/>
    <dgm:cxn modelId="{68763B05-514A-451A-B073-A773FC3D1034}" type="presParOf" srcId="{EDA78A58-18E3-4E2C-9B22-E03B18F7D7D2}" destId="{211AAF37-E12C-45DE-AC41-663957530B4B}" srcOrd="0" destOrd="0" presId="urn:microsoft.com/office/officeart/2011/layout/CircleProcess"/>
    <dgm:cxn modelId="{E53D81D2-72A0-41C4-A590-B9CAD5F793BC}" type="presParOf" srcId="{8AAC3E07-19DB-4088-B3EA-3A3C9299622C}" destId="{62024439-702C-4FD7-8E0B-C5D2E9FF1E5C}" srcOrd="5" destOrd="0" presId="urn:microsoft.com/office/officeart/2011/layout/CircleProcess"/>
    <dgm:cxn modelId="{78A0043E-1D58-4EB1-A6DB-0D645E4B868C}" type="presParOf" srcId="{8AAC3E07-19DB-4088-B3EA-3A3C9299622C}" destId="{A85C810F-906D-4BA2-8BAF-704935CF9132}" srcOrd="6" destOrd="0" presId="urn:microsoft.com/office/officeart/2011/layout/CircleProcess"/>
    <dgm:cxn modelId="{425305B4-2115-4F66-B025-2434D1E3D7B0}" type="presParOf" srcId="{A85C810F-906D-4BA2-8BAF-704935CF9132}" destId="{BE68131A-9446-41E0-8D9A-9DC52B5B825C}" srcOrd="0" destOrd="0" presId="urn:microsoft.com/office/officeart/2011/layout/CircleProcess"/>
    <dgm:cxn modelId="{B6907EA0-7E8F-4E94-A94C-51C01F92DB58}" type="presParOf" srcId="{8AAC3E07-19DB-4088-B3EA-3A3C9299622C}" destId="{A0076E3A-1D2E-4763-82B9-BFC24FC5E767}" srcOrd="7" destOrd="0" presId="urn:microsoft.com/office/officeart/2011/layout/CircleProcess"/>
    <dgm:cxn modelId="{6E32D583-4723-44D8-B155-6D6A5BF1C249}" type="presParOf" srcId="{A0076E3A-1D2E-4763-82B9-BFC24FC5E767}" destId="{C77952E6-119D-45B8-8DCD-FB576D970EDE}" srcOrd="0" destOrd="0" presId="urn:microsoft.com/office/officeart/2011/layout/CircleProcess"/>
    <dgm:cxn modelId="{1575DBB1-74CE-4F36-9E8B-780DFEF2DA63}" type="presParOf" srcId="{8AAC3E07-19DB-4088-B3EA-3A3C9299622C}" destId="{9DBC5357-A5F7-421D-809F-EC67AC22CF8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800" dirty="0" smtClean="0"/>
            <a:t>سرور متوجه میشود که کاربر صفحه </a:t>
          </a:r>
          <a:r>
            <a:rPr lang="en-US" sz="1800" dirty="0" smtClean="0"/>
            <a:t>LCD</a:t>
          </a:r>
          <a:r>
            <a:rPr lang="fa-IR" sz="1800" dirty="0" smtClean="0"/>
            <a:t> را میخواهد ببیند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707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78A5800A-F067-4992-9380-E1D31DFBD7A9}" type="presOf" srcId="{E7771482-0D84-4906-A1C3-48B4647A7BDF}" destId="{342E5063-2A1E-4B3A-B4CF-2BC1E207D821}" srcOrd="0" destOrd="0" presId="urn:microsoft.com/office/officeart/2005/8/layout/chevron1"/>
    <dgm:cxn modelId="{9834DDBD-B822-4F22-913E-1F88CC6886DC}" type="presOf" srcId="{C7D4ADFB-B904-4A29-AAAA-850164CAA3F6}" destId="{059CBB18-FC97-422E-9C42-0B929DDC3C9D}" srcOrd="0" destOrd="0" presId="urn:microsoft.com/office/officeart/2005/8/layout/chevron1"/>
    <dgm:cxn modelId="{1F616E16-869F-42D2-A967-CC8414493678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400" dirty="0" smtClean="0"/>
            <a:t>انتقال کنترل به </a:t>
          </a:r>
          <a:r>
            <a:rPr lang="en-US" sz="1400" dirty="0" err="1" smtClean="0"/>
            <a:t>cgi_process_data</a:t>
          </a:r>
          <a:r>
            <a:rPr lang="en-US" sz="1400" dirty="0" smtClean="0"/>
            <a:t> </a:t>
          </a:r>
          <a:r>
            <a:rPr lang="fa-IR" sz="1400" dirty="0" smtClean="0"/>
            <a:t> توسط تابع اصلی </a:t>
          </a:r>
          <a:r>
            <a:rPr lang="en-US" sz="1400" dirty="0" smtClean="0"/>
            <a:t>TCP</a:t>
          </a:r>
          <a:endParaRPr lang="en-US" sz="1200" dirty="0" smtClean="0"/>
        </a:p>
        <a:p>
          <a:pPr rtl="1"/>
          <a:r>
            <a:rPr lang="fa-IR" sz="1200" dirty="0" smtClean="0"/>
            <a:t>(برای تحلیل داده ورودی از فرم)</a:t>
          </a:r>
          <a:endParaRPr lang="en-US" sz="12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808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75F8D8-3F2B-43EA-8A42-DE34D50BEDAA}" type="presOf" srcId="{E7771482-0D84-4906-A1C3-48B4647A7BDF}" destId="{342E5063-2A1E-4B3A-B4CF-2BC1E207D821}" srcOrd="0" destOrd="0" presId="urn:microsoft.com/office/officeart/2005/8/layout/chevron1"/>
    <dgm:cxn modelId="{5F5C6634-28E1-419F-8EC0-97573BE1707C}" type="presOf" srcId="{C7D4ADFB-B904-4A29-AAAA-850164CAA3F6}" destId="{059CBB18-FC97-422E-9C42-0B929DDC3C9D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01F08302-60D9-40DF-BACE-00EC48F306DC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800" dirty="0" smtClean="0"/>
            <a:t>مقدار دهی </a:t>
          </a:r>
          <a:r>
            <a:rPr lang="en-US" sz="1800" dirty="0" smtClean="0"/>
            <a:t>LCD</a:t>
          </a:r>
          <a:r>
            <a:rPr lang="fa-IR" sz="1800" dirty="0" smtClean="0"/>
            <a:t> و به روز رسانی رشته محتوی مقدار آن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707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6DFBE7-33E3-430E-B9C7-BBC145E15B55}" type="presOf" srcId="{C7D4ADFB-B904-4A29-AAAA-850164CAA3F6}" destId="{059CBB18-FC97-422E-9C42-0B929DDC3C9D}" srcOrd="0" destOrd="0" presId="urn:microsoft.com/office/officeart/2005/8/layout/chevron1"/>
    <dgm:cxn modelId="{2BAF061B-AFEC-4197-906F-D91E5C17391E}" type="presOf" srcId="{E7771482-0D84-4906-A1C3-48B4647A7BDF}" destId="{342E5063-2A1E-4B3A-B4CF-2BC1E207D821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1285A7AE-8FA7-4582-9211-D9B4E9D5D43E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r>
            <a:rPr lang="fa-IR" sz="1800" dirty="0" smtClean="0"/>
            <a:t>تفسیر صفحه </a:t>
          </a:r>
          <a:r>
            <a:rPr lang="en-US" sz="1800" dirty="0" err="1" smtClean="0"/>
            <a:t>LCD.cgi</a:t>
          </a:r>
          <a:r>
            <a:rPr lang="fa-IR" sz="1800" dirty="0" smtClean="0"/>
            <a:t> و جایگذاری رشته در صفحه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1662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E5AE2C-0F6C-48CC-AC82-CCA5665D28CF}" type="presOf" srcId="{E7771482-0D84-4906-A1C3-48B4647A7BDF}" destId="{342E5063-2A1E-4B3A-B4CF-2BC1E207D821}" srcOrd="0" destOrd="0" presId="urn:microsoft.com/office/officeart/2005/8/layout/chevron1"/>
    <dgm:cxn modelId="{CF18778C-A6E2-4E62-B2FC-8A7BA49F5C69}" type="presOf" srcId="{C7D4ADFB-B904-4A29-AAAA-850164CAA3F6}" destId="{059CBB18-FC97-422E-9C42-0B929DDC3C9D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0AADDC84-1D30-4392-8AE0-2FF6ED9BD950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800" dirty="0" smtClean="0"/>
            <a:t>ارسال نتیجه صفحه تولید شده به کاربر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707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C68D7C-005E-4185-9277-F8AB7FA47DE6}" type="presOf" srcId="{E7771482-0D84-4906-A1C3-48B4647A7BDF}" destId="{342E5063-2A1E-4B3A-B4CF-2BC1E207D821}" srcOrd="0" destOrd="0" presId="urn:microsoft.com/office/officeart/2005/8/layout/chevron1"/>
    <dgm:cxn modelId="{FD4E9942-AE97-413C-A228-5F73E71249B8}" type="presOf" srcId="{C7D4ADFB-B904-4A29-AAAA-850164CAA3F6}" destId="{059CBB18-FC97-422E-9C42-0B929DDC3C9D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E945D950-5FAF-4479-924F-52FA347F645E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600" dirty="0" smtClean="0"/>
            <a:t>نمایش اطلاعات با فرمت استاندار در صفحه مرورگر کاربر</a:t>
          </a:r>
          <a:endParaRPr lang="en-US" sz="16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808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4562EB-C600-4751-8D36-923FE84F27A1}" type="presOf" srcId="{E7771482-0D84-4906-A1C3-48B4647A7BDF}" destId="{342E5063-2A1E-4B3A-B4CF-2BC1E207D821}" srcOrd="0" destOrd="0" presId="urn:microsoft.com/office/officeart/2005/8/layout/chevron1"/>
    <dgm:cxn modelId="{D1621A68-1114-4D08-B3B0-1F38D37948B9}" type="presOf" srcId="{C7D4ADFB-B904-4A29-AAAA-850164CAA3F6}" destId="{059CBB18-FC97-422E-9C42-0B929DDC3C9D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80DD151B-4E51-4029-B342-04EBD8184601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r>
            <a:rPr lang="fa-IR" sz="1800" dirty="0" smtClean="0"/>
            <a:t>درخواست یک صفحه توسط کاربر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1662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C40A9A-EBB2-406F-9BFC-C6A548E38C5E}" type="presOf" srcId="{C7D4ADFB-B904-4A29-AAAA-850164CAA3F6}" destId="{059CBB18-FC97-422E-9C42-0B929DDC3C9D}" srcOrd="0" destOrd="0" presId="urn:microsoft.com/office/officeart/2005/8/layout/chevron1"/>
    <dgm:cxn modelId="{C79F65EB-B36A-470C-8A39-B1A68D2257B2}" type="presOf" srcId="{E7771482-0D84-4906-A1C3-48B4647A7BDF}" destId="{342E5063-2A1E-4B3A-B4CF-2BC1E207D821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739A05BA-D137-4EE7-8F44-D3BD55C41155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800" dirty="0" smtClean="0"/>
            <a:t>رسیدن درخواست به برد </a:t>
          </a:r>
          <a:r>
            <a:rPr lang="en-US" sz="1800" dirty="0" smtClean="0"/>
            <a:t>ARM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707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4BDB3-A218-436D-88BE-7FC460070182}" type="presOf" srcId="{C7D4ADFB-B904-4A29-AAAA-850164CAA3F6}" destId="{059CBB18-FC97-422E-9C42-0B929DDC3C9D}" srcOrd="0" destOrd="0" presId="urn:microsoft.com/office/officeart/2005/8/layout/chevron1"/>
    <dgm:cxn modelId="{EF2278A2-EE6E-4412-9F2E-47F5B599241B}" type="presOf" srcId="{E7771482-0D84-4906-A1C3-48B4647A7BDF}" destId="{342E5063-2A1E-4B3A-B4CF-2BC1E207D821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D49B2A5F-7B4A-4FF3-99DB-DF9D993DC888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600" dirty="0" smtClean="0"/>
            <a:t>با اجرای تابع </a:t>
          </a:r>
          <a:r>
            <a:rPr lang="en-US" sz="1600" dirty="0" err="1" smtClean="0"/>
            <a:t>main_tcpNet</a:t>
          </a:r>
          <a:r>
            <a:rPr lang="fa-IR" sz="1600" dirty="0" smtClean="0"/>
            <a:t> کنترل به تابع مناسب سپرده می شود</a:t>
          </a:r>
          <a:endParaRPr lang="en-US" sz="16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808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A7A02D26-8F01-4E5B-92E7-E68552002FA9}" type="presOf" srcId="{E7771482-0D84-4906-A1C3-48B4647A7BDF}" destId="{342E5063-2A1E-4B3A-B4CF-2BC1E207D821}" srcOrd="0" destOrd="0" presId="urn:microsoft.com/office/officeart/2005/8/layout/chevron1"/>
    <dgm:cxn modelId="{6AEAEAF5-0DFD-454D-91EF-DE8D0F4F33EC}" type="presOf" srcId="{C7D4ADFB-B904-4A29-AAAA-850164CAA3F6}" destId="{059CBB18-FC97-422E-9C42-0B929DDC3C9D}" srcOrd="0" destOrd="0" presId="urn:microsoft.com/office/officeart/2005/8/layout/chevron1"/>
    <dgm:cxn modelId="{601FE0E9-ADFA-4DDE-845E-219664D61D62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800" dirty="0" smtClean="0"/>
            <a:t>عکس العمل مناسب نسبت به ورودی کاربر 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707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DCC3A3-A17C-4799-A382-6CCDCDE5C865}" type="presOf" srcId="{C7D4ADFB-B904-4A29-AAAA-850164CAA3F6}" destId="{059CBB18-FC97-422E-9C42-0B929DDC3C9D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20408871-0F5D-4D1D-A4E2-2126A8A93FE5}" type="presOf" srcId="{E7771482-0D84-4906-A1C3-48B4647A7BDF}" destId="{342E5063-2A1E-4B3A-B4CF-2BC1E207D821}" srcOrd="0" destOrd="0" presId="urn:microsoft.com/office/officeart/2005/8/layout/chevron1"/>
    <dgm:cxn modelId="{0113306D-32E1-4975-BC36-4CF89F2340C7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r>
            <a:rPr lang="fa-IR" sz="1800" dirty="0" smtClean="0"/>
            <a:t>ایجاد خروجی مربوط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1662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1A5EE6-04C0-4241-81E7-42180466E3DC}" type="presOf" srcId="{E7771482-0D84-4906-A1C3-48B4647A7BDF}" destId="{342E5063-2A1E-4B3A-B4CF-2BC1E207D821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5B0D68EB-D114-48AC-9186-47CC38CF6532}" type="presOf" srcId="{C7D4ADFB-B904-4A29-AAAA-850164CAA3F6}" destId="{059CBB18-FC97-422E-9C42-0B929DDC3C9D}" srcOrd="0" destOrd="0" presId="urn:microsoft.com/office/officeart/2005/8/layout/chevron1"/>
    <dgm:cxn modelId="{64807B34-A4DE-4F1C-8052-6CFB3FA8D733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800" dirty="0" smtClean="0"/>
            <a:t>ارسال پاسخ(صفحه وب) به مرورگر کاربر</a:t>
          </a:r>
          <a:endParaRPr lang="en-US" sz="18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707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ADDA9-D15E-4AEF-8FA5-5259712B1E54}" type="presOf" srcId="{C7D4ADFB-B904-4A29-AAAA-850164CAA3F6}" destId="{059CBB18-FC97-422E-9C42-0B929DDC3C9D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DC540398-2468-4F8F-A3CF-1AA1154853A0}" type="presOf" srcId="{E7771482-0D84-4906-A1C3-48B4647A7BDF}" destId="{342E5063-2A1E-4B3A-B4CF-2BC1E207D821}" srcOrd="0" destOrd="0" presId="urn:microsoft.com/office/officeart/2005/8/layout/chevron1"/>
    <dgm:cxn modelId="{1F027CBA-C66F-43C6-85A1-F6FDC3AAA1FC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600" dirty="0" smtClean="0"/>
            <a:t>نمایش و تفسیر اطلاعات رسیده به کاربر در مرورگر وب</a:t>
          </a:r>
          <a:endParaRPr lang="en-US" sz="16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3808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CF1DC-AA72-498C-A66E-CC636D45B3BA}" type="presOf" srcId="{C7D4ADFB-B904-4A29-AAAA-850164CAA3F6}" destId="{059CBB18-FC97-422E-9C42-0B929DDC3C9D}" srcOrd="0" destOrd="0" presId="urn:microsoft.com/office/officeart/2005/8/layout/chevron1"/>
    <dgm:cxn modelId="{E5577EC4-DD49-4733-B049-E49834BE3550}" type="presOf" srcId="{E7771482-0D84-4906-A1C3-48B4647A7BDF}" destId="{342E5063-2A1E-4B3A-B4CF-2BC1E207D821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363895E2-5238-4245-9DA1-82F323DF7065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D4ADFB-B904-4A29-AAAA-850164CAA3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771482-0D84-4906-A1C3-48B4647A7BDF}">
      <dgm:prSet phldrT="[Text]" custT="1"/>
      <dgm:spPr/>
      <dgm:t>
        <a:bodyPr/>
        <a:lstStyle/>
        <a:p>
          <a:pPr rtl="1"/>
          <a:r>
            <a:rPr lang="fa-IR" sz="1600" dirty="0" smtClean="0"/>
            <a:t>درخواست صفحه </a:t>
          </a:r>
          <a:r>
            <a:rPr lang="en-US" sz="1600" dirty="0" err="1" smtClean="0"/>
            <a:t>lcd.cgi</a:t>
          </a:r>
          <a:endParaRPr lang="fa-IR" sz="1600" dirty="0" smtClean="0"/>
        </a:p>
        <a:p>
          <a:pPr rtl="1"/>
          <a:r>
            <a:rPr lang="fa-IR" sz="1400" dirty="0" smtClean="0"/>
            <a:t>(محتوی مقداری که </a:t>
          </a:r>
          <a:r>
            <a:rPr lang="en-US" sz="1400" dirty="0" smtClean="0"/>
            <a:t>LCD</a:t>
          </a:r>
          <a:r>
            <a:rPr lang="fa-IR" sz="1400" dirty="0" smtClean="0"/>
            <a:t> باید نمایش دهد)</a:t>
          </a:r>
          <a:endParaRPr lang="en-US" sz="1400" dirty="0"/>
        </a:p>
      </dgm:t>
    </dgm:pt>
    <dgm:pt modelId="{69DD0A6F-AC08-4533-A79D-194A65F4166A}" type="parTrans" cxnId="{558EEF88-A6D4-475B-9C0C-90A3D9E5DDEF}">
      <dgm:prSet/>
      <dgm:spPr/>
      <dgm:t>
        <a:bodyPr/>
        <a:lstStyle/>
        <a:p>
          <a:endParaRPr lang="en-US"/>
        </a:p>
      </dgm:t>
    </dgm:pt>
    <dgm:pt modelId="{B26B88FD-4482-4C09-AC1B-C85770B71645}" type="sibTrans" cxnId="{558EEF88-A6D4-475B-9C0C-90A3D9E5DDEF}">
      <dgm:prSet/>
      <dgm:spPr/>
      <dgm:t>
        <a:bodyPr/>
        <a:lstStyle/>
        <a:p>
          <a:endParaRPr lang="en-US"/>
        </a:p>
      </dgm:t>
    </dgm:pt>
    <dgm:pt modelId="{059CBB18-FC97-422E-9C42-0B929DDC3C9D}" type="pres">
      <dgm:prSet presAssocID="{C7D4ADFB-B904-4A29-AAAA-850164CAA3F6}" presName="Name0" presStyleCnt="0">
        <dgm:presLayoutVars>
          <dgm:dir/>
          <dgm:animLvl val="lvl"/>
          <dgm:resizeHandles val="exact"/>
        </dgm:presLayoutVars>
      </dgm:prSet>
      <dgm:spPr/>
    </dgm:pt>
    <dgm:pt modelId="{342E5063-2A1E-4B3A-B4CF-2BC1E207D821}" type="pres">
      <dgm:prSet presAssocID="{E7771482-0D84-4906-A1C3-48B4647A7BDF}" presName="parTxOnly" presStyleLbl="node1" presStyleIdx="0" presStyleCnt="1" custScaleY="101662" custLinFactNeighborX="530" custLinFactNeighborY="-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55EF88-5A22-4509-9C21-D74D89E56C1C}" type="presOf" srcId="{C7D4ADFB-B904-4A29-AAAA-850164CAA3F6}" destId="{059CBB18-FC97-422E-9C42-0B929DDC3C9D}" srcOrd="0" destOrd="0" presId="urn:microsoft.com/office/officeart/2005/8/layout/chevron1"/>
    <dgm:cxn modelId="{558EEF88-A6D4-475B-9C0C-90A3D9E5DDEF}" srcId="{C7D4ADFB-B904-4A29-AAAA-850164CAA3F6}" destId="{E7771482-0D84-4906-A1C3-48B4647A7BDF}" srcOrd="0" destOrd="0" parTransId="{69DD0A6F-AC08-4533-A79D-194A65F4166A}" sibTransId="{B26B88FD-4482-4C09-AC1B-C85770B71645}"/>
    <dgm:cxn modelId="{B99D29F5-EEAC-465A-943E-9C7BCBFA78E7}" type="presOf" srcId="{E7771482-0D84-4906-A1C3-48B4647A7BDF}" destId="{342E5063-2A1E-4B3A-B4CF-2BC1E207D821}" srcOrd="0" destOrd="0" presId="urn:microsoft.com/office/officeart/2005/8/layout/chevron1"/>
    <dgm:cxn modelId="{89D84E51-C0D3-40A4-99AB-7E21D8123B0C}" type="presParOf" srcId="{059CBB18-FC97-422E-9C42-0B929DDC3C9D}" destId="{342E5063-2A1E-4B3A-B4CF-2BC1E207D8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55D8-E679-459A-903A-8F41555D6BB7}">
      <dsp:nvSpPr>
        <dsp:cNvPr id="0" name=""/>
        <dsp:cNvSpPr/>
      </dsp:nvSpPr>
      <dsp:spPr>
        <a:xfrm>
          <a:off x="5413029" y="1426509"/>
          <a:ext cx="2361258" cy="2361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4B945-ED86-401B-8190-871294181482}">
      <dsp:nvSpPr>
        <dsp:cNvPr id="0" name=""/>
        <dsp:cNvSpPr/>
      </dsp:nvSpPr>
      <dsp:spPr>
        <a:xfrm>
          <a:off x="5491430" y="1505246"/>
          <a:ext cx="2204456" cy="22042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kern="1200" dirty="0" smtClean="0">
              <a:solidFill>
                <a:schemeClr val="tx1">
                  <a:lumMod val="50000"/>
                </a:schemeClr>
              </a:solidFill>
            </a:rPr>
            <a:t>در صورت اتمام زمان پیش فرض استفاده از </a:t>
          </a:r>
          <a:r>
            <a:rPr lang="en-US" sz="2100" kern="1200" dirty="0" smtClean="0">
              <a:solidFill>
                <a:schemeClr val="tx1">
                  <a:lumMod val="50000"/>
                </a:schemeClr>
              </a:solidFill>
            </a:rPr>
            <a:t>IP</a:t>
          </a:r>
          <a:r>
            <a:rPr lang="fa-IR" sz="2100" kern="1200" dirty="0" smtClean="0">
              <a:solidFill>
                <a:schemeClr val="tx1">
                  <a:lumMod val="50000"/>
                </a:schemeClr>
              </a:solidFill>
            </a:rPr>
            <a:t> پیش فرض</a:t>
          </a:r>
          <a:endParaRPr lang="en-US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5806572" y="1820194"/>
        <a:ext cx="1574172" cy="1574325"/>
      </dsp:txXfrm>
    </dsp:sp>
    <dsp:sp modelId="{E7AFDA8A-6334-4039-99B7-0EF20582C3A6}">
      <dsp:nvSpPr>
        <dsp:cNvPr id="0" name=""/>
        <dsp:cNvSpPr/>
      </dsp:nvSpPr>
      <dsp:spPr>
        <a:xfrm rot="2700000">
          <a:off x="2975444" y="1429364"/>
          <a:ext cx="2355571" cy="235557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AAF37-E12C-45DE-AC41-663957530B4B}">
      <dsp:nvSpPr>
        <dsp:cNvPr id="0" name=""/>
        <dsp:cNvSpPr/>
      </dsp:nvSpPr>
      <dsp:spPr>
        <a:xfrm>
          <a:off x="3051001" y="1505246"/>
          <a:ext cx="2204456" cy="22042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kern="1200" dirty="0" smtClean="0">
              <a:solidFill>
                <a:schemeClr val="bg1">
                  <a:lumMod val="75000"/>
                  <a:lumOff val="25000"/>
                </a:schemeClr>
              </a:solidFill>
            </a:rPr>
            <a:t>تکرارا این عمل به مدت محدود توسط برد</a:t>
          </a:r>
          <a:endParaRPr lang="en-US" sz="2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3366143" y="1820194"/>
        <a:ext cx="1574172" cy="1574325"/>
      </dsp:txXfrm>
    </dsp:sp>
    <dsp:sp modelId="{BE68131A-9446-41E0-8D9A-9DC52B5B825C}">
      <dsp:nvSpPr>
        <dsp:cNvPr id="0" name=""/>
        <dsp:cNvSpPr/>
      </dsp:nvSpPr>
      <dsp:spPr>
        <a:xfrm rot="2700000">
          <a:off x="535015" y="1429364"/>
          <a:ext cx="2355571" cy="235557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52E6-119D-45B8-8DCD-FB576D970EDE}">
      <dsp:nvSpPr>
        <dsp:cNvPr id="0" name=""/>
        <dsp:cNvSpPr/>
      </dsp:nvSpPr>
      <dsp:spPr>
        <a:xfrm>
          <a:off x="610573" y="1505246"/>
          <a:ext cx="2204456" cy="22042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ارسال پاکت درخواست اولیه برا تخصیص </a:t>
          </a:r>
          <a:r>
            <a:rPr lang="en-US" sz="21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IP</a:t>
          </a:r>
          <a:endParaRPr lang="en-US" sz="21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25715" y="1820194"/>
        <a:ext cx="1574172" cy="15743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32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سرور متوجه میشود که کاربر صفحه </a:t>
          </a:r>
          <a:r>
            <a:rPr lang="en-US" sz="1800" kern="1200" dirty="0" smtClean="0"/>
            <a:t>LCD</a:t>
          </a:r>
          <a:r>
            <a:rPr lang="fa-IR" sz="1800" kern="1200" dirty="0" smtClean="0"/>
            <a:t> را میخواهد ببیند</a:t>
          </a:r>
          <a:endParaRPr lang="en-US" sz="1800" kern="1200" dirty="0"/>
        </a:p>
      </dsp:txBody>
      <dsp:txXfrm>
        <a:off x="619524" y="0"/>
        <a:ext cx="1739647" cy="1233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4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/>
            <a:t>انتقال کنترل به </a:t>
          </a:r>
          <a:r>
            <a:rPr lang="en-US" sz="1400" kern="1200" dirty="0" err="1" smtClean="0"/>
            <a:t>cgi_process_data</a:t>
          </a:r>
          <a:r>
            <a:rPr lang="en-US" sz="1400" kern="1200" dirty="0" smtClean="0"/>
            <a:t> </a:t>
          </a:r>
          <a:r>
            <a:rPr lang="fa-IR" sz="1400" kern="1200" dirty="0" smtClean="0"/>
            <a:t> توسط تابع اصلی </a:t>
          </a:r>
          <a:r>
            <a:rPr lang="en-US" sz="1400" kern="1200" dirty="0" smtClean="0"/>
            <a:t>TCP</a:t>
          </a:r>
          <a:endParaRPr lang="en-US" sz="1200" kern="1200" dirty="0" smtClean="0"/>
        </a:p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dirty="0" smtClean="0"/>
            <a:t>(برای تحلیل داده ورودی از فرم)</a:t>
          </a:r>
          <a:endParaRPr lang="en-US" sz="1200" kern="1200" dirty="0"/>
        </a:p>
      </dsp:txBody>
      <dsp:txXfrm>
        <a:off x="620124" y="0"/>
        <a:ext cx="1738446" cy="12344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32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مقدار دهی </a:t>
          </a:r>
          <a:r>
            <a:rPr lang="en-US" sz="1800" kern="1200" dirty="0" smtClean="0"/>
            <a:t>LCD</a:t>
          </a:r>
          <a:r>
            <a:rPr lang="fa-IR" sz="1800" kern="1200" dirty="0" smtClean="0"/>
            <a:t> و به روز رسانی رشته محتوی مقدار آن</a:t>
          </a:r>
          <a:endParaRPr lang="en-US" sz="1800" kern="1200" dirty="0"/>
        </a:p>
      </dsp:txBody>
      <dsp:txXfrm>
        <a:off x="619524" y="0"/>
        <a:ext cx="1739647" cy="1233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0" y="0"/>
          <a:ext cx="3026979" cy="12309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تفسیر صفحه </a:t>
          </a:r>
          <a:r>
            <a:rPr lang="en-US" sz="1800" kern="1200" dirty="0" err="1" smtClean="0"/>
            <a:t>LCD.cgi</a:t>
          </a:r>
          <a:r>
            <a:rPr lang="fa-IR" sz="1800" kern="1200" dirty="0" smtClean="0"/>
            <a:t> و جایگذاری رشته در صفحه</a:t>
          </a:r>
          <a:endParaRPr lang="en-US" sz="1800" kern="1200" dirty="0"/>
        </a:p>
      </dsp:txBody>
      <dsp:txXfrm>
        <a:off x="615457" y="0"/>
        <a:ext cx="1796065" cy="12309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32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ارسال نتیجه صفحه تولید شده به کاربر</a:t>
          </a:r>
          <a:endParaRPr lang="en-US" sz="1800" kern="1200" dirty="0"/>
        </a:p>
      </dsp:txBody>
      <dsp:txXfrm>
        <a:off x="619524" y="0"/>
        <a:ext cx="1739647" cy="1233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4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/>
            <a:t>نمایش اطلاعات با فرمت استاندار در صفحه مرورگر کاربر</a:t>
          </a:r>
          <a:endParaRPr lang="en-US" sz="1600" kern="1200" dirty="0"/>
        </a:p>
      </dsp:txBody>
      <dsp:txXfrm>
        <a:off x="620124" y="0"/>
        <a:ext cx="1738446" cy="1234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0" y="0"/>
          <a:ext cx="3026979" cy="12309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درخواست یک صفحه توسط کاربر</a:t>
          </a:r>
          <a:endParaRPr lang="en-US" sz="1800" kern="1200" dirty="0"/>
        </a:p>
      </dsp:txBody>
      <dsp:txXfrm>
        <a:off x="615457" y="0"/>
        <a:ext cx="1796065" cy="1230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32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رسیدن درخواست به برد </a:t>
          </a:r>
          <a:r>
            <a:rPr lang="en-US" sz="1800" kern="1200" dirty="0" smtClean="0"/>
            <a:t>ARM</a:t>
          </a:r>
          <a:endParaRPr lang="en-US" sz="1800" kern="1200" dirty="0"/>
        </a:p>
      </dsp:txBody>
      <dsp:txXfrm>
        <a:off x="619524" y="0"/>
        <a:ext cx="1739647" cy="1233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4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/>
            <a:t>با اجرای تابع </a:t>
          </a:r>
          <a:r>
            <a:rPr lang="en-US" sz="1600" kern="1200" dirty="0" err="1" smtClean="0"/>
            <a:t>main_tcpNet</a:t>
          </a:r>
          <a:r>
            <a:rPr lang="fa-IR" sz="1600" kern="1200" dirty="0" smtClean="0"/>
            <a:t> کنترل به تابع مناسب سپرده می شود</a:t>
          </a:r>
          <a:endParaRPr lang="en-US" sz="1600" kern="1200" dirty="0"/>
        </a:p>
      </dsp:txBody>
      <dsp:txXfrm>
        <a:off x="620124" y="0"/>
        <a:ext cx="1738446" cy="1234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32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عکس العمل مناسب نسبت به ورودی کاربر </a:t>
          </a:r>
          <a:endParaRPr lang="en-US" sz="1800" kern="1200" dirty="0"/>
        </a:p>
      </dsp:txBody>
      <dsp:txXfrm>
        <a:off x="619524" y="0"/>
        <a:ext cx="1739647" cy="1233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0" y="0"/>
          <a:ext cx="3026979" cy="12309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ایجاد خروجی مربوط</a:t>
          </a:r>
          <a:endParaRPr lang="en-US" sz="1800" kern="1200" dirty="0"/>
        </a:p>
      </dsp:txBody>
      <dsp:txXfrm>
        <a:off x="615457" y="0"/>
        <a:ext cx="1796065" cy="12309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32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ارسال پاسخ(صفحه وب) به مرورگر کاربر</a:t>
          </a:r>
          <a:endParaRPr lang="en-US" sz="1800" kern="1200" dirty="0"/>
        </a:p>
      </dsp:txBody>
      <dsp:txXfrm>
        <a:off x="619524" y="0"/>
        <a:ext cx="1739647" cy="1233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2906" y="0"/>
          <a:ext cx="2972882" cy="1234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/>
            <a:t>نمایش و تفسیر اطلاعات رسیده به کاربر در مرورگر وب</a:t>
          </a:r>
          <a:endParaRPr lang="en-US" sz="1600" kern="1200" dirty="0"/>
        </a:p>
      </dsp:txBody>
      <dsp:txXfrm>
        <a:off x="620124" y="0"/>
        <a:ext cx="1738446" cy="12344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5063-2A1E-4B3A-B4CF-2BC1E207D821}">
      <dsp:nvSpPr>
        <dsp:cNvPr id="0" name=""/>
        <dsp:cNvSpPr/>
      </dsp:nvSpPr>
      <dsp:spPr>
        <a:xfrm>
          <a:off x="0" y="0"/>
          <a:ext cx="3026979" cy="12309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/>
            <a:t>درخواست صفحه </a:t>
          </a:r>
          <a:r>
            <a:rPr lang="en-US" sz="1600" kern="1200" dirty="0" err="1" smtClean="0"/>
            <a:t>lcd.cgi</a:t>
          </a:r>
          <a:endParaRPr lang="fa-IR" sz="1600" kern="1200" dirty="0" smtClean="0"/>
        </a:p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/>
            <a:t>(محتوی مقداری که </a:t>
          </a:r>
          <a:r>
            <a:rPr lang="en-US" sz="1400" kern="1200" dirty="0" smtClean="0"/>
            <a:t>LCD</a:t>
          </a:r>
          <a:r>
            <a:rPr lang="fa-IR" sz="1400" kern="1200" dirty="0" smtClean="0"/>
            <a:t> باید نمایش دهد)</a:t>
          </a:r>
          <a:endParaRPr lang="en-US" sz="1400" kern="1200" dirty="0"/>
        </a:p>
      </dsp:txBody>
      <dsp:txXfrm>
        <a:off x="615457" y="0"/>
        <a:ext cx="1796065" cy="1230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9F536-2860-494E-8A23-DD2342EE8F48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7F4F-DA94-4E6C-BC22-687DC066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9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3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33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تفاوت زبان اسکریپتی</a:t>
            </a:r>
            <a:r>
              <a:rPr lang="fa-IR" baseline="0" dirty="0" smtClean="0"/>
              <a:t> با بقیه زبان ها در این است که در زبان های اسکریپتی کد هنگامی که درخواست میشود در همان زمان تحلیل میشود و بایت کد و یا ماشین کدی برای ان از قبل تولید نمیگردد.</a:t>
            </a:r>
          </a:p>
          <a:p>
            <a:pPr algn="r" rtl="1"/>
            <a:endParaRPr lang="fa-IR" baseline="0" dirty="0" smtClean="0"/>
          </a:p>
          <a:p>
            <a:pPr algn="r" rtl="1"/>
            <a:r>
              <a:rPr lang="fa-IR" baseline="0" dirty="0" smtClean="0"/>
              <a:t>همانطور که دیده میشود ما با محدودیت جهت پردازش اطلاعات مواجه بودیم حال انکه بردهایی موجود هستند که زبان های سطح بالاتری را پشتیبانی میکنند.</a:t>
            </a:r>
          </a:p>
          <a:p>
            <a:pPr algn="r" rtl="1"/>
            <a:r>
              <a:rPr lang="fa-IR" baseline="0" dirty="0" smtClean="0"/>
              <a:t>همچنین ما در این پروژه قسمت های از پردازشگر </a:t>
            </a:r>
            <a:r>
              <a:rPr lang="en-US" baseline="0" dirty="0" smtClean="0"/>
              <a:t>CGI</a:t>
            </a:r>
            <a:r>
              <a:rPr lang="fa-IR" baseline="0" dirty="0" smtClean="0"/>
              <a:t> موجود در برنامه را برای خواسته خود ویرایش نمودیم که این قابلیت شخصی سازی به دلیل متن باز بودن کد مفسر برای ما فراهم است.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8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9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2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2’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5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 تایپ آدرس ،آدرس از طریق</a:t>
            </a:r>
            <a:r>
              <a:rPr lang="fa-IR" baseline="0" dirty="0" smtClean="0"/>
              <a:t> سایت های </a:t>
            </a:r>
            <a:r>
              <a:rPr lang="en-US" baseline="0" dirty="0" smtClean="0"/>
              <a:t>confidential</a:t>
            </a:r>
            <a:r>
              <a:rPr lang="fa-IR" baseline="0" dirty="0" smtClean="0"/>
              <a:t> به آی پی آن  سایت تبدیل میشود (برای اینترنتی ها!)</a:t>
            </a:r>
          </a:p>
          <a:p>
            <a:pPr algn="r" rtl="1"/>
            <a:r>
              <a:rPr lang="fa-IR" baseline="0" dirty="0" smtClean="0"/>
              <a:t>سپس یک درخواست از توع </a:t>
            </a:r>
            <a:r>
              <a:rPr lang="en-US" baseline="0" dirty="0" smtClean="0"/>
              <a:t>HTTP</a:t>
            </a:r>
            <a:r>
              <a:rPr lang="fa-IR" baseline="0" dirty="0" smtClean="0"/>
              <a:t> برای سرور فرستاده میشود.سرور که خودش هم یک کامپیتور هست مثل ما با توجه به درخواست ما و توان پردازشی ،پاسخ مناسبش رو آماده مکیند و از طریق یک بسته در قالب </a:t>
            </a:r>
            <a:r>
              <a:rPr lang="en-US" baseline="0" dirty="0" smtClean="0"/>
              <a:t>HTTP</a:t>
            </a:r>
            <a:r>
              <a:rPr lang="fa-IR" baseline="0" dirty="0" smtClean="0"/>
              <a:t> به ما ارسال میکند.در هر دو رفت و آمد،بسته های داده از طریق ارسال </a:t>
            </a:r>
            <a:r>
              <a:rPr lang="en-US" baseline="0" dirty="0" smtClean="0"/>
              <a:t>acknowledge</a:t>
            </a:r>
            <a:r>
              <a:rPr lang="fa-IR" baseline="0" dirty="0" smtClean="0"/>
              <a:t> اعلام وصول میشوند وگرنه مجددا ارسال خواهند شد.</a:t>
            </a:r>
            <a:endParaRPr lang="en-US" baseline="0" dirty="0" smtClean="0"/>
          </a:p>
          <a:p>
            <a:pPr algn="r" rtl="1"/>
            <a:endParaRPr lang="en-US" baseline="0" dirty="0" smtClean="0"/>
          </a:p>
          <a:p>
            <a:pPr algn="r" rtl="1"/>
            <a:r>
              <a:rPr lang="en-US" baseline="0" dirty="0" smtClean="0"/>
              <a:t>3’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این کار با استفاده</a:t>
            </a:r>
            <a:r>
              <a:rPr lang="fa-IR" baseline="0" dirty="0" smtClean="0"/>
              <a:t> از یکی از پروتکل </a:t>
            </a:r>
            <a:r>
              <a:rPr lang="en-US" baseline="0" dirty="0" smtClean="0"/>
              <a:t>UDP</a:t>
            </a:r>
            <a:r>
              <a:rPr lang="fa-IR" baseline="0" dirty="0" smtClean="0"/>
              <a:t> و یکی از سوکت های ان انحام میپذیرد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7F4F-DA94-4E6C-BC22-687DC06640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97C-327C-4D81-80FE-0BC615352703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52F-0EDD-488A-ACF2-6C3AFB80E23C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BFC-90C1-4EA6-8E32-6942424839CF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2931-192A-4FF2-96D2-95CEAE4F4259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452E-1B68-43A0-AE69-9D48364299FF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F0F-4DA0-486B-A9E0-F6C9B30FA763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4BA4-5276-4F49-ABEF-FD3B28844952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0B85-BA80-45B4-A4E2-6E0E35A6932E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CED1-89D2-4D78-B161-F817E8C6FE87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498D-0E20-4103-A4AB-191672A0A2F2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457C-7A95-45FC-8DBE-AF623E8AA22C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1DD2-4445-46BA-8FC8-A444869D246E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CCB0-4EA5-44A3-8F50-D11135037C06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6EBFD9E-5866-4E56-83B9-595EF7E34296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3653BB-B7AC-483F-8581-8B708E64526C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21" Type="http://schemas.openxmlformats.org/officeDocument/2006/relationships/diagramColors" Target="../diagrams/colors5.xml"/><Relationship Id="rId34" Type="http://schemas.openxmlformats.org/officeDocument/2006/relationships/diagramLayout" Target="../diagrams/layout8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33" Type="http://schemas.openxmlformats.org/officeDocument/2006/relationships/diagramData" Target="../diagrams/data8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29" Type="http://schemas.openxmlformats.org/officeDocument/2006/relationships/diagramLayout" Target="../diagrams/layout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7.xml"/><Relationship Id="rId37" Type="http://schemas.microsoft.com/office/2007/relationships/diagramDrawing" Target="../diagrams/drawing8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36" Type="http://schemas.openxmlformats.org/officeDocument/2006/relationships/diagramColors" Target="../diagrams/colors8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31" Type="http://schemas.openxmlformats.org/officeDocument/2006/relationships/diagramColors" Target="../diagrams/colors7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Relationship Id="rId30" Type="http://schemas.openxmlformats.org/officeDocument/2006/relationships/diagramQuickStyle" Target="../diagrams/quickStyle7.xml"/><Relationship Id="rId35" Type="http://schemas.openxmlformats.org/officeDocument/2006/relationships/diagramQuickStyle" Target="../diagrams/quickStyle8.xml"/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11.xml"/><Relationship Id="rId18" Type="http://schemas.openxmlformats.org/officeDocument/2006/relationships/diagramData" Target="../diagrams/data12.xml"/><Relationship Id="rId26" Type="http://schemas.openxmlformats.org/officeDocument/2006/relationships/diagramColors" Target="../diagrams/colors13.xml"/><Relationship Id="rId21" Type="http://schemas.openxmlformats.org/officeDocument/2006/relationships/diagramColors" Target="../diagrams/colors12.xml"/><Relationship Id="rId34" Type="http://schemas.openxmlformats.org/officeDocument/2006/relationships/diagramLayout" Target="../diagrams/layout15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5" Type="http://schemas.openxmlformats.org/officeDocument/2006/relationships/diagramQuickStyle" Target="../diagrams/quickStyle13.xml"/><Relationship Id="rId33" Type="http://schemas.openxmlformats.org/officeDocument/2006/relationships/diagramData" Target="../diagrams/data15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11.xml"/><Relationship Id="rId20" Type="http://schemas.openxmlformats.org/officeDocument/2006/relationships/diagramQuickStyle" Target="../diagrams/quickStyle12.xml"/><Relationship Id="rId29" Type="http://schemas.openxmlformats.org/officeDocument/2006/relationships/diagramLayout" Target="../diagrams/layout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24" Type="http://schemas.openxmlformats.org/officeDocument/2006/relationships/diagramLayout" Target="../diagrams/layout13.xml"/><Relationship Id="rId32" Type="http://schemas.microsoft.com/office/2007/relationships/diagramDrawing" Target="../diagrams/drawing14.xml"/><Relationship Id="rId37" Type="http://schemas.microsoft.com/office/2007/relationships/diagramDrawing" Target="../diagrams/drawing15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23" Type="http://schemas.openxmlformats.org/officeDocument/2006/relationships/diagramData" Target="../diagrams/data13.xml"/><Relationship Id="rId28" Type="http://schemas.openxmlformats.org/officeDocument/2006/relationships/diagramData" Target="../diagrams/data14.xml"/><Relationship Id="rId36" Type="http://schemas.openxmlformats.org/officeDocument/2006/relationships/diagramColors" Target="../diagrams/colors15.xml"/><Relationship Id="rId10" Type="http://schemas.openxmlformats.org/officeDocument/2006/relationships/diagramQuickStyle" Target="../diagrams/quickStyle10.xml"/><Relationship Id="rId19" Type="http://schemas.openxmlformats.org/officeDocument/2006/relationships/diagramLayout" Target="../diagrams/layout12.xml"/><Relationship Id="rId31" Type="http://schemas.openxmlformats.org/officeDocument/2006/relationships/diagramColors" Target="../diagrams/colors14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Relationship Id="rId22" Type="http://schemas.microsoft.com/office/2007/relationships/diagramDrawing" Target="../diagrams/drawing12.xml"/><Relationship Id="rId27" Type="http://schemas.microsoft.com/office/2007/relationships/diagramDrawing" Target="../diagrams/drawing13.xml"/><Relationship Id="rId30" Type="http://schemas.openxmlformats.org/officeDocument/2006/relationships/diagramQuickStyle" Target="../diagrams/quickStyle14.xml"/><Relationship Id="rId35" Type="http://schemas.openxmlformats.org/officeDocument/2006/relationships/diagramQuickStyle" Target="../diagrams/quickStyle15.xml"/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support/man/docs/rlarm/rlarm_ar_artxarm.htm" TargetMode="External"/><Relationship Id="rId2" Type="http://schemas.openxmlformats.org/officeDocument/2006/relationships/hyperlink" Target="http://www.cprogramming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230" y="3550634"/>
            <a:ext cx="8408085" cy="1004715"/>
          </a:xfrm>
        </p:spPr>
        <p:txBody>
          <a:bodyPr/>
          <a:lstStyle/>
          <a:p>
            <a:pPr rtl="1"/>
            <a:r>
              <a:rPr lang="fa-IR" sz="3600" dirty="0">
                <a:cs typeface="B Titr" panose="00000700000000000000" pitchFamily="2" charset="-78"/>
              </a:rPr>
              <a:t>توسعه وب سرور بر روی </a:t>
            </a:r>
            <a:r>
              <a:rPr lang="en-US" sz="3600" dirty="0">
                <a:cs typeface="B Titr" panose="00000700000000000000" pitchFamily="2" charset="-78"/>
              </a:rPr>
              <a:t>Embedded System </a:t>
            </a:r>
            <a:br>
              <a:rPr lang="en-US" sz="36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مبتنی بر پردازنده  </a:t>
            </a:r>
            <a:r>
              <a:rPr lang="en-US" sz="3600" dirty="0">
                <a:cs typeface="B Titr" panose="00000700000000000000" pitchFamily="2" charset="-78"/>
              </a:rPr>
              <a:t>ARM(AT91SAM7x256)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04188"/>
          </a:xfrm>
        </p:spPr>
        <p:txBody>
          <a:bodyPr>
            <a:normAutofit fontScale="92500" lnSpcReduction="10000"/>
          </a:bodyPr>
          <a:lstStyle/>
          <a:p>
            <a:pPr rtl="1"/>
            <a:r>
              <a:rPr lang="fa-IR" dirty="0" smtClean="0">
                <a:cs typeface="B Baran" panose="00000400000000000000" pitchFamily="2" charset="-78"/>
              </a:rPr>
              <a:t>ارائه دهندگان: سید فرشاد کاظمی(8912400547) – کیوان قارونی (8912400490</a:t>
            </a:r>
            <a:r>
              <a:rPr lang="en-US" dirty="0" smtClean="0">
                <a:cs typeface="B Baran" panose="00000400000000000000" pitchFamily="2" charset="-78"/>
              </a:rPr>
              <a:t>(</a:t>
            </a:r>
            <a:endParaRPr lang="fa-IR" dirty="0" smtClean="0">
              <a:cs typeface="B Baran" panose="00000400000000000000" pitchFamily="2" charset="-78"/>
            </a:endParaRPr>
          </a:p>
          <a:p>
            <a:pPr rtl="1"/>
            <a:r>
              <a:rPr lang="fa-IR" dirty="0" smtClean="0">
                <a:cs typeface="B Baran" panose="00000400000000000000" pitchFamily="2" charset="-78"/>
              </a:rPr>
              <a:t>زیر نظر استاد:دکتر حمید نوری</a:t>
            </a:r>
          </a:p>
          <a:p>
            <a:pPr rtl="1"/>
            <a:r>
              <a:rPr lang="fa-IR" dirty="0" smtClean="0">
                <a:cs typeface="B Baran" panose="00000400000000000000" pitchFamily="2" charset="-78"/>
              </a:rPr>
              <a:t>با مشاوره : جناب آقای مهندس قربان پناه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9269" y="6513262"/>
            <a:ext cx="381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 smtClean="0">
                <a:latin typeface="ذ "/>
                <a:cs typeface="B Baran" panose="00000400000000000000" pitchFamily="2" charset="-78"/>
              </a:rPr>
              <a:t>شهریور 1393</a:t>
            </a:r>
            <a:endParaRPr lang="en-US" sz="1600" dirty="0">
              <a:latin typeface="ذ "/>
              <a:cs typeface="B Bar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441" y="259624"/>
            <a:ext cx="759560" cy="1080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4189" y="476680"/>
            <a:ext cx="157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 smtClean="0">
                <a:latin typeface="IranNastaliq" panose="02020505000000020003" pitchFamily="18" charset="0"/>
                <a:cs typeface="IranNastaliq" panose="02020505000000020003" pitchFamily="18" charset="0"/>
              </a:rPr>
              <a:t>دانشگاه فردوسی مشهد</a:t>
            </a:r>
            <a:endParaRPr lang="en-US" sz="3600" dirty="0"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01" y="693738"/>
            <a:ext cx="3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 smtClean="0">
                <a:latin typeface="IranNastaliq" panose="02020505000000020003" pitchFamily="18" charset="0"/>
                <a:cs typeface="IranNastaliq" panose="02020505000000020003" pitchFamily="18" charset="0"/>
              </a:rPr>
              <a:t>گروه الکترونیک دانشگاه فردوسی مشهد</a:t>
            </a:r>
            <a:endParaRPr lang="en-US" sz="3600" dirty="0"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کجا هستیم؟!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67699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تعریف اصطلاحات ضروری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نحوه عملکرد پروتکل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DHC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Dynamic Host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Configuration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b="1" dirty="0" smtClean="0"/>
              <a:t>سیکل </a:t>
            </a:r>
            <a:r>
              <a:rPr lang="fa-IR" b="1" dirty="0"/>
              <a:t>زندگی یک درخواست </a:t>
            </a:r>
            <a:r>
              <a:rPr lang="en-US" b="1" dirty="0" smtClean="0"/>
              <a:t>HTTP</a:t>
            </a:r>
            <a:endParaRPr lang="fa-IR" b="1" dirty="0" smtClean="0"/>
          </a:p>
          <a:p>
            <a:pPr algn="r" rt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CGI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script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Gateway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Interface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کارهای عملی انجام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شده</a:t>
            </a: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کاربرد های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پروژه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0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سیکل زندگی یک درخواست </a:t>
            </a:r>
            <a:r>
              <a:rPr lang="en-US" dirty="0" smtClean="0">
                <a:cs typeface="B Titr" panose="00000700000000000000" pitchFamily="2" charset="-78"/>
              </a:rPr>
              <a:t>HTTP</a:t>
            </a:r>
            <a:endParaRPr lang="en-US" dirty="0">
              <a:cs typeface="B Titr" panose="00000700000000000000" pitchFamily="2" charset="-78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157945"/>
              </p:ext>
            </p:extLst>
          </p:nvPr>
        </p:nvGraphicFramePr>
        <p:xfrm>
          <a:off x="662152" y="2987565"/>
          <a:ext cx="302697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9957"/>
              </p:ext>
            </p:extLst>
          </p:nvPr>
        </p:nvGraphicFramePr>
        <p:xfrm>
          <a:off x="3400727" y="2987565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920810"/>
              </p:ext>
            </p:extLst>
          </p:nvPr>
        </p:nvGraphicFramePr>
        <p:xfrm>
          <a:off x="6088112" y="2987565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202277"/>
              </p:ext>
            </p:extLst>
          </p:nvPr>
        </p:nvGraphicFramePr>
        <p:xfrm>
          <a:off x="8775497" y="2987565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527094"/>
              </p:ext>
            </p:extLst>
          </p:nvPr>
        </p:nvGraphicFramePr>
        <p:xfrm>
          <a:off x="1713187" y="4606158"/>
          <a:ext cx="302697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724844"/>
              </p:ext>
            </p:extLst>
          </p:nvPr>
        </p:nvGraphicFramePr>
        <p:xfrm>
          <a:off x="4451762" y="4606158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61903"/>
              </p:ext>
            </p:extLst>
          </p:nvPr>
        </p:nvGraphicFramePr>
        <p:xfrm>
          <a:off x="7139147" y="4606158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16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مثال:تغییر متن موجود بر روی نمایشگر کاراکتری</a:t>
            </a:r>
            <a:endParaRPr lang="en-US" dirty="0">
              <a:cs typeface="B Titr" panose="00000700000000000000" pitchFamily="2" charset="-78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890864"/>
              </p:ext>
            </p:extLst>
          </p:nvPr>
        </p:nvGraphicFramePr>
        <p:xfrm>
          <a:off x="662152" y="2987565"/>
          <a:ext cx="302697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043363"/>
              </p:ext>
            </p:extLst>
          </p:nvPr>
        </p:nvGraphicFramePr>
        <p:xfrm>
          <a:off x="3400727" y="2987565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904436"/>
              </p:ext>
            </p:extLst>
          </p:nvPr>
        </p:nvGraphicFramePr>
        <p:xfrm>
          <a:off x="6088112" y="2987565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24614"/>
              </p:ext>
            </p:extLst>
          </p:nvPr>
        </p:nvGraphicFramePr>
        <p:xfrm>
          <a:off x="8775497" y="2987565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347378"/>
              </p:ext>
            </p:extLst>
          </p:nvPr>
        </p:nvGraphicFramePr>
        <p:xfrm>
          <a:off x="1713187" y="4606158"/>
          <a:ext cx="302697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207024"/>
              </p:ext>
            </p:extLst>
          </p:nvPr>
        </p:nvGraphicFramePr>
        <p:xfrm>
          <a:off x="4451762" y="4606158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647880"/>
              </p:ext>
            </p:extLst>
          </p:nvPr>
        </p:nvGraphicFramePr>
        <p:xfrm>
          <a:off x="7139147" y="4606158"/>
          <a:ext cx="2975789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1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16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کجا هستیم؟!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67699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تعریف اصطلاحات ضروری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نحوه عملکرد پروتکل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DHC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Dynamic Host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Configuration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سیکل 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زندگی یک درخواست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b="1" dirty="0"/>
              <a:t>CGI </a:t>
            </a:r>
            <a:r>
              <a:rPr lang="en-US" b="1" dirty="0" smtClean="0"/>
              <a:t>script</a:t>
            </a:r>
            <a:r>
              <a:rPr lang="fa-IR" b="1" dirty="0" smtClean="0"/>
              <a:t> : </a:t>
            </a:r>
            <a:r>
              <a:rPr lang="en-US" b="1" dirty="0" smtClean="0"/>
              <a:t>Common</a:t>
            </a:r>
            <a:r>
              <a:rPr lang="fa-IR" b="1" dirty="0" smtClean="0"/>
              <a:t> </a:t>
            </a:r>
            <a:r>
              <a:rPr lang="en-US" b="1" dirty="0"/>
              <a:t>Gateway</a:t>
            </a:r>
            <a:r>
              <a:rPr lang="fa-IR" b="1" dirty="0"/>
              <a:t> </a:t>
            </a:r>
            <a:r>
              <a:rPr lang="en-US" b="1" dirty="0" smtClean="0"/>
              <a:t>Interface</a:t>
            </a:r>
            <a:endParaRPr lang="fa-IR" b="1" dirty="0" smtClean="0"/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کارهای عملی انجام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شده</a:t>
            </a: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کاربرد های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پروژه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18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 smtClean="0"/>
              <a:t>CGI script:</a:t>
            </a:r>
            <a:r>
              <a:rPr lang="fa-IR" dirty="0" smtClean="0"/>
              <a:t> </a:t>
            </a:r>
            <a:r>
              <a:rPr lang="en-US" dirty="0" smtClean="0"/>
              <a:t>Common</a:t>
            </a:r>
            <a:r>
              <a:rPr lang="fa-IR" dirty="0" smtClean="0"/>
              <a:t> </a:t>
            </a:r>
            <a:r>
              <a:rPr lang="en-US" dirty="0" smtClean="0"/>
              <a:t>Gateway</a:t>
            </a:r>
            <a:r>
              <a:rPr lang="fa-IR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 زبان اسکریپتی ساده به منظور پویا ساختن صفحات وب بر روی برد طراحی شده</a:t>
            </a:r>
          </a:p>
          <a:p>
            <a:pPr algn="r" rtl="1"/>
            <a:r>
              <a:rPr lang="fa-IR" dirty="0" smtClean="0"/>
              <a:t>شامل پنج نماد ساده :</a:t>
            </a:r>
          </a:p>
          <a:p>
            <a:pPr lvl="1" algn="r" rtl="1"/>
            <a:r>
              <a:rPr lang="en-US" dirty="0" smtClean="0"/>
              <a:t>“ </a:t>
            </a:r>
            <a:r>
              <a:rPr lang="en-US" dirty="0" err="1" smtClean="0"/>
              <a:t>i</a:t>
            </a:r>
            <a:r>
              <a:rPr lang="en-US" dirty="0" smtClean="0"/>
              <a:t> ”</a:t>
            </a:r>
            <a:r>
              <a:rPr lang="fa-IR" dirty="0" smtClean="0"/>
              <a:t>: برای جایگذاری از فایل های دیگر</a:t>
            </a:r>
            <a:endParaRPr lang="en-US" dirty="0" smtClean="0"/>
          </a:p>
          <a:p>
            <a:pPr lvl="1" algn="r" rtl="1"/>
            <a:r>
              <a:rPr lang="en-US" dirty="0" smtClean="0"/>
              <a:t>“ c ”</a:t>
            </a:r>
            <a:r>
              <a:rPr lang="fa-IR" dirty="0" smtClean="0"/>
              <a:t> : خطوطی که ابتدای انها </a:t>
            </a:r>
            <a:r>
              <a:rPr lang="en-US" dirty="0" smtClean="0"/>
              <a:t>c</a:t>
            </a:r>
            <a:r>
              <a:rPr lang="fa-IR" dirty="0" smtClean="0"/>
              <a:t> باشد به منظور پردازش به تابعی </a:t>
            </a:r>
            <a:r>
              <a:rPr lang="en-US" dirty="0" smtClean="0"/>
              <a:t>c</a:t>
            </a:r>
            <a:r>
              <a:rPr lang="fa-IR" dirty="0" smtClean="0"/>
              <a:t> ارسال میشوند.</a:t>
            </a:r>
            <a:endParaRPr lang="en-US" dirty="0" smtClean="0"/>
          </a:p>
          <a:p>
            <a:pPr lvl="1" algn="r" rtl="1"/>
            <a:r>
              <a:rPr lang="en-US" dirty="0" smtClean="0"/>
              <a:t>“ t ”</a:t>
            </a:r>
            <a:r>
              <a:rPr lang="fa-IR" dirty="0" smtClean="0"/>
              <a:t> : عینا به خروجی منتقل میشوند.</a:t>
            </a:r>
            <a:endParaRPr lang="en-US" dirty="0" smtClean="0"/>
          </a:p>
          <a:p>
            <a:pPr lvl="1" algn="r" rtl="1"/>
            <a:r>
              <a:rPr lang="en-US" dirty="0" smtClean="0"/>
              <a:t>“ # ”</a:t>
            </a:r>
            <a:r>
              <a:rPr lang="fa-IR" dirty="0" smtClean="0"/>
              <a:t>:برای اضافه کردن توضیحات</a:t>
            </a:r>
            <a:endParaRPr lang="en-US" dirty="0" smtClean="0"/>
          </a:p>
          <a:p>
            <a:pPr lvl="1" algn="r" rtl="1"/>
            <a:r>
              <a:rPr lang="en-US" dirty="0" smtClean="0"/>
              <a:t>“ . ”</a:t>
            </a:r>
            <a:r>
              <a:rPr lang="fa-IR" dirty="0" smtClean="0"/>
              <a:t> : نشان گر انتهای فایل</a:t>
            </a:r>
          </a:p>
          <a:p>
            <a:pPr lvl="1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59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کجا هستیم؟!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67699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تعریف اصطلاحات ضروری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نحوه عملکرد پروتکل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DHC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Dynamic Host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Configuration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سیکل 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زندگی یک درخواست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CGI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script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Gateway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Interface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b="1" dirty="0"/>
              <a:t>کارهای عملی انجام </a:t>
            </a:r>
            <a:r>
              <a:rPr lang="fa-IR" b="1" dirty="0" smtClean="0"/>
              <a:t>شده</a:t>
            </a: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کاربرد های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پروژه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67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کارهای عملی انجام شده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fa-IR" dirty="0" smtClean="0"/>
              <a:t>راه اندازی و دسترسی به سرور با استفاده از فناوری وایرلس</a:t>
            </a:r>
          </a:p>
          <a:p>
            <a:pPr algn="r" rtl="1">
              <a:buFont typeface="+mj-lt"/>
              <a:buAutoNum type="arabicPeriod"/>
            </a:pPr>
            <a:r>
              <a:rPr lang="fa-IR" dirty="0" smtClean="0"/>
              <a:t>نصب یک عدد </a:t>
            </a:r>
            <a:r>
              <a:rPr lang="en-US" dirty="0" smtClean="0"/>
              <a:t>LCD</a:t>
            </a:r>
            <a:r>
              <a:rPr lang="fa-IR" dirty="0" smtClean="0"/>
              <a:t> بر روی برد و ارسال متن به ان از طریق صفحه مرورگر</a:t>
            </a:r>
          </a:p>
          <a:p>
            <a:pPr algn="r" rtl="1">
              <a:buFont typeface="+mj-lt"/>
              <a:buAutoNum type="arabicPeriod"/>
            </a:pPr>
            <a:r>
              <a:rPr lang="fa-IR" dirty="0" smtClean="0"/>
              <a:t>افزودن یک دماسنج که دمای محیط کار بورد را بر روی مرورگر به کاربر نمایش میدهد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5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کجا هستیم؟!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67699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تعریف اصطلاحات ضروری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نحوه عملکرد پروتکل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DHC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Dynamic Host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Configuration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سیکل 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زندگی یک درخواست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CGI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script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Gateway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Interface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کارهای عملی انجام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شده</a:t>
            </a:r>
          </a:p>
          <a:p>
            <a:pPr algn="r" rtl="1"/>
            <a:r>
              <a:rPr lang="fa-IR" b="1" dirty="0"/>
              <a:t>کاربرد های </a:t>
            </a:r>
            <a:r>
              <a:rPr lang="fa-IR" b="1" dirty="0" smtClean="0"/>
              <a:t>پروژه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39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کاربرد های پروژه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طراحی سیستم کنترل و نظارت از راه دور بر دما در خطوط تولید</a:t>
            </a:r>
          </a:p>
          <a:p>
            <a:pPr algn="r" rtl="1"/>
            <a:r>
              <a:rPr lang="fa-IR" dirty="0" smtClean="0"/>
              <a:t>قابلیت ارتباط فعال(</a:t>
            </a:r>
            <a:r>
              <a:rPr lang="en-US" dirty="0" smtClean="0"/>
              <a:t>interactive</a:t>
            </a:r>
            <a:r>
              <a:rPr lang="fa-IR" dirty="0" smtClean="0"/>
              <a:t>) بین بخش های مختلف یک سازمان یا کارخانه با قابلیت تعریف سطوح دسترسی برای مدیران</a:t>
            </a:r>
          </a:p>
          <a:p>
            <a:pPr algn="r" rtl="1"/>
            <a:r>
              <a:rPr lang="fa-IR" dirty="0" smtClean="0"/>
              <a:t>کاربردهای بسیار فراوان در سیستم های اتوماسیون صنعتی و اداری با امنیت بسیار بالا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7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منابع و مراجع(مقالات و کتب)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Iran Micro Professional Group ,Persian Microcontroller Magazine(PMM),2008</a:t>
            </a:r>
          </a:p>
          <a:p>
            <a:r>
              <a:rPr lang="en-US" dirty="0" smtClean="0"/>
              <a:t>Ali </a:t>
            </a:r>
            <a:r>
              <a:rPr lang="en-US" dirty="0" err="1" smtClean="0"/>
              <a:t>Abrishami</a:t>
            </a:r>
            <a:r>
              <a:rPr lang="fa-IR" dirty="0" smtClean="0"/>
              <a:t> </a:t>
            </a:r>
            <a:r>
              <a:rPr lang="en-US" dirty="0" smtClean="0"/>
              <a:t>,Implementing webserver on ARM board to control output pins,2010</a:t>
            </a:r>
            <a:endParaRPr lang="en-US" dirty="0"/>
          </a:p>
          <a:p>
            <a:r>
              <a:rPr lang="en-US" dirty="0" smtClean="0"/>
              <a:t>ATMEL Company</a:t>
            </a:r>
            <a:r>
              <a:rPr lang="fa-IR" dirty="0" smtClean="0"/>
              <a:t> </a:t>
            </a:r>
            <a:r>
              <a:rPr lang="en-US" dirty="0" smtClean="0"/>
              <a:t>,AT91SAM ARM-based DATA SHEET,2011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56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مباحث </a:t>
            </a:r>
            <a:r>
              <a:rPr lang="fa-IR" dirty="0" smtClean="0">
                <a:cs typeface="B Titr" panose="00000700000000000000" pitchFamily="2" charset="-78"/>
              </a:rPr>
              <a:t>مورد بحث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67699"/>
          </a:xfrm>
        </p:spPr>
        <p:txBody>
          <a:bodyPr/>
          <a:lstStyle/>
          <a:p>
            <a:pPr algn="r" rtl="1"/>
            <a:r>
              <a:rPr lang="fa-IR" dirty="0" smtClean="0"/>
              <a:t>تعریف اصطلاحات ضروری</a:t>
            </a:r>
            <a:endParaRPr lang="en-US" dirty="0" smtClean="0"/>
          </a:p>
          <a:p>
            <a:pPr algn="r" rtl="1"/>
            <a:r>
              <a:rPr lang="fa-IR" dirty="0" smtClean="0"/>
              <a:t>نحوه عملکرد پروتکل </a:t>
            </a:r>
            <a:r>
              <a:rPr lang="en-US" dirty="0" smtClean="0"/>
              <a:t>HTTP</a:t>
            </a:r>
            <a:endParaRPr lang="fa-IR" dirty="0" smtClean="0"/>
          </a:p>
          <a:p>
            <a:pPr algn="r" rtl="1"/>
            <a:r>
              <a:rPr lang="en-US" dirty="0" smtClean="0"/>
              <a:t>DHC</a:t>
            </a:r>
            <a:r>
              <a:rPr lang="fa-IR" dirty="0" smtClean="0"/>
              <a:t> :</a:t>
            </a:r>
            <a:r>
              <a:rPr lang="en-US" dirty="0"/>
              <a:t> Dynamic Host </a:t>
            </a:r>
            <a:r>
              <a:rPr lang="en-US" dirty="0" smtClean="0"/>
              <a:t>Configuration</a:t>
            </a:r>
            <a:endParaRPr lang="fa-IR" dirty="0" smtClean="0"/>
          </a:p>
          <a:p>
            <a:pPr algn="r" rtl="1"/>
            <a:r>
              <a:rPr lang="fa-IR" dirty="0" smtClean="0"/>
              <a:t>سیکل </a:t>
            </a:r>
            <a:r>
              <a:rPr lang="fa-IR" dirty="0"/>
              <a:t>زندگی یک درخواست </a:t>
            </a:r>
            <a:r>
              <a:rPr lang="en-US" dirty="0" smtClean="0"/>
              <a:t>HTTP</a:t>
            </a:r>
            <a:endParaRPr lang="fa-IR" dirty="0" smtClean="0"/>
          </a:p>
          <a:p>
            <a:pPr algn="r" rtl="1"/>
            <a:r>
              <a:rPr lang="en-US" dirty="0"/>
              <a:t>CGI </a:t>
            </a:r>
            <a:r>
              <a:rPr lang="en-US" dirty="0" smtClean="0"/>
              <a:t>script</a:t>
            </a:r>
            <a:r>
              <a:rPr lang="fa-IR" dirty="0" smtClean="0"/>
              <a:t> : </a:t>
            </a:r>
            <a:r>
              <a:rPr lang="en-US" dirty="0" smtClean="0"/>
              <a:t>Common</a:t>
            </a:r>
            <a:r>
              <a:rPr lang="fa-IR" dirty="0" smtClean="0"/>
              <a:t> </a:t>
            </a:r>
            <a:r>
              <a:rPr lang="en-US" dirty="0"/>
              <a:t>Gateway</a:t>
            </a:r>
            <a:r>
              <a:rPr lang="fa-IR" dirty="0"/>
              <a:t> </a:t>
            </a:r>
            <a:r>
              <a:rPr lang="en-US" dirty="0" smtClean="0"/>
              <a:t>Interface</a:t>
            </a:r>
            <a:endParaRPr lang="fa-IR" dirty="0" smtClean="0"/>
          </a:p>
          <a:p>
            <a:pPr algn="r" rtl="1"/>
            <a:r>
              <a:rPr lang="fa-IR" dirty="0"/>
              <a:t>کارهای عملی انجام </a:t>
            </a:r>
            <a:r>
              <a:rPr lang="fa-IR" dirty="0" smtClean="0"/>
              <a:t>شده</a:t>
            </a:r>
          </a:p>
          <a:p>
            <a:pPr algn="r" rtl="1"/>
            <a:r>
              <a:rPr lang="fa-IR" dirty="0"/>
              <a:t>کاربرد های </a:t>
            </a:r>
            <a:r>
              <a:rPr lang="fa-IR" dirty="0" smtClean="0"/>
              <a:t>پروژه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5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منابع و مراجع(سایت های اینترنتی)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www.cprogramming.com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www.keil.com/support/man/docs/rlarm/rlarm_ar_artxarm.htm</a:t>
            </a:r>
            <a:endParaRPr lang="en-US" dirty="0" smtClean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سوالات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897" y="3967928"/>
            <a:ext cx="2501587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تشکر و قدردانی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0234" y="3846787"/>
            <a:ext cx="6653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8800" dirty="0" smtClean="0">
                <a:latin typeface="IranNastaliq" panose="02020505000000020003" pitchFamily="18" charset="0"/>
                <a:cs typeface="IranNastaliq" panose="02020505000000020003" pitchFamily="18" charset="0"/>
              </a:rPr>
              <a:t>با تشکر از زمانی که در اختیار گذاشتید</a:t>
            </a:r>
            <a:endParaRPr lang="en-US" sz="8800" dirty="0"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503" y="396046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Titr" panose="00000700000000000000" pitchFamily="2" charset="-78"/>
              </a:rPr>
              <a:t>کجا هستیم؟!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67699"/>
          </a:xfrm>
        </p:spPr>
        <p:txBody>
          <a:bodyPr/>
          <a:lstStyle/>
          <a:p>
            <a:pPr algn="r" rtl="1"/>
            <a:r>
              <a:rPr lang="fa-IR" b="1" dirty="0" smtClean="0"/>
              <a:t>تعریف اصطلاحات ضروری</a:t>
            </a:r>
            <a:endParaRPr lang="en-US" b="1" dirty="0" smtClean="0"/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نحوه عملکرد پروتکل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DHC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Dynamic Host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Configuration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سیکل 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زندگی یک درخواست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CGI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script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Gateway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Interface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کارهای عملی انجام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شده</a:t>
            </a: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کاربرد های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پروژه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0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تعریف اصطلاحات ضروری - شبکه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58241"/>
            <a:ext cx="10554574" cy="3636511"/>
          </a:xfrm>
        </p:spPr>
        <p:txBody>
          <a:bodyPr>
            <a:normAutofit/>
          </a:bodyPr>
          <a:lstStyle/>
          <a:p>
            <a:pPr indent="-285750" algn="r" rtl="1"/>
            <a:r>
              <a:rPr lang="fa-IR" dirty="0" smtClean="0"/>
              <a:t>پروتکل </a:t>
            </a:r>
            <a:r>
              <a:rPr lang="en-US" dirty="0" smtClean="0"/>
              <a:t>TCP/IP</a:t>
            </a:r>
            <a:r>
              <a:rPr lang="fa-IR" dirty="0" smtClean="0"/>
              <a:t>:</a:t>
            </a:r>
            <a:endParaRPr lang="fa-IR" dirty="0"/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/>
              <a:t>راه ارتباطی سیستم های مشابه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/>
              <a:t>قابل اجرا در محیط های گوناگون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/>
              <a:t>قابلیت گسترش و توسعه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dirty="0"/>
              <a:t>ضریب اطمینان </a:t>
            </a:r>
            <a:r>
              <a:rPr lang="fa-IR" dirty="0" smtClean="0"/>
              <a:t>بالا</a:t>
            </a:r>
          </a:p>
          <a:p>
            <a:pPr indent="-285750" algn="r" rtl="1"/>
            <a:r>
              <a:rPr lang="fa-IR" dirty="0" smtClean="0"/>
              <a:t>پروتکل </a:t>
            </a:r>
            <a:r>
              <a:rPr lang="en-US" dirty="0" smtClean="0"/>
              <a:t>HTTP</a:t>
            </a:r>
            <a:r>
              <a:rPr lang="fa-IR" dirty="0" smtClean="0"/>
              <a:t>:</a:t>
            </a:r>
          </a:p>
          <a:p>
            <a:pPr marL="800100" lvl="2" indent="-285750" algn="r" rtl="1">
              <a:buFont typeface="Wingdings" panose="05000000000000000000" pitchFamily="2" charset="2"/>
              <a:buChar char="v"/>
            </a:pPr>
            <a:r>
              <a:rPr lang="fa-IR" dirty="0"/>
              <a:t>ارسال فایل‌های صفحات وب مربوط </a:t>
            </a:r>
            <a:r>
              <a:rPr lang="fa-IR" dirty="0" smtClean="0"/>
              <a:t>به</a:t>
            </a:r>
            <a:r>
              <a:rPr lang="en-US" dirty="0"/>
              <a:t> </a:t>
            </a:r>
            <a:r>
              <a:rPr lang="fa-IR" dirty="0" smtClean="0"/>
              <a:t>مرورگر </a:t>
            </a:r>
            <a:r>
              <a:rPr lang="fa-IR" dirty="0"/>
              <a:t>وب </a:t>
            </a:r>
            <a:endParaRPr lang="fa-IR" dirty="0" smtClean="0"/>
          </a:p>
          <a:p>
            <a:pPr indent="-285750" algn="r" rtl="1"/>
            <a:endParaRPr lang="fa-I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6" y="2558241"/>
            <a:ext cx="4131661" cy="328414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35117" y="3348973"/>
            <a:ext cx="1007898" cy="85133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7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کجا هستیم؟!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67699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تعریف اصطلاحات ضروری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b="1" dirty="0" smtClean="0"/>
              <a:t>نحوه عملکرد پروتکل </a:t>
            </a:r>
            <a:r>
              <a:rPr lang="en-US" b="1" dirty="0" smtClean="0"/>
              <a:t>HTTP</a:t>
            </a:r>
            <a:endParaRPr lang="fa-IR" b="1" dirty="0" smtClean="0"/>
          </a:p>
          <a:p>
            <a:pPr algn="r" rt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DHC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Dynamic Host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Configuration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سیکل 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زندگی یک درخواست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CGI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script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Gateway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Interface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کارهای عملی انجام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شده</a:t>
            </a: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کاربرد های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پروژه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5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نحوه عملکرد پروتکل </a:t>
            </a:r>
            <a:r>
              <a:rPr lang="en-US" dirty="0" smtClean="0">
                <a:cs typeface="B Titr" panose="00000700000000000000" pitchFamily="2" charset="-78"/>
              </a:rPr>
              <a:t>HTTP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68" y="2977256"/>
            <a:ext cx="8125959" cy="3010320"/>
          </a:xfrm>
        </p:spPr>
      </p:pic>
      <p:sp>
        <p:nvSpPr>
          <p:cNvPr id="3" name="TextBox 2"/>
          <p:cNvSpPr txBox="1"/>
          <p:nvPr/>
        </p:nvSpPr>
        <p:spPr>
          <a:xfrm>
            <a:off x="2111848" y="3531478"/>
            <a:ext cx="615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 smtClean="0">
                <a:solidFill>
                  <a:schemeClr val="accent5"/>
                </a:solidFill>
                <a:latin typeface="IranNastaliq" panose="02020505000000020003" pitchFamily="18" charset="0"/>
                <a:cs typeface="B Titr" panose="00000700000000000000" pitchFamily="2" charset="-78"/>
              </a:rPr>
              <a:t>1</a:t>
            </a:r>
            <a:endParaRPr lang="en-US" sz="4400" dirty="0">
              <a:solidFill>
                <a:schemeClr val="accent5"/>
              </a:solidFill>
              <a:latin typeface="IranNastaliq" panose="02020505000000020003" pitchFamily="18" charset="0"/>
              <a:cs typeface="B Titr" panose="000007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7185" y="3195145"/>
            <a:ext cx="615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 smtClean="0">
                <a:solidFill>
                  <a:schemeClr val="accent5"/>
                </a:solidFill>
                <a:latin typeface="IranNastaliq" panose="02020505000000020003" pitchFamily="18" charset="0"/>
                <a:cs typeface="B Titr" panose="00000700000000000000" pitchFamily="2" charset="-78"/>
              </a:rPr>
              <a:t>2</a:t>
            </a:r>
            <a:endParaRPr lang="en-US" sz="4400" dirty="0">
              <a:solidFill>
                <a:schemeClr val="accent5"/>
              </a:solidFill>
              <a:latin typeface="IranNastaliq" panose="02020505000000020003" pitchFamily="18" charset="0"/>
              <a:cs typeface="B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3240" y="3074276"/>
            <a:ext cx="615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 smtClean="0">
                <a:solidFill>
                  <a:schemeClr val="accent5"/>
                </a:solidFill>
                <a:latin typeface="IranNastaliq" panose="02020505000000020003" pitchFamily="18" charset="0"/>
                <a:cs typeface="B Titr" panose="00000700000000000000" pitchFamily="2" charset="-78"/>
              </a:rPr>
              <a:t>3</a:t>
            </a:r>
            <a:endParaRPr lang="en-US" sz="4400" dirty="0">
              <a:solidFill>
                <a:schemeClr val="accent5"/>
              </a:solidFill>
              <a:latin typeface="IranNastaliq" panose="02020505000000020003" pitchFamily="18" charset="0"/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7186" y="4222089"/>
            <a:ext cx="615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 smtClean="0">
                <a:solidFill>
                  <a:schemeClr val="accent5"/>
                </a:solidFill>
                <a:latin typeface="IranNastaliq" panose="02020505000000020003" pitchFamily="18" charset="0"/>
                <a:cs typeface="B Titr" panose="00000700000000000000" pitchFamily="2" charset="-78"/>
              </a:rPr>
              <a:t>4</a:t>
            </a:r>
            <a:endParaRPr lang="en-US" sz="4400" dirty="0">
              <a:solidFill>
                <a:schemeClr val="accent5"/>
              </a:solidFill>
              <a:latin typeface="IranNastaliq" panose="02020505000000020003" pitchFamily="18" charset="0"/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0859" y="3954068"/>
            <a:ext cx="615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 smtClean="0">
                <a:solidFill>
                  <a:schemeClr val="accent5"/>
                </a:solidFill>
                <a:latin typeface="IranNastaliq" panose="02020505000000020003" pitchFamily="18" charset="0"/>
                <a:cs typeface="B Titr" panose="00000700000000000000" pitchFamily="2" charset="-78"/>
              </a:rPr>
              <a:t>5</a:t>
            </a:r>
            <a:endParaRPr lang="en-US" sz="4400" dirty="0">
              <a:solidFill>
                <a:schemeClr val="accent5"/>
              </a:solidFill>
              <a:latin typeface="IranNastaliq" panose="02020505000000020003" pitchFamily="18" charset="0"/>
              <a:cs typeface="B Titr" panose="00000700000000000000" pitchFamily="2" charset="-7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42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نحوه عملکرد پروتکل </a:t>
            </a:r>
            <a:r>
              <a:rPr lang="en-US" dirty="0">
                <a:cs typeface="B Titr" panose="00000700000000000000" pitchFamily="2" charset="-78"/>
              </a:rPr>
              <a:t>HTTP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88" y="2695466"/>
            <a:ext cx="7954221" cy="3636963"/>
          </a:xfrm>
        </p:spPr>
      </p:pic>
      <p:sp>
        <p:nvSpPr>
          <p:cNvPr id="3" name="Oval 2"/>
          <p:cNvSpPr/>
          <p:nvPr/>
        </p:nvSpPr>
        <p:spPr>
          <a:xfrm>
            <a:off x="2260778" y="2963918"/>
            <a:ext cx="939622" cy="66215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6"/>
            <a:endCxn id="8" idx="2"/>
          </p:cNvCxnSpPr>
          <p:nvPr/>
        </p:nvCxnSpPr>
        <p:spPr>
          <a:xfrm>
            <a:off x="3200400" y="3294994"/>
            <a:ext cx="3594538" cy="220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94938" y="3247695"/>
            <a:ext cx="645330" cy="53602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42290" y="2963918"/>
            <a:ext cx="939622" cy="66215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6"/>
            <a:endCxn id="22" idx="2"/>
          </p:cNvCxnSpPr>
          <p:nvPr/>
        </p:nvCxnSpPr>
        <p:spPr>
          <a:xfrm>
            <a:off x="4281912" y="3294994"/>
            <a:ext cx="3033287" cy="220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315199" y="3247695"/>
            <a:ext cx="1481959" cy="53602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3900" y="2963918"/>
            <a:ext cx="939622" cy="66215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  <a:endCxn id="29" idx="2"/>
          </p:cNvCxnSpPr>
          <p:nvPr/>
        </p:nvCxnSpPr>
        <p:spPr>
          <a:xfrm>
            <a:off x="5303522" y="3294994"/>
            <a:ext cx="3320216" cy="220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623738" y="3247695"/>
            <a:ext cx="919652" cy="53602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7" idx="2"/>
          </p:cNvCxnSpPr>
          <p:nvPr/>
        </p:nvCxnSpPr>
        <p:spPr>
          <a:xfrm>
            <a:off x="6053959" y="4272455"/>
            <a:ext cx="470853" cy="258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4812" y="3638053"/>
            <a:ext cx="3405352" cy="178528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20" grpId="0" animBg="1"/>
      <p:bldP spid="20" grpId="1" animBg="1"/>
      <p:bldP spid="22" grpId="0" animBg="1"/>
      <p:bldP spid="22" grpId="1" animBg="1"/>
      <p:bldP spid="27" grpId="0" animBg="1"/>
      <p:bldP spid="27" grpId="1" animBg="1"/>
      <p:bldP spid="29" grpId="0" animBg="1"/>
      <p:bldP spid="29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کجا هستیم؟!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67699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تعریف اصطلاحات ضروری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نحوه عملکرد پروتکل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b="1" dirty="0" smtClean="0"/>
              <a:t>DHC</a:t>
            </a:r>
            <a:r>
              <a:rPr lang="fa-IR" b="1" dirty="0" smtClean="0"/>
              <a:t> :</a:t>
            </a:r>
            <a:r>
              <a:rPr lang="en-US" b="1" dirty="0"/>
              <a:t> Dynamic Host </a:t>
            </a:r>
            <a:r>
              <a:rPr lang="en-US" b="1" dirty="0" smtClean="0"/>
              <a:t>Configuration</a:t>
            </a:r>
            <a:endParaRPr lang="fa-IR" b="1" dirty="0" smtClean="0"/>
          </a:p>
          <a:p>
            <a:pPr algn="r" rtl="1"/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سیکل 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زندگی یک درخواست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CGI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script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Gateway</a:t>
            </a:r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Interface</a:t>
            </a:r>
            <a:endParaRPr lang="fa-IR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کارهای عملی انجام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شده</a:t>
            </a:r>
          </a:p>
          <a:p>
            <a:pPr algn="r" rtl="1"/>
            <a:r>
              <a:rPr lang="fa-I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کاربرد های </a:t>
            </a:r>
            <a:r>
              <a:rPr lang="fa-I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پروژه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6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DHC</a:t>
            </a:r>
            <a:r>
              <a:rPr lang="fa-IR" dirty="0"/>
              <a:t>:</a:t>
            </a:r>
            <a:r>
              <a:rPr lang="en-US" dirty="0"/>
              <a:t>Dynamic Host Configuration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8"/>
            <a:ext cx="10563286" cy="2586196"/>
          </a:xfrm>
        </p:spPr>
        <p:txBody>
          <a:bodyPr/>
          <a:lstStyle/>
          <a:p>
            <a:pPr lvl="1" algn="r" rtl="1"/>
            <a:r>
              <a:rPr lang="fa-IR" dirty="0" smtClean="0"/>
              <a:t>با فعال بودن این گزینه </a:t>
            </a:r>
            <a:r>
              <a:rPr lang="en-US" dirty="0"/>
              <a:t>IP </a:t>
            </a:r>
            <a:r>
              <a:rPr lang="en-US" dirty="0" smtClean="0"/>
              <a:t>address</a:t>
            </a:r>
            <a:r>
              <a:rPr lang="fa-IR" dirty="0" smtClean="0"/>
              <a:t> ، </a:t>
            </a:r>
            <a:r>
              <a:rPr lang="en-US" dirty="0" smtClean="0"/>
              <a:t>Net Mask</a:t>
            </a:r>
            <a:r>
              <a:rPr lang="fa-IR" dirty="0" smtClean="0"/>
              <a:t> و</a:t>
            </a:r>
            <a:r>
              <a:rPr lang="en-US" dirty="0" smtClean="0"/>
              <a:t> </a:t>
            </a:r>
            <a:r>
              <a:rPr lang="en-US" dirty="0"/>
              <a:t>Default </a:t>
            </a:r>
            <a:r>
              <a:rPr lang="en-US" dirty="0" smtClean="0"/>
              <a:t>Gateway </a:t>
            </a:r>
            <a:r>
              <a:rPr lang="fa-IR" dirty="0" smtClean="0"/>
              <a:t>به صورت خودکار از </a:t>
            </a:r>
            <a:r>
              <a:rPr lang="en-US" dirty="0" smtClean="0"/>
              <a:t>DHCP</a:t>
            </a:r>
            <a:r>
              <a:rPr lang="fa-IR" dirty="0" smtClean="0"/>
              <a:t> سرور محلی دریافت میکند.</a:t>
            </a:r>
          </a:p>
          <a:p>
            <a:pPr lvl="1" algn="r" rtl="1"/>
            <a:r>
              <a:rPr lang="fa-IR" dirty="0" smtClean="0"/>
              <a:t>نقطه قابل آن </a:t>
            </a:r>
            <a:r>
              <a:rPr lang="en-US" dirty="0" smtClean="0"/>
              <a:t>SHC</a:t>
            </a:r>
            <a:r>
              <a:rPr lang="fa-IR" dirty="0" smtClean="0"/>
              <a:t> است که از تنظیمات پیش فرض استفاده میکند که پیش از راه اندازی در برنامه وارد میشود.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3964381"/>
              </p:ext>
            </p:extLst>
          </p:nvPr>
        </p:nvGraphicFramePr>
        <p:xfrm>
          <a:off x="313558" y="2831661"/>
          <a:ext cx="7821449" cy="521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7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13556</TotalTime>
  <Words>1054</Words>
  <Application>Microsoft Office PowerPoint</Application>
  <PresentationFormat>Custom</PresentationFormat>
  <Paragraphs>189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Quotable</vt:lpstr>
      <vt:lpstr>توسعه وب سرور بر روی Embedded System  مبتنی بر پردازنده  ARM(AT91SAM7x256)</vt:lpstr>
      <vt:lpstr>مباحث مورد بحث</vt:lpstr>
      <vt:lpstr>کجا هستیم؟!</vt:lpstr>
      <vt:lpstr>تعریف اصطلاحات ضروری - شبکه</vt:lpstr>
      <vt:lpstr>کجا هستیم؟!</vt:lpstr>
      <vt:lpstr>نحوه عملکرد پروتکل HTTP</vt:lpstr>
      <vt:lpstr>نحوه عملکرد پروتکل HTTP</vt:lpstr>
      <vt:lpstr>کجا هستیم؟!</vt:lpstr>
      <vt:lpstr>DHC:Dynamic Host Configuration</vt:lpstr>
      <vt:lpstr>کجا هستیم؟!</vt:lpstr>
      <vt:lpstr>سیکل زندگی یک درخواست HTTP</vt:lpstr>
      <vt:lpstr>مثال:تغییر متن موجود بر روی نمایشگر کاراکتری</vt:lpstr>
      <vt:lpstr>کجا هستیم؟!</vt:lpstr>
      <vt:lpstr>CGI script: Common Gateway Interface</vt:lpstr>
      <vt:lpstr>کجا هستیم؟!</vt:lpstr>
      <vt:lpstr>کارهای عملی انجام شده</vt:lpstr>
      <vt:lpstr>کجا هستیم؟!</vt:lpstr>
      <vt:lpstr>کاربرد های پروژه</vt:lpstr>
      <vt:lpstr>منابع و مراجع(مقالات و کتب)</vt:lpstr>
      <vt:lpstr>منابع و مراجع(سایت های اینترنتی)</vt:lpstr>
      <vt:lpstr>سوالات</vt:lpstr>
      <vt:lpstr>تشکر و قدردانی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راه اندازی و توسعه پروتکل HTTP  بر روی پردازنده ARM</dc:title>
  <dc:creator>inspiring</dc:creator>
  <cp:lastModifiedBy>SC</cp:lastModifiedBy>
  <cp:revision>109</cp:revision>
  <dcterms:created xsi:type="dcterms:W3CDTF">2014-08-24T17:46:15Z</dcterms:created>
  <dcterms:modified xsi:type="dcterms:W3CDTF">2014-09-14T05:58:16Z</dcterms:modified>
</cp:coreProperties>
</file>