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9" r:id="rId3"/>
    <p:sldId id="270" r:id="rId4"/>
    <p:sldId id="268" r:id="rId5"/>
    <p:sldId id="271" r:id="rId6"/>
    <p:sldId id="267" r:id="rId7"/>
    <p:sldId id="272" r:id="rId8"/>
    <p:sldId id="266" r:id="rId9"/>
    <p:sldId id="273" r:id="rId10"/>
    <p:sldId id="276" r:id="rId11"/>
    <p:sldId id="265" r:id="rId12"/>
    <p:sldId id="274" r:id="rId13"/>
    <p:sldId id="264" r:id="rId14"/>
    <p:sldId id="275" r:id="rId15"/>
    <p:sldId id="277"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5" d="100"/>
          <a:sy n="115" d="100"/>
        </p:scale>
        <p:origin x="43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DDA767-665C-45D8-BDBB-AE0CA5132EB9}"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D92F9F-7406-46FB-8FBE-CB8D0ED72BBA}" type="slidenum">
              <a:rPr lang="en-GB" smtClean="0"/>
              <a:t>‹#›</a:t>
            </a:fld>
            <a:endParaRPr lang="en-GB"/>
          </a:p>
        </p:txBody>
      </p:sp>
    </p:spTree>
    <p:extLst>
      <p:ext uri="{BB962C8B-B14F-4D97-AF65-F5344CB8AC3E}">
        <p14:creationId xmlns:p14="http://schemas.microsoft.com/office/powerpoint/2010/main" val="223037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DA767-665C-45D8-BDBB-AE0CA5132EB9}"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D92F9F-7406-46FB-8FBE-CB8D0ED72BBA}" type="slidenum">
              <a:rPr lang="en-GB" smtClean="0"/>
              <a:t>‹#›</a:t>
            </a:fld>
            <a:endParaRPr lang="en-GB"/>
          </a:p>
        </p:txBody>
      </p:sp>
    </p:spTree>
    <p:extLst>
      <p:ext uri="{BB962C8B-B14F-4D97-AF65-F5344CB8AC3E}">
        <p14:creationId xmlns:p14="http://schemas.microsoft.com/office/powerpoint/2010/main" val="658689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DA767-665C-45D8-BDBB-AE0CA5132EB9}"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D92F9F-7406-46FB-8FBE-CB8D0ED72BBA}" type="slidenum">
              <a:rPr lang="en-GB" smtClean="0"/>
              <a:t>‹#›</a:t>
            </a:fld>
            <a:endParaRPr lang="en-GB"/>
          </a:p>
        </p:txBody>
      </p:sp>
    </p:spTree>
    <p:extLst>
      <p:ext uri="{BB962C8B-B14F-4D97-AF65-F5344CB8AC3E}">
        <p14:creationId xmlns:p14="http://schemas.microsoft.com/office/powerpoint/2010/main" val="2183964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DA767-665C-45D8-BDBB-AE0CA5132EB9}"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D92F9F-7406-46FB-8FBE-CB8D0ED72BBA}" type="slidenum">
              <a:rPr lang="en-GB" smtClean="0"/>
              <a:t>‹#›</a:t>
            </a:fld>
            <a:endParaRPr lang="en-GB"/>
          </a:p>
        </p:txBody>
      </p:sp>
    </p:spTree>
    <p:extLst>
      <p:ext uri="{BB962C8B-B14F-4D97-AF65-F5344CB8AC3E}">
        <p14:creationId xmlns:p14="http://schemas.microsoft.com/office/powerpoint/2010/main" val="39660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DA767-665C-45D8-BDBB-AE0CA5132EB9}"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D92F9F-7406-46FB-8FBE-CB8D0ED72BBA}" type="slidenum">
              <a:rPr lang="en-GB" smtClean="0"/>
              <a:t>‹#›</a:t>
            </a:fld>
            <a:endParaRPr lang="en-GB"/>
          </a:p>
        </p:txBody>
      </p:sp>
    </p:spTree>
    <p:extLst>
      <p:ext uri="{BB962C8B-B14F-4D97-AF65-F5344CB8AC3E}">
        <p14:creationId xmlns:p14="http://schemas.microsoft.com/office/powerpoint/2010/main" val="3820869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DDA767-665C-45D8-BDBB-AE0CA5132EB9}" type="datetimeFigureOut">
              <a:rPr lang="en-GB" smtClean="0"/>
              <a:t>11/06/2023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D92F9F-7406-46FB-8FBE-CB8D0ED72BBA}" type="slidenum">
              <a:rPr lang="en-GB" smtClean="0"/>
              <a:t>‹#›</a:t>
            </a:fld>
            <a:endParaRPr lang="en-GB"/>
          </a:p>
        </p:txBody>
      </p:sp>
    </p:spTree>
    <p:extLst>
      <p:ext uri="{BB962C8B-B14F-4D97-AF65-F5344CB8AC3E}">
        <p14:creationId xmlns:p14="http://schemas.microsoft.com/office/powerpoint/2010/main" val="4112189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DDA767-665C-45D8-BDBB-AE0CA5132EB9}" type="datetimeFigureOut">
              <a:rPr lang="en-GB" smtClean="0"/>
              <a:t>11/06/2023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7D92F9F-7406-46FB-8FBE-CB8D0ED72BBA}" type="slidenum">
              <a:rPr lang="en-GB" smtClean="0"/>
              <a:t>‹#›</a:t>
            </a:fld>
            <a:endParaRPr lang="en-GB"/>
          </a:p>
        </p:txBody>
      </p:sp>
    </p:spTree>
    <p:extLst>
      <p:ext uri="{BB962C8B-B14F-4D97-AF65-F5344CB8AC3E}">
        <p14:creationId xmlns:p14="http://schemas.microsoft.com/office/powerpoint/2010/main" val="382836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DDA767-665C-45D8-BDBB-AE0CA5132EB9}" type="datetimeFigureOut">
              <a:rPr lang="en-GB" smtClean="0"/>
              <a:t>11/06/2023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7D92F9F-7406-46FB-8FBE-CB8D0ED72BBA}" type="slidenum">
              <a:rPr lang="en-GB" smtClean="0"/>
              <a:t>‹#›</a:t>
            </a:fld>
            <a:endParaRPr lang="en-GB"/>
          </a:p>
        </p:txBody>
      </p:sp>
    </p:spTree>
    <p:extLst>
      <p:ext uri="{BB962C8B-B14F-4D97-AF65-F5344CB8AC3E}">
        <p14:creationId xmlns:p14="http://schemas.microsoft.com/office/powerpoint/2010/main" val="123833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DDA767-665C-45D8-BDBB-AE0CA5132EB9}" type="datetimeFigureOut">
              <a:rPr lang="en-GB" smtClean="0"/>
              <a:t>11/06/2023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7D92F9F-7406-46FB-8FBE-CB8D0ED72BBA}" type="slidenum">
              <a:rPr lang="en-GB" smtClean="0"/>
              <a:t>‹#›</a:t>
            </a:fld>
            <a:endParaRPr lang="en-GB"/>
          </a:p>
        </p:txBody>
      </p:sp>
    </p:spTree>
    <p:extLst>
      <p:ext uri="{BB962C8B-B14F-4D97-AF65-F5344CB8AC3E}">
        <p14:creationId xmlns:p14="http://schemas.microsoft.com/office/powerpoint/2010/main" val="3458910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DDA767-665C-45D8-BDBB-AE0CA5132EB9}" type="datetimeFigureOut">
              <a:rPr lang="en-GB" smtClean="0"/>
              <a:t>11/06/2023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D92F9F-7406-46FB-8FBE-CB8D0ED72BBA}" type="slidenum">
              <a:rPr lang="en-GB" smtClean="0"/>
              <a:t>‹#›</a:t>
            </a:fld>
            <a:endParaRPr lang="en-GB"/>
          </a:p>
        </p:txBody>
      </p:sp>
    </p:spTree>
    <p:extLst>
      <p:ext uri="{BB962C8B-B14F-4D97-AF65-F5344CB8AC3E}">
        <p14:creationId xmlns:p14="http://schemas.microsoft.com/office/powerpoint/2010/main" val="6795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DDA767-665C-45D8-BDBB-AE0CA5132EB9}" type="datetimeFigureOut">
              <a:rPr lang="en-GB" smtClean="0"/>
              <a:t>11/06/2023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D92F9F-7406-46FB-8FBE-CB8D0ED72BBA}" type="slidenum">
              <a:rPr lang="en-GB" smtClean="0"/>
              <a:t>‹#›</a:t>
            </a:fld>
            <a:endParaRPr lang="en-GB"/>
          </a:p>
        </p:txBody>
      </p:sp>
    </p:spTree>
    <p:extLst>
      <p:ext uri="{BB962C8B-B14F-4D97-AF65-F5344CB8AC3E}">
        <p14:creationId xmlns:p14="http://schemas.microsoft.com/office/powerpoint/2010/main" val="204829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DA767-665C-45D8-BDBB-AE0CA5132EB9}" type="datetimeFigureOut">
              <a:rPr lang="en-GB" smtClean="0"/>
              <a:t>11/06/2023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D92F9F-7406-46FB-8FBE-CB8D0ED72BBA}" type="slidenum">
              <a:rPr lang="en-GB" smtClean="0"/>
              <a:t>‹#›</a:t>
            </a:fld>
            <a:endParaRPr lang="en-GB"/>
          </a:p>
        </p:txBody>
      </p:sp>
    </p:spTree>
    <p:extLst>
      <p:ext uri="{BB962C8B-B14F-4D97-AF65-F5344CB8AC3E}">
        <p14:creationId xmlns:p14="http://schemas.microsoft.com/office/powerpoint/2010/main" val="71825045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FC542-9810-FABB-5F9D-14B43021D570}"/>
              </a:ext>
            </a:extLst>
          </p:cNvPr>
          <p:cNvSpPr>
            <a:spLocks noGrp="1"/>
          </p:cNvSpPr>
          <p:nvPr>
            <p:ph type="ctrTitle"/>
          </p:nvPr>
        </p:nvSpPr>
        <p:spPr>
          <a:xfrm>
            <a:off x="1183758" y="0"/>
            <a:ext cx="9144000" cy="947516"/>
          </a:xfrm>
        </p:spPr>
        <p:txBody>
          <a:bodyPr/>
          <a:lstStyle/>
          <a:p>
            <a:r>
              <a:rPr lang="en-GB" dirty="0"/>
              <a:t>Interim Project </a:t>
            </a:r>
          </a:p>
        </p:txBody>
      </p:sp>
      <p:sp>
        <p:nvSpPr>
          <p:cNvPr id="6" name="Oval 5">
            <a:extLst>
              <a:ext uri="{FF2B5EF4-FFF2-40B4-BE49-F238E27FC236}">
                <a16:creationId xmlns:a16="http://schemas.microsoft.com/office/drawing/2014/main" id="{980C310A-DA0D-EC76-EACA-E1BB71507E92}"/>
              </a:ext>
            </a:extLst>
          </p:cNvPr>
          <p:cNvSpPr/>
          <p:nvPr/>
        </p:nvSpPr>
        <p:spPr>
          <a:xfrm>
            <a:off x="553338" y="1786993"/>
            <a:ext cx="2701556" cy="26262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b="1" dirty="0">
                <a:solidFill>
                  <a:schemeClr val="bg1"/>
                </a:solidFill>
              </a:rPr>
              <a:t>Member 1</a:t>
            </a:r>
          </a:p>
        </p:txBody>
      </p:sp>
      <p:sp>
        <p:nvSpPr>
          <p:cNvPr id="8" name="Oval 7">
            <a:extLst>
              <a:ext uri="{FF2B5EF4-FFF2-40B4-BE49-F238E27FC236}">
                <a16:creationId xmlns:a16="http://schemas.microsoft.com/office/drawing/2014/main" id="{467F2B60-E563-C763-6CE1-262C48E49EAC}"/>
              </a:ext>
            </a:extLst>
          </p:cNvPr>
          <p:cNvSpPr/>
          <p:nvPr/>
        </p:nvSpPr>
        <p:spPr>
          <a:xfrm>
            <a:off x="5848794" y="1942369"/>
            <a:ext cx="2701556" cy="2626242"/>
          </a:xfrm>
          <a:prstGeom prst="ellipse">
            <a:avLst/>
          </a:prstGeom>
          <a:solidFill>
            <a:schemeClr val="accent3"/>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b="1" dirty="0">
                <a:solidFill>
                  <a:schemeClr val="bg1"/>
                </a:solidFill>
              </a:rPr>
              <a:t>Member 3</a:t>
            </a:r>
          </a:p>
        </p:txBody>
      </p:sp>
      <p:sp>
        <p:nvSpPr>
          <p:cNvPr id="9" name="Oval 8">
            <a:extLst>
              <a:ext uri="{FF2B5EF4-FFF2-40B4-BE49-F238E27FC236}">
                <a16:creationId xmlns:a16="http://schemas.microsoft.com/office/drawing/2014/main" id="{2ACE354A-58C2-1232-C699-86089AFF1D82}"/>
              </a:ext>
            </a:extLst>
          </p:cNvPr>
          <p:cNvSpPr/>
          <p:nvPr/>
        </p:nvSpPr>
        <p:spPr>
          <a:xfrm>
            <a:off x="3183123" y="2626470"/>
            <a:ext cx="2701556" cy="2626242"/>
          </a:xfrm>
          <a:prstGeom prst="ellipse">
            <a:avLst/>
          </a:prstGeom>
          <a:solidFill>
            <a:schemeClr val="accent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b="1" dirty="0">
                <a:solidFill>
                  <a:schemeClr val="bg1"/>
                </a:solidFill>
              </a:rPr>
              <a:t>Member 2</a:t>
            </a:r>
          </a:p>
        </p:txBody>
      </p:sp>
      <p:sp>
        <p:nvSpPr>
          <p:cNvPr id="10" name="Oval 9">
            <a:extLst>
              <a:ext uri="{FF2B5EF4-FFF2-40B4-BE49-F238E27FC236}">
                <a16:creationId xmlns:a16="http://schemas.microsoft.com/office/drawing/2014/main" id="{22858C9F-8914-EDF1-D807-EE72783ACDAA}"/>
              </a:ext>
            </a:extLst>
          </p:cNvPr>
          <p:cNvSpPr/>
          <p:nvPr/>
        </p:nvSpPr>
        <p:spPr>
          <a:xfrm>
            <a:off x="8514464" y="2626470"/>
            <a:ext cx="2701556" cy="2626242"/>
          </a:xfrm>
          <a:prstGeom prst="ellipse">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b="1">
                <a:solidFill>
                  <a:schemeClr val="bg1"/>
                </a:solidFill>
              </a:rPr>
              <a:t>Member 4</a:t>
            </a:r>
            <a:endParaRPr lang="en-GB" sz="2000" b="1" dirty="0">
              <a:solidFill>
                <a:schemeClr val="bg1"/>
              </a:solidFill>
            </a:endParaRPr>
          </a:p>
        </p:txBody>
      </p:sp>
      <p:sp>
        <p:nvSpPr>
          <p:cNvPr id="11" name="TextBox 10">
            <a:extLst>
              <a:ext uri="{FF2B5EF4-FFF2-40B4-BE49-F238E27FC236}">
                <a16:creationId xmlns:a16="http://schemas.microsoft.com/office/drawing/2014/main" id="{60895CCA-C4D1-8022-3A6A-47DED8DD4B4A}"/>
              </a:ext>
            </a:extLst>
          </p:cNvPr>
          <p:cNvSpPr txBox="1"/>
          <p:nvPr/>
        </p:nvSpPr>
        <p:spPr>
          <a:xfrm>
            <a:off x="5305648" y="733560"/>
            <a:ext cx="4136065" cy="369332"/>
          </a:xfrm>
          <a:prstGeom prst="rect">
            <a:avLst/>
          </a:prstGeom>
          <a:noFill/>
        </p:spPr>
        <p:txBody>
          <a:bodyPr wrap="square" rtlCol="0">
            <a:spAutoFit/>
          </a:bodyPr>
          <a:lstStyle/>
          <a:p>
            <a:r>
              <a:rPr lang="en-GB" dirty="0"/>
              <a:t>Team 2</a:t>
            </a:r>
          </a:p>
        </p:txBody>
      </p:sp>
    </p:spTree>
    <p:extLst>
      <p:ext uri="{BB962C8B-B14F-4D97-AF65-F5344CB8AC3E}">
        <p14:creationId xmlns:p14="http://schemas.microsoft.com/office/powerpoint/2010/main" val="251806285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486E577-A86D-1348-6064-2713E062341D}"/>
              </a:ext>
            </a:extLst>
          </p:cNvPr>
          <p:cNvSpPr/>
          <p:nvPr/>
        </p:nvSpPr>
        <p:spPr>
          <a:xfrm>
            <a:off x="-510363" y="-552894"/>
            <a:ext cx="13588410" cy="7825563"/>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BF7D0290-5563-9696-D539-ED3AE0848B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21" y="364778"/>
            <a:ext cx="6144489" cy="5525659"/>
          </a:xfrm>
          <a:prstGeom prst="rect">
            <a:avLst/>
          </a:prstGeom>
        </p:spPr>
      </p:pic>
      <p:sp>
        <p:nvSpPr>
          <p:cNvPr id="4" name="TextBox 3">
            <a:extLst>
              <a:ext uri="{FF2B5EF4-FFF2-40B4-BE49-F238E27FC236}">
                <a16:creationId xmlns:a16="http://schemas.microsoft.com/office/drawing/2014/main" id="{1787EE74-6342-358E-2F37-C8622C6A9834}"/>
              </a:ext>
            </a:extLst>
          </p:cNvPr>
          <p:cNvSpPr txBox="1"/>
          <p:nvPr/>
        </p:nvSpPr>
        <p:spPr>
          <a:xfrm>
            <a:off x="7931887" y="2019588"/>
            <a:ext cx="3934047" cy="923330"/>
          </a:xfrm>
          <a:prstGeom prst="rect">
            <a:avLst/>
          </a:prstGeom>
          <a:noFill/>
        </p:spPr>
        <p:txBody>
          <a:bodyPr wrap="square" rtlCol="0">
            <a:spAutoFit/>
          </a:bodyPr>
          <a:lstStyle/>
          <a:p>
            <a:r>
              <a:rPr lang="en-GB" dirty="0"/>
              <a:t>The chief executive officer has taken the most sick leave but isn’t associated with a conventional organization level.</a:t>
            </a:r>
          </a:p>
        </p:txBody>
      </p:sp>
      <p:sp>
        <p:nvSpPr>
          <p:cNvPr id="8" name="TextBox 7">
            <a:extLst>
              <a:ext uri="{FF2B5EF4-FFF2-40B4-BE49-F238E27FC236}">
                <a16:creationId xmlns:a16="http://schemas.microsoft.com/office/drawing/2014/main" id="{89704E85-9A23-1452-04F3-ED8D73150E49}"/>
              </a:ext>
            </a:extLst>
          </p:cNvPr>
          <p:cNvSpPr txBox="1"/>
          <p:nvPr/>
        </p:nvSpPr>
        <p:spPr>
          <a:xfrm>
            <a:off x="7931887" y="542260"/>
            <a:ext cx="3817090" cy="1477328"/>
          </a:xfrm>
          <a:prstGeom prst="rect">
            <a:avLst/>
          </a:prstGeom>
          <a:noFill/>
        </p:spPr>
        <p:txBody>
          <a:bodyPr wrap="square" rtlCol="0">
            <a:spAutoFit/>
          </a:bodyPr>
          <a:lstStyle/>
          <a:p>
            <a:r>
              <a:rPr lang="en-GB" dirty="0"/>
              <a:t>This chart shows the job title for the average sick leave hours. And we can see the breakdown of each job and the average sick leave which each person with that job has taken.</a:t>
            </a:r>
          </a:p>
        </p:txBody>
      </p:sp>
      <p:sp>
        <p:nvSpPr>
          <p:cNvPr id="13" name="TextBox 12">
            <a:extLst>
              <a:ext uri="{FF2B5EF4-FFF2-40B4-BE49-F238E27FC236}">
                <a16:creationId xmlns:a16="http://schemas.microsoft.com/office/drawing/2014/main" id="{8388FA81-90D2-5273-BCD1-F0EB0A2089EF}"/>
              </a:ext>
            </a:extLst>
          </p:cNvPr>
          <p:cNvSpPr txBox="1"/>
          <p:nvPr/>
        </p:nvSpPr>
        <p:spPr>
          <a:xfrm>
            <a:off x="7931887" y="3030279"/>
            <a:ext cx="3817090" cy="923330"/>
          </a:xfrm>
          <a:prstGeom prst="rect">
            <a:avLst/>
          </a:prstGeom>
          <a:noFill/>
        </p:spPr>
        <p:txBody>
          <a:bodyPr wrap="square" rtlCol="0">
            <a:spAutoFit/>
          </a:bodyPr>
          <a:lstStyle/>
          <a:p>
            <a:r>
              <a:rPr lang="en-GB" dirty="0"/>
              <a:t>The chief financial officer and vice president of engineering have the lowest sick leave hours.</a:t>
            </a:r>
          </a:p>
        </p:txBody>
      </p:sp>
    </p:spTree>
    <p:extLst>
      <p:ext uri="{BB962C8B-B14F-4D97-AF65-F5344CB8AC3E}">
        <p14:creationId xmlns:p14="http://schemas.microsoft.com/office/powerpoint/2010/main" val="115438057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486E577-A86D-1348-6064-2713E062341D}"/>
              </a:ext>
            </a:extLst>
          </p:cNvPr>
          <p:cNvSpPr/>
          <p:nvPr/>
        </p:nvSpPr>
        <p:spPr>
          <a:xfrm>
            <a:off x="3868479" y="4356341"/>
            <a:ext cx="2936358" cy="210891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BF1ED1C9-BF13-5C2D-3ED4-6B69BB8FC348}"/>
              </a:ext>
            </a:extLst>
          </p:cNvPr>
          <p:cNvSpPr>
            <a:spLocks noGrp="1"/>
          </p:cNvSpPr>
          <p:nvPr>
            <p:ph type="title"/>
          </p:nvPr>
        </p:nvSpPr>
        <p:spPr>
          <a:xfrm>
            <a:off x="159488" y="-129221"/>
            <a:ext cx="10515600" cy="1325563"/>
          </a:xfrm>
        </p:spPr>
        <p:txBody>
          <a:bodyPr/>
          <a:lstStyle/>
          <a:p>
            <a:r>
              <a:rPr lang="en-GB" b="1" dirty="0">
                <a:latin typeface="Bahnschrift SemiBold" panose="020B0502040204020203" pitchFamily="34" charset="0"/>
              </a:rPr>
              <a:t>Question</a:t>
            </a:r>
          </a:p>
        </p:txBody>
      </p:sp>
      <p:sp>
        <p:nvSpPr>
          <p:cNvPr id="3" name="Content Placeholder 2">
            <a:extLst>
              <a:ext uri="{FF2B5EF4-FFF2-40B4-BE49-F238E27FC236}">
                <a16:creationId xmlns:a16="http://schemas.microsoft.com/office/drawing/2014/main" id="{047E9A3F-CC5C-442C-44A6-6AA37E8B19BC}"/>
              </a:ext>
            </a:extLst>
          </p:cNvPr>
          <p:cNvSpPr>
            <a:spLocks noGrp="1"/>
          </p:cNvSpPr>
          <p:nvPr>
            <p:ph idx="1"/>
          </p:nvPr>
        </p:nvSpPr>
        <p:spPr>
          <a:xfrm>
            <a:off x="405809" y="1790552"/>
            <a:ext cx="2936358" cy="1938301"/>
          </a:xfrm>
        </p:spPr>
        <p:txBody>
          <a:bodyPr>
            <a:normAutofit/>
          </a:bodyPr>
          <a:lstStyle/>
          <a:p>
            <a:pPr marL="0" indent="0">
              <a:buNone/>
            </a:pPr>
            <a:r>
              <a:rPr lang="en-GB" sz="3200" b="1" dirty="0">
                <a:latin typeface="Arial" panose="020B0604020202020204" pitchFamily="34" charset="0"/>
                <a:ea typeface="Arial" panose="020B0604020202020204" pitchFamily="34" charset="0"/>
              </a:rPr>
              <a:t>Q1</a:t>
            </a:r>
            <a:endParaRPr lang="en-GB" sz="3200" b="1" u="none" strike="noStrike" dirty="0">
              <a:effectLst/>
              <a:latin typeface="Arial" panose="020B0604020202020204" pitchFamily="34" charset="0"/>
              <a:ea typeface="Arial" panose="020B0604020202020204" pitchFamily="34" charset="0"/>
            </a:endParaRPr>
          </a:p>
          <a:p>
            <a:pPr marL="0" indent="0">
              <a:buNone/>
            </a:pPr>
            <a:endParaRPr lang="en-GB" sz="1800" u="none" strike="noStrike" dirty="0">
              <a:effectLst/>
              <a:latin typeface="Arial" panose="020B0604020202020204" pitchFamily="34" charset="0"/>
              <a:ea typeface="Arial" panose="020B0604020202020204" pitchFamily="34" charset="0"/>
            </a:endParaRPr>
          </a:p>
          <a:p>
            <a:pPr marL="0" indent="0">
              <a:buNone/>
            </a:pPr>
            <a:r>
              <a:rPr lang="en-GB" sz="1800" u="none" strike="noStrike" dirty="0">
                <a:effectLst/>
                <a:latin typeface="Arial" panose="020B0604020202020204" pitchFamily="34" charset="0"/>
                <a:ea typeface="Arial" panose="020B0604020202020204" pitchFamily="34" charset="0"/>
              </a:rPr>
              <a:t>What are the regional sales in the best performing country?</a:t>
            </a:r>
          </a:p>
          <a:p>
            <a:endParaRPr lang="en-GB" dirty="0"/>
          </a:p>
        </p:txBody>
      </p:sp>
      <p:sp>
        <p:nvSpPr>
          <p:cNvPr id="5" name="TextBox 4">
            <a:extLst>
              <a:ext uri="{FF2B5EF4-FFF2-40B4-BE49-F238E27FC236}">
                <a16:creationId xmlns:a16="http://schemas.microsoft.com/office/drawing/2014/main" id="{D5E43DCA-5FE0-057F-6D09-E18F17BDB761}"/>
              </a:ext>
            </a:extLst>
          </p:cNvPr>
          <p:cNvSpPr txBox="1"/>
          <p:nvPr/>
        </p:nvSpPr>
        <p:spPr>
          <a:xfrm>
            <a:off x="4029739" y="1793727"/>
            <a:ext cx="2775098" cy="1969770"/>
          </a:xfrm>
          <a:prstGeom prst="rect">
            <a:avLst/>
          </a:prstGeom>
          <a:noFill/>
        </p:spPr>
        <p:txBody>
          <a:bodyPr wrap="square">
            <a:spAutoFit/>
          </a:bodyPr>
          <a:lstStyle/>
          <a:p>
            <a:pPr marL="0" indent="0">
              <a:buNone/>
            </a:pPr>
            <a:r>
              <a:rPr lang="en-GB" sz="3200" b="1" dirty="0">
                <a:latin typeface="Arial" panose="020B0604020202020204" pitchFamily="34" charset="0"/>
                <a:ea typeface="Arial" panose="020B0604020202020204" pitchFamily="34" charset="0"/>
              </a:rPr>
              <a:t>Q2</a:t>
            </a:r>
            <a:endParaRPr lang="en-GB" sz="3200" b="1" u="none" strike="noStrike" dirty="0">
              <a:effectLst/>
              <a:latin typeface="Arial" panose="020B0604020202020204" pitchFamily="34" charset="0"/>
              <a:ea typeface="Arial" panose="020B0604020202020204" pitchFamily="34" charset="0"/>
            </a:endParaRPr>
          </a:p>
          <a:p>
            <a:pPr marL="0" indent="0">
              <a:buNone/>
            </a:pPr>
            <a:endParaRPr lang="en-GB" sz="1800" u="none" strike="noStrike" dirty="0">
              <a:effectLst/>
              <a:latin typeface="Arial" panose="020B0604020202020204" pitchFamily="34" charset="0"/>
              <a:ea typeface="Arial" panose="020B0604020202020204" pitchFamily="34" charset="0"/>
            </a:endParaRPr>
          </a:p>
          <a:p>
            <a:r>
              <a:rPr lang="en-GB" sz="1800" u="none" strike="noStrike" dirty="0">
                <a:effectLst/>
                <a:latin typeface="Arial" panose="020B0604020202020204" pitchFamily="34" charset="0"/>
                <a:ea typeface="Arial" panose="020B0604020202020204" pitchFamily="34" charset="0"/>
              </a:rPr>
              <a:t>What is the relationship between annual leave taken and bonus?</a:t>
            </a:r>
          </a:p>
          <a:p>
            <a:pPr marL="0" indent="0">
              <a:buNone/>
            </a:pPr>
            <a:endParaRPr lang="en-GB" sz="1800" u="none" strike="noStrike" dirty="0">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F23CD2A1-D823-DE1E-743B-3C56296EC9C8}"/>
              </a:ext>
            </a:extLst>
          </p:cNvPr>
          <p:cNvSpPr txBox="1"/>
          <p:nvPr/>
        </p:nvSpPr>
        <p:spPr>
          <a:xfrm>
            <a:off x="7492409" y="1793727"/>
            <a:ext cx="2775098" cy="1790362"/>
          </a:xfrm>
          <a:prstGeom prst="rect">
            <a:avLst/>
          </a:prstGeom>
          <a:noFill/>
        </p:spPr>
        <p:txBody>
          <a:bodyPr wrap="square">
            <a:spAutoFit/>
          </a:bodyPr>
          <a:lstStyle/>
          <a:p>
            <a:pPr marL="0" indent="0">
              <a:buNone/>
            </a:pPr>
            <a:r>
              <a:rPr lang="en-GB" sz="3200" b="1" dirty="0">
                <a:latin typeface="Arial" panose="020B0604020202020204" pitchFamily="34" charset="0"/>
                <a:ea typeface="Arial" panose="020B0604020202020204" pitchFamily="34" charset="0"/>
              </a:rPr>
              <a:t>Q3</a:t>
            </a:r>
            <a:endParaRPr lang="en-GB" sz="3200" b="1" u="none" strike="noStrike" dirty="0">
              <a:effectLst/>
              <a:latin typeface="Arial" panose="020B0604020202020204" pitchFamily="34" charset="0"/>
              <a:ea typeface="Arial" panose="020B0604020202020204" pitchFamily="34" charset="0"/>
            </a:endParaRPr>
          </a:p>
          <a:p>
            <a:pPr marL="0" indent="0">
              <a:buNone/>
            </a:pPr>
            <a:endParaRPr lang="en-GB" sz="1800" u="none" strike="noStrike" dirty="0">
              <a:effectLst/>
              <a:latin typeface="Arial" panose="020B0604020202020204" pitchFamily="34" charset="0"/>
              <a:ea typeface="Arial" panose="020B0604020202020204" pitchFamily="34" charset="0"/>
            </a:endParaRPr>
          </a:p>
          <a:p>
            <a:pPr lvl="0">
              <a:lnSpc>
                <a:spcPct val="115000"/>
              </a:lnSpc>
            </a:pPr>
            <a:r>
              <a:rPr lang="en-GB" sz="1800" u="none" strike="noStrike" dirty="0">
                <a:effectLst/>
                <a:latin typeface="Arial" panose="020B0604020202020204" pitchFamily="34" charset="0"/>
                <a:ea typeface="Arial" panose="020B0604020202020204" pitchFamily="34" charset="0"/>
              </a:rPr>
              <a:t>What is the relationship between Country and Revenue?</a:t>
            </a:r>
          </a:p>
        </p:txBody>
      </p:sp>
      <p:sp>
        <p:nvSpPr>
          <p:cNvPr id="9" name="TextBox 8">
            <a:extLst>
              <a:ext uri="{FF2B5EF4-FFF2-40B4-BE49-F238E27FC236}">
                <a16:creationId xmlns:a16="http://schemas.microsoft.com/office/drawing/2014/main" id="{0563900E-5B64-5CF5-72AF-82E77DE29B68}"/>
              </a:ext>
            </a:extLst>
          </p:cNvPr>
          <p:cNvSpPr txBox="1"/>
          <p:nvPr/>
        </p:nvSpPr>
        <p:spPr>
          <a:xfrm>
            <a:off x="405809" y="4358528"/>
            <a:ext cx="2936358" cy="1790362"/>
          </a:xfrm>
          <a:prstGeom prst="rect">
            <a:avLst/>
          </a:prstGeom>
          <a:noFill/>
        </p:spPr>
        <p:txBody>
          <a:bodyPr wrap="square">
            <a:spAutoFit/>
          </a:bodyPr>
          <a:lstStyle/>
          <a:p>
            <a:pPr marL="0" indent="0">
              <a:buNone/>
            </a:pPr>
            <a:r>
              <a:rPr lang="en-GB" sz="3200" b="1" dirty="0">
                <a:latin typeface="Arial" panose="020B0604020202020204" pitchFamily="34" charset="0"/>
                <a:ea typeface="Arial" panose="020B0604020202020204" pitchFamily="34" charset="0"/>
              </a:rPr>
              <a:t>Q4</a:t>
            </a:r>
            <a:endParaRPr lang="en-GB" sz="3200" b="1" u="none" strike="noStrike" dirty="0">
              <a:effectLst/>
              <a:latin typeface="Arial" panose="020B0604020202020204" pitchFamily="34" charset="0"/>
              <a:ea typeface="Arial" panose="020B0604020202020204" pitchFamily="34" charset="0"/>
            </a:endParaRPr>
          </a:p>
          <a:p>
            <a:pPr marL="0" indent="0">
              <a:buNone/>
            </a:pPr>
            <a:endParaRPr lang="en-GB" sz="1800" u="none" strike="noStrike" dirty="0">
              <a:effectLst/>
              <a:latin typeface="Arial" panose="020B0604020202020204" pitchFamily="34" charset="0"/>
              <a:ea typeface="Arial" panose="020B0604020202020204" pitchFamily="34" charset="0"/>
            </a:endParaRPr>
          </a:p>
          <a:p>
            <a:pPr lvl="0">
              <a:lnSpc>
                <a:spcPct val="115000"/>
              </a:lnSpc>
            </a:pPr>
            <a:r>
              <a:rPr lang="en-GB" sz="1800" u="none" strike="noStrike" dirty="0">
                <a:effectLst/>
                <a:latin typeface="Arial" panose="020B0604020202020204" pitchFamily="34" charset="0"/>
                <a:ea typeface="Arial" panose="020B0604020202020204" pitchFamily="34" charset="0"/>
              </a:rPr>
              <a:t>What is the relationship between sick leave and Job Title?</a:t>
            </a:r>
          </a:p>
        </p:txBody>
      </p:sp>
      <p:sp>
        <p:nvSpPr>
          <p:cNvPr id="11" name="TextBox 10">
            <a:extLst>
              <a:ext uri="{FF2B5EF4-FFF2-40B4-BE49-F238E27FC236}">
                <a16:creationId xmlns:a16="http://schemas.microsoft.com/office/drawing/2014/main" id="{E54716A8-7A10-7EEE-C264-7E8220F54B70}"/>
              </a:ext>
            </a:extLst>
          </p:cNvPr>
          <p:cNvSpPr txBox="1"/>
          <p:nvPr/>
        </p:nvSpPr>
        <p:spPr>
          <a:xfrm>
            <a:off x="4029740" y="4357707"/>
            <a:ext cx="2775098" cy="1790362"/>
          </a:xfrm>
          <a:prstGeom prst="rect">
            <a:avLst/>
          </a:prstGeom>
          <a:noFill/>
        </p:spPr>
        <p:txBody>
          <a:bodyPr wrap="square">
            <a:spAutoFit/>
          </a:bodyPr>
          <a:lstStyle/>
          <a:p>
            <a:pPr marL="0" indent="0">
              <a:buNone/>
            </a:pPr>
            <a:r>
              <a:rPr lang="en-GB" sz="3200" b="1" dirty="0">
                <a:solidFill>
                  <a:schemeClr val="bg1"/>
                </a:solidFill>
                <a:latin typeface="Arial" panose="020B0604020202020204" pitchFamily="34" charset="0"/>
                <a:ea typeface="Arial" panose="020B0604020202020204" pitchFamily="34" charset="0"/>
              </a:rPr>
              <a:t>Q5</a:t>
            </a:r>
            <a:endParaRPr lang="en-GB" sz="3200" b="1" u="none" strike="noStrike" dirty="0">
              <a:solidFill>
                <a:schemeClr val="bg1"/>
              </a:solidFill>
              <a:effectLst/>
              <a:latin typeface="Arial" panose="020B0604020202020204" pitchFamily="34" charset="0"/>
              <a:ea typeface="Arial" panose="020B0604020202020204" pitchFamily="34" charset="0"/>
            </a:endParaRPr>
          </a:p>
          <a:p>
            <a:pPr marL="0" indent="0">
              <a:buNone/>
            </a:pPr>
            <a:endParaRPr lang="en-GB" sz="1800" u="none" strike="noStrike" dirty="0">
              <a:solidFill>
                <a:schemeClr val="bg1"/>
              </a:solidFill>
              <a:effectLst/>
              <a:latin typeface="Arial" panose="020B0604020202020204" pitchFamily="34" charset="0"/>
              <a:ea typeface="Arial" panose="020B0604020202020204" pitchFamily="34" charset="0"/>
            </a:endParaRPr>
          </a:p>
          <a:p>
            <a:pPr lvl="0">
              <a:lnSpc>
                <a:spcPct val="115000"/>
              </a:lnSpc>
            </a:pPr>
            <a:r>
              <a:rPr lang="en-GB" sz="1800" u="none" strike="noStrike" dirty="0">
                <a:solidFill>
                  <a:schemeClr val="bg1"/>
                </a:solidFill>
                <a:effectLst/>
                <a:latin typeface="Arial" panose="020B0604020202020204" pitchFamily="34" charset="0"/>
                <a:ea typeface="Arial" panose="020B0604020202020204" pitchFamily="34" charset="0"/>
              </a:rPr>
              <a:t>What is the relationship between store trading duration and revenue?</a:t>
            </a:r>
          </a:p>
        </p:txBody>
      </p:sp>
    </p:spTree>
    <p:extLst>
      <p:ext uri="{BB962C8B-B14F-4D97-AF65-F5344CB8AC3E}">
        <p14:creationId xmlns:p14="http://schemas.microsoft.com/office/powerpoint/2010/main" val="422516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486E577-A86D-1348-6064-2713E062341D}"/>
              </a:ext>
            </a:extLst>
          </p:cNvPr>
          <p:cNvSpPr/>
          <p:nvPr/>
        </p:nvSpPr>
        <p:spPr>
          <a:xfrm>
            <a:off x="-882502" y="-97192"/>
            <a:ext cx="13577776" cy="763417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E54716A8-7A10-7EEE-C264-7E8220F54B70}"/>
              </a:ext>
            </a:extLst>
          </p:cNvPr>
          <p:cNvSpPr txBox="1"/>
          <p:nvPr/>
        </p:nvSpPr>
        <p:spPr>
          <a:xfrm>
            <a:off x="4029740" y="4357707"/>
            <a:ext cx="2775098" cy="1790362"/>
          </a:xfrm>
          <a:prstGeom prst="rect">
            <a:avLst/>
          </a:prstGeom>
          <a:noFill/>
        </p:spPr>
        <p:txBody>
          <a:bodyPr wrap="square">
            <a:spAutoFit/>
          </a:bodyPr>
          <a:lstStyle/>
          <a:p>
            <a:pPr marL="0" indent="0">
              <a:buNone/>
            </a:pPr>
            <a:r>
              <a:rPr lang="en-GB" sz="3200" b="1" dirty="0">
                <a:solidFill>
                  <a:schemeClr val="bg1"/>
                </a:solidFill>
                <a:latin typeface="Arial" panose="020B0604020202020204" pitchFamily="34" charset="0"/>
                <a:ea typeface="Arial" panose="020B0604020202020204" pitchFamily="34" charset="0"/>
              </a:rPr>
              <a:t>Q5</a:t>
            </a:r>
            <a:endParaRPr lang="en-GB" sz="3200" b="1" u="none" strike="noStrike" dirty="0">
              <a:solidFill>
                <a:schemeClr val="bg1"/>
              </a:solidFill>
              <a:effectLst/>
              <a:latin typeface="Arial" panose="020B0604020202020204" pitchFamily="34" charset="0"/>
              <a:ea typeface="Arial" panose="020B0604020202020204" pitchFamily="34" charset="0"/>
            </a:endParaRPr>
          </a:p>
          <a:p>
            <a:pPr marL="0" indent="0">
              <a:buNone/>
            </a:pPr>
            <a:endParaRPr lang="en-GB" sz="1800" u="none" strike="noStrike" dirty="0">
              <a:solidFill>
                <a:schemeClr val="bg1"/>
              </a:solidFill>
              <a:effectLst/>
              <a:latin typeface="Arial" panose="020B0604020202020204" pitchFamily="34" charset="0"/>
              <a:ea typeface="Arial" panose="020B0604020202020204" pitchFamily="34" charset="0"/>
            </a:endParaRPr>
          </a:p>
          <a:p>
            <a:pPr lvl="0">
              <a:lnSpc>
                <a:spcPct val="115000"/>
              </a:lnSpc>
            </a:pPr>
            <a:r>
              <a:rPr lang="en-GB" sz="1800" u="none" strike="noStrike" dirty="0">
                <a:solidFill>
                  <a:schemeClr val="bg1"/>
                </a:solidFill>
                <a:effectLst/>
                <a:latin typeface="Arial" panose="020B0604020202020204" pitchFamily="34" charset="0"/>
                <a:ea typeface="Arial" panose="020B0604020202020204" pitchFamily="34" charset="0"/>
              </a:rPr>
              <a:t>What is the relationship between store trading duration and revenue?</a:t>
            </a:r>
          </a:p>
        </p:txBody>
      </p:sp>
      <p:pic>
        <p:nvPicPr>
          <p:cNvPr id="13" name="Picture 12">
            <a:extLst>
              <a:ext uri="{FF2B5EF4-FFF2-40B4-BE49-F238E27FC236}">
                <a16:creationId xmlns:a16="http://schemas.microsoft.com/office/drawing/2014/main" id="{88FAC292-F1EF-7D4F-44DA-073134F86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3290" y="111223"/>
            <a:ext cx="3508177" cy="2897792"/>
          </a:xfrm>
          <a:prstGeom prst="rect">
            <a:avLst/>
          </a:prstGeom>
        </p:spPr>
      </p:pic>
      <p:pic>
        <p:nvPicPr>
          <p:cNvPr id="16" name="Picture 15">
            <a:extLst>
              <a:ext uri="{FF2B5EF4-FFF2-40B4-BE49-F238E27FC236}">
                <a16:creationId xmlns:a16="http://schemas.microsoft.com/office/drawing/2014/main" id="{980FA6B6-E43D-DA51-2C89-658DAE0AF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16" y="128737"/>
            <a:ext cx="3754424" cy="2880278"/>
          </a:xfrm>
          <a:prstGeom prst="rect">
            <a:avLst/>
          </a:prstGeom>
        </p:spPr>
      </p:pic>
      <p:sp>
        <p:nvSpPr>
          <p:cNvPr id="21" name="TextBox 20">
            <a:extLst>
              <a:ext uri="{FF2B5EF4-FFF2-40B4-BE49-F238E27FC236}">
                <a16:creationId xmlns:a16="http://schemas.microsoft.com/office/drawing/2014/main" id="{60427193-4600-DA9B-1073-0157A3406672}"/>
              </a:ext>
            </a:extLst>
          </p:cNvPr>
          <p:cNvSpPr txBox="1"/>
          <p:nvPr/>
        </p:nvSpPr>
        <p:spPr>
          <a:xfrm>
            <a:off x="275316" y="3432486"/>
            <a:ext cx="3327990" cy="2862322"/>
          </a:xfrm>
          <a:prstGeom prst="rect">
            <a:avLst/>
          </a:prstGeom>
          <a:noFill/>
        </p:spPr>
        <p:txBody>
          <a:bodyPr wrap="square" rtlCol="0">
            <a:spAutoFit/>
          </a:bodyPr>
          <a:lstStyle/>
          <a:p>
            <a:r>
              <a:rPr lang="en-GB" dirty="0"/>
              <a:t>While analysing the data, we found there is no correlation between yearly revenue and trade duration, as can be seen from this scatterplot. Across 625 recorded stores, most stores fall evenly within one of three ranges; these being 80k, 150k, or 300k. The data also contained a few outliers. </a:t>
            </a:r>
          </a:p>
        </p:txBody>
      </p:sp>
      <p:sp>
        <p:nvSpPr>
          <p:cNvPr id="24" name="TextBox 23">
            <a:extLst>
              <a:ext uri="{FF2B5EF4-FFF2-40B4-BE49-F238E27FC236}">
                <a16:creationId xmlns:a16="http://schemas.microsoft.com/office/drawing/2014/main" id="{25905371-3015-7131-8622-D05DAF274F36}"/>
              </a:ext>
            </a:extLst>
          </p:cNvPr>
          <p:cNvSpPr txBox="1"/>
          <p:nvPr/>
        </p:nvSpPr>
        <p:spPr>
          <a:xfrm>
            <a:off x="7549116" y="3429000"/>
            <a:ext cx="3955312" cy="2862322"/>
          </a:xfrm>
          <a:prstGeom prst="rect">
            <a:avLst/>
          </a:prstGeom>
          <a:noFill/>
        </p:spPr>
        <p:txBody>
          <a:bodyPr wrap="square" rtlCol="0">
            <a:spAutoFit/>
          </a:bodyPr>
          <a:lstStyle/>
          <a:p>
            <a:r>
              <a:rPr lang="en-GB"/>
              <a:t>There is no correlation between trade duration and revenue, as can been seen from this scatterplot. Across 625 recorded stores, most stores fall within the 0 - 200k revenue bracket (this data represents the total revenue for the entire trading duration, not annual revenue). Less stores fall within 200k - 400k bracket, and all stores over 400k are outliers in accordance with this data.</a:t>
            </a:r>
            <a:endParaRPr lang="en-GB" dirty="0"/>
          </a:p>
        </p:txBody>
      </p:sp>
    </p:spTree>
    <p:extLst>
      <p:ext uri="{BB962C8B-B14F-4D97-AF65-F5344CB8AC3E}">
        <p14:creationId xmlns:p14="http://schemas.microsoft.com/office/powerpoint/2010/main" val="3781764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486E577-A86D-1348-6064-2713E062341D}"/>
              </a:ext>
            </a:extLst>
          </p:cNvPr>
          <p:cNvSpPr/>
          <p:nvPr/>
        </p:nvSpPr>
        <p:spPr>
          <a:xfrm>
            <a:off x="7331149" y="4356341"/>
            <a:ext cx="2936358" cy="21089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BF1ED1C9-BF13-5C2D-3ED4-6B69BB8FC348}"/>
              </a:ext>
            </a:extLst>
          </p:cNvPr>
          <p:cNvSpPr>
            <a:spLocks noGrp="1"/>
          </p:cNvSpPr>
          <p:nvPr>
            <p:ph type="title"/>
          </p:nvPr>
        </p:nvSpPr>
        <p:spPr>
          <a:xfrm>
            <a:off x="159488" y="-129221"/>
            <a:ext cx="10515600" cy="1325563"/>
          </a:xfrm>
        </p:spPr>
        <p:txBody>
          <a:bodyPr/>
          <a:lstStyle/>
          <a:p>
            <a:r>
              <a:rPr lang="en-GB" b="1" dirty="0">
                <a:latin typeface="Bahnschrift SemiBold" panose="020B0502040204020203" pitchFamily="34" charset="0"/>
              </a:rPr>
              <a:t>Question</a:t>
            </a:r>
          </a:p>
        </p:txBody>
      </p:sp>
      <p:sp>
        <p:nvSpPr>
          <p:cNvPr id="3" name="Content Placeholder 2">
            <a:extLst>
              <a:ext uri="{FF2B5EF4-FFF2-40B4-BE49-F238E27FC236}">
                <a16:creationId xmlns:a16="http://schemas.microsoft.com/office/drawing/2014/main" id="{047E9A3F-CC5C-442C-44A6-6AA37E8B19BC}"/>
              </a:ext>
            </a:extLst>
          </p:cNvPr>
          <p:cNvSpPr>
            <a:spLocks noGrp="1"/>
          </p:cNvSpPr>
          <p:nvPr>
            <p:ph idx="1"/>
          </p:nvPr>
        </p:nvSpPr>
        <p:spPr>
          <a:xfrm>
            <a:off x="405809" y="1790552"/>
            <a:ext cx="2936358" cy="1938301"/>
          </a:xfrm>
        </p:spPr>
        <p:txBody>
          <a:bodyPr>
            <a:normAutofit/>
          </a:bodyPr>
          <a:lstStyle/>
          <a:p>
            <a:pPr marL="0" indent="0">
              <a:buNone/>
            </a:pPr>
            <a:r>
              <a:rPr lang="en-GB" sz="3200" b="1" dirty="0">
                <a:latin typeface="Arial" panose="020B0604020202020204" pitchFamily="34" charset="0"/>
                <a:ea typeface="Arial" panose="020B0604020202020204" pitchFamily="34" charset="0"/>
              </a:rPr>
              <a:t>Q1</a:t>
            </a:r>
            <a:endParaRPr lang="en-GB" sz="3200" b="1" u="none" strike="noStrike" dirty="0">
              <a:effectLst/>
              <a:latin typeface="Arial" panose="020B0604020202020204" pitchFamily="34" charset="0"/>
              <a:ea typeface="Arial" panose="020B0604020202020204" pitchFamily="34" charset="0"/>
            </a:endParaRPr>
          </a:p>
          <a:p>
            <a:pPr marL="0" indent="0">
              <a:buNone/>
            </a:pPr>
            <a:endParaRPr lang="en-GB" sz="1800" u="none" strike="noStrike" dirty="0">
              <a:effectLst/>
              <a:latin typeface="Arial" panose="020B0604020202020204" pitchFamily="34" charset="0"/>
              <a:ea typeface="Arial" panose="020B0604020202020204" pitchFamily="34" charset="0"/>
            </a:endParaRPr>
          </a:p>
          <a:p>
            <a:pPr marL="0" indent="0">
              <a:buNone/>
            </a:pPr>
            <a:r>
              <a:rPr lang="en-GB" sz="1800" u="none" strike="noStrike" dirty="0">
                <a:effectLst/>
                <a:latin typeface="Arial" panose="020B0604020202020204" pitchFamily="34" charset="0"/>
                <a:ea typeface="Arial" panose="020B0604020202020204" pitchFamily="34" charset="0"/>
              </a:rPr>
              <a:t>What are the regional sales in the best performing country?</a:t>
            </a:r>
          </a:p>
          <a:p>
            <a:endParaRPr lang="en-GB" dirty="0"/>
          </a:p>
        </p:txBody>
      </p:sp>
      <p:sp>
        <p:nvSpPr>
          <p:cNvPr id="5" name="TextBox 4">
            <a:extLst>
              <a:ext uri="{FF2B5EF4-FFF2-40B4-BE49-F238E27FC236}">
                <a16:creationId xmlns:a16="http://schemas.microsoft.com/office/drawing/2014/main" id="{D5E43DCA-5FE0-057F-6D09-E18F17BDB761}"/>
              </a:ext>
            </a:extLst>
          </p:cNvPr>
          <p:cNvSpPr txBox="1"/>
          <p:nvPr/>
        </p:nvSpPr>
        <p:spPr>
          <a:xfrm>
            <a:off x="4029739" y="1793727"/>
            <a:ext cx="2775098" cy="1969770"/>
          </a:xfrm>
          <a:prstGeom prst="rect">
            <a:avLst/>
          </a:prstGeom>
          <a:noFill/>
        </p:spPr>
        <p:txBody>
          <a:bodyPr wrap="square">
            <a:spAutoFit/>
          </a:bodyPr>
          <a:lstStyle/>
          <a:p>
            <a:pPr marL="0" indent="0">
              <a:buNone/>
            </a:pPr>
            <a:r>
              <a:rPr lang="en-GB" sz="3200" b="1" dirty="0">
                <a:latin typeface="Arial" panose="020B0604020202020204" pitchFamily="34" charset="0"/>
                <a:ea typeface="Arial" panose="020B0604020202020204" pitchFamily="34" charset="0"/>
              </a:rPr>
              <a:t>Q2</a:t>
            </a:r>
            <a:endParaRPr lang="en-GB" sz="3200" b="1" u="none" strike="noStrike" dirty="0">
              <a:effectLst/>
              <a:latin typeface="Arial" panose="020B0604020202020204" pitchFamily="34" charset="0"/>
              <a:ea typeface="Arial" panose="020B0604020202020204" pitchFamily="34" charset="0"/>
            </a:endParaRPr>
          </a:p>
          <a:p>
            <a:pPr marL="0" indent="0">
              <a:buNone/>
            </a:pPr>
            <a:endParaRPr lang="en-GB" sz="1800" u="none" strike="noStrike" dirty="0">
              <a:effectLst/>
              <a:latin typeface="Arial" panose="020B0604020202020204" pitchFamily="34" charset="0"/>
              <a:ea typeface="Arial" panose="020B0604020202020204" pitchFamily="34" charset="0"/>
            </a:endParaRPr>
          </a:p>
          <a:p>
            <a:r>
              <a:rPr lang="en-GB" sz="1800" u="none" strike="noStrike" dirty="0">
                <a:effectLst/>
                <a:latin typeface="Arial" panose="020B0604020202020204" pitchFamily="34" charset="0"/>
                <a:ea typeface="Arial" panose="020B0604020202020204" pitchFamily="34" charset="0"/>
              </a:rPr>
              <a:t>What is the relationship between annual leave taken and bonus?</a:t>
            </a:r>
          </a:p>
          <a:p>
            <a:pPr marL="0" indent="0">
              <a:buNone/>
            </a:pPr>
            <a:endParaRPr lang="en-GB" sz="1800" u="none" strike="noStrike" dirty="0">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F23CD2A1-D823-DE1E-743B-3C56296EC9C8}"/>
              </a:ext>
            </a:extLst>
          </p:cNvPr>
          <p:cNvSpPr txBox="1"/>
          <p:nvPr/>
        </p:nvSpPr>
        <p:spPr>
          <a:xfrm>
            <a:off x="7492409" y="1793727"/>
            <a:ext cx="2775098" cy="1790362"/>
          </a:xfrm>
          <a:prstGeom prst="rect">
            <a:avLst/>
          </a:prstGeom>
          <a:noFill/>
        </p:spPr>
        <p:txBody>
          <a:bodyPr wrap="square">
            <a:spAutoFit/>
          </a:bodyPr>
          <a:lstStyle/>
          <a:p>
            <a:pPr marL="0" indent="0">
              <a:buNone/>
            </a:pPr>
            <a:r>
              <a:rPr lang="en-GB" sz="3200" b="1" dirty="0">
                <a:latin typeface="Arial" panose="020B0604020202020204" pitchFamily="34" charset="0"/>
                <a:ea typeface="Arial" panose="020B0604020202020204" pitchFamily="34" charset="0"/>
              </a:rPr>
              <a:t>Q3</a:t>
            </a:r>
            <a:endParaRPr lang="en-GB" sz="3200" b="1" u="none" strike="noStrike" dirty="0">
              <a:effectLst/>
              <a:latin typeface="Arial" panose="020B0604020202020204" pitchFamily="34" charset="0"/>
              <a:ea typeface="Arial" panose="020B0604020202020204" pitchFamily="34" charset="0"/>
            </a:endParaRPr>
          </a:p>
          <a:p>
            <a:pPr marL="0" indent="0">
              <a:buNone/>
            </a:pPr>
            <a:endParaRPr lang="en-GB" sz="1800" u="none" strike="noStrike" dirty="0">
              <a:effectLst/>
              <a:latin typeface="Arial" panose="020B0604020202020204" pitchFamily="34" charset="0"/>
              <a:ea typeface="Arial" panose="020B0604020202020204" pitchFamily="34" charset="0"/>
            </a:endParaRPr>
          </a:p>
          <a:p>
            <a:pPr lvl="0">
              <a:lnSpc>
                <a:spcPct val="115000"/>
              </a:lnSpc>
            </a:pPr>
            <a:r>
              <a:rPr lang="en-GB" sz="1800" u="none" strike="noStrike" dirty="0">
                <a:effectLst/>
                <a:latin typeface="Arial" panose="020B0604020202020204" pitchFamily="34" charset="0"/>
                <a:ea typeface="Arial" panose="020B0604020202020204" pitchFamily="34" charset="0"/>
              </a:rPr>
              <a:t>What is the relationship between Country and Revenue?</a:t>
            </a:r>
          </a:p>
        </p:txBody>
      </p:sp>
      <p:sp>
        <p:nvSpPr>
          <p:cNvPr id="9" name="TextBox 8">
            <a:extLst>
              <a:ext uri="{FF2B5EF4-FFF2-40B4-BE49-F238E27FC236}">
                <a16:creationId xmlns:a16="http://schemas.microsoft.com/office/drawing/2014/main" id="{0563900E-5B64-5CF5-72AF-82E77DE29B68}"/>
              </a:ext>
            </a:extLst>
          </p:cNvPr>
          <p:cNvSpPr txBox="1"/>
          <p:nvPr/>
        </p:nvSpPr>
        <p:spPr>
          <a:xfrm>
            <a:off x="405809" y="4358528"/>
            <a:ext cx="2936358" cy="1790362"/>
          </a:xfrm>
          <a:prstGeom prst="rect">
            <a:avLst/>
          </a:prstGeom>
          <a:noFill/>
        </p:spPr>
        <p:txBody>
          <a:bodyPr wrap="square">
            <a:spAutoFit/>
          </a:bodyPr>
          <a:lstStyle/>
          <a:p>
            <a:pPr marL="0" indent="0">
              <a:buNone/>
            </a:pPr>
            <a:r>
              <a:rPr lang="en-GB" sz="3200" b="1" dirty="0">
                <a:latin typeface="Arial" panose="020B0604020202020204" pitchFamily="34" charset="0"/>
                <a:ea typeface="Arial" panose="020B0604020202020204" pitchFamily="34" charset="0"/>
              </a:rPr>
              <a:t>Q4</a:t>
            </a:r>
            <a:endParaRPr lang="en-GB" sz="3200" b="1" u="none" strike="noStrike" dirty="0">
              <a:effectLst/>
              <a:latin typeface="Arial" panose="020B0604020202020204" pitchFamily="34" charset="0"/>
              <a:ea typeface="Arial" panose="020B0604020202020204" pitchFamily="34" charset="0"/>
            </a:endParaRPr>
          </a:p>
          <a:p>
            <a:pPr marL="0" indent="0">
              <a:buNone/>
            </a:pPr>
            <a:endParaRPr lang="en-GB" sz="1800" u="none" strike="noStrike" dirty="0">
              <a:effectLst/>
              <a:latin typeface="Arial" panose="020B0604020202020204" pitchFamily="34" charset="0"/>
              <a:ea typeface="Arial" panose="020B0604020202020204" pitchFamily="34" charset="0"/>
            </a:endParaRPr>
          </a:p>
          <a:p>
            <a:pPr lvl="0">
              <a:lnSpc>
                <a:spcPct val="115000"/>
              </a:lnSpc>
            </a:pPr>
            <a:r>
              <a:rPr lang="en-GB" sz="1800" u="none" strike="noStrike" dirty="0">
                <a:effectLst/>
                <a:latin typeface="Arial" panose="020B0604020202020204" pitchFamily="34" charset="0"/>
                <a:ea typeface="Arial" panose="020B0604020202020204" pitchFamily="34" charset="0"/>
              </a:rPr>
              <a:t>What is the relationship between sick leave and Job Title?</a:t>
            </a:r>
          </a:p>
        </p:txBody>
      </p:sp>
      <p:sp>
        <p:nvSpPr>
          <p:cNvPr id="11" name="TextBox 10">
            <a:extLst>
              <a:ext uri="{FF2B5EF4-FFF2-40B4-BE49-F238E27FC236}">
                <a16:creationId xmlns:a16="http://schemas.microsoft.com/office/drawing/2014/main" id="{E54716A8-7A10-7EEE-C264-7E8220F54B70}"/>
              </a:ext>
            </a:extLst>
          </p:cNvPr>
          <p:cNvSpPr txBox="1"/>
          <p:nvPr/>
        </p:nvSpPr>
        <p:spPr>
          <a:xfrm>
            <a:off x="4029740" y="4357707"/>
            <a:ext cx="2775098" cy="1790362"/>
          </a:xfrm>
          <a:prstGeom prst="rect">
            <a:avLst/>
          </a:prstGeom>
          <a:noFill/>
        </p:spPr>
        <p:txBody>
          <a:bodyPr wrap="square">
            <a:spAutoFit/>
          </a:bodyPr>
          <a:lstStyle/>
          <a:p>
            <a:pPr marL="0" indent="0">
              <a:buNone/>
            </a:pPr>
            <a:r>
              <a:rPr lang="en-GB" sz="3200" b="1" dirty="0">
                <a:latin typeface="Arial" panose="020B0604020202020204" pitchFamily="34" charset="0"/>
                <a:ea typeface="Arial" panose="020B0604020202020204" pitchFamily="34" charset="0"/>
              </a:rPr>
              <a:t>Q5</a:t>
            </a:r>
            <a:endParaRPr lang="en-GB" sz="3200" b="1" u="none" strike="noStrike" dirty="0">
              <a:effectLst/>
              <a:latin typeface="Arial" panose="020B0604020202020204" pitchFamily="34" charset="0"/>
              <a:ea typeface="Arial" panose="020B0604020202020204" pitchFamily="34" charset="0"/>
            </a:endParaRPr>
          </a:p>
          <a:p>
            <a:pPr marL="0" indent="0">
              <a:buNone/>
            </a:pPr>
            <a:endParaRPr lang="en-GB" sz="1800" u="none" strike="noStrike" dirty="0">
              <a:effectLst/>
              <a:latin typeface="Arial" panose="020B0604020202020204" pitchFamily="34" charset="0"/>
              <a:ea typeface="Arial" panose="020B0604020202020204" pitchFamily="34" charset="0"/>
            </a:endParaRPr>
          </a:p>
          <a:p>
            <a:pPr lvl="0">
              <a:lnSpc>
                <a:spcPct val="115000"/>
              </a:lnSpc>
            </a:pPr>
            <a:r>
              <a:rPr lang="en-GB" sz="1800" u="none" strike="noStrike" dirty="0">
                <a:effectLst/>
                <a:latin typeface="Arial" panose="020B0604020202020204" pitchFamily="34" charset="0"/>
                <a:ea typeface="Arial" panose="020B0604020202020204" pitchFamily="34" charset="0"/>
              </a:rPr>
              <a:t>What is the relationship between store trading duration and revenue?</a:t>
            </a:r>
          </a:p>
        </p:txBody>
      </p:sp>
      <p:sp>
        <p:nvSpPr>
          <p:cNvPr id="13" name="TextBox 12">
            <a:extLst>
              <a:ext uri="{FF2B5EF4-FFF2-40B4-BE49-F238E27FC236}">
                <a16:creationId xmlns:a16="http://schemas.microsoft.com/office/drawing/2014/main" id="{0D41C33F-CDDA-7097-D033-344FDCDB0493}"/>
              </a:ext>
            </a:extLst>
          </p:cNvPr>
          <p:cNvSpPr txBox="1"/>
          <p:nvPr/>
        </p:nvSpPr>
        <p:spPr>
          <a:xfrm>
            <a:off x="7492410" y="4356341"/>
            <a:ext cx="2775098" cy="2108911"/>
          </a:xfrm>
          <a:prstGeom prst="rect">
            <a:avLst/>
          </a:prstGeom>
          <a:noFill/>
        </p:spPr>
        <p:txBody>
          <a:bodyPr wrap="square">
            <a:spAutoFit/>
          </a:bodyPr>
          <a:lstStyle/>
          <a:p>
            <a:pPr marL="0" indent="0">
              <a:buNone/>
            </a:pPr>
            <a:r>
              <a:rPr lang="en-GB" sz="3200" b="1" dirty="0">
                <a:solidFill>
                  <a:schemeClr val="bg1"/>
                </a:solidFill>
                <a:latin typeface="Arial" panose="020B0604020202020204" pitchFamily="34" charset="0"/>
                <a:ea typeface="Arial" panose="020B0604020202020204" pitchFamily="34" charset="0"/>
              </a:rPr>
              <a:t>Q6</a:t>
            </a:r>
            <a:endParaRPr lang="en-GB" sz="3200" b="1" u="none" strike="noStrike" dirty="0">
              <a:solidFill>
                <a:schemeClr val="bg1"/>
              </a:solidFill>
              <a:effectLst/>
              <a:latin typeface="Arial" panose="020B0604020202020204" pitchFamily="34" charset="0"/>
              <a:ea typeface="Arial" panose="020B0604020202020204" pitchFamily="34" charset="0"/>
            </a:endParaRPr>
          </a:p>
          <a:p>
            <a:pPr marL="0" indent="0">
              <a:buNone/>
            </a:pPr>
            <a:endParaRPr lang="en-GB" sz="1800" u="none" strike="noStrike" dirty="0">
              <a:solidFill>
                <a:schemeClr val="bg1"/>
              </a:solidFill>
              <a:effectLst/>
              <a:latin typeface="Arial" panose="020B0604020202020204" pitchFamily="34" charset="0"/>
              <a:ea typeface="Arial" panose="020B0604020202020204" pitchFamily="34" charset="0"/>
            </a:endParaRPr>
          </a:p>
          <a:p>
            <a:pPr lvl="0">
              <a:lnSpc>
                <a:spcPct val="115000"/>
              </a:lnSpc>
            </a:pPr>
            <a:r>
              <a:rPr lang="en-GB" sz="1800" u="none" strike="noStrike" dirty="0">
                <a:solidFill>
                  <a:schemeClr val="bg1"/>
                </a:solidFill>
                <a:effectLst/>
                <a:latin typeface="Arial" panose="020B0604020202020204" pitchFamily="34" charset="0"/>
                <a:ea typeface="Arial" panose="020B0604020202020204" pitchFamily="34" charset="0"/>
              </a:rPr>
              <a:t>What is the relationship between the size of the stores, number of employees and revenue?</a:t>
            </a:r>
          </a:p>
        </p:txBody>
      </p:sp>
    </p:spTree>
    <p:extLst>
      <p:ext uri="{BB962C8B-B14F-4D97-AF65-F5344CB8AC3E}">
        <p14:creationId xmlns:p14="http://schemas.microsoft.com/office/powerpoint/2010/main" val="2759772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486E577-A86D-1348-6064-2713E062341D}"/>
              </a:ext>
            </a:extLst>
          </p:cNvPr>
          <p:cNvSpPr/>
          <p:nvPr/>
        </p:nvSpPr>
        <p:spPr>
          <a:xfrm>
            <a:off x="-839972" y="-510363"/>
            <a:ext cx="13811693" cy="80594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0D41C33F-CDDA-7097-D033-344FDCDB0493}"/>
              </a:ext>
            </a:extLst>
          </p:cNvPr>
          <p:cNvSpPr txBox="1"/>
          <p:nvPr/>
        </p:nvSpPr>
        <p:spPr>
          <a:xfrm>
            <a:off x="7492410" y="4356341"/>
            <a:ext cx="2775098" cy="2108911"/>
          </a:xfrm>
          <a:prstGeom prst="rect">
            <a:avLst/>
          </a:prstGeom>
          <a:noFill/>
        </p:spPr>
        <p:txBody>
          <a:bodyPr wrap="square">
            <a:spAutoFit/>
          </a:bodyPr>
          <a:lstStyle/>
          <a:p>
            <a:pPr marL="0" indent="0">
              <a:buNone/>
            </a:pPr>
            <a:r>
              <a:rPr lang="en-GB" sz="3200" b="1" dirty="0">
                <a:solidFill>
                  <a:schemeClr val="bg1"/>
                </a:solidFill>
                <a:latin typeface="Arial" panose="020B0604020202020204" pitchFamily="34" charset="0"/>
                <a:ea typeface="Arial" panose="020B0604020202020204" pitchFamily="34" charset="0"/>
              </a:rPr>
              <a:t>Q6</a:t>
            </a:r>
            <a:endParaRPr lang="en-GB" sz="3200" b="1" u="none" strike="noStrike" dirty="0">
              <a:solidFill>
                <a:schemeClr val="bg1"/>
              </a:solidFill>
              <a:effectLst/>
              <a:latin typeface="Arial" panose="020B0604020202020204" pitchFamily="34" charset="0"/>
              <a:ea typeface="Arial" panose="020B0604020202020204" pitchFamily="34" charset="0"/>
            </a:endParaRPr>
          </a:p>
          <a:p>
            <a:pPr marL="0" indent="0">
              <a:buNone/>
            </a:pPr>
            <a:endParaRPr lang="en-GB" sz="1800" u="none" strike="noStrike" dirty="0">
              <a:solidFill>
                <a:schemeClr val="bg1"/>
              </a:solidFill>
              <a:effectLst/>
              <a:latin typeface="Arial" panose="020B0604020202020204" pitchFamily="34" charset="0"/>
              <a:ea typeface="Arial" panose="020B0604020202020204" pitchFamily="34" charset="0"/>
            </a:endParaRPr>
          </a:p>
          <a:p>
            <a:pPr lvl="0">
              <a:lnSpc>
                <a:spcPct val="115000"/>
              </a:lnSpc>
            </a:pPr>
            <a:r>
              <a:rPr lang="en-GB" sz="1800" u="none" strike="noStrike" dirty="0">
                <a:solidFill>
                  <a:schemeClr val="bg1"/>
                </a:solidFill>
                <a:effectLst/>
                <a:latin typeface="Arial" panose="020B0604020202020204" pitchFamily="34" charset="0"/>
                <a:ea typeface="Arial" panose="020B0604020202020204" pitchFamily="34" charset="0"/>
              </a:rPr>
              <a:t>What is the relationship between the size of the stores, number of employees and revenue?</a:t>
            </a:r>
          </a:p>
        </p:txBody>
      </p:sp>
      <p:pic>
        <p:nvPicPr>
          <p:cNvPr id="17" name="Picture 16">
            <a:extLst>
              <a:ext uri="{FF2B5EF4-FFF2-40B4-BE49-F238E27FC236}">
                <a16:creationId xmlns:a16="http://schemas.microsoft.com/office/drawing/2014/main" id="{0E10DD77-4D40-4CD9-2435-8679D8955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07" y="265814"/>
            <a:ext cx="5351758" cy="3729020"/>
          </a:xfrm>
          <a:prstGeom prst="rect">
            <a:avLst/>
          </a:prstGeom>
        </p:spPr>
      </p:pic>
      <p:sp>
        <p:nvSpPr>
          <p:cNvPr id="18" name="TextBox 17">
            <a:extLst>
              <a:ext uri="{FF2B5EF4-FFF2-40B4-BE49-F238E27FC236}">
                <a16:creationId xmlns:a16="http://schemas.microsoft.com/office/drawing/2014/main" id="{C4DC83BE-824F-5ED1-FF91-0448649CD27F}"/>
              </a:ext>
            </a:extLst>
          </p:cNvPr>
          <p:cNvSpPr txBox="1"/>
          <p:nvPr/>
        </p:nvSpPr>
        <p:spPr>
          <a:xfrm>
            <a:off x="2089279" y="4090527"/>
            <a:ext cx="4837814" cy="2031325"/>
          </a:xfrm>
          <a:prstGeom prst="rect">
            <a:avLst/>
          </a:prstGeom>
          <a:noFill/>
        </p:spPr>
        <p:txBody>
          <a:bodyPr wrap="square" rtlCol="0">
            <a:spAutoFit/>
          </a:bodyPr>
          <a:lstStyle/>
          <a:p>
            <a:r>
              <a:rPr lang="en-GB" dirty="0"/>
              <a:t>While analysing the data we found a positive correlation between store size, yearly revenue and total employees. We can clearly see that as stores increase in size, there is a trend in hiring more employees and increasing their revenue. In the next slide, particular graphs will be displayed in relation to this data comparison.</a:t>
            </a:r>
          </a:p>
        </p:txBody>
      </p:sp>
    </p:spTree>
    <p:extLst>
      <p:ext uri="{BB962C8B-B14F-4D97-AF65-F5344CB8AC3E}">
        <p14:creationId xmlns:p14="http://schemas.microsoft.com/office/powerpoint/2010/main" val="2165306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486E577-A86D-1348-6064-2713E062341D}"/>
              </a:ext>
            </a:extLst>
          </p:cNvPr>
          <p:cNvSpPr/>
          <p:nvPr/>
        </p:nvSpPr>
        <p:spPr>
          <a:xfrm>
            <a:off x="-839972" y="-510363"/>
            <a:ext cx="13811693" cy="80594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09FD6BD6-BC90-B620-6B61-0DCD4638D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516" y="3519376"/>
            <a:ext cx="3938968" cy="3145655"/>
          </a:xfrm>
          <a:prstGeom prst="rect">
            <a:avLst/>
          </a:prstGeom>
        </p:spPr>
      </p:pic>
      <p:pic>
        <p:nvPicPr>
          <p:cNvPr id="5" name="Picture 4">
            <a:extLst>
              <a:ext uri="{FF2B5EF4-FFF2-40B4-BE49-F238E27FC236}">
                <a16:creationId xmlns:a16="http://schemas.microsoft.com/office/drawing/2014/main" id="{79E61D9C-D847-4D5F-6D6A-334C297B05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529" y="147848"/>
            <a:ext cx="4249367" cy="3238629"/>
          </a:xfrm>
          <a:prstGeom prst="rect">
            <a:avLst/>
          </a:prstGeom>
        </p:spPr>
      </p:pic>
      <p:pic>
        <p:nvPicPr>
          <p:cNvPr id="7" name="Picture 6">
            <a:extLst>
              <a:ext uri="{FF2B5EF4-FFF2-40B4-BE49-F238E27FC236}">
                <a16:creationId xmlns:a16="http://schemas.microsoft.com/office/drawing/2014/main" id="{9421FE69-3D1A-9647-8559-E56A3CE32A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6105" y="106830"/>
            <a:ext cx="4306715" cy="3320666"/>
          </a:xfrm>
          <a:prstGeom prst="rect">
            <a:avLst/>
          </a:prstGeom>
        </p:spPr>
      </p:pic>
    </p:spTree>
    <p:extLst>
      <p:ext uri="{BB962C8B-B14F-4D97-AF65-F5344CB8AC3E}">
        <p14:creationId xmlns:p14="http://schemas.microsoft.com/office/powerpoint/2010/main" val="115031237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8BFD-35B6-2ADF-FB3B-3CD2EEB25CAA}"/>
              </a:ext>
            </a:extLst>
          </p:cNvPr>
          <p:cNvSpPr>
            <a:spLocks noGrp="1"/>
          </p:cNvSpPr>
          <p:nvPr>
            <p:ph type="title"/>
          </p:nvPr>
        </p:nvSpPr>
        <p:spPr>
          <a:xfrm>
            <a:off x="3347484" y="397023"/>
            <a:ext cx="10515600" cy="1325563"/>
          </a:xfrm>
        </p:spPr>
        <p:txBody>
          <a:bodyPr/>
          <a:lstStyle/>
          <a:p>
            <a:r>
              <a:rPr lang="en-GB" dirty="0"/>
              <a:t>Thanks for watching!</a:t>
            </a:r>
          </a:p>
        </p:txBody>
      </p:sp>
    </p:spTree>
    <p:extLst>
      <p:ext uri="{BB962C8B-B14F-4D97-AF65-F5344CB8AC3E}">
        <p14:creationId xmlns:p14="http://schemas.microsoft.com/office/powerpoint/2010/main" val="1428151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486E577-A86D-1348-6064-2713E062341D}"/>
              </a:ext>
            </a:extLst>
          </p:cNvPr>
          <p:cNvSpPr/>
          <p:nvPr/>
        </p:nvSpPr>
        <p:spPr>
          <a:xfrm>
            <a:off x="405809" y="1724157"/>
            <a:ext cx="2936358" cy="210891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BF1ED1C9-BF13-5C2D-3ED4-6B69BB8FC348}"/>
              </a:ext>
            </a:extLst>
          </p:cNvPr>
          <p:cNvSpPr>
            <a:spLocks noGrp="1"/>
          </p:cNvSpPr>
          <p:nvPr>
            <p:ph type="title"/>
          </p:nvPr>
        </p:nvSpPr>
        <p:spPr>
          <a:xfrm>
            <a:off x="159488" y="-129221"/>
            <a:ext cx="10515600" cy="1325563"/>
          </a:xfrm>
        </p:spPr>
        <p:txBody>
          <a:bodyPr/>
          <a:lstStyle/>
          <a:p>
            <a:r>
              <a:rPr lang="en-GB" b="1" dirty="0">
                <a:latin typeface="Bahnschrift SemiBold" panose="020B0502040204020203" pitchFamily="34" charset="0"/>
              </a:rPr>
              <a:t>Question</a:t>
            </a:r>
          </a:p>
        </p:txBody>
      </p:sp>
      <p:sp>
        <p:nvSpPr>
          <p:cNvPr id="3" name="Content Placeholder 2">
            <a:extLst>
              <a:ext uri="{FF2B5EF4-FFF2-40B4-BE49-F238E27FC236}">
                <a16:creationId xmlns:a16="http://schemas.microsoft.com/office/drawing/2014/main" id="{047E9A3F-CC5C-442C-44A6-6AA37E8B19BC}"/>
              </a:ext>
            </a:extLst>
          </p:cNvPr>
          <p:cNvSpPr>
            <a:spLocks noGrp="1"/>
          </p:cNvSpPr>
          <p:nvPr>
            <p:ph idx="1"/>
          </p:nvPr>
        </p:nvSpPr>
        <p:spPr>
          <a:xfrm>
            <a:off x="405809" y="1790552"/>
            <a:ext cx="2936358" cy="1938301"/>
          </a:xfrm>
        </p:spPr>
        <p:txBody>
          <a:bodyPr>
            <a:normAutofit/>
          </a:bodyPr>
          <a:lstStyle/>
          <a:p>
            <a:pPr marL="0" indent="0">
              <a:buNone/>
            </a:pPr>
            <a:r>
              <a:rPr lang="en-GB" sz="3200" b="1" dirty="0">
                <a:solidFill>
                  <a:schemeClr val="bg1"/>
                </a:solidFill>
                <a:latin typeface="Arial" panose="020B0604020202020204" pitchFamily="34" charset="0"/>
                <a:ea typeface="Arial" panose="020B0604020202020204" pitchFamily="34" charset="0"/>
              </a:rPr>
              <a:t>Q1</a:t>
            </a:r>
            <a:endParaRPr lang="en-GB" sz="3200" b="1" u="none" strike="noStrike" dirty="0">
              <a:solidFill>
                <a:schemeClr val="bg1"/>
              </a:solidFill>
              <a:effectLst/>
              <a:latin typeface="Arial" panose="020B0604020202020204" pitchFamily="34" charset="0"/>
              <a:ea typeface="Arial" panose="020B0604020202020204" pitchFamily="34" charset="0"/>
            </a:endParaRPr>
          </a:p>
          <a:p>
            <a:pPr marL="0" indent="0">
              <a:buNone/>
            </a:pPr>
            <a:endParaRPr lang="en-GB" sz="1800" u="none" strike="noStrike" dirty="0">
              <a:solidFill>
                <a:schemeClr val="bg1"/>
              </a:solidFill>
              <a:effectLst/>
              <a:latin typeface="Arial" panose="020B0604020202020204" pitchFamily="34" charset="0"/>
              <a:ea typeface="Arial" panose="020B0604020202020204" pitchFamily="34" charset="0"/>
            </a:endParaRPr>
          </a:p>
          <a:p>
            <a:pPr marL="0" indent="0">
              <a:buNone/>
            </a:pPr>
            <a:r>
              <a:rPr lang="en-GB" sz="1800" u="none" strike="noStrike" dirty="0">
                <a:solidFill>
                  <a:schemeClr val="bg1"/>
                </a:solidFill>
                <a:effectLst/>
                <a:latin typeface="Arial" panose="020B0604020202020204" pitchFamily="34" charset="0"/>
                <a:ea typeface="Arial" panose="020B0604020202020204" pitchFamily="34" charset="0"/>
              </a:rPr>
              <a:t>What are the regional sales in the best performing country?</a:t>
            </a:r>
          </a:p>
          <a:p>
            <a:endParaRPr lang="en-GB" dirty="0"/>
          </a:p>
        </p:txBody>
      </p:sp>
      <p:sp>
        <p:nvSpPr>
          <p:cNvPr id="13" name="TextBox 12">
            <a:extLst>
              <a:ext uri="{FF2B5EF4-FFF2-40B4-BE49-F238E27FC236}">
                <a16:creationId xmlns:a16="http://schemas.microsoft.com/office/drawing/2014/main" id="{0D41C33F-CDDA-7097-D033-344FDCDB0493}"/>
              </a:ext>
            </a:extLst>
          </p:cNvPr>
          <p:cNvSpPr txBox="1"/>
          <p:nvPr/>
        </p:nvSpPr>
        <p:spPr>
          <a:xfrm>
            <a:off x="7492410" y="4356341"/>
            <a:ext cx="2775098" cy="2108911"/>
          </a:xfrm>
          <a:prstGeom prst="rect">
            <a:avLst/>
          </a:prstGeom>
          <a:noFill/>
        </p:spPr>
        <p:txBody>
          <a:bodyPr wrap="square">
            <a:spAutoFit/>
          </a:bodyPr>
          <a:lstStyle/>
          <a:p>
            <a:pPr marL="0" indent="0">
              <a:buNone/>
            </a:pPr>
            <a:r>
              <a:rPr lang="en-GB" sz="3200" b="1" dirty="0">
                <a:solidFill>
                  <a:schemeClr val="bg1"/>
                </a:solidFill>
                <a:latin typeface="Arial" panose="020B0604020202020204" pitchFamily="34" charset="0"/>
                <a:ea typeface="Arial" panose="020B0604020202020204" pitchFamily="34" charset="0"/>
              </a:rPr>
              <a:t>Q6</a:t>
            </a:r>
            <a:endParaRPr lang="en-GB" sz="3200" b="1" u="none" strike="noStrike" dirty="0">
              <a:solidFill>
                <a:schemeClr val="bg1"/>
              </a:solidFill>
              <a:effectLst/>
              <a:latin typeface="Arial" panose="020B0604020202020204" pitchFamily="34" charset="0"/>
              <a:ea typeface="Arial" panose="020B0604020202020204" pitchFamily="34" charset="0"/>
            </a:endParaRPr>
          </a:p>
          <a:p>
            <a:pPr marL="0" indent="0">
              <a:buNone/>
            </a:pPr>
            <a:endParaRPr lang="en-GB" sz="1800" u="none" strike="noStrike" dirty="0">
              <a:solidFill>
                <a:schemeClr val="bg1"/>
              </a:solidFill>
              <a:effectLst/>
              <a:latin typeface="Arial" panose="020B0604020202020204" pitchFamily="34" charset="0"/>
              <a:ea typeface="Arial" panose="020B0604020202020204" pitchFamily="34" charset="0"/>
            </a:endParaRPr>
          </a:p>
          <a:p>
            <a:pPr lvl="0">
              <a:lnSpc>
                <a:spcPct val="115000"/>
              </a:lnSpc>
            </a:pPr>
            <a:r>
              <a:rPr lang="en-GB" sz="1800" u="none" strike="noStrike" dirty="0">
                <a:solidFill>
                  <a:schemeClr val="bg1"/>
                </a:solidFill>
                <a:effectLst/>
                <a:latin typeface="Arial" panose="020B0604020202020204" pitchFamily="34" charset="0"/>
                <a:ea typeface="Arial" panose="020B0604020202020204" pitchFamily="34" charset="0"/>
              </a:rPr>
              <a:t>What is the relationship between the size of the stores, number of employees and revenue?</a:t>
            </a:r>
          </a:p>
        </p:txBody>
      </p:sp>
    </p:spTree>
    <p:extLst>
      <p:ext uri="{BB962C8B-B14F-4D97-AF65-F5344CB8AC3E}">
        <p14:creationId xmlns:p14="http://schemas.microsoft.com/office/powerpoint/2010/main" val="2972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A3889DC-472D-E612-8C77-890C97E5D87D}"/>
              </a:ext>
            </a:extLst>
          </p:cNvPr>
          <p:cNvSpPr/>
          <p:nvPr/>
        </p:nvSpPr>
        <p:spPr>
          <a:xfrm>
            <a:off x="-625044" y="-308344"/>
            <a:ext cx="14077507" cy="7740503"/>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Content Placeholder 2">
            <a:extLst>
              <a:ext uri="{FF2B5EF4-FFF2-40B4-BE49-F238E27FC236}">
                <a16:creationId xmlns:a16="http://schemas.microsoft.com/office/drawing/2014/main" id="{047E9A3F-CC5C-442C-44A6-6AA37E8B19BC}"/>
              </a:ext>
            </a:extLst>
          </p:cNvPr>
          <p:cNvSpPr>
            <a:spLocks noGrp="1"/>
          </p:cNvSpPr>
          <p:nvPr>
            <p:ph idx="1"/>
          </p:nvPr>
        </p:nvSpPr>
        <p:spPr>
          <a:xfrm>
            <a:off x="405809" y="1790552"/>
            <a:ext cx="2936358" cy="1938301"/>
          </a:xfrm>
        </p:spPr>
        <p:txBody>
          <a:bodyPr>
            <a:normAutofit/>
          </a:bodyPr>
          <a:lstStyle/>
          <a:p>
            <a:pPr marL="0" indent="0">
              <a:buNone/>
            </a:pPr>
            <a:r>
              <a:rPr lang="en-GB" sz="3200" b="1" dirty="0">
                <a:solidFill>
                  <a:schemeClr val="bg1"/>
                </a:solidFill>
                <a:latin typeface="Arial" panose="020B0604020202020204" pitchFamily="34" charset="0"/>
                <a:ea typeface="Arial" panose="020B0604020202020204" pitchFamily="34" charset="0"/>
              </a:rPr>
              <a:t>Q1</a:t>
            </a:r>
            <a:endParaRPr lang="en-GB" sz="3200" b="1" u="none" strike="noStrike" dirty="0">
              <a:solidFill>
                <a:schemeClr val="bg1"/>
              </a:solidFill>
              <a:effectLst/>
              <a:latin typeface="Arial" panose="020B0604020202020204" pitchFamily="34" charset="0"/>
              <a:ea typeface="Arial" panose="020B0604020202020204" pitchFamily="34" charset="0"/>
            </a:endParaRPr>
          </a:p>
          <a:p>
            <a:pPr marL="0" indent="0">
              <a:buNone/>
            </a:pPr>
            <a:endParaRPr lang="en-GB" sz="1800" u="none" strike="noStrike" dirty="0">
              <a:solidFill>
                <a:schemeClr val="bg1"/>
              </a:solidFill>
              <a:effectLst/>
              <a:latin typeface="Arial" panose="020B0604020202020204" pitchFamily="34" charset="0"/>
              <a:ea typeface="Arial" panose="020B0604020202020204" pitchFamily="34" charset="0"/>
            </a:endParaRPr>
          </a:p>
          <a:p>
            <a:pPr marL="0" indent="0">
              <a:buNone/>
            </a:pPr>
            <a:r>
              <a:rPr lang="en-GB" sz="1800" u="none" strike="noStrike" dirty="0">
                <a:solidFill>
                  <a:schemeClr val="bg1"/>
                </a:solidFill>
                <a:effectLst/>
                <a:latin typeface="Arial" panose="020B0604020202020204" pitchFamily="34" charset="0"/>
                <a:ea typeface="Arial" panose="020B0604020202020204" pitchFamily="34" charset="0"/>
              </a:rPr>
              <a:t>What are the regional sales in the best performing country?</a:t>
            </a:r>
          </a:p>
          <a:p>
            <a:endParaRPr lang="en-GB" dirty="0"/>
          </a:p>
        </p:txBody>
      </p:sp>
      <p:pic>
        <p:nvPicPr>
          <p:cNvPr id="8" name="Picture 7">
            <a:extLst>
              <a:ext uri="{FF2B5EF4-FFF2-40B4-BE49-F238E27FC236}">
                <a16:creationId xmlns:a16="http://schemas.microsoft.com/office/drawing/2014/main" id="{BBF265DE-8555-E55B-5202-6E9A76AA1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7313" y="340242"/>
            <a:ext cx="4399542" cy="3561907"/>
          </a:xfrm>
          <a:prstGeom prst="rect">
            <a:avLst/>
          </a:prstGeom>
        </p:spPr>
      </p:pic>
      <p:pic>
        <p:nvPicPr>
          <p:cNvPr id="12" name="Picture 11">
            <a:extLst>
              <a:ext uri="{FF2B5EF4-FFF2-40B4-BE49-F238E27FC236}">
                <a16:creationId xmlns:a16="http://schemas.microsoft.com/office/drawing/2014/main" id="{576FFECE-831E-5A1B-44DA-E04C2C2CA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6649" y="2355111"/>
            <a:ext cx="4399542" cy="3341889"/>
          </a:xfrm>
          <a:prstGeom prst="rect">
            <a:avLst/>
          </a:prstGeom>
        </p:spPr>
      </p:pic>
      <p:sp>
        <p:nvSpPr>
          <p:cNvPr id="15" name="TextBox 14">
            <a:extLst>
              <a:ext uri="{FF2B5EF4-FFF2-40B4-BE49-F238E27FC236}">
                <a16:creationId xmlns:a16="http://schemas.microsoft.com/office/drawing/2014/main" id="{C9E6C523-11BA-7BF6-591B-888CA20FFF3F}"/>
              </a:ext>
            </a:extLst>
          </p:cNvPr>
          <p:cNvSpPr txBox="1"/>
          <p:nvPr/>
        </p:nvSpPr>
        <p:spPr>
          <a:xfrm>
            <a:off x="2758837" y="4152130"/>
            <a:ext cx="4093029" cy="1200329"/>
          </a:xfrm>
          <a:prstGeom prst="rect">
            <a:avLst/>
          </a:prstGeom>
          <a:noFill/>
        </p:spPr>
        <p:txBody>
          <a:bodyPr wrap="square" rtlCol="0">
            <a:spAutoFit/>
          </a:bodyPr>
          <a:lstStyle/>
          <a:p>
            <a:r>
              <a:rPr lang="en-GB" dirty="0"/>
              <a:t>Looking at the data, we found that the US is the best performing country. With over 60 million dollars in sales, more than tripling the rest of the countries.</a:t>
            </a:r>
          </a:p>
        </p:txBody>
      </p:sp>
      <p:sp>
        <p:nvSpPr>
          <p:cNvPr id="16" name="TextBox 15">
            <a:extLst>
              <a:ext uri="{FF2B5EF4-FFF2-40B4-BE49-F238E27FC236}">
                <a16:creationId xmlns:a16="http://schemas.microsoft.com/office/drawing/2014/main" id="{8FDEED40-022F-C429-7ED6-08B58B0C9784}"/>
              </a:ext>
            </a:extLst>
          </p:cNvPr>
          <p:cNvSpPr txBox="1"/>
          <p:nvPr/>
        </p:nvSpPr>
        <p:spPr>
          <a:xfrm>
            <a:off x="7752602" y="468086"/>
            <a:ext cx="3951514" cy="923330"/>
          </a:xfrm>
          <a:prstGeom prst="rect">
            <a:avLst/>
          </a:prstGeom>
          <a:noFill/>
        </p:spPr>
        <p:txBody>
          <a:bodyPr wrap="square" rtlCol="0">
            <a:spAutoFit/>
          </a:bodyPr>
          <a:lstStyle/>
          <a:p>
            <a:r>
              <a:rPr lang="en-GB" dirty="0"/>
              <a:t>Within the US, the Southwest had just under 25 million, making it the best performing region in the US. </a:t>
            </a:r>
          </a:p>
        </p:txBody>
      </p:sp>
    </p:spTree>
    <p:extLst>
      <p:ext uri="{BB962C8B-B14F-4D97-AF65-F5344CB8AC3E}">
        <p14:creationId xmlns:p14="http://schemas.microsoft.com/office/powerpoint/2010/main" val="4200581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486E577-A86D-1348-6064-2713E062341D}"/>
              </a:ext>
            </a:extLst>
          </p:cNvPr>
          <p:cNvSpPr/>
          <p:nvPr/>
        </p:nvSpPr>
        <p:spPr>
          <a:xfrm>
            <a:off x="3949109" y="1748939"/>
            <a:ext cx="2936358" cy="210891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BF1ED1C9-BF13-5C2D-3ED4-6B69BB8FC348}"/>
              </a:ext>
            </a:extLst>
          </p:cNvPr>
          <p:cNvSpPr>
            <a:spLocks noGrp="1"/>
          </p:cNvSpPr>
          <p:nvPr>
            <p:ph type="title"/>
          </p:nvPr>
        </p:nvSpPr>
        <p:spPr>
          <a:xfrm>
            <a:off x="159488" y="-129221"/>
            <a:ext cx="10515600" cy="1325563"/>
          </a:xfrm>
        </p:spPr>
        <p:txBody>
          <a:bodyPr/>
          <a:lstStyle/>
          <a:p>
            <a:r>
              <a:rPr lang="en-GB" b="1" dirty="0">
                <a:latin typeface="Bahnschrift SemiBold" panose="020B0502040204020203" pitchFamily="34" charset="0"/>
              </a:rPr>
              <a:t>Question</a:t>
            </a:r>
          </a:p>
        </p:txBody>
      </p:sp>
      <p:sp>
        <p:nvSpPr>
          <p:cNvPr id="3" name="Content Placeholder 2">
            <a:extLst>
              <a:ext uri="{FF2B5EF4-FFF2-40B4-BE49-F238E27FC236}">
                <a16:creationId xmlns:a16="http://schemas.microsoft.com/office/drawing/2014/main" id="{047E9A3F-CC5C-442C-44A6-6AA37E8B19BC}"/>
              </a:ext>
            </a:extLst>
          </p:cNvPr>
          <p:cNvSpPr>
            <a:spLocks noGrp="1"/>
          </p:cNvSpPr>
          <p:nvPr>
            <p:ph idx="1"/>
          </p:nvPr>
        </p:nvSpPr>
        <p:spPr>
          <a:xfrm>
            <a:off x="405809" y="1790552"/>
            <a:ext cx="2936358" cy="1938301"/>
          </a:xfrm>
        </p:spPr>
        <p:txBody>
          <a:bodyPr>
            <a:normAutofit/>
          </a:bodyPr>
          <a:lstStyle/>
          <a:p>
            <a:pPr marL="0" indent="0">
              <a:buNone/>
            </a:pPr>
            <a:r>
              <a:rPr lang="en-GB" sz="3200" b="1" dirty="0">
                <a:latin typeface="Arial" panose="020B0604020202020204" pitchFamily="34" charset="0"/>
                <a:ea typeface="Arial" panose="020B0604020202020204" pitchFamily="34" charset="0"/>
              </a:rPr>
              <a:t>Q1</a:t>
            </a:r>
            <a:endParaRPr lang="en-GB" sz="3200" b="1" u="none" strike="noStrike" dirty="0">
              <a:effectLst/>
              <a:latin typeface="Arial" panose="020B0604020202020204" pitchFamily="34" charset="0"/>
              <a:ea typeface="Arial" panose="020B0604020202020204" pitchFamily="34" charset="0"/>
            </a:endParaRPr>
          </a:p>
          <a:p>
            <a:pPr marL="0" indent="0">
              <a:buNone/>
            </a:pPr>
            <a:endParaRPr lang="en-GB" sz="1800" u="none" strike="noStrike" dirty="0">
              <a:effectLst/>
              <a:latin typeface="Arial" panose="020B0604020202020204" pitchFamily="34" charset="0"/>
              <a:ea typeface="Arial" panose="020B0604020202020204" pitchFamily="34" charset="0"/>
            </a:endParaRPr>
          </a:p>
          <a:p>
            <a:pPr marL="0" indent="0">
              <a:buNone/>
            </a:pPr>
            <a:r>
              <a:rPr lang="en-GB" sz="1800" u="none" strike="noStrike" dirty="0">
                <a:effectLst/>
                <a:latin typeface="Arial" panose="020B0604020202020204" pitchFamily="34" charset="0"/>
                <a:ea typeface="Arial" panose="020B0604020202020204" pitchFamily="34" charset="0"/>
              </a:rPr>
              <a:t>What are the regional sales in the best performing country?</a:t>
            </a:r>
          </a:p>
          <a:p>
            <a:endParaRPr lang="en-GB" dirty="0"/>
          </a:p>
        </p:txBody>
      </p:sp>
      <p:sp>
        <p:nvSpPr>
          <p:cNvPr id="5" name="TextBox 4">
            <a:extLst>
              <a:ext uri="{FF2B5EF4-FFF2-40B4-BE49-F238E27FC236}">
                <a16:creationId xmlns:a16="http://schemas.microsoft.com/office/drawing/2014/main" id="{D5E43DCA-5FE0-057F-6D09-E18F17BDB761}"/>
              </a:ext>
            </a:extLst>
          </p:cNvPr>
          <p:cNvSpPr txBox="1"/>
          <p:nvPr/>
        </p:nvSpPr>
        <p:spPr>
          <a:xfrm>
            <a:off x="4029739" y="1793727"/>
            <a:ext cx="2775098" cy="1969770"/>
          </a:xfrm>
          <a:prstGeom prst="rect">
            <a:avLst/>
          </a:prstGeom>
          <a:noFill/>
        </p:spPr>
        <p:txBody>
          <a:bodyPr wrap="square">
            <a:spAutoFit/>
          </a:bodyPr>
          <a:lstStyle/>
          <a:p>
            <a:pPr marL="0" indent="0">
              <a:buNone/>
            </a:pPr>
            <a:r>
              <a:rPr lang="en-GB" sz="3200" b="1" dirty="0">
                <a:solidFill>
                  <a:schemeClr val="bg1"/>
                </a:solidFill>
                <a:latin typeface="Arial" panose="020B0604020202020204" pitchFamily="34" charset="0"/>
                <a:ea typeface="Arial" panose="020B0604020202020204" pitchFamily="34" charset="0"/>
              </a:rPr>
              <a:t>Q2</a:t>
            </a:r>
            <a:endParaRPr lang="en-GB" sz="3200" b="1" u="none" strike="noStrike" dirty="0">
              <a:solidFill>
                <a:schemeClr val="bg1"/>
              </a:solidFill>
              <a:effectLst/>
              <a:latin typeface="Arial" panose="020B0604020202020204" pitchFamily="34" charset="0"/>
              <a:ea typeface="Arial" panose="020B0604020202020204" pitchFamily="34" charset="0"/>
            </a:endParaRPr>
          </a:p>
          <a:p>
            <a:pPr marL="0" indent="0">
              <a:buNone/>
            </a:pPr>
            <a:endParaRPr lang="en-GB" sz="1800" u="none" strike="noStrike" dirty="0">
              <a:solidFill>
                <a:schemeClr val="bg1"/>
              </a:solidFill>
              <a:effectLst/>
              <a:latin typeface="Arial" panose="020B0604020202020204" pitchFamily="34" charset="0"/>
              <a:ea typeface="Arial" panose="020B0604020202020204" pitchFamily="34" charset="0"/>
            </a:endParaRPr>
          </a:p>
          <a:p>
            <a:r>
              <a:rPr lang="en-GB" sz="1800" u="none" strike="noStrike" dirty="0">
                <a:solidFill>
                  <a:schemeClr val="bg1"/>
                </a:solidFill>
                <a:effectLst/>
                <a:latin typeface="Arial" panose="020B0604020202020204" pitchFamily="34" charset="0"/>
                <a:ea typeface="Arial" panose="020B0604020202020204" pitchFamily="34" charset="0"/>
              </a:rPr>
              <a:t>What is the relationship between annual leave taken and bonus?</a:t>
            </a:r>
          </a:p>
          <a:p>
            <a:pPr marL="0" indent="0">
              <a:buNone/>
            </a:pPr>
            <a:endParaRPr lang="en-GB" sz="18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86817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486E577-A86D-1348-6064-2713E062341D}"/>
              </a:ext>
            </a:extLst>
          </p:cNvPr>
          <p:cNvSpPr/>
          <p:nvPr/>
        </p:nvSpPr>
        <p:spPr>
          <a:xfrm>
            <a:off x="-1041991" y="-74428"/>
            <a:ext cx="14098772" cy="701748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5E43DCA-5FE0-057F-6D09-E18F17BDB761}"/>
              </a:ext>
            </a:extLst>
          </p:cNvPr>
          <p:cNvSpPr txBox="1"/>
          <p:nvPr/>
        </p:nvSpPr>
        <p:spPr>
          <a:xfrm>
            <a:off x="4029739" y="1793727"/>
            <a:ext cx="2775098" cy="1969770"/>
          </a:xfrm>
          <a:prstGeom prst="rect">
            <a:avLst/>
          </a:prstGeom>
          <a:noFill/>
        </p:spPr>
        <p:txBody>
          <a:bodyPr wrap="square">
            <a:spAutoFit/>
          </a:bodyPr>
          <a:lstStyle/>
          <a:p>
            <a:pPr marL="0" indent="0">
              <a:buNone/>
            </a:pPr>
            <a:r>
              <a:rPr lang="en-GB" sz="3200" b="1" dirty="0">
                <a:solidFill>
                  <a:schemeClr val="bg1"/>
                </a:solidFill>
                <a:latin typeface="Arial" panose="020B0604020202020204" pitchFamily="34" charset="0"/>
                <a:ea typeface="Arial" panose="020B0604020202020204" pitchFamily="34" charset="0"/>
              </a:rPr>
              <a:t>Q2</a:t>
            </a:r>
            <a:endParaRPr lang="en-GB" sz="3200" b="1" u="none" strike="noStrike" dirty="0">
              <a:solidFill>
                <a:schemeClr val="bg1"/>
              </a:solidFill>
              <a:effectLst/>
              <a:latin typeface="Arial" panose="020B0604020202020204" pitchFamily="34" charset="0"/>
              <a:ea typeface="Arial" panose="020B0604020202020204" pitchFamily="34" charset="0"/>
            </a:endParaRPr>
          </a:p>
          <a:p>
            <a:pPr marL="0" indent="0">
              <a:buNone/>
            </a:pPr>
            <a:endParaRPr lang="en-GB" sz="1800" u="none" strike="noStrike" dirty="0">
              <a:solidFill>
                <a:schemeClr val="bg1"/>
              </a:solidFill>
              <a:effectLst/>
              <a:latin typeface="Arial" panose="020B0604020202020204" pitchFamily="34" charset="0"/>
              <a:ea typeface="Arial" panose="020B0604020202020204" pitchFamily="34" charset="0"/>
            </a:endParaRPr>
          </a:p>
          <a:p>
            <a:r>
              <a:rPr lang="en-GB" sz="1800" u="none" strike="noStrike" dirty="0">
                <a:solidFill>
                  <a:schemeClr val="bg1"/>
                </a:solidFill>
                <a:effectLst/>
                <a:latin typeface="Arial" panose="020B0604020202020204" pitchFamily="34" charset="0"/>
                <a:ea typeface="Arial" panose="020B0604020202020204" pitchFamily="34" charset="0"/>
              </a:rPr>
              <a:t>What is the relationship between annual leave taken and bonus?</a:t>
            </a:r>
          </a:p>
          <a:p>
            <a:pPr marL="0" indent="0">
              <a:buNone/>
            </a:pPr>
            <a:endParaRPr lang="en-GB" sz="1800" u="none" strike="noStrike" dirty="0">
              <a:effectLst/>
              <a:latin typeface="Arial" panose="020B0604020202020204" pitchFamily="34" charset="0"/>
              <a:ea typeface="Arial" panose="020B0604020202020204" pitchFamily="34" charset="0"/>
            </a:endParaRPr>
          </a:p>
        </p:txBody>
      </p:sp>
      <p:pic>
        <p:nvPicPr>
          <p:cNvPr id="15" name="Picture 14">
            <a:extLst>
              <a:ext uri="{FF2B5EF4-FFF2-40B4-BE49-F238E27FC236}">
                <a16:creationId xmlns:a16="http://schemas.microsoft.com/office/drawing/2014/main" id="{5DEA84E6-FE04-0A15-692D-58C928587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750" y="922051"/>
            <a:ext cx="4765853" cy="3713121"/>
          </a:xfrm>
          <a:prstGeom prst="rect">
            <a:avLst/>
          </a:prstGeom>
        </p:spPr>
      </p:pic>
      <p:sp>
        <p:nvSpPr>
          <p:cNvPr id="16" name="TextBox 15">
            <a:extLst>
              <a:ext uri="{FF2B5EF4-FFF2-40B4-BE49-F238E27FC236}">
                <a16:creationId xmlns:a16="http://schemas.microsoft.com/office/drawing/2014/main" id="{D6855C39-A8BC-BDCC-2558-6DB25C8421AE}"/>
              </a:ext>
            </a:extLst>
          </p:cNvPr>
          <p:cNvSpPr txBox="1"/>
          <p:nvPr/>
        </p:nvSpPr>
        <p:spPr>
          <a:xfrm>
            <a:off x="159488" y="1552354"/>
            <a:ext cx="3689497" cy="1754326"/>
          </a:xfrm>
          <a:prstGeom prst="rect">
            <a:avLst/>
          </a:prstGeom>
          <a:noFill/>
        </p:spPr>
        <p:txBody>
          <a:bodyPr wrap="square" rtlCol="0">
            <a:spAutoFit/>
          </a:bodyPr>
          <a:lstStyle/>
          <a:p>
            <a:r>
              <a:rPr lang="en-GB" dirty="0"/>
              <a:t>From the scatter plot we deduced that vacation hours and bonus have a weak positive correlation, meaning that the higher bonus that Is received the more vacation hours an employee is likely to spend. </a:t>
            </a:r>
          </a:p>
        </p:txBody>
      </p:sp>
      <p:cxnSp>
        <p:nvCxnSpPr>
          <p:cNvPr id="18" name="Straight Connector 17">
            <a:extLst>
              <a:ext uri="{FF2B5EF4-FFF2-40B4-BE49-F238E27FC236}">
                <a16:creationId xmlns:a16="http://schemas.microsoft.com/office/drawing/2014/main" id="{220CCDC7-7289-5C56-FFB0-38CBA5827587}"/>
              </a:ext>
            </a:extLst>
          </p:cNvPr>
          <p:cNvCxnSpPr>
            <a:cxnSpLocks/>
          </p:cNvCxnSpPr>
          <p:nvPr/>
        </p:nvCxnSpPr>
        <p:spPr>
          <a:xfrm flipV="1">
            <a:off x="7410893" y="1552354"/>
            <a:ext cx="3753293" cy="246675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6770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486E577-A86D-1348-6064-2713E062341D}"/>
              </a:ext>
            </a:extLst>
          </p:cNvPr>
          <p:cNvSpPr/>
          <p:nvPr/>
        </p:nvSpPr>
        <p:spPr>
          <a:xfrm>
            <a:off x="7331149" y="1654587"/>
            <a:ext cx="2936358" cy="210891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BF1ED1C9-BF13-5C2D-3ED4-6B69BB8FC348}"/>
              </a:ext>
            </a:extLst>
          </p:cNvPr>
          <p:cNvSpPr>
            <a:spLocks noGrp="1"/>
          </p:cNvSpPr>
          <p:nvPr>
            <p:ph type="title"/>
          </p:nvPr>
        </p:nvSpPr>
        <p:spPr>
          <a:xfrm>
            <a:off x="159488" y="-129221"/>
            <a:ext cx="10515600" cy="1325563"/>
          </a:xfrm>
        </p:spPr>
        <p:txBody>
          <a:bodyPr/>
          <a:lstStyle/>
          <a:p>
            <a:r>
              <a:rPr lang="en-GB" b="1" dirty="0">
                <a:latin typeface="Bahnschrift SemiBold" panose="020B0502040204020203" pitchFamily="34" charset="0"/>
              </a:rPr>
              <a:t>Question</a:t>
            </a:r>
          </a:p>
        </p:txBody>
      </p:sp>
      <p:sp>
        <p:nvSpPr>
          <p:cNvPr id="3" name="Content Placeholder 2">
            <a:extLst>
              <a:ext uri="{FF2B5EF4-FFF2-40B4-BE49-F238E27FC236}">
                <a16:creationId xmlns:a16="http://schemas.microsoft.com/office/drawing/2014/main" id="{047E9A3F-CC5C-442C-44A6-6AA37E8B19BC}"/>
              </a:ext>
            </a:extLst>
          </p:cNvPr>
          <p:cNvSpPr>
            <a:spLocks noGrp="1"/>
          </p:cNvSpPr>
          <p:nvPr>
            <p:ph idx="1"/>
          </p:nvPr>
        </p:nvSpPr>
        <p:spPr>
          <a:xfrm>
            <a:off x="405809" y="1790552"/>
            <a:ext cx="2936358" cy="1938301"/>
          </a:xfrm>
        </p:spPr>
        <p:txBody>
          <a:bodyPr>
            <a:normAutofit/>
          </a:bodyPr>
          <a:lstStyle/>
          <a:p>
            <a:pPr marL="0" indent="0">
              <a:buNone/>
            </a:pPr>
            <a:r>
              <a:rPr lang="en-GB" sz="3200" b="1" dirty="0">
                <a:latin typeface="Arial" panose="020B0604020202020204" pitchFamily="34" charset="0"/>
                <a:ea typeface="Arial" panose="020B0604020202020204" pitchFamily="34" charset="0"/>
              </a:rPr>
              <a:t>Q1</a:t>
            </a:r>
            <a:endParaRPr lang="en-GB" sz="3200" b="1" u="none" strike="noStrike" dirty="0">
              <a:effectLst/>
              <a:latin typeface="Arial" panose="020B0604020202020204" pitchFamily="34" charset="0"/>
              <a:ea typeface="Arial" panose="020B0604020202020204" pitchFamily="34" charset="0"/>
            </a:endParaRPr>
          </a:p>
          <a:p>
            <a:pPr marL="0" indent="0">
              <a:buNone/>
            </a:pPr>
            <a:endParaRPr lang="en-GB" sz="1800" u="none" strike="noStrike" dirty="0">
              <a:effectLst/>
              <a:latin typeface="Arial" panose="020B0604020202020204" pitchFamily="34" charset="0"/>
              <a:ea typeface="Arial" panose="020B0604020202020204" pitchFamily="34" charset="0"/>
            </a:endParaRPr>
          </a:p>
          <a:p>
            <a:pPr marL="0" indent="0">
              <a:buNone/>
            </a:pPr>
            <a:r>
              <a:rPr lang="en-GB" sz="1800" u="none" strike="noStrike" dirty="0">
                <a:effectLst/>
                <a:latin typeface="Arial" panose="020B0604020202020204" pitchFamily="34" charset="0"/>
                <a:ea typeface="Arial" panose="020B0604020202020204" pitchFamily="34" charset="0"/>
              </a:rPr>
              <a:t>What are the regional sales in the best performing country?</a:t>
            </a:r>
          </a:p>
          <a:p>
            <a:endParaRPr lang="en-GB" dirty="0"/>
          </a:p>
        </p:txBody>
      </p:sp>
      <p:sp>
        <p:nvSpPr>
          <p:cNvPr id="5" name="TextBox 4">
            <a:extLst>
              <a:ext uri="{FF2B5EF4-FFF2-40B4-BE49-F238E27FC236}">
                <a16:creationId xmlns:a16="http://schemas.microsoft.com/office/drawing/2014/main" id="{D5E43DCA-5FE0-057F-6D09-E18F17BDB761}"/>
              </a:ext>
            </a:extLst>
          </p:cNvPr>
          <p:cNvSpPr txBox="1"/>
          <p:nvPr/>
        </p:nvSpPr>
        <p:spPr>
          <a:xfrm>
            <a:off x="4029739" y="1793727"/>
            <a:ext cx="2775098" cy="1969770"/>
          </a:xfrm>
          <a:prstGeom prst="rect">
            <a:avLst/>
          </a:prstGeom>
          <a:noFill/>
        </p:spPr>
        <p:txBody>
          <a:bodyPr wrap="square">
            <a:spAutoFit/>
          </a:bodyPr>
          <a:lstStyle/>
          <a:p>
            <a:pPr marL="0" indent="0">
              <a:buNone/>
            </a:pPr>
            <a:r>
              <a:rPr lang="en-GB" sz="3200" b="1" dirty="0">
                <a:latin typeface="Arial" panose="020B0604020202020204" pitchFamily="34" charset="0"/>
                <a:ea typeface="Arial" panose="020B0604020202020204" pitchFamily="34" charset="0"/>
              </a:rPr>
              <a:t>Q2</a:t>
            </a:r>
            <a:endParaRPr lang="en-GB" sz="3200" b="1" u="none" strike="noStrike" dirty="0">
              <a:effectLst/>
              <a:latin typeface="Arial" panose="020B0604020202020204" pitchFamily="34" charset="0"/>
              <a:ea typeface="Arial" panose="020B0604020202020204" pitchFamily="34" charset="0"/>
            </a:endParaRPr>
          </a:p>
          <a:p>
            <a:pPr marL="0" indent="0">
              <a:buNone/>
            </a:pPr>
            <a:endParaRPr lang="en-GB" sz="1800" u="none" strike="noStrike" dirty="0">
              <a:effectLst/>
              <a:latin typeface="Arial" panose="020B0604020202020204" pitchFamily="34" charset="0"/>
              <a:ea typeface="Arial" panose="020B0604020202020204" pitchFamily="34" charset="0"/>
            </a:endParaRPr>
          </a:p>
          <a:p>
            <a:r>
              <a:rPr lang="en-GB" sz="1800" u="none" strike="noStrike" dirty="0">
                <a:effectLst/>
                <a:latin typeface="Arial" panose="020B0604020202020204" pitchFamily="34" charset="0"/>
                <a:ea typeface="Arial" panose="020B0604020202020204" pitchFamily="34" charset="0"/>
              </a:rPr>
              <a:t>What is the relationship between annual leave taken and bonus?</a:t>
            </a:r>
          </a:p>
          <a:p>
            <a:pPr marL="0" indent="0">
              <a:buNone/>
            </a:pPr>
            <a:endParaRPr lang="en-GB" sz="1800" u="none" strike="noStrike" dirty="0">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F23CD2A1-D823-DE1E-743B-3C56296EC9C8}"/>
              </a:ext>
            </a:extLst>
          </p:cNvPr>
          <p:cNvSpPr txBox="1"/>
          <p:nvPr/>
        </p:nvSpPr>
        <p:spPr>
          <a:xfrm>
            <a:off x="7492409" y="1793727"/>
            <a:ext cx="2775098" cy="1790362"/>
          </a:xfrm>
          <a:prstGeom prst="rect">
            <a:avLst/>
          </a:prstGeom>
          <a:noFill/>
        </p:spPr>
        <p:txBody>
          <a:bodyPr wrap="square">
            <a:spAutoFit/>
          </a:bodyPr>
          <a:lstStyle/>
          <a:p>
            <a:pPr marL="0" indent="0">
              <a:buNone/>
            </a:pPr>
            <a:r>
              <a:rPr lang="en-GB" sz="3200" b="1" dirty="0">
                <a:solidFill>
                  <a:schemeClr val="bg1"/>
                </a:solidFill>
                <a:latin typeface="Arial" panose="020B0604020202020204" pitchFamily="34" charset="0"/>
                <a:ea typeface="Arial" panose="020B0604020202020204" pitchFamily="34" charset="0"/>
              </a:rPr>
              <a:t>Q3</a:t>
            </a:r>
            <a:endParaRPr lang="en-GB" sz="3200" b="1" u="none" strike="noStrike" dirty="0">
              <a:solidFill>
                <a:schemeClr val="bg1"/>
              </a:solidFill>
              <a:effectLst/>
              <a:latin typeface="Arial" panose="020B0604020202020204" pitchFamily="34" charset="0"/>
              <a:ea typeface="Arial" panose="020B0604020202020204" pitchFamily="34" charset="0"/>
            </a:endParaRPr>
          </a:p>
          <a:p>
            <a:pPr marL="0" indent="0">
              <a:buNone/>
            </a:pPr>
            <a:endParaRPr lang="en-GB" sz="1800" u="none" strike="noStrike" dirty="0">
              <a:solidFill>
                <a:schemeClr val="bg1"/>
              </a:solidFill>
              <a:effectLst/>
              <a:latin typeface="Arial" panose="020B0604020202020204" pitchFamily="34" charset="0"/>
              <a:ea typeface="Arial" panose="020B0604020202020204" pitchFamily="34" charset="0"/>
            </a:endParaRPr>
          </a:p>
          <a:p>
            <a:pPr lvl="0">
              <a:lnSpc>
                <a:spcPct val="115000"/>
              </a:lnSpc>
            </a:pPr>
            <a:r>
              <a:rPr lang="en-GB" sz="1800" u="none" strike="noStrike" dirty="0">
                <a:solidFill>
                  <a:schemeClr val="bg1"/>
                </a:solidFill>
                <a:effectLst/>
                <a:latin typeface="Arial" panose="020B0604020202020204" pitchFamily="34" charset="0"/>
                <a:ea typeface="Arial" panose="020B0604020202020204" pitchFamily="34" charset="0"/>
              </a:rPr>
              <a:t>What is the relationship between Country and Revenue?</a:t>
            </a:r>
          </a:p>
        </p:txBody>
      </p:sp>
    </p:spTree>
    <p:extLst>
      <p:ext uri="{BB962C8B-B14F-4D97-AF65-F5344CB8AC3E}">
        <p14:creationId xmlns:p14="http://schemas.microsoft.com/office/powerpoint/2010/main" val="3315179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486E577-A86D-1348-6064-2713E062341D}"/>
              </a:ext>
            </a:extLst>
          </p:cNvPr>
          <p:cNvSpPr/>
          <p:nvPr/>
        </p:nvSpPr>
        <p:spPr>
          <a:xfrm>
            <a:off x="-1137684" y="-595422"/>
            <a:ext cx="14205098" cy="753848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F23CD2A1-D823-DE1E-743B-3C56296EC9C8}"/>
              </a:ext>
            </a:extLst>
          </p:cNvPr>
          <p:cNvSpPr txBox="1"/>
          <p:nvPr/>
        </p:nvSpPr>
        <p:spPr>
          <a:xfrm>
            <a:off x="7492409" y="1793727"/>
            <a:ext cx="2775098" cy="1790362"/>
          </a:xfrm>
          <a:prstGeom prst="rect">
            <a:avLst/>
          </a:prstGeom>
          <a:noFill/>
        </p:spPr>
        <p:txBody>
          <a:bodyPr wrap="square">
            <a:spAutoFit/>
          </a:bodyPr>
          <a:lstStyle/>
          <a:p>
            <a:pPr marL="0" indent="0">
              <a:buNone/>
            </a:pPr>
            <a:r>
              <a:rPr lang="en-GB" sz="3200" b="1" dirty="0">
                <a:solidFill>
                  <a:schemeClr val="bg1"/>
                </a:solidFill>
                <a:latin typeface="Arial" panose="020B0604020202020204" pitchFamily="34" charset="0"/>
                <a:ea typeface="Arial" panose="020B0604020202020204" pitchFamily="34" charset="0"/>
              </a:rPr>
              <a:t>Q3</a:t>
            </a:r>
            <a:endParaRPr lang="en-GB" sz="3200" b="1" u="none" strike="noStrike" dirty="0">
              <a:solidFill>
                <a:schemeClr val="bg1"/>
              </a:solidFill>
              <a:effectLst/>
              <a:latin typeface="Arial" panose="020B0604020202020204" pitchFamily="34" charset="0"/>
              <a:ea typeface="Arial" panose="020B0604020202020204" pitchFamily="34" charset="0"/>
            </a:endParaRPr>
          </a:p>
          <a:p>
            <a:pPr marL="0" indent="0">
              <a:buNone/>
            </a:pPr>
            <a:endParaRPr lang="en-GB" sz="1800" u="none" strike="noStrike" dirty="0">
              <a:solidFill>
                <a:schemeClr val="bg1"/>
              </a:solidFill>
              <a:effectLst/>
              <a:latin typeface="Arial" panose="020B0604020202020204" pitchFamily="34" charset="0"/>
              <a:ea typeface="Arial" panose="020B0604020202020204" pitchFamily="34" charset="0"/>
            </a:endParaRPr>
          </a:p>
          <a:p>
            <a:pPr lvl="0">
              <a:lnSpc>
                <a:spcPct val="115000"/>
              </a:lnSpc>
            </a:pPr>
            <a:r>
              <a:rPr lang="en-GB" sz="1800" u="none" strike="noStrike" dirty="0">
                <a:solidFill>
                  <a:schemeClr val="bg1"/>
                </a:solidFill>
                <a:effectLst/>
                <a:latin typeface="Arial" panose="020B0604020202020204" pitchFamily="34" charset="0"/>
                <a:ea typeface="Arial" panose="020B0604020202020204" pitchFamily="34" charset="0"/>
              </a:rPr>
              <a:t>What is the relationship between Country and Revenue?</a:t>
            </a:r>
          </a:p>
        </p:txBody>
      </p:sp>
      <p:pic>
        <p:nvPicPr>
          <p:cNvPr id="11" name="Picture 10">
            <a:extLst>
              <a:ext uri="{FF2B5EF4-FFF2-40B4-BE49-F238E27FC236}">
                <a16:creationId xmlns:a16="http://schemas.microsoft.com/office/drawing/2014/main" id="{2E631F9E-77F7-F6DD-8B72-C150C3288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105" y="100198"/>
            <a:ext cx="4051076" cy="2841171"/>
          </a:xfrm>
          <a:prstGeom prst="rect">
            <a:avLst/>
          </a:prstGeom>
        </p:spPr>
      </p:pic>
      <p:pic>
        <p:nvPicPr>
          <p:cNvPr id="13" name="Picture 12">
            <a:extLst>
              <a:ext uri="{FF2B5EF4-FFF2-40B4-BE49-F238E27FC236}">
                <a16:creationId xmlns:a16="http://schemas.microsoft.com/office/drawing/2014/main" id="{7C8AAD27-DC65-5D49-870F-CFFB17EF22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027" y="3280044"/>
            <a:ext cx="3920154" cy="3005968"/>
          </a:xfrm>
          <a:prstGeom prst="rect">
            <a:avLst/>
          </a:prstGeom>
        </p:spPr>
      </p:pic>
      <p:sp>
        <p:nvSpPr>
          <p:cNvPr id="15" name="TextBox 14">
            <a:extLst>
              <a:ext uri="{FF2B5EF4-FFF2-40B4-BE49-F238E27FC236}">
                <a16:creationId xmlns:a16="http://schemas.microsoft.com/office/drawing/2014/main" id="{39F93793-D4FC-9A2D-DD85-785EFCADBFDD}"/>
              </a:ext>
            </a:extLst>
          </p:cNvPr>
          <p:cNvSpPr txBox="1"/>
          <p:nvPr/>
        </p:nvSpPr>
        <p:spPr>
          <a:xfrm>
            <a:off x="6642834" y="3664914"/>
            <a:ext cx="4114800" cy="3416320"/>
          </a:xfrm>
          <a:prstGeom prst="rect">
            <a:avLst/>
          </a:prstGeom>
          <a:noFill/>
        </p:spPr>
        <p:txBody>
          <a:bodyPr wrap="square" rtlCol="0">
            <a:spAutoFit/>
          </a:bodyPr>
          <a:lstStyle/>
          <a:p>
            <a:r>
              <a:rPr lang="en-GB" dirty="0"/>
              <a:t>From the bar chart, the Southwest in the US has the highest revenue while Germany has the lowest. </a:t>
            </a:r>
          </a:p>
          <a:p>
            <a:r>
              <a:rPr lang="en-GB" dirty="0"/>
              <a:t>The pie chart presents the percentage of revenue for each country, except the US which is split into regions. With the Southwest in the US having the highest percentage of 19% and Germany with the lowest percentage of 6%.</a:t>
            </a:r>
          </a:p>
          <a:p>
            <a:endParaRPr lang="en-GB" dirty="0"/>
          </a:p>
          <a:p>
            <a:endParaRPr lang="en-GB" dirty="0"/>
          </a:p>
          <a:p>
            <a:r>
              <a:rPr lang="en-GB" dirty="0"/>
              <a:t> </a:t>
            </a:r>
          </a:p>
        </p:txBody>
      </p:sp>
      <p:sp>
        <p:nvSpPr>
          <p:cNvPr id="16" name="Left Bracket 15">
            <a:extLst>
              <a:ext uri="{FF2B5EF4-FFF2-40B4-BE49-F238E27FC236}">
                <a16:creationId xmlns:a16="http://schemas.microsoft.com/office/drawing/2014/main" id="{05AFC0C1-0B06-B326-3EB1-0064FD8249CF}"/>
              </a:ext>
            </a:extLst>
          </p:cNvPr>
          <p:cNvSpPr/>
          <p:nvPr/>
        </p:nvSpPr>
        <p:spPr>
          <a:xfrm>
            <a:off x="2090057" y="1480457"/>
            <a:ext cx="87086" cy="91440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8" name="Right Bracket 17">
            <a:extLst>
              <a:ext uri="{FF2B5EF4-FFF2-40B4-BE49-F238E27FC236}">
                <a16:creationId xmlns:a16="http://schemas.microsoft.com/office/drawing/2014/main" id="{F6CE9CEB-26D0-52BC-6557-7EBCB01930EE}"/>
              </a:ext>
            </a:extLst>
          </p:cNvPr>
          <p:cNvSpPr/>
          <p:nvPr/>
        </p:nvSpPr>
        <p:spPr>
          <a:xfrm>
            <a:off x="5377542" y="3584088"/>
            <a:ext cx="87085" cy="759311"/>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9" name="TextBox 18">
            <a:extLst>
              <a:ext uri="{FF2B5EF4-FFF2-40B4-BE49-F238E27FC236}">
                <a16:creationId xmlns:a16="http://schemas.microsoft.com/office/drawing/2014/main" id="{1D81EEB8-CBDE-71EB-4CAE-7C6D64B96C8E}"/>
              </a:ext>
            </a:extLst>
          </p:cNvPr>
          <p:cNvSpPr txBox="1"/>
          <p:nvPr/>
        </p:nvSpPr>
        <p:spPr>
          <a:xfrm>
            <a:off x="1833028" y="1829935"/>
            <a:ext cx="514057" cy="215444"/>
          </a:xfrm>
          <a:prstGeom prst="rect">
            <a:avLst/>
          </a:prstGeom>
          <a:noFill/>
        </p:spPr>
        <p:txBody>
          <a:bodyPr wrap="square" rtlCol="0">
            <a:spAutoFit/>
          </a:bodyPr>
          <a:lstStyle/>
          <a:p>
            <a:r>
              <a:rPr lang="en-GB" sz="800" dirty="0">
                <a:solidFill>
                  <a:schemeClr val="bg1"/>
                </a:solidFill>
              </a:rPr>
              <a:t>US</a:t>
            </a:r>
          </a:p>
        </p:txBody>
      </p:sp>
      <p:sp>
        <p:nvSpPr>
          <p:cNvPr id="21" name="TextBox 20">
            <a:extLst>
              <a:ext uri="{FF2B5EF4-FFF2-40B4-BE49-F238E27FC236}">
                <a16:creationId xmlns:a16="http://schemas.microsoft.com/office/drawing/2014/main" id="{100CA855-0FEB-D4DA-9C05-E27FE512FA2E}"/>
              </a:ext>
            </a:extLst>
          </p:cNvPr>
          <p:cNvSpPr txBox="1"/>
          <p:nvPr/>
        </p:nvSpPr>
        <p:spPr>
          <a:xfrm>
            <a:off x="5421084" y="3874432"/>
            <a:ext cx="514057" cy="215444"/>
          </a:xfrm>
          <a:prstGeom prst="rect">
            <a:avLst/>
          </a:prstGeom>
          <a:noFill/>
        </p:spPr>
        <p:txBody>
          <a:bodyPr wrap="square" rtlCol="0">
            <a:spAutoFit/>
          </a:bodyPr>
          <a:lstStyle/>
          <a:p>
            <a:r>
              <a:rPr lang="en-GB" sz="800" dirty="0">
                <a:solidFill>
                  <a:schemeClr val="bg1"/>
                </a:solidFill>
              </a:rPr>
              <a:t>US</a:t>
            </a:r>
          </a:p>
        </p:txBody>
      </p:sp>
    </p:spTree>
    <p:extLst>
      <p:ext uri="{BB962C8B-B14F-4D97-AF65-F5344CB8AC3E}">
        <p14:creationId xmlns:p14="http://schemas.microsoft.com/office/powerpoint/2010/main" val="2624602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486E577-A86D-1348-6064-2713E062341D}"/>
              </a:ext>
            </a:extLst>
          </p:cNvPr>
          <p:cNvSpPr/>
          <p:nvPr/>
        </p:nvSpPr>
        <p:spPr>
          <a:xfrm>
            <a:off x="405809" y="4323063"/>
            <a:ext cx="2936358" cy="210891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BF1ED1C9-BF13-5C2D-3ED4-6B69BB8FC348}"/>
              </a:ext>
            </a:extLst>
          </p:cNvPr>
          <p:cNvSpPr>
            <a:spLocks noGrp="1"/>
          </p:cNvSpPr>
          <p:nvPr>
            <p:ph type="title"/>
          </p:nvPr>
        </p:nvSpPr>
        <p:spPr>
          <a:xfrm>
            <a:off x="159488" y="-129221"/>
            <a:ext cx="10515600" cy="1325563"/>
          </a:xfrm>
        </p:spPr>
        <p:txBody>
          <a:bodyPr/>
          <a:lstStyle/>
          <a:p>
            <a:r>
              <a:rPr lang="en-GB" b="1" dirty="0">
                <a:latin typeface="Bahnschrift SemiBold" panose="020B0502040204020203" pitchFamily="34" charset="0"/>
              </a:rPr>
              <a:t>Question</a:t>
            </a:r>
          </a:p>
        </p:txBody>
      </p:sp>
      <p:sp>
        <p:nvSpPr>
          <p:cNvPr id="3" name="Content Placeholder 2">
            <a:extLst>
              <a:ext uri="{FF2B5EF4-FFF2-40B4-BE49-F238E27FC236}">
                <a16:creationId xmlns:a16="http://schemas.microsoft.com/office/drawing/2014/main" id="{047E9A3F-CC5C-442C-44A6-6AA37E8B19BC}"/>
              </a:ext>
            </a:extLst>
          </p:cNvPr>
          <p:cNvSpPr>
            <a:spLocks noGrp="1"/>
          </p:cNvSpPr>
          <p:nvPr>
            <p:ph idx="1"/>
          </p:nvPr>
        </p:nvSpPr>
        <p:spPr>
          <a:xfrm>
            <a:off x="405809" y="1790552"/>
            <a:ext cx="2936358" cy="1938301"/>
          </a:xfrm>
        </p:spPr>
        <p:txBody>
          <a:bodyPr>
            <a:normAutofit/>
          </a:bodyPr>
          <a:lstStyle/>
          <a:p>
            <a:pPr marL="0" indent="0">
              <a:buNone/>
            </a:pPr>
            <a:r>
              <a:rPr lang="en-GB" sz="3200" b="1" dirty="0">
                <a:latin typeface="Arial" panose="020B0604020202020204" pitchFamily="34" charset="0"/>
                <a:ea typeface="Arial" panose="020B0604020202020204" pitchFamily="34" charset="0"/>
              </a:rPr>
              <a:t>Q1</a:t>
            </a:r>
            <a:endParaRPr lang="en-GB" sz="3200" b="1" u="none" strike="noStrike" dirty="0">
              <a:effectLst/>
              <a:latin typeface="Arial" panose="020B0604020202020204" pitchFamily="34" charset="0"/>
              <a:ea typeface="Arial" panose="020B0604020202020204" pitchFamily="34" charset="0"/>
            </a:endParaRPr>
          </a:p>
          <a:p>
            <a:pPr marL="0" indent="0">
              <a:buNone/>
            </a:pPr>
            <a:endParaRPr lang="en-GB" sz="1800" u="none" strike="noStrike" dirty="0">
              <a:effectLst/>
              <a:latin typeface="Arial" panose="020B0604020202020204" pitchFamily="34" charset="0"/>
              <a:ea typeface="Arial" panose="020B0604020202020204" pitchFamily="34" charset="0"/>
            </a:endParaRPr>
          </a:p>
          <a:p>
            <a:pPr marL="0" indent="0">
              <a:buNone/>
            </a:pPr>
            <a:r>
              <a:rPr lang="en-GB" sz="1800" u="none" strike="noStrike" dirty="0">
                <a:effectLst/>
                <a:latin typeface="Arial" panose="020B0604020202020204" pitchFamily="34" charset="0"/>
                <a:ea typeface="Arial" panose="020B0604020202020204" pitchFamily="34" charset="0"/>
              </a:rPr>
              <a:t>What are the regional sales in the best performing country?</a:t>
            </a:r>
          </a:p>
          <a:p>
            <a:endParaRPr lang="en-GB" dirty="0"/>
          </a:p>
        </p:txBody>
      </p:sp>
      <p:sp>
        <p:nvSpPr>
          <p:cNvPr id="5" name="TextBox 4">
            <a:extLst>
              <a:ext uri="{FF2B5EF4-FFF2-40B4-BE49-F238E27FC236}">
                <a16:creationId xmlns:a16="http://schemas.microsoft.com/office/drawing/2014/main" id="{D5E43DCA-5FE0-057F-6D09-E18F17BDB761}"/>
              </a:ext>
            </a:extLst>
          </p:cNvPr>
          <p:cNvSpPr txBox="1"/>
          <p:nvPr/>
        </p:nvSpPr>
        <p:spPr>
          <a:xfrm>
            <a:off x="4029739" y="1793727"/>
            <a:ext cx="2775098" cy="1969770"/>
          </a:xfrm>
          <a:prstGeom prst="rect">
            <a:avLst/>
          </a:prstGeom>
          <a:noFill/>
        </p:spPr>
        <p:txBody>
          <a:bodyPr wrap="square">
            <a:spAutoFit/>
          </a:bodyPr>
          <a:lstStyle/>
          <a:p>
            <a:pPr marL="0" indent="0">
              <a:buNone/>
            </a:pPr>
            <a:r>
              <a:rPr lang="en-GB" sz="3200" b="1" dirty="0">
                <a:latin typeface="Arial" panose="020B0604020202020204" pitchFamily="34" charset="0"/>
                <a:ea typeface="Arial" panose="020B0604020202020204" pitchFamily="34" charset="0"/>
              </a:rPr>
              <a:t>Q2</a:t>
            </a:r>
            <a:endParaRPr lang="en-GB" sz="3200" b="1" u="none" strike="noStrike" dirty="0">
              <a:effectLst/>
              <a:latin typeface="Arial" panose="020B0604020202020204" pitchFamily="34" charset="0"/>
              <a:ea typeface="Arial" panose="020B0604020202020204" pitchFamily="34" charset="0"/>
            </a:endParaRPr>
          </a:p>
          <a:p>
            <a:pPr marL="0" indent="0">
              <a:buNone/>
            </a:pPr>
            <a:endParaRPr lang="en-GB" sz="1800" u="none" strike="noStrike" dirty="0">
              <a:effectLst/>
              <a:latin typeface="Arial" panose="020B0604020202020204" pitchFamily="34" charset="0"/>
              <a:ea typeface="Arial" panose="020B0604020202020204" pitchFamily="34" charset="0"/>
            </a:endParaRPr>
          </a:p>
          <a:p>
            <a:r>
              <a:rPr lang="en-GB" sz="1800" u="none" strike="noStrike" dirty="0">
                <a:effectLst/>
                <a:latin typeface="Arial" panose="020B0604020202020204" pitchFamily="34" charset="0"/>
                <a:ea typeface="Arial" panose="020B0604020202020204" pitchFamily="34" charset="0"/>
              </a:rPr>
              <a:t>What is the relationship between annual leave taken and bonus?</a:t>
            </a:r>
          </a:p>
          <a:p>
            <a:pPr marL="0" indent="0">
              <a:buNone/>
            </a:pPr>
            <a:endParaRPr lang="en-GB" sz="1800" u="none" strike="noStrike" dirty="0">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F23CD2A1-D823-DE1E-743B-3C56296EC9C8}"/>
              </a:ext>
            </a:extLst>
          </p:cNvPr>
          <p:cNvSpPr txBox="1"/>
          <p:nvPr/>
        </p:nvSpPr>
        <p:spPr>
          <a:xfrm>
            <a:off x="7492409" y="1793727"/>
            <a:ext cx="2775098" cy="1790362"/>
          </a:xfrm>
          <a:prstGeom prst="rect">
            <a:avLst/>
          </a:prstGeom>
          <a:noFill/>
        </p:spPr>
        <p:txBody>
          <a:bodyPr wrap="square">
            <a:spAutoFit/>
          </a:bodyPr>
          <a:lstStyle/>
          <a:p>
            <a:pPr marL="0" indent="0">
              <a:buNone/>
            </a:pPr>
            <a:r>
              <a:rPr lang="en-GB" sz="3200" b="1" dirty="0">
                <a:latin typeface="Arial" panose="020B0604020202020204" pitchFamily="34" charset="0"/>
                <a:ea typeface="Arial" panose="020B0604020202020204" pitchFamily="34" charset="0"/>
              </a:rPr>
              <a:t>Q3</a:t>
            </a:r>
            <a:endParaRPr lang="en-GB" sz="3200" b="1" u="none" strike="noStrike" dirty="0">
              <a:effectLst/>
              <a:latin typeface="Arial" panose="020B0604020202020204" pitchFamily="34" charset="0"/>
              <a:ea typeface="Arial" panose="020B0604020202020204" pitchFamily="34" charset="0"/>
            </a:endParaRPr>
          </a:p>
          <a:p>
            <a:pPr marL="0" indent="0">
              <a:buNone/>
            </a:pPr>
            <a:endParaRPr lang="en-GB" sz="1800" u="none" strike="noStrike" dirty="0">
              <a:effectLst/>
              <a:latin typeface="Arial" panose="020B0604020202020204" pitchFamily="34" charset="0"/>
              <a:ea typeface="Arial" panose="020B0604020202020204" pitchFamily="34" charset="0"/>
            </a:endParaRPr>
          </a:p>
          <a:p>
            <a:pPr lvl="0">
              <a:lnSpc>
                <a:spcPct val="115000"/>
              </a:lnSpc>
            </a:pPr>
            <a:r>
              <a:rPr lang="en-GB" sz="1800" u="none" strike="noStrike" dirty="0">
                <a:effectLst/>
                <a:latin typeface="Arial" panose="020B0604020202020204" pitchFamily="34" charset="0"/>
                <a:ea typeface="Arial" panose="020B0604020202020204" pitchFamily="34" charset="0"/>
              </a:rPr>
              <a:t>What is the relationship between Country and Revenue?</a:t>
            </a:r>
          </a:p>
        </p:txBody>
      </p:sp>
      <p:sp>
        <p:nvSpPr>
          <p:cNvPr id="9" name="TextBox 8">
            <a:extLst>
              <a:ext uri="{FF2B5EF4-FFF2-40B4-BE49-F238E27FC236}">
                <a16:creationId xmlns:a16="http://schemas.microsoft.com/office/drawing/2014/main" id="{0563900E-5B64-5CF5-72AF-82E77DE29B68}"/>
              </a:ext>
            </a:extLst>
          </p:cNvPr>
          <p:cNvSpPr txBox="1"/>
          <p:nvPr/>
        </p:nvSpPr>
        <p:spPr>
          <a:xfrm>
            <a:off x="405809" y="4358528"/>
            <a:ext cx="2936358" cy="1790362"/>
          </a:xfrm>
          <a:prstGeom prst="rect">
            <a:avLst/>
          </a:prstGeom>
          <a:noFill/>
        </p:spPr>
        <p:txBody>
          <a:bodyPr wrap="square">
            <a:spAutoFit/>
          </a:bodyPr>
          <a:lstStyle/>
          <a:p>
            <a:pPr marL="0" indent="0">
              <a:buNone/>
            </a:pPr>
            <a:r>
              <a:rPr lang="en-GB" sz="3200" b="1" dirty="0">
                <a:solidFill>
                  <a:schemeClr val="bg1"/>
                </a:solidFill>
                <a:latin typeface="Arial" panose="020B0604020202020204" pitchFamily="34" charset="0"/>
                <a:ea typeface="Arial" panose="020B0604020202020204" pitchFamily="34" charset="0"/>
              </a:rPr>
              <a:t>Q4</a:t>
            </a:r>
            <a:endParaRPr lang="en-GB" sz="3200" b="1" u="none" strike="noStrike" dirty="0">
              <a:solidFill>
                <a:schemeClr val="bg1"/>
              </a:solidFill>
              <a:effectLst/>
              <a:latin typeface="Arial" panose="020B0604020202020204" pitchFamily="34" charset="0"/>
              <a:ea typeface="Arial" panose="020B0604020202020204" pitchFamily="34" charset="0"/>
            </a:endParaRPr>
          </a:p>
          <a:p>
            <a:pPr marL="0" indent="0">
              <a:buNone/>
            </a:pPr>
            <a:endParaRPr lang="en-GB" sz="1800" u="none" strike="noStrike" dirty="0">
              <a:solidFill>
                <a:schemeClr val="bg1"/>
              </a:solidFill>
              <a:effectLst/>
              <a:latin typeface="Arial" panose="020B0604020202020204" pitchFamily="34" charset="0"/>
              <a:ea typeface="Arial" panose="020B0604020202020204" pitchFamily="34" charset="0"/>
            </a:endParaRPr>
          </a:p>
          <a:p>
            <a:pPr lvl="0">
              <a:lnSpc>
                <a:spcPct val="115000"/>
              </a:lnSpc>
            </a:pPr>
            <a:r>
              <a:rPr lang="en-GB" sz="1800" u="none" strike="noStrike" dirty="0">
                <a:solidFill>
                  <a:schemeClr val="bg1"/>
                </a:solidFill>
                <a:effectLst/>
                <a:latin typeface="Arial" panose="020B0604020202020204" pitchFamily="34" charset="0"/>
                <a:ea typeface="Arial" panose="020B0604020202020204" pitchFamily="34" charset="0"/>
              </a:rPr>
              <a:t>What is the relationship between sick leave and Job Title?</a:t>
            </a:r>
          </a:p>
        </p:txBody>
      </p:sp>
    </p:spTree>
    <p:extLst>
      <p:ext uri="{BB962C8B-B14F-4D97-AF65-F5344CB8AC3E}">
        <p14:creationId xmlns:p14="http://schemas.microsoft.com/office/powerpoint/2010/main" val="2617453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486E577-A86D-1348-6064-2713E062341D}"/>
              </a:ext>
            </a:extLst>
          </p:cNvPr>
          <p:cNvSpPr/>
          <p:nvPr/>
        </p:nvSpPr>
        <p:spPr>
          <a:xfrm>
            <a:off x="-510363" y="-552894"/>
            <a:ext cx="13588410" cy="7825563"/>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0563900E-5B64-5CF5-72AF-82E77DE29B68}"/>
              </a:ext>
            </a:extLst>
          </p:cNvPr>
          <p:cNvSpPr txBox="1"/>
          <p:nvPr/>
        </p:nvSpPr>
        <p:spPr>
          <a:xfrm>
            <a:off x="405809" y="4358528"/>
            <a:ext cx="2936358" cy="1790362"/>
          </a:xfrm>
          <a:prstGeom prst="rect">
            <a:avLst/>
          </a:prstGeom>
          <a:noFill/>
        </p:spPr>
        <p:txBody>
          <a:bodyPr wrap="square">
            <a:spAutoFit/>
          </a:bodyPr>
          <a:lstStyle/>
          <a:p>
            <a:pPr marL="0" indent="0">
              <a:buNone/>
            </a:pPr>
            <a:r>
              <a:rPr lang="en-GB" sz="3200" b="1" dirty="0">
                <a:solidFill>
                  <a:schemeClr val="bg1"/>
                </a:solidFill>
                <a:latin typeface="Arial" panose="020B0604020202020204" pitchFamily="34" charset="0"/>
                <a:ea typeface="Arial" panose="020B0604020202020204" pitchFamily="34" charset="0"/>
              </a:rPr>
              <a:t>Q4</a:t>
            </a:r>
            <a:endParaRPr lang="en-GB" sz="3200" b="1" u="none" strike="noStrike" dirty="0">
              <a:solidFill>
                <a:schemeClr val="bg1"/>
              </a:solidFill>
              <a:effectLst/>
              <a:latin typeface="Arial" panose="020B0604020202020204" pitchFamily="34" charset="0"/>
              <a:ea typeface="Arial" panose="020B0604020202020204" pitchFamily="34" charset="0"/>
            </a:endParaRPr>
          </a:p>
          <a:p>
            <a:pPr marL="0" indent="0">
              <a:buNone/>
            </a:pPr>
            <a:endParaRPr lang="en-GB" sz="1800" u="none" strike="noStrike" dirty="0">
              <a:solidFill>
                <a:schemeClr val="bg1"/>
              </a:solidFill>
              <a:effectLst/>
              <a:latin typeface="Arial" panose="020B0604020202020204" pitchFamily="34" charset="0"/>
              <a:ea typeface="Arial" panose="020B0604020202020204" pitchFamily="34" charset="0"/>
            </a:endParaRPr>
          </a:p>
          <a:p>
            <a:pPr lvl="0">
              <a:lnSpc>
                <a:spcPct val="115000"/>
              </a:lnSpc>
            </a:pPr>
            <a:r>
              <a:rPr lang="en-GB" sz="1800" u="none" strike="noStrike" dirty="0">
                <a:solidFill>
                  <a:schemeClr val="bg1"/>
                </a:solidFill>
                <a:effectLst/>
                <a:latin typeface="Arial" panose="020B0604020202020204" pitchFamily="34" charset="0"/>
                <a:ea typeface="Arial" panose="020B0604020202020204" pitchFamily="34" charset="0"/>
              </a:rPr>
              <a:t>What is the relationship between sick leave and Job Title?</a:t>
            </a:r>
          </a:p>
        </p:txBody>
      </p:sp>
      <p:pic>
        <p:nvPicPr>
          <p:cNvPr id="15" name="Picture 14">
            <a:extLst>
              <a:ext uri="{FF2B5EF4-FFF2-40B4-BE49-F238E27FC236}">
                <a16:creationId xmlns:a16="http://schemas.microsoft.com/office/drawing/2014/main" id="{A7F8A214-A21E-21DD-AEFB-654D36418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523" y="702278"/>
            <a:ext cx="6064854" cy="3944679"/>
          </a:xfrm>
          <a:prstGeom prst="rect">
            <a:avLst/>
          </a:prstGeom>
        </p:spPr>
      </p:pic>
      <p:sp>
        <p:nvSpPr>
          <p:cNvPr id="16" name="TextBox 15">
            <a:extLst>
              <a:ext uri="{FF2B5EF4-FFF2-40B4-BE49-F238E27FC236}">
                <a16:creationId xmlns:a16="http://schemas.microsoft.com/office/drawing/2014/main" id="{C4F619C2-6906-2781-DAB8-2EEFF10A51DC}"/>
              </a:ext>
            </a:extLst>
          </p:cNvPr>
          <p:cNvSpPr txBox="1"/>
          <p:nvPr/>
        </p:nvSpPr>
        <p:spPr>
          <a:xfrm>
            <a:off x="8409603" y="2674617"/>
            <a:ext cx="2604976" cy="2308324"/>
          </a:xfrm>
          <a:prstGeom prst="rect">
            <a:avLst/>
          </a:prstGeom>
          <a:noFill/>
        </p:spPr>
        <p:txBody>
          <a:bodyPr wrap="square" rtlCol="0">
            <a:spAutoFit/>
          </a:bodyPr>
          <a:lstStyle/>
          <a:p>
            <a:r>
              <a:rPr lang="en-GB" dirty="0"/>
              <a:t>The bar chart shows that the lower(Level 4) the organization level the higher the average sick leave. Indicating that as people move into a higher position they take less sick leave. </a:t>
            </a:r>
          </a:p>
        </p:txBody>
      </p:sp>
    </p:spTree>
    <p:extLst>
      <p:ext uri="{BB962C8B-B14F-4D97-AF65-F5344CB8AC3E}">
        <p14:creationId xmlns:p14="http://schemas.microsoft.com/office/powerpoint/2010/main" val="997714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1820</TotalTime>
  <Words>820</Words>
  <Application>Microsoft Office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Bahnschrift SemiBold</vt:lpstr>
      <vt:lpstr>Calibri</vt:lpstr>
      <vt:lpstr>Calibri Light</vt:lpstr>
      <vt:lpstr>Office Theme</vt:lpstr>
      <vt:lpstr>Interim Project </vt:lpstr>
      <vt:lpstr>Question</vt:lpstr>
      <vt:lpstr>PowerPoint Presentation</vt:lpstr>
      <vt:lpstr>Question</vt:lpstr>
      <vt:lpstr>PowerPoint Presentation</vt:lpstr>
      <vt:lpstr>Question</vt:lpstr>
      <vt:lpstr>PowerPoint Presentation</vt:lpstr>
      <vt:lpstr>Question</vt:lpstr>
      <vt:lpstr>PowerPoint Presentation</vt:lpstr>
      <vt:lpstr>PowerPoint Presentation</vt:lpstr>
      <vt:lpstr>Question</vt:lpstr>
      <vt:lpstr>PowerPoint Presentation</vt:lpstr>
      <vt:lpstr>Question</vt:lpstr>
      <vt:lpstr>PowerPoint Presentation</vt:lpstr>
      <vt:lpstr>PowerPoint Presentation</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Interim Project </dc:title>
  <dc:creator>marie laljee</dc:creator>
  <cp:lastModifiedBy>Kez Kms</cp:lastModifiedBy>
  <cp:revision>2</cp:revision>
  <dcterms:created xsi:type="dcterms:W3CDTF">2023-05-30T10:17:11Z</dcterms:created>
  <dcterms:modified xsi:type="dcterms:W3CDTF">2023-06-11T12:42:02Z</dcterms:modified>
</cp:coreProperties>
</file>