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5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5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3" name=""/>
        <p:cNvGrpSpPr/>
        <p:nvPr/>
      </p:nvGrpSpPr>
      <p:grpSpPr>
        <a:xfrm>
          <a:off x="0" y="0"/>
          <a:ext cx="0" cy="0"/>
          <a:chOff x="0" y="0"/>
          <a:chExt cx="0" cy="0"/>
        </a:xfrm>
      </p:grpSpPr>
      <p:grpSp>
        <p:nvGrpSpPr>
          <p:cNvPr id="54"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7"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0"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1"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2"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4"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66"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6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68" name="Footer Placeholder 4"/>
          <p:cNvSpPr>
            <a:spLocks noGrp="1"/>
          </p:cNvSpPr>
          <p:nvPr>
            <p:ph type="ftr" sz="quarter" idx="11"/>
          </p:nvPr>
        </p:nvSpPr>
        <p:spPr/>
        <p:txBody>
          <a:bodyPr/>
          <a:p>
            <a:endParaRPr dirty="0" lang="en-US"/>
          </a:p>
        </p:txBody>
      </p:sp>
      <p:sp>
        <p:nvSpPr>
          <p:cNvPr id="104866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4" name=""/>
        <p:cNvGrpSpPr/>
        <p:nvPr/>
      </p:nvGrpSpPr>
      <p:grpSpPr>
        <a:xfrm>
          <a:off x="0" y="0"/>
          <a:ext cx="0" cy="0"/>
          <a:chOff x="0" y="0"/>
          <a:chExt cx="0" cy="0"/>
        </a:xfrm>
      </p:grpSpPr>
      <p:sp>
        <p:nvSpPr>
          <p:cNvPr id="1048723"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2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6" name="Footer Placeholder 4"/>
          <p:cNvSpPr>
            <a:spLocks noGrp="1"/>
          </p:cNvSpPr>
          <p:nvPr>
            <p:ph type="ftr" sz="quarter" idx="11"/>
          </p:nvPr>
        </p:nvSpPr>
        <p:spPr/>
        <p:txBody>
          <a:bodyPr/>
          <a:p>
            <a:endParaRPr dirty="0" lang="en-US"/>
          </a:p>
        </p:txBody>
      </p:sp>
      <p:sp>
        <p:nvSpPr>
          <p:cNvPr id="104872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6" name=""/>
        <p:cNvGrpSpPr/>
        <p:nvPr/>
      </p:nvGrpSpPr>
      <p:grpSpPr>
        <a:xfrm>
          <a:off x="0" y="0"/>
          <a:ext cx="0" cy="0"/>
          <a:chOff x="0" y="0"/>
          <a:chExt cx="0" cy="0"/>
        </a:xfrm>
      </p:grpSpPr>
      <p:sp>
        <p:nvSpPr>
          <p:cNvPr id="104867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8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2" name=""/>
        <p:cNvGrpSpPr/>
        <p:nvPr/>
      </p:nvGrpSpPr>
      <p:grpSpPr>
        <a:xfrm>
          <a:off x="0" y="0"/>
          <a:ext cx="0" cy="0"/>
          <a:chOff x="0" y="0"/>
          <a:chExt cx="0" cy="0"/>
        </a:xfrm>
      </p:grpSpPr>
      <p:sp>
        <p:nvSpPr>
          <p:cNvPr id="104871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5" name=""/>
        <p:cNvGrpSpPr/>
        <p:nvPr/>
      </p:nvGrpSpPr>
      <p:grpSpPr>
        <a:xfrm>
          <a:off x="0" y="0"/>
          <a:ext cx="0" cy="0"/>
          <a:chOff x="0" y="0"/>
          <a:chExt cx="0" cy="0"/>
        </a:xfrm>
      </p:grpSpPr>
      <p:sp>
        <p:nvSpPr>
          <p:cNvPr id="104867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4"/>
          <p:cNvSpPr>
            <a:spLocks noGrp="1"/>
          </p:cNvSpPr>
          <p:nvPr>
            <p:ph type="ftr" sz="quarter" idx="11"/>
          </p:nvPr>
        </p:nvSpPr>
        <p:spPr/>
        <p:txBody>
          <a:bodyPr/>
          <a:p>
            <a:endParaRPr dirty="0" lang="en-US"/>
          </a:p>
        </p:txBody>
      </p:sp>
      <p:sp>
        <p:nvSpPr>
          <p:cNvPr id="104867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6" name=""/>
        <p:cNvGrpSpPr/>
        <p:nvPr/>
      </p:nvGrpSpPr>
      <p:grpSpPr>
        <a:xfrm>
          <a:off x="0" y="0"/>
          <a:ext cx="0" cy="0"/>
          <a:chOff x="0" y="0"/>
          <a:chExt cx="0" cy="0"/>
        </a:xfrm>
      </p:grpSpPr>
      <p:sp>
        <p:nvSpPr>
          <p:cNvPr id="104873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38" name="Footer Placeholder 4"/>
          <p:cNvSpPr>
            <a:spLocks noGrp="1"/>
          </p:cNvSpPr>
          <p:nvPr>
            <p:ph type="ftr" sz="quarter" idx="11"/>
          </p:nvPr>
        </p:nvSpPr>
        <p:spPr/>
        <p:txBody>
          <a:bodyPr/>
          <a:p>
            <a:endParaRPr dirty="0" lang="en-US"/>
          </a:p>
        </p:txBody>
      </p:sp>
      <p:sp>
        <p:nvSpPr>
          <p:cNvPr id="104873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8" name=""/>
        <p:cNvGrpSpPr/>
        <p:nvPr/>
      </p:nvGrpSpPr>
      <p:grpSpPr>
        <a:xfrm>
          <a:off x="0" y="0"/>
          <a:ext cx="0" cy="0"/>
          <a:chOff x="0" y="0"/>
          <a:chExt cx="0" cy="0"/>
        </a:xfrm>
      </p:grpSpPr>
      <p:sp>
        <p:nvSpPr>
          <p:cNvPr id="1048692" name="Title 1"/>
          <p:cNvSpPr>
            <a:spLocks noGrp="1"/>
          </p:cNvSpPr>
          <p:nvPr>
            <p:ph type="title"/>
          </p:nvPr>
        </p:nvSpPr>
        <p:spPr/>
        <p:txBody>
          <a:bodyPr/>
          <a:p>
            <a:r>
              <a:rPr lang="en-US"/>
              <a:t>Click to edit Master title style</a:t>
            </a:r>
            <a:endParaRPr dirty="0" lang="en-US"/>
          </a:p>
        </p:txBody>
      </p:sp>
      <p:sp>
        <p:nvSpPr>
          <p:cNvPr id="104869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8" name=""/>
        <p:cNvGrpSpPr/>
        <p:nvPr/>
      </p:nvGrpSpPr>
      <p:grpSpPr>
        <a:xfrm>
          <a:off x="0" y="0"/>
          <a:ext cx="0" cy="0"/>
          <a:chOff x="0" y="0"/>
          <a:chExt cx="0" cy="0"/>
        </a:xfrm>
      </p:grpSpPr>
      <p:sp>
        <p:nvSpPr>
          <p:cNvPr id="104874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47"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49" name="Footer Placeholder 4"/>
          <p:cNvSpPr>
            <a:spLocks noGrp="1"/>
          </p:cNvSpPr>
          <p:nvPr>
            <p:ph type="ftr" sz="quarter" idx="11"/>
          </p:nvPr>
        </p:nvSpPr>
        <p:spPr/>
        <p:txBody>
          <a:bodyPr/>
          <a:p>
            <a:endParaRPr dirty="0" lang="en-US"/>
          </a:p>
        </p:txBody>
      </p:sp>
      <p:sp>
        <p:nvSpPr>
          <p:cNvPr id="104875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3" name=""/>
        <p:cNvGrpSpPr/>
        <p:nvPr/>
      </p:nvGrpSpPr>
      <p:grpSpPr>
        <a:xfrm>
          <a:off x="0" y="0"/>
          <a:ext cx="0" cy="0"/>
          <a:chOff x="0" y="0"/>
          <a:chExt cx="0" cy="0"/>
        </a:xfrm>
      </p:grpSpPr>
      <p:sp>
        <p:nvSpPr>
          <p:cNvPr id="104871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71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1" name="Footer Placeholder 4"/>
          <p:cNvSpPr>
            <a:spLocks noGrp="1"/>
          </p:cNvSpPr>
          <p:nvPr>
            <p:ph type="ftr" sz="quarter" idx="11"/>
          </p:nvPr>
        </p:nvSpPr>
        <p:spPr/>
        <p:txBody>
          <a:bodyPr/>
          <a:p>
            <a:endParaRPr dirty="0" lang="en-US"/>
          </a:p>
        </p:txBody>
      </p:sp>
      <p:sp>
        <p:nvSpPr>
          <p:cNvPr id="104872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9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9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28" name="Title 1"/>
          <p:cNvSpPr>
            <a:spLocks noGrp="1"/>
          </p:cNvSpPr>
          <p:nvPr>
            <p:ph type="title"/>
          </p:nvPr>
        </p:nvSpPr>
        <p:spPr/>
        <p:txBody>
          <a:bodyPr/>
          <a:p>
            <a:r>
              <a:rPr lang="en-US"/>
              <a:t>Click to edit Master title style</a:t>
            </a:r>
            <a:endParaRPr dirty="0" lang="en-US"/>
          </a:p>
        </p:txBody>
      </p:sp>
      <p:sp>
        <p:nvSpPr>
          <p:cNvPr id="1048729"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4"/>
          <p:cNvSpPr>
            <a:spLocks noGrp="1"/>
          </p:cNvSpPr>
          <p:nvPr>
            <p:ph type="dt" sz="half" idx="10"/>
          </p:nvPr>
        </p:nvSpPr>
        <p:spPr/>
        <p:txBody>
          <a:bodyPr/>
          <a:p>
            <a:fld id="{EB712588-04B1-427B-82EE-E8DB90309F08}" type="datetimeFigureOut">
              <a:rPr dirty="0" lang="en-US"/>
              <a:t>8/29/2024</a:t>
            </a:fld>
            <a:endParaRPr dirty="0" lang="en-US"/>
          </a:p>
        </p:txBody>
      </p:sp>
      <p:sp>
        <p:nvSpPr>
          <p:cNvPr id="1048732" name="Footer Placeholder 5"/>
          <p:cNvSpPr>
            <a:spLocks noGrp="1"/>
          </p:cNvSpPr>
          <p:nvPr>
            <p:ph type="ftr" sz="quarter" idx="11"/>
          </p:nvPr>
        </p:nvSpPr>
        <p:spPr/>
        <p:txBody>
          <a:bodyPr/>
          <a:p>
            <a:endParaRPr dirty="0" lang="en-US"/>
          </a:p>
        </p:txBody>
      </p:sp>
      <p:sp>
        <p:nvSpPr>
          <p:cNvPr id="1048733"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708" name="Footer Placeholder 7"/>
          <p:cNvSpPr>
            <a:spLocks noGrp="1"/>
          </p:cNvSpPr>
          <p:nvPr>
            <p:ph type="ftr" sz="quarter" idx="11"/>
          </p:nvPr>
        </p:nvSpPr>
        <p:spPr/>
        <p:txBody>
          <a:bodyPr/>
          <a:p>
            <a:endParaRPr dirty="0" lang="en-US"/>
          </a:p>
        </p:txBody>
      </p:sp>
      <p:sp>
        <p:nvSpPr>
          <p:cNvPr id="104870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9"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10" name="Footer Placeholder 3"/>
          <p:cNvSpPr>
            <a:spLocks noGrp="1"/>
          </p:cNvSpPr>
          <p:nvPr>
            <p:ph type="ftr" sz="quarter" idx="11"/>
          </p:nvPr>
        </p:nvSpPr>
        <p:spPr/>
        <p:txBody>
          <a:bodyPr/>
          <a:p>
            <a:endParaRPr dirty="0" lang="en-US"/>
          </a:p>
        </p:txBody>
      </p:sp>
      <p:sp>
        <p:nvSpPr>
          <p:cNvPr id="104861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710"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711" name="Footer Placeholder 2"/>
          <p:cNvSpPr>
            <a:spLocks noGrp="1"/>
          </p:cNvSpPr>
          <p:nvPr>
            <p:ph type="ftr" sz="quarter" idx="11"/>
          </p:nvPr>
        </p:nvSpPr>
        <p:spPr/>
        <p:txBody>
          <a:bodyPr/>
          <a:p>
            <a:endParaRPr dirty="0" lang="en-US"/>
          </a:p>
        </p:txBody>
      </p:sp>
      <p:sp>
        <p:nvSpPr>
          <p:cNvPr id="104871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4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41"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43"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44" name="Footer Placeholder 5"/>
          <p:cNvSpPr>
            <a:spLocks noGrp="1"/>
          </p:cNvSpPr>
          <p:nvPr>
            <p:ph type="ftr" sz="quarter" idx="11"/>
          </p:nvPr>
        </p:nvSpPr>
        <p:spPr/>
        <p:txBody>
          <a:bodyPr/>
          <a:p>
            <a:endParaRPr dirty="0" lang="en-US"/>
          </a:p>
        </p:txBody>
      </p:sp>
      <p:sp>
        <p:nvSpPr>
          <p:cNvPr id="1048745"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8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8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9" name="Date Placeholder 4"/>
          <p:cNvSpPr>
            <a:spLocks noGrp="1"/>
          </p:cNvSpPr>
          <p:nvPr>
            <p:ph type="dt" sz="half" idx="10"/>
          </p:nvPr>
        </p:nvSpPr>
        <p:spPr/>
        <p:txBody>
          <a:bodyPr/>
          <a:p>
            <a:fld id="{B61BEF0D-F0BB-DE4B-95CE-6DB70DBA9567}"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50582"/>
            <a:ext cx="68333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1971674" y="2998738"/>
            <a:ext cx="8610600" cy="1539241"/>
          </a:xfrm>
          <a:prstGeom prst="rect"/>
          <a:noFill/>
        </p:spPr>
        <p:txBody>
          <a:bodyPr rtlCol="0" wrap="square">
            <a:spAutoFit/>
          </a:bodyPr>
          <a:p>
            <a:r>
              <a:rPr dirty="0" sz="2400" lang="en-US"/>
              <a:t> NAME:</a:t>
            </a:r>
            <a:r>
              <a:rPr dirty="0" sz="2400" lang="en-US"/>
              <a:t> </a:t>
            </a:r>
            <a:r>
              <a:rPr dirty="0" sz="2400" lang="en-US"/>
              <a:t>T</a:t>
            </a:r>
            <a:r>
              <a:rPr dirty="0" sz="2400" lang="en-US"/>
              <a:t>.</a:t>
            </a:r>
            <a:r>
              <a:rPr dirty="0" sz="2400" lang="en-US"/>
              <a:t> </a:t>
            </a:r>
            <a:r>
              <a:rPr dirty="0" sz="2400" lang="en-US"/>
              <a:t>K</a:t>
            </a:r>
            <a:r>
              <a:rPr dirty="0" sz="2400" lang="en-US"/>
              <a:t>E</a:t>
            </a:r>
            <a:r>
              <a:rPr dirty="0" sz="2400" lang="en-US"/>
              <a:t>Z</a:t>
            </a:r>
            <a:r>
              <a:rPr dirty="0" sz="2400" lang="en-US"/>
              <a:t>I</a:t>
            </a:r>
            <a:r>
              <a:rPr dirty="0" sz="2400" lang="en-US"/>
              <a:t>A</a:t>
            </a:r>
            <a:r>
              <a:rPr dirty="0" sz="2400" lang="en-US"/>
              <a:t>L</a:t>
            </a:r>
            <a:endParaRPr altLang="en-US" lang="zh-CN"/>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8</a:t>
            </a:r>
            <a:r>
              <a:rPr dirty="0" sz="2400" lang="en-US"/>
              <a:t>6</a:t>
            </a:r>
            <a:r>
              <a:rPr dirty="0" sz="2400" lang="en-US"/>
              <a:t>1</a:t>
            </a:r>
            <a:r>
              <a:rPr dirty="0" sz="2400" lang="en-US"/>
              <a:t>3</a:t>
            </a:r>
            <a:endParaRPr altLang="en-US" lang="zh-CN"/>
          </a:p>
          <a:p/>
          <a:p>
            <a:r>
              <a:rPr dirty="0" sz="2400" lang="en-US"/>
              <a:t>DEPARTMENT: B.COM</a:t>
            </a:r>
            <a:r>
              <a:rPr dirty="0" sz="2400" lang="en-IN"/>
              <a:t>(GENERAL)</a:t>
            </a:r>
            <a:endParaRPr dirty="0" sz="2400" lang="en-US"/>
          </a:p>
          <a:p>
            <a:r>
              <a:rPr dirty="0" sz="2400" lang="en-US"/>
              <a:t>COLLEGE: </a:t>
            </a:r>
            <a:r>
              <a:rPr dirty="0" sz="2400" lang="en-IN"/>
              <a:t>DRBCCC HINDU COLLEGE </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4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Rectangle 2"/>
          <p:cNvSpPr/>
          <p:nvPr/>
        </p:nvSpPr>
        <p:spPr>
          <a:xfrm>
            <a:off x="995679" y="1889920"/>
            <a:ext cx="6096000" cy="2491740"/>
          </a:xfrm>
          <a:prstGeom prst="rect"/>
        </p:spPr>
        <p:txBody>
          <a:bodyPr>
            <a:spAutoFit/>
          </a:bodyPr>
          <a:p>
            <a:r>
              <a:rPr dirty="0" lang="en-IN"/>
              <a:t>To visualize employee performance data using a bar chart in Excel, follow these steps after setting up your data and creating a PivotTable:</a:t>
            </a:r>
          </a:p>
          <a:p>
            <a:pPr indent="-342900" marL="342900">
              <a:buFont typeface="+mj-lt"/>
              <a:buAutoNum type="arabicPeriod"/>
            </a:pPr>
            <a:r>
              <a:rPr dirty="0" lang="en-US"/>
              <a:t>Create a pivot table(if not already done)</a:t>
            </a:r>
          </a:p>
          <a:p>
            <a:pPr indent="-342900" marL="342900">
              <a:buFont typeface="+mj-lt"/>
              <a:buAutoNum type="arabicPeriod"/>
            </a:pPr>
            <a:r>
              <a:rPr dirty="0" lang="en-US"/>
              <a:t>Set up the pivot table</a:t>
            </a:r>
          </a:p>
          <a:p>
            <a:pPr indent="-342900" marL="342900">
              <a:buFont typeface="+mj-lt"/>
              <a:buAutoNum type="arabicPeriod"/>
            </a:pPr>
            <a:r>
              <a:rPr dirty="0" lang="en-US"/>
              <a:t>Insert a bar chart</a:t>
            </a:r>
          </a:p>
          <a:p>
            <a:pPr indent="-342900" marL="342900">
              <a:buFont typeface="+mj-lt"/>
              <a:buAutoNum type="arabicPeriod"/>
            </a:pPr>
            <a:r>
              <a:rPr dirty="0" lang="en-US"/>
              <a:t>Customize the bar chart</a:t>
            </a:r>
          </a:p>
          <a:p>
            <a:pPr indent="-342900" marL="342900">
              <a:buFont typeface="+mj-lt"/>
              <a:buAutoNum type="arabicPeriod"/>
            </a:pPr>
            <a:r>
              <a:rPr dirty="0" lang="en-US"/>
              <a:t>Update and refresh</a:t>
            </a:r>
          </a:p>
          <a:p>
            <a:pPr indent="-342900" marL="342900">
              <a:buFont typeface="+mj-lt"/>
              <a:buAutoNum type="arabicPeriod"/>
            </a:pPr>
            <a:r>
              <a:rPr dirty="0" lang="en-US"/>
              <a:t>Save and share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3" name="object 7"/>
          <p:cNvSpPr txBox="1">
            <a:spLocks noGrp="1"/>
          </p:cNvSpPr>
          <p:nvPr>
            <p:ph type="title"/>
          </p:nvPr>
        </p:nvSpPr>
        <p:spPr>
          <a:xfrm>
            <a:off x="755332" y="385444"/>
            <a:ext cx="2437130" cy="546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5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5" name="Picture 1"/>
          <p:cNvPicPr>
            <a:picLocks noChangeAspect="1"/>
          </p:cNvPicPr>
          <p:nvPr/>
        </p:nvPicPr>
        <p:blipFill>
          <a:blip xmlns:r="http://schemas.openxmlformats.org/officeDocument/2006/relationships" r:embed="rId2"/>
          <a:stretch>
            <a:fillRect/>
          </a:stretch>
        </p:blipFill>
        <p:spPr>
          <a:xfrm>
            <a:off x="2057400" y="1659056"/>
            <a:ext cx="6248598" cy="371791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6" name="Rectangle 2"/>
          <p:cNvSpPr/>
          <p:nvPr/>
        </p:nvSpPr>
        <p:spPr>
          <a:xfrm>
            <a:off x="1447800" y="1600200"/>
            <a:ext cx="6096000" cy="4625340"/>
          </a:xfrm>
          <a:prstGeom prst="rect"/>
        </p:spPr>
        <p:txBody>
          <a:bodyPr>
            <a:spAutoFit/>
          </a:bodyPr>
          <a:p>
            <a:r>
              <a:rPr dirty="0" lang="en-IN"/>
              <a:t>Utilizing Excel for </a:t>
            </a:r>
            <a:r>
              <a:rPr dirty="0" lang="en-IN" err="1"/>
              <a:t>analyzing</a:t>
            </a:r>
            <a:r>
              <a:rPr dirty="0" lang="en-IN"/>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a:t>.</a:t>
            </a:r>
          </a:p>
          <a:p>
            <a:r>
              <a:rPr lang="en-IN"/>
              <a:t>Bar </a:t>
            </a:r>
            <a:r>
              <a:rPr dirty="0" lang="en-IN"/>
              <a:t>charts, on the other hand, offer a clear visual representation of performance metrics, making it easy to compare individual or departmental achievements at a glance. They highlight disparities and trends in performance, aiding in quick decision-making and strategic </a:t>
            </a:r>
            <a:r>
              <a:rPr dirty="0" lang="en-IN" err="1"/>
              <a:t>planning.Together</a:t>
            </a:r>
            <a:r>
              <a:rPr dirty="0" lang="en-IN"/>
              <a:t>, these tools enhance your ability to monitor, evaluate, and act on employee performance data effectively, leading to more informed management decisions and better overall performance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4" name="object 17"/>
          <p:cNvSpPr txBox="1"/>
          <p:nvPr/>
        </p:nvSpPr>
        <p:spPr>
          <a:xfrm>
            <a:off x="739775" y="829627"/>
            <a:ext cx="3909695" cy="549910"/>
          </a:xfrm>
          <a:prstGeom prst="rect"/>
        </p:spPr>
        <p:txBody>
          <a:bodyPr anchor="t" bIns="0" lIns="0" rIns="0" rtlCol="0" tIns="16510"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dirty="0" sz="4250" lang="en-IN" spc="5"/>
              <a:t>PROJECT</a:t>
            </a:r>
            <a:r>
              <a:rPr dirty="0" sz="4250" lang="en-IN" spc="-85"/>
              <a:t> </a:t>
            </a:r>
            <a:r>
              <a:rPr dirty="0" sz="4250" lang="en-IN" spc="25"/>
              <a:t>TITLE</a:t>
            </a:r>
            <a:endParaRPr dirty="0" sz="4250" lang="en-IN"/>
          </a:p>
        </p:txBody>
      </p:sp>
      <p:sp>
        <p:nvSpPr>
          <p:cNvPr id="1048605" name="TextBox 6"/>
          <p:cNvSpPr txBox="1"/>
          <p:nvPr/>
        </p:nvSpPr>
        <p:spPr>
          <a:xfrm>
            <a:off x="1316483" y="2705725"/>
            <a:ext cx="8593228" cy="1209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object 21"/>
          <p:cNvSpPr txBox="1"/>
          <p:nvPr/>
        </p:nvSpPr>
        <p:spPr>
          <a:xfrm>
            <a:off x="739775" y="445388"/>
            <a:ext cx="2357120" cy="419735"/>
          </a:xfrm>
          <a:prstGeom prst="rect"/>
        </p:spPr>
        <p:txBody>
          <a:bodyPr anchor="t" bIns="0" lIns="0" rIns="0" rtlCol="0" tIns="13335"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dirty="0" lang="en-IN" spc="25"/>
              <a:t>A</a:t>
            </a:r>
            <a:r>
              <a:rPr dirty="0" lang="en-IN" spc="-5"/>
              <a:t>G</a:t>
            </a:r>
            <a:r>
              <a:rPr dirty="0" lang="en-IN" spc="-35"/>
              <a:t>E</a:t>
            </a:r>
            <a:r>
              <a:rPr dirty="0" lang="en-IN" spc="15"/>
              <a:t>N</a:t>
            </a:r>
            <a:r>
              <a:rPr dirty="0" lang="en-IN"/>
              <a:t>DA</a:t>
            </a:r>
          </a:p>
        </p:txBody>
      </p:sp>
      <p:sp>
        <p:nvSpPr>
          <p:cNvPr id="1048607" name="TextBox 6"/>
          <p:cNvSpPr txBox="1"/>
          <p:nvPr/>
        </p:nvSpPr>
        <p:spPr>
          <a:xfrm>
            <a:off x="2509807" y="1041533"/>
            <a:ext cx="5029200" cy="3774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grpSp>
        <p:nvGrpSpPr>
          <p:cNvPr id="40" name="object 18"/>
          <p:cNvGrpSpPr/>
          <p:nvPr/>
        </p:nvGrpSpPr>
        <p:grpSpPr>
          <a:xfrm>
            <a:off x="47625" y="3819523"/>
            <a:ext cx="4124325" cy="3009898"/>
            <a:chOff x="47625" y="3819523"/>
            <a:chExt cx="4124325" cy="3009898"/>
          </a:xfrm>
        </p:grpSpPr>
        <p:pic>
          <p:nvPicPr>
            <p:cNvPr id="2097153"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1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7" name="Rectangle 8"/>
          <p:cNvSpPr/>
          <p:nvPr/>
        </p:nvSpPr>
        <p:spPr>
          <a:xfrm>
            <a:off x="676276" y="1600201"/>
            <a:ext cx="5794692" cy="3063240"/>
          </a:xfrm>
          <a:prstGeom prst="rect"/>
        </p:spPr>
        <p:txBody>
          <a:bodyPr wrap="square">
            <a:spAutoFit/>
          </a:bodyPr>
          <a:p>
            <a:r>
              <a:rPr dirty="0" lang="en-US"/>
              <a:t>Analyzing employee performance using Excel involves several steps to collect, organize, and evaluate data effectively. Here's a step-by-step guide to help you with this process:</a:t>
            </a:r>
          </a:p>
          <a:p>
            <a:r>
              <a:rPr dirty="0" lang="en-US"/>
              <a:t>1. Define Key Performance Indicators (KPIs)</a:t>
            </a:r>
          </a:p>
          <a:p>
            <a:r>
              <a:rPr dirty="0" lang="en-IN"/>
              <a:t>2. Collect Data</a:t>
            </a:r>
          </a:p>
          <a:p>
            <a:r>
              <a:rPr dirty="0" lang="en-US"/>
              <a:t>3. Set Up Your Excel Spreadsheet</a:t>
            </a:r>
          </a:p>
          <a:p>
            <a:r>
              <a:rPr dirty="0" lang="en-IN"/>
              <a:t>4. Enter Data</a:t>
            </a:r>
          </a:p>
          <a:p>
            <a:r>
              <a:rPr dirty="0" lang="en-IN"/>
              <a:t>5. Calculate Performance Scores</a:t>
            </a:r>
          </a:p>
          <a:p>
            <a:r>
              <a:rPr dirty="0" lang="en-IN"/>
              <a:t>6. Use Pivot table</a:t>
            </a:r>
          </a:p>
          <a:p>
            <a:r>
              <a:rPr dirty="0" lang="en-IN"/>
              <a:t>7. Create Charts</a:t>
            </a:r>
          </a:p>
          <a:p>
            <a:r>
              <a:rPr dirty="0" lang="en-IN"/>
              <a:t>8. </a:t>
            </a:r>
            <a:r>
              <a:rPr dirty="0" lang="en-IN" err="1"/>
              <a:t>Analyze</a:t>
            </a:r>
            <a:r>
              <a:rPr dirty="0" lang="en-IN"/>
              <a:t> the Data</a:t>
            </a:r>
          </a:p>
          <a:p>
            <a:r>
              <a:rPr dirty="0" lang="en-IN"/>
              <a:t>9. Generate Reports</a:t>
            </a:r>
          </a:p>
          <a:p>
            <a:r>
              <a:rPr dirty="0" lang="en-US"/>
              <a:t>10. Review and Update Regularly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7"/>
          <p:cNvSpPr txBox="1">
            <a:spLocks noGrp="1"/>
          </p:cNvSpPr>
          <p:nvPr>
            <p:ph type="title"/>
          </p:nvPr>
        </p:nvSpPr>
        <p:spPr>
          <a:xfrm>
            <a:off x="739775" y="829627"/>
            <a:ext cx="5263515" cy="5499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2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TextBox 10"/>
          <p:cNvSpPr txBox="1"/>
          <p:nvPr/>
        </p:nvSpPr>
        <p:spPr>
          <a:xfrm>
            <a:off x="990600" y="2133601"/>
            <a:ext cx="7010400" cy="2377440"/>
          </a:xfrm>
          <a:prstGeom prst="rect"/>
          <a:noFill/>
        </p:spPr>
        <p:txBody>
          <a:bodyPr rtlCol="0" wrap="square">
            <a:spAutoFit/>
          </a:bodyPr>
          <a:p>
            <a:r>
              <a:rPr b="1" sz="2000" lang="en-US"/>
              <a:t>Objective:</a:t>
            </a:r>
          </a:p>
          <a:p>
            <a:r>
              <a:rPr sz="2000" lang="en-US"/>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b="1" sz="2000" lang="en-US"/>
              <a:t>Scope:</a:t>
            </a:r>
          </a:p>
          <a:p>
            <a:r>
              <a:rPr sz="2000" lang="en-US"/>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5"/>
          <p:cNvSpPr txBox="1">
            <a:spLocks noGrp="1"/>
          </p:cNvSpPr>
          <p:nvPr>
            <p:ph type="title"/>
          </p:nvPr>
        </p:nvSpPr>
        <p:spPr>
          <a:xfrm>
            <a:off x="699452" y="891793"/>
            <a:ext cx="5014595" cy="829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8"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9" name="Rectangle 6"/>
          <p:cNvSpPr/>
          <p:nvPr/>
        </p:nvSpPr>
        <p:spPr>
          <a:xfrm>
            <a:off x="533400" y="1695450"/>
            <a:ext cx="6096000" cy="2377440"/>
          </a:xfrm>
          <a:prstGeom prst="rect"/>
        </p:spPr>
        <p:txBody>
          <a:bodyPr>
            <a:spAutoFit/>
          </a:bodyPr>
          <a:p>
            <a:r>
              <a:rPr dirty="0" lang="en-US"/>
              <a:t>The end users of an employee performance analysis system using Excel typically include various stakeholders within an organization. Each user group interacts with the system in different ways and for different purposes:</a:t>
            </a:r>
          </a:p>
          <a:p>
            <a:pPr indent="-342900" marL="342900">
              <a:buAutoNum type="arabicPeriod"/>
            </a:pPr>
            <a:r>
              <a:rPr dirty="0" lang="en-US"/>
              <a:t>HR Managers</a:t>
            </a:r>
          </a:p>
          <a:p>
            <a:pPr indent="-342900" marL="342900">
              <a:buAutoNum type="arabicPeriod"/>
            </a:pPr>
            <a:r>
              <a:rPr dirty="0" lang="en-IN"/>
              <a:t>Department Heads/Managers</a:t>
            </a:r>
          </a:p>
          <a:p>
            <a:pPr indent="-342900" marL="342900">
              <a:buAutoNum type="arabicPeriod"/>
            </a:pPr>
            <a:r>
              <a:rPr dirty="0" lang="en-IN"/>
              <a:t>Executives/Senior Leadership</a:t>
            </a:r>
          </a:p>
          <a:p>
            <a:pPr indent="-342900" marL="342900">
              <a:buAutoNum type="arabicPeriod"/>
            </a:pPr>
            <a:r>
              <a:rPr dirty="0" lang="en-IN"/>
              <a:t>Employees</a:t>
            </a:r>
          </a:p>
          <a:p>
            <a:pPr indent="-342900" marL="342900">
              <a:buAutoNum type="arabicPeriod"/>
            </a:pPr>
            <a:r>
              <a:rPr dirty="0" lang="en-IN"/>
              <a:t>Performance Analysts</a:t>
            </a:r>
          </a:p>
          <a:p>
            <a:pPr indent="-342900" marL="342900">
              <a:buFontTx/>
              <a:buAutoNum type="arabicPeriod"/>
            </a:pPr>
            <a:r>
              <a:rPr dirty="0" lang="en-IN"/>
              <a:t>Training and Development Teams</a:t>
            </a:r>
          </a:p>
          <a:p>
            <a:pPr indent="-342900" marL="342900">
              <a:buAutoNum type="arabicPeriod"/>
            </a:pPr>
            <a:r>
              <a:rPr dirty="0" lang="en-IN"/>
              <a:t>Recruitment Teams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3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4"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5" name="Rectangle 7"/>
          <p:cNvSpPr/>
          <p:nvPr/>
        </p:nvSpPr>
        <p:spPr>
          <a:xfrm>
            <a:off x="2971800" y="2019300"/>
            <a:ext cx="6172200" cy="3825240"/>
          </a:xfrm>
          <a:prstGeom prst="rect"/>
        </p:spPr>
        <p:txBody>
          <a:bodyPr wrap="square">
            <a:spAutoFit/>
          </a:bodyPr>
          <a:p>
            <a:r>
              <a:rPr dirty="0" lang="en-US"/>
              <a:t>The </a:t>
            </a:r>
            <a:r>
              <a:rPr b="1" dirty="0" lang="en-US"/>
              <a:t>Performance Management Dashboard</a:t>
            </a:r>
            <a:r>
              <a:rPr dirty="0" lang="en-US"/>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indent="-342900" marL="342900">
              <a:buFont typeface="+mj-lt"/>
              <a:buAutoNum type="arabicPeriod"/>
            </a:pPr>
            <a:r>
              <a:rPr dirty="0" lang="en-IN"/>
              <a:t>Enhanced Decision-Making</a:t>
            </a:r>
          </a:p>
          <a:p>
            <a:pPr indent="-342900" marL="342900">
              <a:buFont typeface="+mj-lt"/>
              <a:buAutoNum type="arabicPeriod"/>
            </a:pPr>
            <a:r>
              <a:rPr dirty="0" lang="en-IN"/>
              <a:t>Increased Efficiency</a:t>
            </a:r>
          </a:p>
          <a:p>
            <a:pPr indent="-342900" marL="342900">
              <a:buFont typeface="+mj-lt"/>
              <a:buAutoNum type="arabicPeriod"/>
            </a:pPr>
            <a:r>
              <a:rPr dirty="0" lang="en-IN"/>
              <a:t>Improved Performance Management</a:t>
            </a:r>
          </a:p>
          <a:p>
            <a:pPr indent="-342900" marL="342900">
              <a:buFont typeface="+mj-lt"/>
              <a:buAutoNum type="arabicPeriod"/>
            </a:pPr>
            <a:r>
              <a:rPr dirty="0" lang="en-IN"/>
              <a:t>Actionable Insights</a:t>
            </a:r>
          </a:p>
          <a:p>
            <a:pPr indent="-342900" marL="342900">
              <a:buFont typeface="+mj-lt"/>
              <a:buAutoNum type="arabicPeriod"/>
            </a:pPr>
            <a:r>
              <a:rPr dirty="0" lang="en-IN"/>
              <a:t>Scalability and Customization</a:t>
            </a:r>
          </a:p>
          <a:p>
            <a:pPr indent="-342900" marL="342900">
              <a:buFont typeface="+mj-lt"/>
              <a:buAutoNum type="arabicPeriod"/>
            </a:pPr>
            <a:r>
              <a:rPr dirty="0" lang="en-IN"/>
              <a:t>Cost-Effective Solution</a:t>
            </a:r>
          </a:p>
          <a:p>
            <a:pPr indent="-342900" marL="342900">
              <a:buFont typeface="+mj-lt"/>
              <a:buAutoNum type="arabicPeriod"/>
            </a:pPr>
            <a:r>
              <a:rPr dirty="0" lang="en-IN"/>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itle 1"/>
          <p:cNvSpPr>
            <a:spLocks noGrp="1"/>
          </p:cNvSpPr>
          <p:nvPr>
            <p:ph type="title"/>
          </p:nvPr>
        </p:nvSpPr>
        <p:spPr/>
        <p:txBody>
          <a:bodyPr/>
          <a:p>
            <a:r>
              <a:rPr dirty="0" lang="en-IN"/>
              <a:t>Dataset Description</a:t>
            </a:r>
          </a:p>
        </p:txBody>
      </p:sp>
      <p:sp>
        <p:nvSpPr>
          <p:cNvPr id="1048637" name="Rectangle 2"/>
          <p:cNvSpPr/>
          <p:nvPr/>
        </p:nvSpPr>
        <p:spPr>
          <a:xfrm>
            <a:off x="755332" y="1524000"/>
            <a:ext cx="8388668" cy="3825240"/>
          </a:xfrm>
          <a:prstGeom prst="rect"/>
        </p:spPr>
        <p:txBody>
          <a:bodyPr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dirty="0" lang="en-US"/>
              <a:t>Employee ID</a:t>
            </a:r>
          </a:p>
          <a:p>
            <a:pPr indent="-342900" marL="342900">
              <a:buFont typeface="+mj-lt"/>
              <a:buAutoNum type="arabicPeriod"/>
            </a:pPr>
            <a:r>
              <a:rPr dirty="0" lang="en-US"/>
              <a:t>Name</a:t>
            </a:r>
          </a:p>
          <a:p>
            <a:pPr indent="-342900" marL="342900">
              <a:buFont typeface="+mj-lt"/>
              <a:buAutoNum type="arabicPeriod"/>
            </a:pPr>
            <a:r>
              <a:rPr dirty="0" lang="en-US"/>
              <a:t>Gender</a:t>
            </a:r>
          </a:p>
          <a:p>
            <a:pPr indent="-342900" marL="342900">
              <a:buFont typeface="+mj-lt"/>
              <a:buAutoNum type="arabicPeriod"/>
            </a:pPr>
            <a:r>
              <a:rPr dirty="0" lang="en-US"/>
              <a:t>Department</a:t>
            </a:r>
          </a:p>
          <a:p>
            <a:pPr indent="-342900" marL="342900">
              <a:buFont typeface="+mj-lt"/>
              <a:buAutoNum type="arabicPeriod"/>
            </a:pPr>
            <a:r>
              <a:rPr dirty="0" lang="en-US"/>
              <a:t>Salary</a:t>
            </a:r>
          </a:p>
          <a:p>
            <a:pPr indent="-342900" marL="342900">
              <a:buFont typeface="+mj-lt"/>
              <a:buAutoNum type="arabicPeriod"/>
            </a:pPr>
            <a:r>
              <a:rPr dirty="0" lang="en-US"/>
              <a:t>Start date</a:t>
            </a:r>
          </a:p>
          <a:p>
            <a:pPr indent="-342900" marL="342900">
              <a:buFont typeface="+mj-lt"/>
              <a:buAutoNum type="arabicPeriod"/>
            </a:pPr>
            <a:r>
              <a:rPr dirty="0" lang="en-US"/>
              <a:t>FTE</a:t>
            </a:r>
          </a:p>
          <a:p>
            <a:pPr indent="-342900" marL="342900">
              <a:buFont typeface="+mj-lt"/>
              <a:buAutoNum type="arabicPeriod"/>
            </a:pPr>
            <a:r>
              <a:rPr dirty="0" lang="en-US"/>
              <a:t>Employee</a:t>
            </a:r>
            <a:r>
              <a:rPr dirty="0" lang="en-IN"/>
              <a:t> type</a:t>
            </a:r>
          </a:p>
          <a:p>
            <a:pPr indent="-342900" marL="342900">
              <a:buFont typeface="+mj-lt"/>
              <a:buAutoNum type="arabicPeriod"/>
            </a:pPr>
            <a:r>
              <a:rPr dirty="0" lang="en-US"/>
              <a:t>Work 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4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4" name="TextBox 8"/>
          <p:cNvSpPr txBox="1"/>
          <p:nvPr/>
        </p:nvSpPr>
        <p:spPr>
          <a:xfrm>
            <a:off x="2286000" y="1695449"/>
            <a:ext cx="6934200" cy="3825240"/>
          </a:xfrm>
          <a:prstGeom prst="rect"/>
          <a:noFill/>
        </p:spPr>
        <p:txBody>
          <a:bodyPr rtlCol="0"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indent="-342900" marL="342900">
              <a:buFont typeface="+mj-lt"/>
              <a:buAutoNum type="arabicPeriod"/>
            </a:pPr>
            <a:r>
              <a:rPr dirty="0" lang="en-IN"/>
              <a:t>Dynamic Data Summarization</a:t>
            </a:r>
          </a:p>
          <a:p>
            <a:pPr indent="-342900" marL="342900">
              <a:buFont typeface="+mj-lt"/>
              <a:buAutoNum type="arabicPeriod"/>
            </a:pPr>
            <a:r>
              <a:rPr dirty="0" lang="en-IN"/>
              <a:t>Interactive Data Exploration</a:t>
            </a:r>
          </a:p>
          <a:p>
            <a:pPr indent="-342900" marL="342900">
              <a:buFont typeface="+mj-lt"/>
              <a:buAutoNum type="arabicPeriod"/>
            </a:pPr>
            <a:r>
              <a:rPr dirty="0" lang="en-IN"/>
              <a:t>Customizable Views and Reports</a:t>
            </a:r>
          </a:p>
          <a:p>
            <a:pPr indent="-342900" marL="342900">
              <a:buFont typeface="+mj-lt"/>
              <a:buAutoNum type="arabicPeriod"/>
            </a:pPr>
            <a:r>
              <a:rPr dirty="0" lang="en-IN"/>
              <a:t>Trend Analysis and Comparison</a:t>
            </a:r>
          </a:p>
          <a:p>
            <a:pPr indent="-342900" marL="342900">
              <a:buFont typeface="+mj-lt"/>
              <a:buAutoNum type="arabicPeriod"/>
            </a:pPr>
            <a:r>
              <a:rPr dirty="0" lang="en-IN"/>
              <a:t>Visual Data Representation</a:t>
            </a:r>
          </a:p>
          <a:p>
            <a:pPr indent="-342900" marL="342900">
              <a:buFont typeface="+mj-lt"/>
              <a:buAutoNum type="arabicPeriod"/>
            </a:pPr>
            <a:r>
              <a:rPr dirty="0" lang="en-IN"/>
              <a:t>Efficient Data Management</a:t>
            </a:r>
          </a:p>
          <a:p>
            <a:pPr indent="-342900" marL="342900">
              <a:buFont typeface="+mj-lt"/>
              <a:buAutoNum type="arabicPeriod"/>
            </a:pPr>
            <a:r>
              <a:rPr dirty="0" lang="en-IN"/>
              <a:t>Advanced Filtering and Grouping</a:t>
            </a:r>
          </a:p>
          <a:p>
            <a:pPr indent="-342900" marL="342900">
              <a:buFont typeface="+mj-lt"/>
              <a:buAutoNum type="arabicPeriod"/>
            </a:pP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PADMANABHAN SUBBIAH</cp:lastModifiedBy>
  <dcterms:created xsi:type="dcterms:W3CDTF">2024-03-28T17:07:22Z</dcterms:created>
  <dcterms:modified xsi:type="dcterms:W3CDTF">2024-09-10T13:35:56Z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b1223c7a61a240c6b1eb8a2f29a90e83</vt:lpwstr>
  </property>
</Properties>
</file>