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4" autoAdjust="0"/>
    <p:restoredTop sz="94660"/>
  </p:normalViewPr>
  <p:slideViewPr>
    <p:cSldViewPr snapToGrid="0">
      <p:cViewPr varScale="1">
        <p:scale>
          <a:sx n="57" d="100"/>
          <a:sy n="57" d="100"/>
        </p:scale>
        <p:origin x="11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4C1F17D-B8D6-43CC-BF82-F8ABFA183C5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063D69-74E4-4E71-8F67-1D78EAC0C789}">
      <dgm:prSet/>
      <dgm:spPr/>
      <dgm:t>
        <a:bodyPr/>
        <a:lstStyle/>
        <a:p>
          <a:pPr algn="r" rtl="1"/>
          <a:r>
            <a:rPr lang="he-IL" dirty="0"/>
            <a:t>הפרוייקט עוסק בזיהוי 3 סוגי סרטן ריאות קשים בעזרת למידת מכונה בשיטת </a:t>
          </a:r>
          <a:r>
            <a:rPr lang="en-US" dirty="0"/>
            <a:t>CNN</a:t>
          </a:r>
          <a:r>
            <a:rPr lang="he-IL" dirty="0"/>
            <a:t>.</a:t>
          </a:r>
          <a:endParaRPr lang="en-US" dirty="0"/>
        </a:p>
      </dgm:t>
    </dgm:pt>
    <dgm:pt modelId="{AE779B43-DDC1-4C42-8874-78CB7975D9AF}" type="parTrans" cxnId="{AD851591-6002-44AC-9148-F00BFA4DD80F}">
      <dgm:prSet/>
      <dgm:spPr/>
      <dgm:t>
        <a:bodyPr/>
        <a:lstStyle/>
        <a:p>
          <a:endParaRPr lang="en-US"/>
        </a:p>
      </dgm:t>
    </dgm:pt>
    <dgm:pt modelId="{5F6C7239-B258-4790-83EE-AA67381CFCD4}" type="sibTrans" cxnId="{AD851591-6002-44AC-9148-F00BFA4DD80F}">
      <dgm:prSet/>
      <dgm:spPr/>
      <dgm:t>
        <a:bodyPr/>
        <a:lstStyle/>
        <a:p>
          <a:endParaRPr lang="en-US"/>
        </a:p>
      </dgm:t>
    </dgm:pt>
    <dgm:pt modelId="{E5AE06CB-5FA3-4D7A-9277-EC2EAE0405B2}">
      <dgm:prSet/>
      <dgm:spPr/>
      <dgm:t>
        <a:bodyPr/>
        <a:lstStyle/>
        <a:p>
          <a:pPr algn="r" rtl="1"/>
          <a:r>
            <a:rPr lang="he-IL" dirty="0"/>
            <a:t>הבעיה שהפרוייקט מנסה לפתור</a:t>
          </a:r>
          <a:r>
            <a:rPr lang="en-US" dirty="0"/>
            <a:t> </a:t>
          </a:r>
          <a:r>
            <a:rPr lang="he-IL" dirty="0"/>
            <a:t>היא אבחון מהיר של סרטן הריאות אצל פציינטים. </a:t>
          </a:r>
          <a:endParaRPr lang="en-US" dirty="0"/>
        </a:p>
      </dgm:t>
    </dgm:pt>
    <dgm:pt modelId="{46FC6347-38DC-4328-9F0F-48DA428C8B10}" type="parTrans" cxnId="{D1D49992-62E2-4119-BC7C-C753E8C3D8C2}">
      <dgm:prSet/>
      <dgm:spPr/>
      <dgm:t>
        <a:bodyPr/>
        <a:lstStyle/>
        <a:p>
          <a:endParaRPr lang="en-US"/>
        </a:p>
      </dgm:t>
    </dgm:pt>
    <dgm:pt modelId="{4F6A18E8-04AC-4B15-BDD5-58C5860B2DED}" type="sibTrans" cxnId="{D1D49992-62E2-4119-BC7C-C753E8C3D8C2}">
      <dgm:prSet/>
      <dgm:spPr/>
      <dgm:t>
        <a:bodyPr/>
        <a:lstStyle/>
        <a:p>
          <a:endParaRPr lang="en-US"/>
        </a:p>
      </dgm:t>
    </dgm:pt>
    <dgm:pt modelId="{99E8F36D-54F7-4410-9A34-F312C352AA5E}">
      <dgm:prSet/>
      <dgm:spPr/>
      <dgm:t>
        <a:bodyPr/>
        <a:lstStyle/>
        <a:p>
          <a:pPr algn="r" rtl="1"/>
          <a:r>
            <a:rPr lang="he-IL" dirty="0"/>
            <a:t>הבעיה עולה במיוחד במקומות בהם כמות המעשנים גדולה (דבר שהוכח כקשור לשלושת סוגי סרטן הריאות שבמאגר המידע אצלנו) ולכן קיימת הדרישה לקבל תשובה עבור מצב החולה בזמן קצר יותר ולהוריד עומס מבודקי תמונות </a:t>
          </a:r>
          <a:r>
            <a:rPr lang="en-US" dirty="0"/>
            <a:t>CT</a:t>
          </a:r>
          <a:r>
            <a:rPr lang="he-IL" dirty="0"/>
            <a:t>. </a:t>
          </a:r>
          <a:endParaRPr lang="en-US" dirty="0"/>
        </a:p>
      </dgm:t>
    </dgm:pt>
    <dgm:pt modelId="{FFAF8CFC-25B1-4F58-B037-2F74CCCB15F5}" type="parTrans" cxnId="{AA15EE68-125A-4AB4-A1B7-A1C526EAA278}">
      <dgm:prSet/>
      <dgm:spPr/>
      <dgm:t>
        <a:bodyPr/>
        <a:lstStyle/>
        <a:p>
          <a:endParaRPr lang="en-US"/>
        </a:p>
      </dgm:t>
    </dgm:pt>
    <dgm:pt modelId="{2F0AFD51-EED2-424A-80B8-26FC0A58FE79}" type="sibTrans" cxnId="{AA15EE68-125A-4AB4-A1B7-A1C526EAA278}">
      <dgm:prSet/>
      <dgm:spPr/>
      <dgm:t>
        <a:bodyPr/>
        <a:lstStyle/>
        <a:p>
          <a:endParaRPr lang="en-US"/>
        </a:p>
      </dgm:t>
    </dgm:pt>
    <dgm:pt modelId="{08C12FAD-C40B-4370-985E-9A13FC96F075}">
      <dgm:prSet/>
      <dgm:spPr/>
      <dgm:t>
        <a:bodyPr/>
        <a:lstStyle/>
        <a:p>
          <a:pPr algn="r" rtl="1"/>
          <a:r>
            <a:rPr lang="he-IL" dirty="0"/>
            <a:t>נושא זה חשוב ביותר משום שהצלחת הפרוייקט תאפשר להכניס לרשת תמונות חזה של חולים החשודים בסרטן, ולקבל ניבוי אם יש להם סרטן ריאות (ואיזה סוג) או לא.</a:t>
          </a:r>
          <a:endParaRPr lang="en-US" dirty="0"/>
        </a:p>
      </dgm:t>
    </dgm:pt>
    <dgm:pt modelId="{8CA1C709-2AEA-47B1-ACBF-3F2C9A1C1FD0}" type="parTrans" cxnId="{5C8E6C91-F7D1-4369-AD6A-75E45941B600}">
      <dgm:prSet/>
      <dgm:spPr/>
      <dgm:t>
        <a:bodyPr/>
        <a:lstStyle/>
        <a:p>
          <a:endParaRPr lang="en-US"/>
        </a:p>
      </dgm:t>
    </dgm:pt>
    <dgm:pt modelId="{AB905B6E-89AD-4932-8BF6-43F15E16C3B5}" type="sibTrans" cxnId="{5C8E6C91-F7D1-4369-AD6A-75E45941B600}">
      <dgm:prSet/>
      <dgm:spPr/>
      <dgm:t>
        <a:bodyPr/>
        <a:lstStyle/>
        <a:p>
          <a:endParaRPr lang="en-US"/>
        </a:p>
      </dgm:t>
    </dgm:pt>
    <dgm:pt modelId="{964E4181-DAB0-4A18-BDBE-7059859EA029}">
      <dgm:prSet/>
      <dgm:spPr/>
      <dgm:t>
        <a:bodyPr/>
        <a:lstStyle/>
        <a:p>
          <a:pPr algn="r" rtl="1"/>
          <a:r>
            <a:rPr lang="he-IL" dirty="0"/>
            <a:t>המידע הושג מ – </a:t>
          </a:r>
          <a:r>
            <a:rPr lang="en-US" dirty="0"/>
            <a:t>Kaggle</a:t>
          </a:r>
          <a:r>
            <a:rPr lang="he-IL" dirty="0"/>
            <a:t> ב-</a:t>
          </a:r>
          <a:r>
            <a:rPr lang="en-US" dirty="0"/>
            <a:t>dataset</a:t>
          </a:r>
          <a:r>
            <a:rPr lang="he-IL" dirty="0"/>
            <a:t> בשם: </a:t>
          </a:r>
          <a:r>
            <a:rPr lang="en-US" b="1" dirty="0"/>
            <a:t>Chest CT-Scan images Dataset</a:t>
          </a:r>
          <a:br>
            <a:rPr lang="en-US" dirty="0"/>
          </a:br>
          <a:r>
            <a:rPr lang="he-IL" dirty="0"/>
            <a:t>ונמצא ב – </a:t>
          </a:r>
          <a:r>
            <a:rPr lang="en-US" dirty="0" err="1"/>
            <a:t>Github</a:t>
          </a:r>
          <a:r>
            <a:rPr lang="he-IL" dirty="0"/>
            <a:t> בלינק: </a:t>
          </a:r>
          <a:r>
            <a:rPr lang="en-US" dirty="0">
              <a:solidFill>
                <a:schemeClr val="accent5">
                  <a:lumMod val="50000"/>
                </a:schemeClr>
              </a:solidFill>
            </a:rPr>
            <a:t>https://github.com/Kfirinb/ImgProcessingProjData</a:t>
          </a:r>
        </a:p>
      </dgm:t>
    </dgm:pt>
    <dgm:pt modelId="{CAB4EADD-A9EB-40D4-885D-3F51939D3D49}" type="parTrans" cxnId="{3CBE27D7-4DDC-42A1-8247-F7249F8DF543}">
      <dgm:prSet/>
      <dgm:spPr/>
      <dgm:t>
        <a:bodyPr/>
        <a:lstStyle/>
        <a:p>
          <a:endParaRPr lang="en-US"/>
        </a:p>
      </dgm:t>
    </dgm:pt>
    <dgm:pt modelId="{82BC10AD-A83A-4DB4-9632-856D3F4EBC81}" type="sibTrans" cxnId="{3CBE27D7-4DDC-42A1-8247-F7249F8DF543}">
      <dgm:prSet/>
      <dgm:spPr/>
      <dgm:t>
        <a:bodyPr/>
        <a:lstStyle/>
        <a:p>
          <a:endParaRPr lang="en-US"/>
        </a:p>
      </dgm:t>
    </dgm:pt>
    <dgm:pt modelId="{21D1B9FF-0AA6-45E0-BFDA-D6488390DA41}" type="pres">
      <dgm:prSet presAssocID="{34C1F17D-B8D6-43CC-BF82-F8ABFA183C5D}" presName="root" presStyleCnt="0">
        <dgm:presLayoutVars>
          <dgm:dir/>
          <dgm:resizeHandles val="exact"/>
        </dgm:presLayoutVars>
      </dgm:prSet>
      <dgm:spPr/>
    </dgm:pt>
    <dgm:pt modelId="{3F0D388A-C414-421A-9DD6-81C043DDEBF9}" type="pres">
      <dgm:prSet presAssocID="{7D063D69-74E4-4E71-8F67-1D78EAC0C789}" presName="compNode" presStyleCnt="0"/>
      <dgm:spPr/>
    </dgm:pt>
    <dgm:pt modelId="{4015BAEA-96DE-4A7D-B4A9-F0DD4797BA3C}" type="pres">
      <dgm:prSet presAssocID="{7D063D69-74E4-4E71-8F67-1D78EAC0C789}" presName="bgRect" presStyleLbl="bgShp" presStyleIdx="0" presStyleCnt="5"/>
      <dgm:spPr/>
    </dgm:pt>
    <dgm:pt modelId="{F7C295A6-629F-44A7-AC34-FA9CC551FFB2}" type="pres">
      <dgm:prSet presAssocID="{7D063D69-74E4-4E71-8F67-1D78EAC0C7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C1E4FB37-93E2-4B86-8884-1626F61522D1}" type="pres">
      <dgm:prSet presAssocID="{7D063D69-74E4-4E71-8F67-1D78EAC0C789}" presName="spaceRect" presStyleCnt="0"/>
      <dgm:spPr/>
    </dgm:pt>
    <dgm:pt modelId="{8A9DF4F9-3E6A-4B78-8F6E-A2E4DAAA44D4}" type="pres">
      <dgm:prSet presAssocID="{7D063D69-74E4-4E71-8F67-1D78EAC0C789}" presName="parTx" presStyleLbl="revTx" presStyleIdx="0" presStyleCnt="5">
        <dgm:presLayoutVars>
          <dgm:chMax val="0"/>
          <dgm:chPref val="0"/>
        </dgm:presLayoutVars>
      </dgm:prSet>
      <dgm:spPr/>
    </dgm:pt>
    <dgm:pt modelId="{4D97BBE4-5797-4C23-AEDF-0CC064C2A874}" type="pres">
      <dgm:prSet presAssocID="{5F6C7239-B258-4790-83EE-AA67381CFCD4}" presName="sibTrans" presStyleCnt="0"/>
      <dgm:spPr/>
    </dgm:pt>
    <dgm:pt modelId="{9215561B-4E78-4D72-8C6F-4B139C3B05E6}" type="pres">
      <dgm:prSet presAssocID="{E5AE06CB-5FA3-4D7A-9277-EC2EAE0405B2}" presName="compNode" presStyleCnt="0"/>
      <dgm:spPr/>
    </dgm:pt>
    <dgm:pt modelId="{E0D4822D-E041-4CA2-9091-8DCBDF8082C4}" type="pres">
      <dgm:prSet presAssocID="{E5AE06CB-5FA3-4D7A-9277-EC2EAE0405B2}" presName="bgRect" presStyleLbl="bgShp" presStyleIdx="1" presStyleCnt="5"/>
      <dgm:spPr/>
    </dgm:pt>
    <dgm:pt modelId="{B81465D3-784A-4EF5-A83C-7205B8114253}" type="pres">
      <dgm:prSet presAssocID="{E5AE06CB-5FA3-4D7A-9277-EC2EAE0405B2}"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tor"/>
        </a:ext>
      </dgm:extLst>
    </dgm:pt>
    <dgm:pt modelId="{15C67EC3-9F16-4212-8F62-E430A6C4F6BA}" type="pres">
      <dgm:prSet presAssocID="{E5AE06CB-5FA3-4D7A-9277-EC2EAE0405B2}" presName="spaceRect" presStyleCnt="0"/>
      <dgm:spPr/>
    </dgm:pt>
    <dgm:pt modelId="{C81AED98-6653-4F79-B847-0E0AAEF0EBDA}" type="pres">
      <dgm:prSet presAssocID="{E5AE06CB-5FA3-4D7A-9277-EC2EAE0405B2}" presName="parTx" presStyleLbl="revTx" presStyleIdx="1" presStyleCnt="5">
        <dgm:presLayoutVars>
          <dgm:chMax val="0"/>
          <dgm:chPref val="0"/>
        </dgm:presLayoutVars>
      </dgm:prSet>
      <dgm:spPr/>
    </dgm:pt>
    <dgm:pt modelId="{5A44CAC5-8124-44E7-B54F-1DEAF8B81683}" type="pres">
      <dgm:prSet presAssocID="{4F6A18E8-04AC-4B15-BDD5-58C5860B2DED}" presName="sibTrans" presStyleCnt="0"/>
      <dgm:spPr/>
    </dgm:pt>
    <dgm:pt modelId="{74C19AF3-2DBC-4CF1-B310-EC29A78E6EE1}" type="pres">
      <dgm:prSet presAssocID="{99E8F36D-54F7-4410-9A34-F312C352AA5E}" presName="compNode" presStyleCnt="0"/>
      <dgm:spPr/>
    </dgm:pt>
    <dgm:pt modelId="{7B55ADE0-7B81-4325-AEAC-7D512D0162F8}" type="pres">
      <dgm:prSet presAssocID="{99E8F36D-54F7-4410-9A34-F312C352AA5E}" presName="bgRect" presStyleLbl="bgShp" presStyleIdx="2" presStyleCnt="5"/>
      <dgm:spPr/>
    </dgm:pt>
    <dgm:pt modelId="{87108CE9-AE61-4064-B3A0-74567AB1EA11}" type="pres">
      <dgm:prSet presAssocID="{99E8F36D-54F7-4410-9A34-F312C352AA5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ungs"/>
        </a:ext>
      </dgm:extLst>
    </dgm:pt>
    <dgm:pt modelId="{801C2E49-4C52-4DF6-8D8C-3030CF60E5A5}" type="pres">
      <dgm:prSet presAssocID="{99E8F36D-54F7-4410-9A34-F312C352AA5E}" presName="spaceRect" presStyleCnt="0"/>
      <dgm:spPr/>
    </dgm:pt>
    <dgm:pt modelId="{7443CE9B-4668-4A70-B0B2-8B179E389E08}" type="pres">
      <dgm:prSet presAssocID="{99E8F36D-54F7-4410-9A34-F312C352AA5E}" presName="parTx" presStyleLbl="revTx" presStyleIdx="2" presStyleCnt="5">
        <dgm:presLayoutVars>
          <dgm:chMax val="0"/>
          <dgm:chPref val="0"/>
        </dgm:presLayoutVars>
      </dgm:prSet>
      <dgm:spPr/>
    </dgm:pt>
    <dgm:pt modelId="{BD879B0E-9D75-4CD9-84BF-09D4FD418D46}" type="pres">
      <dgm:prSet presAssocID="{2F0AFD51-EED2-424A-80B8-26FC0A58FE79}" presName="sibTrans" presStyleCnt="0"/>
      <dgm:spPr/>
    </dgm:pt>
    <dgm:pt modelId="{1901ABAD-49A1-420A-BB16-2E40E5B792DC}" type="pres">
      <dgm:prSet presAssocID="{08C12FAD-C40B-4370-985E-9A13FC96F075}" presName="compNode" presStyleCnt="0"/>
      <dgm:spPr/>
    </dgm:pt>
    <dgm:pt modelId="{4FB9D77E-911B-4F8D-8586-028B016A90F6}" type="pres">
      <dgm:prSet presAssocID="{08C12FAD-C40B-4370-985E-9A13FC96F075}" presName="bgRect" presStyleLbl="bgShp" presStyleIdx="3" presStyleCnt="5"/>
      <dgm:spPr/>
    </dgm:pt>
    <dgm:pt modelId="{35E62D07-D798-4811-BA58-9C2FEB9D9BC9}" type="pres">
      <dgm:prSet presAssocID="{08C12FAD-C40B-4370-985E-9A13FC96F0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DD6CCAE-2062-4F43-802B-6422B12BC459}" type="pres">
      <dgm:prSet presAssocID="{08C12FAD-C40B-4370-985E-9A13FC96F075}" presName="spaceRect" presStyleCnt="0"/>
      <dgm:spPr/>
    </dgm:pt>
    <dgm:pt modelId="{6A02E918-6348-45E4-B6F9-6DF4C0705F98}" type="pres">
      <dgm:prSet presAssocID="{08C12FAD-C40B-4370-985E-9A13FC96F075}" presName="parTx" presStyleLbl="revTx" presStyleIdx="3" presStyleCnt="5">
        <dgm:presLayoutVars>
          <dgm:chMax val="0"/>
          <dgm:chPref val="0"/>
        </dgm:presLayoutVars>
      </dgm:prSet>
      <dgm:spPr/>
    </dgm:pt>
    <dgm:pt modelId="{58D24D0C-1C88-40D3-9997-5C48CCF60C00}" type="pres">
      <dgm:prSet presAssocID="{AB905B6E-89AD-4932-8BF6-43F15E16C3B5}" presName="sibTrans" presStyleCnt="0"/>
      <dgm:spPr/>
    </dgm:pt>
    <dgm:pt modelId="{97CACF46-9087-4311-BD92-7147BE6F766E}" type="pres">
      <dgm:prSet presAssocID="{964E4181-DAB0-4A18-BDBE-7059859EA029}" presName="compNode" presStyleCnt="0"/>
      <dgm:spPr/>
    </dgm:pt>
    <dgm:pt modelId="{D1A4AEB6-0990-4CBB-84D5-DF45B184451D}" type="pres">
      <dgm:prSet presAssocID="{964E4181-DAB0-4A18-BDBE-7059859EA029}" presName="bgRect" presStyleLbl="bgShp" presStyleIdx="4" presStyleCnt="5"/>
      <dgm:spPr/>
    </dgm:pt>
    <dgm:pt modelId="{02F74305-0B90-43CF-8A9A-48A9B6999945}" type="pres">
      <dgm:prSet presAssocID="{964E4181-DAB0-4A18-BDBE-7059859EA0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9C54DFEB-F0E6-47A1-B4D7-B28F8F9FDA0A}" type="pres">
      <dgm:prSet presAssocID="{964E4181-DAB0-4A18-BDBE-7059859EA029}" presName="spaceRect" presStyleCnt="0"/>
      <dgm:spPr/>
    </dgm:pt>
    <dgm:pt modelId="{C367AF20-C12D-4D50-9D1F-E16DD08C761C}" type="pres">
      <dgm:prSet presAssocID="{964E4181-DAB0-4A18-BDBE-7059859EA029}" presName="parTx" presStyleLbl="revTx" presStyleIdx="4" presStyleCnt="5">
        <dgm:presLayoutVars>
          <dgm:chMax val="0"/>
          <dgm:chPref val="0"/>
        </dgm:presLayoutVars>
      </dgm:prSet>
      <dgm:spPr/>
    </dgm:pt>
  </dgm:ptLst>
  <dgm:cxnLst>
    <dgm:cxn modelId="{AA15EE68-125A-4AB4-A1B7-A1C526EAA278}" srcId="{34C1F17D-B8D6-43CC-BF82-F8ABFA183C5D}" destId="{99E8F36D-54F7-4410-9A34-F312C352AA5E}" srcOrd="2" destOrd="0" parTransId="{FFAF8CFC-25B1-4F58-B037-2F74CCCB15F5}" sibTransId="{2F0AFD51-EED2-424A-80B8-26FC0A58FE79}"/>
    <dgm:cxn modelId="{119BD750-6D0D-40FD-90E7-BB3567C983FD}" type="presOf" srcId="{7D063D69-74E4-4E71-8F67-1D78EAC0C789}" destId="{8A9DF4F9-3E6A-4B78-8F6E-A2E4DAAA44D4}" srcOrd="0" destOrd="0" presId="urn:microsoft.com/office/officeart/2018/2/layout/IconVerticalSolidList"/>
    <dgm:cxn modelId="{77CF597F-1758-484F-B001-E0945EC3D718}" type="presOf" srcId="{964E4181-DAB0-4A18-BDBE-7059859EA029}" destId="{C367AF20-C12D-4D50-9D1F-E16DD08C761C}" srcOrd="0" destOrd="0" presId="urn:microsoft.com/office/officeart/2018/2/layout/IconVerticalSolidList"/>
    <dgm:cxn modelId="{7D49F78F-45E2-41BA-AC67-54DC9EDB7456}" type="presOf" srcId="{08C12FAD-C40B-4370-985E-9A13FC96F075}" destId="{6A02E918-6348-45E4-B6F9-6DF4C0705F98}" srcOrd="0" destOrd="0" presId="urn:microsoft.com/office/officeart/2018/2/layout/IconVerticalSolidList"/>
    <dgm:cxn modelId="{AD851591-6002-44AC-9148-F00BFA4DD80F}" srcId="{34C1F17D-B8D6-43CC-BF82-F8ABFA183C5D}" destId="{7D063D69-74E4-4E71-8F67-1D78EAC0C789}" srcOrd="0" destOrd="0" parTransId="{AE779B43-DDC1-4C42-8874-78CB7975D9AF}" sibTransId="{5F6C7239-B258-4790-83EE-AA67381CFCD4}"/>
    <dgm:cxn modelId="{5C8E6C91-F7D1-4369-AD6A-75E45941B600}" srcId="{34C1F17D-B8D6-43CC-BF82-F8ABFA183C5D}" destId="{08C12FAD-C40B-4370-985E-9A13FC96F075}" srcOrd="3" destOrd="0" parTransId="{8CA1C709-2AEA-47B1-ACBF-3F2C9A1C1FD0}" sibTransId="{AB905B6E-89AD-4932-8BF6-43F15E16C3B5}"/>
    <dgm:cxn modelId="{D1D49992-62E2-4119-BC7C-C753E8C3D8C2}" srcId="{34C1F17D-B8D6-43CC-BF82-F8ABFA183C5D}" destId="{E5AE06CB-5FA3-4D7A-9277-EC2EAE0405B2}" srcOrd="1" destOrd="0" parTransId="{46FC6347-38DC-4328-9F0F-48DA428C8B10}" sibTransId="{4F6A18E8-04AC-4B15-BDD5-58C5860B2DED}"/>
    <dgm:cxn modelId="{FEC8309F-DD74-4A79-96F3-162DC406EDF4}" type="presOf" srcId="{E5AE06CB-5FA3-4D7A-9277-EC2EAE0405B2}" destId="{C81AED98-6653-4F79-B847-0E0AAEF0EBDA}" srcOrd="0" destOrd="0" presId="urn:microsoft.com/office/officeart/2018/2/layout/IconVerticalSolidList"/>
    <dgm:cxn modelId="{B4DC11AE-A295-4C8F-BCD6-698F25CA3686}" type="presOf" srcId="{99E8F36D-54F7-4410-9A34-F312C352AA5E}" destId="{7443CE9B-4668-4A70-B0B2-8B179E389E08}" srcOrd="0" destOrd="0" presId="urn:microsoft.com/office/officeart/2018/2/layout/IconVerticalSolidList"/>
    <dgm:cxn modelId="{F34638BB-139E-4235-A20E-27CF965DFE87}" type="presOf" srcId="{34C1F17D-B8D6-43CC-BF82-F8ABFA183C5D}" destId="{21D1B9FF-0AA6-45E0-BFDA-D6488390DA41}" srcOrd="0" destOrd="0" presId="urn:microsoft.com/office/officeart/2018/2/layout/IconVerticalSolidList"/>
    <dgm:cxn modelId="{3CBE27D7-4DDC-42A1-8247-F7249F8DF543}" srcId="{34C1F17D-B8D6-43CC-BF82-F8ABFA183C5D}" destId="{964E4181-DAB0-4A18-BDBE-7059859EA029}" srcOrd="4" destOrd="0" parTransId="{CAB4EADD-A9EB-40D4-885D-3F51939D3D49}" sibTransId="{82BC10AD-A83A-4DB4-9632-856D3F4EBC81}"/>
    <dgm:cxn modelId="{D0EE2B93-E100-41D3-9E06-A03843742E12}" type="presParOf" srcId="{21D1B9FF-0AA6-45E0-BFDA-D6488390DA41}" destId="{3F0D388A-C414-421A-9DD6-81C043DDEBF9}" srcOrd="0" destOrd="0" presId="urn:microsoft.com/office/officeart/2018/2/layout/IconVerticalSolidList"/>
    <dgm:cxn modelId="{3B94DC09-2527-4425-9B90-84B88115C2AF}" type="presParOf" srcId="{3F0D388A-C414-421A-9DD6-81C043DDEBF9}" destId="{4015BAEA-96DE-4A7D-B4A9-F0DD4797BA3C}" srcOrd="0" destOrd="0" presId="urn:microsoft.com/office/officeart/2018/2/layout/IconVerticalSolidList"/>
    <dgm:cxn modelId="{B513ECFB-6509-4692-A09B-E0E8841DB542}" type="presParOf" srcId="{3F0D388A-C414-421A-9DD6-81C043DDEBF9}" destId="{F7C295A6-629F-44A7-AC34-FA9CC551FFB2}" srcOrd="1" destOrd="0" presId="urn:microsoft.com/office/officeart/2018/2/layout/IconVerticalSolidList"/>
    <dgm:cxn modelId="{F6B7E705-DC79-4EE7-B3F8-73A080D4E405}" type="presParOf" srcId="{3F0D388A-C414-421A-9DD6-81C043DDEBF9}" destId="{C1E4FB37-93E2-4B86-8884-1626F61522D1}" srcOrd="2" destOrd="0" presId="urn:microsoft.com/office/officeart/2018/2/layout/IconVerticalSolidList"/>
    <dgm:cxn modelId="{8A708CB8-3610-4038-B199-918A0267B0CF}" type="presParOf" srcId="{3F0D388A-C414-421A-9DD6-81C043DDEBF9}" destId="{8A9DF4F9-3E6A-4B78-8F6E-A2E4DAAA44D4}" srcOrd="3" destOrd="0" presId="urn:microsoft.com/office/officeart/2018/2/layout/IconVerticalSolidList"/>
    <dgm:cxn modelId="{6D81D629-6EC8-49F5-B7C5-09629824F986}" type="presParOf" srcId="{21D1B9FF-0AA6-45E0-BFDA-D6488390DA41}" destId="{4D97BBE4-5797-4C23-AEDF-0CC064C2A874}" srcOrd="1" destOrd="0" presId="urn:microsoft.com/office/officeart/2018/2/layout/IconVerticalSolidList"/>
    <dgm:cxn modelId="{715D14E6-A02B-494B-9ECA-D29587DF9602}" type="presParOf" srcId="{21D1B9FF-0AA6-45E0-BFDA-D6488390DA41}" destId="{9215561B-4E78-4D72-8C6F-4B139C3B05E6}" srcOrd="2" destOrd="0" presId="urn:microsoft.com/office/officeart/2018/2/layout/IconVerticalSolidList"/>
    <dgm:cxn modelId="{45354F20-DF94-4708-908C-74D8A2C3FE45}" type="presParOf" srcId="{9215561B-4E78-4D72-8C6F-4B139C3B05E6}" destId="{E0D4822D-E041-4CA2-9091-8DCBDF8082C4}" srcOrd="0" destOrd="0" presId="urn:microsoft.com/office/officeart/2018/2/layout/IconVerticalSolidList"/>
    <dgm:cxn modelId="{7FF73D98-31EB-422E-B193-73E882E5F472}" type="presParOf" srcId="{9215561B-4E78-4D72-8C6F-4B139C3B05E6}" destId="{B81465D3-784A-4EF5-A83C-7205B8114253}" srcOrd="1" destOrd="0" presId="urn:microsoft.com/office/officeart/2018/2/layout/IconVerticalSolidList"/>
    <dgm:cxn modelId="{B8036CCB-75F4-41D7-A02B-53CD53FF7E1A}" type="presParOf" srcId="{9215561B-4E78-4D72-8C6F-4B139C3B05E6}" destId="{15C67EC3-9F16-4212-8F62-E430A6C4F6BA}" srcOrd="2" destOrd="0" presId="urn:microsoft.com/office/officeart/2018/2/layout/IconVerticalSolidList"/>
    <dgm:cxn modelId="{2220E838-E287-441A-80A6-2B2B2A98829A}" type="presParOf" srcId="{9215561B-4E78-4D72-8C6F-4B139C3B05E6}" destId="{C81AED98-6653-4F79-B847-0E0AAEF0EBDA}" srcOrd="3" destOrd="0" presId="urn:microsoft.com/office/officeart/2018/2/layout/IconVerticalSolidList"/>
    <dgm:cxn modelId="{8BC3389F-975E-42E4-82C2-24482FD336BC}" type="presParOf" srcId="{21D1B9FF-0AA6-45E0-BFDA-D6488390DA41}" destId="{5A44CAC5-8124-44E7-B54F-1DEAF8B81683}" srcOrd="3" destOrd="0" presId="urn:microsoft.com/office/officeart/2018/2/layout/IconVerticalSolidList"/>
    <dgm:cxn modelId="{9BB72963-45AD-40E6-99E6-72179382DAAB}" type="presParOf" srcId="{21D1B9FF-0AA6-45E0-BFDA-D6488390DA41}" destId="{74C19AF3-2DBC-4CF1-B310-EC29A78E6EE1}" srcOrd="4" destOrd="0" presId="urn:microsoft.com/office/officeart/2018/2/layout/IconVerticalSolidList"/>
    <dgm:cxn modelId="{DD94BCEB-8657-4605-B2E3-FCC38A485A05}" type="presParOf" srcId="{74C19AF3-2DBC-4CF1-B310-EC29A78E6EE1}" destId="{7B55ADE0-7B81-4325-AEAC-7D512D0162F8}" srcOrd="0" destOrd="0" presId="urn:microsoft.com/office/officeart/2018/2/layout/IconVerticalSolidList"/>
    <dgm:cxn modelId="{C92F22B8-EA61-41C6-8EFC-E4265A16C324}" type="presParOf" srcId="{74C19AF3-2DBC-4CF1-B310-EC29A78E6EE1}" destId="{87108CE9-AE61-4064-B3A0-74567AB1EA11}" srcOrd="1" destOrd="0" presId="urn:microsoft.com/office/officeart/2018/2/layout/IconVerticalSolidList"/>
    <dgm:cxn modelId="{22EB4B44-B3B7-45D5-8784-D641CB44D66E}" type="presParOf" srcId="{74C19AF3-2DBC-4CF1-B310-EC29A78E6EE1}" destId="{801C2E49-4C52-4DF6-8D8C-3030CF60E5A5}" srcOrd="2" destOrd="0" presId="urn:microsoft.com/office/officeart/2018/2/layout/IconVerticalSolidList"/>
    <dgm:cxn modelId="{4D159830-D10D-4B8C-9DDD-29D03BBD7F1F}" type="presParOf" srcId="{74C19AF3-2DBC-4CF1-B310-EC29A78E6EE1}" destId="{7443CE9B-4668-4A70-B0B2-8B179E389E08}" srcOrd="3" destOrd="0" presId="urn:microsoft.com/office/officeart/2018/2/layout/IconVerticalSolidList"/>
    <dgm:cxn modelId="{69F7BBDE-9863-4932-B098-A9D5AF038541}" type="presParOf" srcId="{21D1B9FF-0AA6-45E0-BFDA-D6488390DA41}" destId="{BD879B0E-9D75-4CD9-84BF-09D4FD418D46}" srcOrd="5" destOrd="0" presId="urn:microsoft.com/office/officeart/2018/2/layout/IconVerticalSolidList"/>
    <dgm:cxn modelId="{EE761806-593B-476D-A5B9-64584377E937}" type="presParOf" srcId="{21D1B9FF-0AA6-45E0-BFDA-D6488390DA41}" destId="{1901ABAD-49A1-420A-BB16-2E40E5B792DC}" srcOrd="6" destOrd="0" presId="urn:microsoft.com/office/officeart/2018/2/layout/IconVerticalSolidList"/>
    <dgm:cxn modelId="{72726959-37E6-4BD9-86D7-BF76E7D055C3}" type="presParOf" srcId="{1901ABAD-49A1-420A-BB16-2E40E5B792DC}" destId="{4FB9D77E-911B-4F8D-8586-028B016A90F6}" srcOrd="0" destOrd="0" presId="urn:microsoft.com/office/officeart/2018/2/layout/IconVerticalSolidList"/>
    <dgm:cxn modelId="{EA41AABD-74DE-4D86-9675-246EF413140C}" type="presParOf" srcId="{1901ABAD-49A1-420A-BB16-2E40E5B792DC}" destId="{35E62D07-D798-4811-BA58-9C2FEB9D9BC9}" srcOrd="1" destOrd="0" presId="urn:microsoft.com/office/officeart/2018/2/layout/IconVerticalSolidList"/>
    <dgm:cxn modelId="{9D8F963C-4C1A-4268-B823-820376E1842A}" type="presParOf" srcId="{1901ABAD-49A1-420A-BB16-2E40E5B792DC}" destId="{ADD6CCAE-2062-4F43-802B-6422B12BC459}" srcOrd="2" destOrd="0" presId="urn:microsoft.com/office/officeart/2018/2/layout/IconVerticalSolidList"/>
    <dgm:cxn modelId="{54F275F3-ED6A-4808-86F3-E10C2A136D31}" type="presParOf" srcId="{1901ABAD-49A1-420A-BB16-2E40E5B792DC}" destId="{6A02E918-6348-45E4-B6F9-6DF4C0705F98}" srcOrd="3" destOrd="0" presId="urn:microsoft.com/office/officeart/2018/2/layout/IconVerticalSolidList"/>
    <dgm:cxn modelId="{298B5DBD-A4D5-46C4-A95C-0AD13741139D}" type="presParOf" srcId="{21D1B9FF-0AA6-45E0-BFDA-D6488390DA41}" destId="{58D24D0C-1C88-40D3-9997-5C48CCF60C00}" srcOrd="7" destOrd="0" presId="urn:microsoft.com/office/officeart/2018/2/layout/IconVerticalSolidList"/>
    <dgm:cxn modelId="{AC91C059-57D2-4B95-85F7-25E57527A7BF}" type="presParOf" srcId="{21D1B9FF-0AA6-45E0-BFDA-D6488390DA41}" destId="{97CACF46-9087-4311-BD92-7147BE6F766E}" srcOrd="8" destOrd="0" presId="urn:microsoft.com/office/officeart/2018/2/layout/IconVerticalSolidList"/>
    <dgm:cxn modelId="{2EFA054B-4E9E-4EA3-931C-6449BD6E19F1}" type="presParOf" srcId="{97CACF46-9087-4311-BD92-7147BE6F766E}" destId="{D1A4AEB6-0990-4CBB-84D5-DF45B184451D}" srcOrd="0" destOrd="0" presId="urn:microsoft.com/office/officeart/2018/2/layout/IconVerticalSolidList"/>
    <dgm:cxn modelId="{7D3BFC5F-E8B7-499C-928D-5803B947E6A7}" type="presParOf" srcId="{97CACF46-9087-4311-BD92-7147BE6F766E}" destId="{02F74305-0B90-43CF-8A9A-48A9B6999945}" srcOrd="1" destOrd="0" presId="urn:microsoft.com/office/officeart/2018/2/layout/IconVerticalSolidList"/>
    <dgm:cxn modelId="{120B328D-AEF3-49B2-A24F-D62F66270915}" type="presParOf" srcId="{97CACF46-9087-4311-BD92-7147BE6F766E}" destId="{9C54DFEB-F0E6-47A1-B4D7-B28F8F9FDA0A}" srcOrd="2" destOrd="0" presId="urn:microsoft.com/office/officeart/2018/2/layout/IconVerticalSolidList"/>
    <dgm:cxn modelId="{BB8D4700-5894-4280-BA60-C058DC764687}" type="presParOf" srcId="{97CACF46-9087-4311-BD92-7147BE6F766E}" destId="{C367AF20-C12D-4D50-9D1F-E16DD08C76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5BAEA-96DE-4A7D-B4A9-F0DD4797BA3C}">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295A6-629F-44A7-AC34-FA9CC551FFB2}">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9DF4F9-3E6A-4B78-8F6E-A2E4DAAA44D4}">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r" defTabSz="711200" rtl="1">
            <a:lnSpc>
              <a:spcPct val="90000"/>
            </a:lnSpc>
            <a:spcBef>
              <a:spcPct val="0"/>
            </a:spcBef>
            <a:spcAft>
              <a:spcPct val="35000"/>
            </a:spcAft>
            <a:buNone/>
          </a:pPr>
          <a:r>
            <a:rPr lang="he-IL" sz="1600" kern="1200" dirty="0"/>
            <a:t>הפרוייקט עוסק בזיהוי 3 סוגי סרטן ריאות קשים בעזרת למידת מכונה בשיטת </a:t>
          </a:r>
          <a:r>
            <a:rPr lang="en-US" sz="1600" kern="1200" dirty="0"/>
            <a:t>CNN</a:t>
          </a:r>
          <a:r>
            <a:rPr lang="he-IL" sz="1600" kern="1200" dirty="0"/>
            <a:t>.</a:t>
          </a:r>
          <a:endParaRPr lang="en-US" sz="1600" kern="1200" dirty="0"/>
        </a:p>
      </dsp:txBody>
      <dsp:txXfrm>
        <a:off x="881223" y="3581"/>
        <a:ext cx="9625232" cy="762963"/>
      </dsp:txXfrm>
    </dsp:sp>
    <dsp:sp modelId="{E0D4822D-E041-4CA2-9091-8DCBDF8082C4}">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465D3-784A-4EF5-A83C-7205B8114253}">
      <dsp:nvSpPr>
        <dsp:cNvPr id="0" name=""/>
        <dsp:cNvSpPr/>
      </dsp:nvSpPr>
      <dsp:spPr>
        <a:xfrm>
          <a:off x="230796" y="1128953"/>
          <a:ext cx="419630" cy="41963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1AED98-6653-4F79-B847-0E0AAEF0EBDA}">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r" defTabSz="711200" rtl="1">
            <a:lnSpc>
              <a:spcPct val="90000"/>
            </a:lnSpc>
            <a:spcBef>
              <a:spcPct val="0"/>
            </a:spcBef>
            <a:spcAft>
              <a:spcPct val="35000"/>
            </a:spcAft>
            <a:buNone/>
          </a:pPr>
          <a:r>
            <a:rPr lang="he-IL" sz="1600" kern="1200" dirty="0"/>
            <a:t>הבעיה שהפרוייקט מנסה לפתור</a:t>
          </a:r>
          <a:r>
            <a:rPr lang="en-US" sz="1600" kern="1200" dirty="0"/>
            <a:t> </a:t>
          </a:r>
          <a:r>
            <a:rPr lang="he-IL" sz="1600" kern="1200" dirty="0"/>
            <a:t>היא אבחון מהיר של סרטן הריאות אצל פציינטים. </a:t>
          </a:r>
          <a:endParaRPr lang="en-US" sz="1600" kern="1200" dirty="0"/>
        </a:p>
      </dsp:txBody>
      <dsp:txXfrm>
        <a:off x="881223" y="957286"/>
        <a:ext cx="9625232" cy="762963"/>
      </dsp:txXfrm>
    </dsp:sp>
    <dsp:sp modelId="{7B55ADE0-7B81-4325-AEAC-7D512D0162F8}">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08CE9-AE61-4064-B3A0-74567AB1EA11}">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43CE9B-4668-4A70-B0B2-8B179E389E08}">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r" defTabSz="711200" rtl="1">
            <a:lnSpc>
              <a:spcPct val="90000"/>
            </a:lnSpc>
            <a:spcBef>
              <a:spcPct val="0"/>
            </a:spcBef>
            <a:spcAft>
              <a:spcPct val="35000"/>
            </a:spcAft>
            <a:buNone/>
          </a:pPr>
          <a:r>
            <a:rPr lang="he-IL" sz="1600" kern="1200" dirty="0"/>
            <a:t>הבעיה עולה במיוחד במקומות בהם כמות המעשנים גדולה (דבר שהוכח כקשור לשלושת סוגי סרטן הריאות שבמאגר המידע אצלנו) ולכן קיימת הדרישה לקבל תשובה עבור מצב החולה בזמן קצר יותר ולהוריד עומס מבודקי תמונות </a:t>
          </a:r>
          <a:r>
            <a:rPr lang="en-US" sz="1600" kern="1200" dirty="0"/>
            <a:t>CT</a:t>
          </a:r>
          <a:r>
            <a:rPr lang="he-IL" sz="1600" kern="1200" dirty="0"/>
            <a:t>. </a:t>
          </a:r>
          <a:endParaRPr lang="en-US" sz="1600" kern="1200" dirty="0"/>
        </a:p>
      </dsp:txBody>
      <dsp:txXfrm>
        <a:off x="881223" y="1910991"/>
        <a:ext cx="9625232" cy="762963"/>
      </dsp:txXfrm>
    </dsp:sp>
    <dsp:sp modelId="{4FB9D77E-911B-4F8D-8586-028B016A90F6}">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62D07-D798-4811-BA58-9C2FEB9D9BC9}">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02E918-6348-45E4-B6F9-6DF4C0705F98}">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r" defTabSz="711200" rtl="1">
            <a:lnSpc>
              <a:spcPct val="90000"/>
            </a:lnSpc>
            <a:spcBef>
              <a:spcPct val="0"/>
            </a:spcBef>
            <a:spcAft>
              <a:spcPct val="35000"/>
            </a:spcAft>
            <a:buNone/>
          </a:pPr>
          <a:r>
            <a:rPr lang="he-IL" sz="1600" kern="1200" dirty="0"/>
            <a:t>נושא זה חשוב ביותר משום שהצלחת הפרוייקט תאפשר להכניס לרשת תמונות חזה של חולים החשודים בסרטן, ולקבל ניבוי אם יש להם סרטן ריאות (ואיזה סוג) או לא.</a:t>
          </a:r>
          <a:endParaRPr lang="en-US" sz="1600" kern="1200" dirty="0"/>
        </a:p>
      </dsp:txBody>
      <dsp:txXfrm>
        <a:off x="881223" y="2864695"/>
        <a:ext cx="9625232" cy="762963"/>
      </dsp:txXfrm>
    </dsp:sp>
    <dsp:sp modelId="{D1A4AEB6-0990-4CBB-84D5-DF45B184451D}">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74305-0B90-43CF-8A9A-48A9B6999945}">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7AF20-C12D-4D50-9D1F-E16DD08C761C}">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r" defTabSz="711200" rtl="1">
            <a:lnSpc>
              <a:spcPct val="90000"/>
            </a:lnSpc>
            <a:spcBef>
              <a:spcPct val="0"/>
            </a:spcBef>
            <a:spcAft>
              <a:spcPct val="35000"/>
            </a:spcAft>
            <a:buNone/>
          </a:pPr>
          <a:r>
            <a:rPr lang="he-IL" sz="1600" kern="1200" dirty="0"/>
            <a:t>המידע הושג מ – </a:t>
          </a:r>
          <a:r>
            <a:rPr lang="en-US" sz="1600" kern="1200" dirty="0"/>
            <a:t>Kaggle</a:t>
          </a:r>
          <a:r>
            <a:rPr lang="he-IL" sz="1600" kern="1200" dirty="0"/>
            <a:t> ב-</a:t>
          </a:r>
          <a:r>
            <a:rPr lang="en-US" sz="1600" kern="1200" dirty="0"/>
            <a:t>dataset</a:t>
          </a:r>
          <a:r>
            <a:rPr lang="he-IL" sz="1600" kern="1200" dirty="0"/>
            <a:t> בשם: </a:t>
          </a:r>
          <a:r>
            <a:rPr lang="en-US" sz="1600" b="1" kern="1200" dirty="0"/>
            <a:t>Chest CT-Scan images Dataset</a:t>
          </a:r>
          <a:br>
            <a:rPr lang="en-US" sz="1600" kern="1200" dirty="0"/>
          </a:br>
          <a:r>
            <a:rPr lang="he-IL" sz="1600" kern="1200" dirty="0"/>
            <a:t>ונמצא ב – </a:t>
          </a:r>
          <a:r>
            <a:rPr lang="en-US" sz="1600" kern="1200" dirty="0" err="1"/>
            <a:t>Github</a:t>
          </a:r>
          <a:r>
            <a:rPr lang="he-IL" sz="1600" kern="1200" dirty="0"/>
            <a:t> בלינק: </a:t>
          </a:r>
          <a:r>
            <a:rPr lang="en-US" sz="1600" kern="1200" dirty="0">
              <a:solidFill>
                <a:schemeClr val="accent5">
                  <a:lumMod val="50000"/>
                </a:schemeClr>
              </a:solidFill>
            </a:rPr>
            <a:t>https://github.com/Kfirinb/ImgProcessingProjData</a:t>
          </a:r>
        </a:p>
      </dsp:txBody>
      <dsp:txXfrm>
        <a:off x="881223" y="3818400"/>
        <a:ext cx="9625232" cy="762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150-7F8A-4AAD-A25F-021703AF7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7F58E-3A46-42CA-A234-29387EB2E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AC86-AE05-4938-9E3C-A284EFE75FF4}"/>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5" name="Footer Placeholder 4">
            <a:extLst>
              <a:ext uri="{FF2B5EF4-FFF2-40B4-BE49-F238E27FC236}">
                <a16:creationId xmlns:a16="http://schemas.microsoft.com/office/drawing/2014/main" id="{05829F91-0F9E-4E0C-835D-A78F8D7D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37CE7-5EDC-4285-9CE7-88A06E605455}"/>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57276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85B6-A9B3-4A22-8159-00392D00A7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0630D-714B-4C7B-95F9-AF40262E9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66D46-B759-40E3-BC62-D61A03BF4C12}"/>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5" name="Footer Placeholder 4">
            <a:extLst>
              <a:ext uri="{FF2B5EF4-FFF2-40B4-BE49-F238E27FC236}">
                <a16:creationId xmlns:a16="http://schemas.microsoft.com/office/drawing/2014/main" id="{89D1AD4C-2748-4722-B175-74B4F8830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01B4C-3869-49A3-B662-F8921ACA0FC9}"/>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144799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698323-B6C7-4932-B603-7FECA69FC6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70D3F-6639-4301-B866-F64A01101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A7162-8EF3-43E6-A00B-30D9520ACF75}"/>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5" name="Footer Placeholder 4">
            <a:extLst>
              <a:ext uri="{FF2B5EF4-FFF2-40B4-BE49-F238E27FC236}">
                <a16:creationId xmlns:a16="http://schemas.microsoft.com/office/drawing/2014/main" id="{5239FEBC-A837-46DC-85E6-5C56D1E14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26508-EBEB-429F-B0EA-6250C22B52CB}"/>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277887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9D63-E74C-491C-B750-0B7AE4E10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547C4-ADD0-4774-96A9-477492B30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99FD8-1445-47D6-B584-E224B6D9B108}"/>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5" name="Footer Placeholder 4">
            <a:extLst>
              <a:ext uri="{FF2B5EF4-FFF2-40B4-BE49-F238E27FC236}">
                <a16:creationId xmlns:a16="http://schemas.microsoft.com/office/drawing/2014/main" id="{8D16FF51-404C-4B3D-8CD2-0B4B6AB16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5A58D-2D6A-4DD6-91B6-3B4D8D005C9B}"/>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185792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CDB7-C9B2-409C-B1A8-08E0E99903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233C2A-4F71-4889-B7DF-9E232B559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AB8BB-1D5F-4EB9-A1FA-FD6668373960}"/>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5" name="Footer Placeholder 4">
            <a:extLst>
              <a:ext uri="{FF2B5EF4-FFF2-40B4-BE49-F238E27FC236}">
                <a16:creationId xmlns:a16="http://schemas.microsoft.com/office/drawing/2014/main" id="{EFDBB15D-FC81-4688-8C72-B21841BEF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86394-A5AD-45E2-B723-4230469007D7}"/>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29199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0A5B-AE91-4604-8D1E-FFCC0BA6C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F1307-64C6-453D-A965-C18470768E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8C2FC1-BED1-4C8B-8E44-D06F67FE2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4B825F-B46F-4BFC-B959-5233E4263501}"/>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6" name="Footer Placeholder 5">
            <a:extLst>
              <a:ext uri="{FF2B5EF4-FFF2-40B4-BE49-F238E27FC236}">
                <a16:creationId xmlns:a16="http://schemas.microsoft.com/office/drawing/2014/main" id="{1CD90347-DADE-4838-950F-C80468254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C0498-2D8E-4CC3-909D-B4E23C3C1DD3}"/>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4613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8D22-EDE3-46AC-ABD6-362D5B646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8F3B6-7E14-4943-A246-13D9CEFFB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88EF2-7B9A-480A-8D32-ACC0580E9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59AFA-FB8D-4A87-886E-7B3E4DD98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98487B-844E-4812-B4E7-948E08101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8A606-FF89-4B96-BD3D-2D0CCF4CC4C7}"/>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8" name="Footer Placeholder 7">
            <a:extLst>
              <a:ext uri="{FF2B5EF4-FFF2-40B4-BE49-F238E27FC236}">
                <a16:creationId xmlns:a16="http://schemas.microsoft.com/office/drawing/2014/main" id="{D2E73885-A6A0-42BE-B65A-935B5C9E66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5BB49-58C5-43DB-955B-E65BCB05F41E}"/>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45391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2765-2A5B-4019-B305-224D312772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CE884-2E43-4A2B-8CC0-034109968B3E}"/>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4" name="Footer Placeholder 3">
            <a:extLst>
              <a:ext uri="{FF2B5EF4-FFF2-40B4-BE49-F238E27FC236}">
                <a16:creationId xmlns:a16="http://schemas.microsoft.com/office/drawing/2014/main" id="{46FBE5CE-8C12-41C8-AF51-9409E653DD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5EB24-ACA0-4586-9A07-1AA412022813}"/>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27133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BFB6E-0356-44CE-9380-12CA06228DDC}"/>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3" name="Footer Placeholder 2">
            <a:extLst>
              <a:ext uri="{FF2B5EF4-FFF2-40B4-BE49-F238E27FC236}">
                <a16:creationId xmlns:a16="http://schemas.microsoft.com/office/drawing/2014/main" id="{2B202F5E-3548-425F-A048-D380BE6D6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214CE-0E4E-427D-9BC1-C2D31075C471}"/>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334839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97CB-6CAE-4234-A0FB-29F0113B1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11B21-6B5D-4DEC-B46C-08DA2D7DE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94FB2-17E4-4340-9502-661A6FE8D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F3125-1089-432C-96D9-F3C08FE023AE}"/>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6" name="Footer Placeholder 5">
            <a:extLst>
              <a:ext uri="{FF2B5EF4-FFF2-40B4-BE49-F238E27FC236}">
                <a16:creationId xmlns:a16="http://schemas.microsoft.com/office/drawing/2014/main" id="{E6F411B6-E500-4371-9BE1-6EF7D147AD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50F06-5F47-4840-A564-5089DC99F513}"/>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369262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D26D-D7BC-4F1B-9261-3327CAC08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F3644-00F9-47DC-9615-179DF06B1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271C4B-7E2C-44EF-8825-40638BD8C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127EB-93BD-4BC3-B793-600FA78B80F5}"/>
              </a:ext>
            </a:extLst>
          </p:cNvPr>
          <p:cNvSpPr>
            <a:spLocks noGrp="1"/>
          </p:cNvSpPr>
          <p:nvPr>
            <p:ph type="dt" sz="half" idx="10"/>
          </p:nvPr>
        </p:nvSpPr>
        <p:spPr/>
        <p:txBody>
          <a:bodyPr/>
          <a:lstStyle/>
          <a:p>
            <a:fld id="{033FAD64-5455-4499-9CEE-563BD14BAA32}" type="datetimeFigureOut">
              <a:rPr lang="en-US" smtClean="0"/>
              <a:t>7/26/2021</a:t>
            </a:fld>
            <a:endParaRPr lang="en-US"/>
          </a:p>
        </p:txBody>
      </p:sp>
      <p:sp>
        <p:nvSpPr>
          <p:cNvPr id="6" name="Footer Placeholder 5">
            <a:extLst>
              <a:ext uri="{FF2B5EF4-FFF2-40B4-BE49-F238E27FC236}">
                <a16:creationId xmlns:a16="http://schemas.microsoft.com/office/drawing/2014/main" id="{6BA4299F-B216-47BE-BD7D-3C5DC7779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84290-EE6A-4CB6-B696-A5EAD19CF384}"/>
              </a:ext>
            </a:extLst>
          </p:cNvPr>
          <p:cNvSpPr>
            <a:spLocks noGrp="1"/>
          </p:cNvSpPr>
          <p:nvPr>
            <p:ph type="sldNum" sz="quarter" idx="12"/>
          </p:nvPr>
        </p:nvSpPr>
        <p:spPr/>
        <p:txBody>
          <a:bodyPr/>
          <a:lstStyle/>
          <a:p>
            <a:fld id="{A8537A76-82F5-4C70-AE43-3B1A70FD5B0A}" type="slidenum">
              <a:rPr lang="en-US" smtClean="0"/>
              <a:t>‹#›</a:t>
            </a:fld>
            <a:endParaRPr lang="en-US"/>
          </a:p>
        </p:txBody>
      </p:sp>
    </p:spTree>
    <p:extLst>
      <p:ext uri="{BB962C8B-B14F-4D97-AF65-F5344CB8AC3E}">
        <p14:creationId xmlns:p14="http://schemas.microsoft.com/office/powerpoint/2010/main" val="145170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60C7E-506E-42D0-A96F-DFA79013E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3BD56-4B55-4669-9B5D-B840FB3A8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E4E2E-4337-4638-8BBC-D9AA95747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FAD64-5455-4499-9CEE-563BD14BAA32}" type="datetimeFigureOut">
              <a:rPr lang="en-US" smtClean="0"/>
              <a:t>7/26/2021</a:t>
            </a:fld>
            <a:endParaRPr lang="en-US"/>
          </a:p>
        </p:txBody>
      </p:sp>
      <p:sp>
        <p:nvSpPr>
          <p:cNvPr id="5" name="Footer Placeholder 4">
            <a:extLst>
              <a:ext uri="{FF2B5EF4-FFF2-40B4-BE49-F238E27FC236}">
                <a16:creationId xmlns:a16="http://schemas.microsoft.com/office/drawing/2014/main" id="{A2A386C0-6674-4E65-817A-9B11EEF9F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75F628-491C-4E19-BFE8-D91513BD1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A76-82F5-4C70-AE43-3B1A70FD5B0A}" type="slidenum">
              <a:rPr lang="en-US" smtClean="0"/>
              <a:t>‹#›</a:t>
            </a:fld>
            <a:endParaRPr lang="en-US"/>
          </a:p>
        </p:txBody>
      </p:sp>
    </p:spTree>
    <p:extLst>
      <p:ext uri="{BB962C8B-B14F-4D97-AF65-F5344CB8AC3E}">
        <p14:creationId xmlns:p14="http://schemas.microsoft.com/office/powerpoint/2010/main" val="156217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ohamedhanyyy/chest-ctscan-images/download"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566905-B6C0-4C53-8CA8-C9987E662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7DCE6C7B-7362-482A-ABC1-ED38E90CF0B4}"/>
              </a:ext>
            </a:extLst>
          </p:cNvPr>
          <p:cNvSpPr>
            <a:spLocks noGrp="1"/>
          </p:cNvSpPr>
          <p:nvPr>
            <p:ph type="ctrTitle"/>
          </p:nvPr>
        </p:nvSpPr>
        <p:spPr>
          <a:xfrm>
            <a:off x="1524000" y="406400"/>
            <a:ext cx="9144000" cy="2387600"/>
          </a:xfrm>
        </p:spPr>
        <p:txBody>
          <a:bodyPr>
            <a:normAutofit/>
            <a:scene3d>
              <a:camera prst="orthographicFront"/>
              <a:lightRig rig="threePt" dir="t"/>
            </a:scene3d>
            <a:sp3d extrusionH="57150">
              <a:bevelT w="38100" h="38100"/>
            </a:sp3d>
          </a:bodyPr>
          <a:lstStyle/>
          <a:p>
            <a:pPr rtl="1"/>
            <a:r>
              <a:rPr lang="he-IL" sz="8000" dirty="0">
                <a:solidFill>
                  <a:schemeClr val="bg1"/>
                </a:solidFill>
                <a:effectLst>
                  <a:glow rad="228600">
                    <a:srgbClr val="FF0000">
                      <a:alpha val="40000"/>
                    </a:srgbClr>
                  </a:glow>
                  <a:outerShdw blurRad="38100" dist="38100" dir="2700000" algn="tl">
                    <a:srgbClr val="000000">
                      <a:alpha val="43137"/>
                    </a:srgbClr>
                  </a:outerShdw>
                </a:effectLst>
              </a:rPr>
              <a:t>סיווג סרטן ריאות</a:t>
            </a:r>
            <a:endParaRPr lang="en-US" sz="8000" dirty="0">
              <a:solidFill>
                <a:schemeClr val="bg1"/>
              </a:solidFill>
              <a:effectLst>
                <a:glow rad="228600">
                  <a:srgbClr val="FF0000">
                    <a:alpha val="40000"/>
                  </a:srgbClr>
                </a:glow>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40BB1C8-0FA4-4234-811F-B1041D46756A}"/>
              </a:ext>
            </a:extLst>
          </p:cNvPr>
          <p:cNvSpPr>
            <a:spLocks noGrp="1"/>
          </p:cNvSpPr>
          <p:nvPr>
            <p:ph type="subTitle" idx="1"/>
          </p:nvPr>
        </p:nvSpPr>
        <p:spPr>
          <a:xfrm>
            <a:off x="1222917" y="2866482"/>
            <a:ext cx="9144000" cy="1655762"/>
          </a:xfrm>
        </p:spPr>
        <p:txBody>
          <a:bodyPr>
            <a:normAutofit/>
            <a:scene3d>
              <a:camera prst="orthographicFront"/>
              <a:lightRig rig="threePt" dir="t"/>
            </a:scene3d>
            <a:sp3d extrusionH="57150">
              <a:bevelT w="69850" h="38100" prst="cross"/>
            </a:sp3d>
          </a:bodyPr>
          <a:lstStyle/>
          <a:p>
            <a:r>
              <a:rPr lang="he-IL" sz="4400" i="1" dirty="0">
                <a:solidFill>
                  <a:schemeClr val="bg1"/>
                </a:solidFill>
                <a:effectLst>
                  <a:glow rad="228600">
                    <a:schemeClr val="accent4">
                      <a:satMod val="175000"/>
                      <a:alpha val="40000"/>
                    </a:schemeClr>
                  </a:glow>
                  <a:outerShdw blurRad="38100" dist="38100" dir="2700000" algn="tl">
                    <a:srgbClr val="000000">
                      <a:alpha val="43137"/>
                    </a:srgbClr>
                  </a:outerShdw>
                </a:effectLst>
              </a:rPr>
              <a:t>מציגים:</a:t>
            </a:r>
            <a:endParaRPr lang="en-US" sz="4400" i="1" dirty="0">
              <a:solidFill>
                <a:schemeClr val="bg1"/>
              </a:solidFill>
              <a:effectLst>
                <a:glow rad="228600">
                  <a:schemeClr val="accent4">
                    <a:satMod val="175000"/>
                    <a:alpha val="40000"/>
                  </a:schemeClr>
                </a:glow>
                <a:outerShdw blurRad="38100" dist="38100" dir="2700000" algn="tl">
                  <a:srgbClr val="000000">
                    <a:alpha val="43137"/>
                  </a:srgbClr>
                </a:outerShdw>
              </a:effectLst>
            </a:endParaRPr>
          </a:p>
          <a:p>
            <a:r>
              <a:rPr lang="he-IL" sz="4400" i="1" dirty="0">
                <a:solidFill>
                  <a:schemeClr val="bg1"/>
                </a:solidFill>
                <a:effectLst>
                  <a:glow rad="228600">
                    <a:schemeClr val="accent4">
                      <a:satMod val="175000"/>
                      <a:alpha val="40000"/>
                    </a:schemeClr>
                  </a:glow>
                  <a:outerShdw blurRad="38100" dist="38100" dir="2700000" algn="tl">
                    <a:srgbClr val="000000">
                      <a:alpha val="43137"/>
                    </a:srgbClr>
                  </a:outerShdw>
                </a:effectLst>
              </a:rPr>
              <a:t>ישראל כהן וכפיר ענבל</a:t>
            </a:r>
            <a:endParaRPr lang="en-US" sz="4400" i="1" dirty="0">
              <a:solidFill>
                <a:schemeClr val="bg1"/>
              </a:solidFill>
              <a:effectLst>
                <a:glow rad="228600">
                  <a:schemeClr val="accent4">
                    <a:satMod val="175000"/>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84105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33F1C-C47D-4397-9ECF-B704A31BA034}"/>
              </a:ext>
            </a:extLst>
          </p:cNvPr>
          <p:cNvSpPr>
            <a:spLocks noGrp="1"/>
          </p:cNvSpPr>
          <p:nvPr>
            <p:ph type="title"/>
          </p:nvPr>
        </p:nvSpPr>
        <p:spPr>
          <a:xfrm>
            <a:off x="841248" y="251312"/>
            <a:ext cx="10506456" cy="1010264"/>
          </a:xfrm>
        </p:spPr>
        <p:txBody>
          <a:bodyPr anchor="ctr">
            <a:normAutofit/>
          </a:bodyPr>
          <a:lstStyle/>
          <a:p>
            <a:pPr algn="ctr" rtl="1"/>
            <a:r>
              <a:rPr lang="he-IL" dirty="0"/>
              <a:t>מבוא</a:t>
            </a:r>
            <a:endParaRPr lang="en-US" dirty="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071ADB0-3F22-4FCF-B712-C3826FCE7B38}"/>
              </a:ext>
            </a:extLst>
          </p:cNvPr>
          <p:cNvGraphicFramePr>
            <a:graphicFrameLocks noGrp="1"/>
          </p:cNvGraphicFramePr>
          <p:nvPr>
            <p:ph idx="1"/>
            <p:extLst>
              <p:ext uri="{D42A27DB-BD31-4B8C-83A1-F6EECF244321}">
                <p14:modId xmlns:p14="http://schemas.microsoft.com/office/powerpoint/2010/main" val="53580415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0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87C2-6443-4A07-A0B6-EABC099E27E1}"/>
              </a:ext>
            </a:extLst>
          </p:cNvPr>
          <p:cNvSpPr>
            <a:spLocks noGrp="1"/>
          </p:cNvSpPr>
          <p:nvPr>
            <p:ph type="title"/>
          </p:nvPr>
        </p:nvSpPr>
        <p:spPr>
          <a:xfrm>
            <a:off x="7527072" y="325338"/>
            <a:ext cx="3826727" cy="1325563"/>
          </a:xfrm>
        </p:spPr>
        <p:txBody>
          <a:bodyPr>
            <a:normAutofit/>
          </a:bodyPr>
          <a:lstStyle/>
          <a:p>
            <a:pPr algn="ctr"/>
            <a:r>
              <a:rPr lang="he-IL" sz="4800" dirty="0"/>
              <a:t>מסד הנתונים</a:t>
            </a:r>
            <a:endParaRPr lang="en-US" sz="4800" dirty="0"/>
          </a:p>
        </p:txBody>
      </p:sp>
      <p:sp>
        <p:nvSpPr>
          <p:cNvPr id="3" name="Content Placeholder 2">
            <a:extLst>
              <a:ext uri="{FF2B5EF4-FFF2-40B4-BE49-F238E27FC236}">
                <a16:creationId xmlns:a16="http://schemas.microsoft.com/office/drawing/2014/main" id="{D6469012-378D-4103-8359-C9C03C304BC5}"/>
              </a:ext>
            </a:extLst>
          </p:cNvPr>
          <p:cNvSpPr>
            <a:spLocks noGrp="1"/>
          </p:cNvSpPr>
          <p:nvPr>
            <p:ph idx="1"/>
          </p:nvPr>
        </p:nvSpPr>
        <p:spPr>
          <a:xfrm>
            <a:off x="2364058" y="1825625"/>
            <a:ext cx="8989741" cy="2289175"/>
          </a:xfrm>
        </p:spPr>
        <p:txBody>
          <a:bodyPr>
            <a:normAutofit/>
          </a:bodyPr>
          <a:lstStyle/>
          <a:p>
            <a:pPr algn="r" rtl="1"/>
            <a:r>
              <a:rPr lang="he-IL" sz="2400" dirty="0"/>
              <a:t>יש בדיוק 1000 תמונות ב-</a:t>
            </a:r>
            <a:r>
              <a:rPr lang="en-US" sz="2400" dirty="0"/>
              <a:t>data</a:t>
            </a:r>
            <a:r>
              <a:rPr lang="he-IL" sz="2400" dirty="0"/>
              <a:t>. </a:t>
            </a:r>
          </a:p>
          <a:p>
            <a:pPr algn="r" rtl="1"/>
            <a:r>
              <a:rPr lang="he-IL" sz="2400" b="1" u="sng" dirty="0"/>
              <a:t>אופן חלוקת הדוגמאות בין שלבי האימון:</a:t>
            </a:r>
          </a:p>
          <a:p>
            <a:pPr algn="r" rtl="1"/>
            <a:r>
              <a:rPr lang="he-IL" sz="2400" u="sng" dirty="0"/>
              <a:t>70% לסט האימון, 10% לסט הולידציה, ו-20% לסט המבחן.</a:t>
            </a:r>
            <a:br>
              <a:rPr lang="en-US" sz="2400" b="1" u="sng" dirty="0"/>
            </a:br>
            <a:r>
              <a:rPr lang="he-IL" sz="2400" dirty="0"/>
              <a:t>(יתכן שלפי ההצלחה ננסה אחוזים אחרים, פחות ולידציה וטסט ויותר באימון).</a:t>
            </a:r>
          </a:p>
          <a:p>
            <a:pPr algn="r" rtl="1"/>
            <a:endParaRPr lang="he-IL" sz="2400" dirty="0"/>
          </a:p>
        </p:txBody>
      </p:sp>
      <p:pic>
        <p:nvPicPr>
          <p:cNvPr id="5" name="Picture 4" descr="Chart&#10;&#10;Description automatically generated with low confidence">
            <a:extLst>
              <a:ext uri="{FF2B5EF4-FFF2-40B4-BE49-F238E27FC236}">
                <a16:creationId xmlns:a16="http://schemas.microsoft.com/office/drawing/2014/main" id="{0682D8DC-4470-419B-AD18-BB44F8D76E47}"/>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44965" y="3976322"/>
            <a:ext cx="4719637" cy="2112244"/>
          </a:xfrm>
          <a:prstGeom prst="rect">
            <a:avLst/>
          </a:prstGeom>
        </p:spPr>
      </p:pic>
      <p:sp>
        <p:nvSpPr>
          <p:cNvPr id="4" name="TextBox 3">
            <a:extLst>
              <a:ext uri="{FF2B5EF4-FFF2-40B4-BE49-F238E27FC236}">
                <a16:creationId xmlns:a16="http://schemas.microsoft.com/office/drawing/2014/main" id="{1E5AC412-AF98-4BC6-B265-082C429B173A}"/>
              </a:ext>
            </a:extLst>
          </p:cNvPr>
          <p:cNvSpPr txBox="1"/>
          <p:nvPr/>
        </p:nvSpPr>
        <p:spPr>
          <a:xfrm>
            <a:off x="-543740" y="6088565"/>
            <a:ext cx="5408342" cy="276999"/>
          </a:xfrm>
          <a:prstGeom prst="rect">
            <a:avLst/>
          </a:prstGeom>
          <a:noFill/>
        </p:spPr>
        <p:txBody>
          <a:bodyPr wrap="square" rtlCol="0">
            <a:spAutoFit/>
          </a:bodyPr>
          <a:lstStyle/>
          <a:p>
            <a:pPr algn="r" rtl="1"/>
            <a:r>
              <a:rPr lang="he-IL" sz="1200" dirty="0"/>
              <a:t>תמונת סרטן מסוג </a:t>
            </a:r>
            <a:r>
              <a:rPr lang="en-US" sz="1200" dirty="0"/>
              <a:t>Adenocarcinoma</a:t>
            </a:r>
            <a:r>
              <a:rPr lang="he-IL" sz="1200" dirty="0"/>
              <a:t> שעברה עיבוד אוגמנטציה מסוג </a:t>
            </a:r>
            <a:r>
              <a:rPr lang="en-US" sz="1200" dirty="0"/>
              <a:t>Mirror Flip</a:t>
            </a:r>
            <a:r>
              <a:rPr lang="he-IL" sz="1200" dirty="0"/>
              <a:t>.</a:t>
            </a:r>
            <a:endParaRPr lang="LID4096" sz="1200" dirty="0"/>
          </a:p>
        </p:txBody>
      </p:sp>
      <p:sp>
        <p:nvSpPr>
          <p:cNvPr id="6" name="TextBox 5">
            <a:extLst>
              <a:ext uri="{FF2B5EF4-FFF2-40B4-BE49-F238E27FC236}">
                <a16:creationId xmlns:a16="http://schemas.microsoft.com/office/drawing/2014/main" id="{EDD1F8FA-4A68-46A8-BA74-F650BE01D517}"/>
              </a:ext>
            </a:extLst>
          </p:cNvPr>
          <p:cNvSpPr txBox="1"/>
          <p:nvPr/>
        </p:nvSpPr>
        <p:spPr>
          <a:xfrm>
            <a:off x="4750421" y="3836020"/>
            <a:ext cx="6628586" cy="3416320"/>
          </a:xfrm>
          <a:prstGeom prst="rect">
            <a:avLst/>
          </a:prstGeom>
          <a:noFill/>
        </p:spPr>
        <p:txBody>
          <a:bodyPr wrap="square" rtlCol="0">
            <a:spAutoFit/>
          </a:bodyPr>
          <a:lstStyle/>
          <a:p>
            <a:pPr marL="285750" indent="-285750" algn="r" rtl="1">
              <a:buFont typeface="Arial" panose="020B0604020202020204" pitchFamily="34" charset="0"/>
              <a:buChar char="•"/>
            </a:pPr>
            <a:r>
              <a:rPr lang="he-IL" sz="2400" b="1" u="sng" dirty="0"/>
              <a:t>העיבוד המקדים:</a:t>
            </a:r>
          </a:p>
          <a:p>
            <a:pPr marL="285750" indent="-285750" algn="r" rtl="1">
              <a:buFont typeface="Arial" panose="020B0604020202020204" pitchFamily="34" charset="0"/>
              <a:buChar char="•"/>
            </a:pPr>
            <a:r>
              <a:rPr lang="he-IL" sz="2400" dirty="0"/>
              <a:t>בגלל שמדובר בתמונות </a:t>
            </a:r>
            <a:r>
              <a:rPr lang="en-US" sz="2400" dirty="0"/>
              <a:t>CT</a:t>
            </a:r>
            <a:r>
              <a:rPr lang="he-IL" sz="2400" dirty="0"/>
              <a:t> של ריאות, נוכל לבצע </a:t>
            </a:r>
            <a:r>
              <a:rPr lang="en-US" sz="2400" dirty="0"/>
              <a:t>augmentation</a:t>
            </a:r>
            <a:r>
              <a:rPr lang="he-IL" sz="2400" dirty="0"/>
              <a:t> של </a:t>
            </a:r>
            <a:r>
              <a:rPr lang="en-US" sz="2400" dirty="0" err="1"/>
              <a:t>תמונת</a:t>
            </a:r>
            <a:r>
              <a:rPr lang="he-IL" sz="2400" dirty="0"/>
              <a:t> מראה</a:t>
            </a:r>
            <a:r>
              <a:rPr lang="en-US" sz="2400" dirty="0"/>
              <a:t> </a:t>
            </a:r>
            <a:r>
              <a:rPr lang="he-IL" sz="2400" dirty="0"/>
              <a:t>של</a:t>
            </a:r>
            <a:r>
              <a:rPr lang="en-US" sz="2400" dirty="0"/>
              <a:t> </a:t>
            </a:r>
            <a:r>
              <a:rPr lang="he-IL" sz="2400" dirty="0"/>
              <a:t>כל ה</a:t>
            </a:r>
            <a:r>
              <a:rPr lang="en-US" sz="2400" dirty="0"/>
              <a:t>data-</a:t>
            </a:r>
            <a:r>
              <a:rPr lang="he-IL" sz="2400" dirty="0"/>
              <a:t> </a:t>
            </a:r>
            <a:r>
              <a:rPr lang="en-US" sz="2400" dirty="0" err="1"/>
              <a:t>ובכך</a:t>
            </a:r>
            <a:r>
              <a:rPr lang="en-US" sz="2400" dirty="0"/>
              <a:t> </a:t>
            </a:r>
            <a:r>
              <a:rPr lang="en-US" sz="2400" dirty="0" err="1"/>
              <a:t>להכפיל</a:t>
            </a:r>
            <a:r>
              <a:rPr lang="en-US" sz="2400" dirty="0"/>
              <a:t> </a:t>
            </a:r>
            <a:r>
              <a:rPr lang="en-US" sz="2400" dirty="0" err="1"/>
              <a:t>אותו</a:t>
            </a:r>
            <a:r>
              <a:rPr lang="he-IL" sz="2400" dirty="0"/>
              <a:t>.</a:t>
            </a:r>
          </a:p>
          <a:p>
            <a:pPr marL="285750" indent="-285750" algn="r" rtl="1">
              <a:buFont typeface="Arial" panose="020B0604020202020204" pitchFamily="34" charset="0"/>
              <a:buChar char="•"/>
            </a:pPr>
            <a:r>
              <a:rPr lang="he-IL" sz="2400" dirty="0"/>
              <a:t>נבצע </a:t>
            </a:r>
            <a:r>
              <a:rPr lang="en-US" sz="2400" dirty="0"/>
              <a:t>resize</a:t>
            </a:r>
            <a:r>
              <a:rPr lang="he-IL" sz="2400" dirty="0"/>
              <a:t> לתמונות, </a:t>
            </a:r>
            <a:r>
              <a:rPr lang="en-US" sz="2400" dirty="0" err="1"/>
              <a:t>ומעבר</a:t>
            </a:r>
            <a:r>
              <a:rPr lang="en-US" sz="2400" dirty="0"/>
              <a:t> ל</a:t>
            </a:r>
            <a:r>
              <a:rPr lang="he-IL" sz="2400" dirty="0"/>
              <a:t>ייצוג ב</a:t>
            </a:r>
            <a:r>
              <a:rPr lang="en-US" sz="2400" dirty="0"/>
              <a:t>Gray scale -</a:t>
            </a:r>
            <a:r>
              <a:rPr lang="he-IL" sz="2400" dirty="0"/>
              <a:t>.</a:t>
            </a:r>
            <a:endParaRPr lang="en-US" sz="2400" dirty="0"/>
          </a:p>
          <a:p>
            <a:pPr marL="285750" indent="-285750" algn="r" rtl="1">
              <a:buFont typeface="Arial" panose="020B0604020202020204" pitchFamily="34" charset="0"/>
              <a:buChar char="•"/>
            </a:pPr>
            <a:r>
              <a:rPr lang="he-IL" sz="2400" dirty="0"/>
              <a:t>קישור למסד הנתונים:</a:t>
            </a:r>
          </a:p>
          <a:p>
            <a:pPr marL="0" indent="0" algn="ctr">
              <a:buNone/>
            </a:pPr>
            <a:r>
              <a:rPr lang="en-US" sz="2000" dirty="0">
                <a:hlinkClick r:id="rId3"/>
              </a:rPr>
              <a:t>https://www.kaggle.com/mohamedhanyyy/chest-ctscan-images/download</a:t>
            </a:r>
            <a:endParaRPr lang="he-IL" sz="2000" dirty="0"/>
          </a:p>
          <a:p>
            <a:pPr algn="r" rtl="1"/>
            <a:endParaRPr lang="LID4096" sz="2400" dirty="0"/>
          </a:p>
        </p:txBody>
      </p:sp>
      <p:pic>
        <p:nvPicPr>
          <p:cNvPr id="2052" name="Picture 4" descr="Choosing the Right Database for Your Applications | PingCAP">
            <a:extLst>
              <a:ext uri="{FF2B5EF4-FFF2-40B4-BE49-F238E27FC236}">
                <a16:creationId xmlns:a16="http://schemas.microsoft.com/office/drawing/2014/main" id="{97621F56-291A-4C4F-9AA3-B377E45F86FB}"/>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2504783" y="492436"/>
            <a:ext cx="2968607" cy="129876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92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4845108-6A7F-49A5-A3BE-573B35A1D103}"/>
              </a:ext>
            </a:extLst>
          </p:cNvPr>
          <p:cNvSpPr>
            <a:spLocks noGrp="1"/>
          </p:cNvSpPr>
          <p:nvPr>
            <p:ph type="title"/>
          </p:nvPr>
        </p:nvSpPr>
        <p:spPr>
          <a:xfrm>
            <a:off x="964760" y="804328"/>
            <a:ext cx="6091312" cy="1205821"/>
          </a:xfrm>
        </p:spPr>
        <p:txBody>
          <a:bodyPr>
            <a:normAutofit/>
          </a:bodyPr>
          <a:lstStyle/>
          <a:p>
            <a:pPr algn="ctr"/>
            <a:r>
              <a:rPr lang="he-IL" sz="4000" dirty="0">
                <a:solidFill>
                  <a:srgbClr val="FEFFFF"/>
                </a:solidFill>
              </a:rPr>
              <a:t>רזולוציה</a:t>
            </a:r>
            <a:endParaRPr lang="en-US" sz="4000" dirty="0">
              <a:solidFill>
                <a:srgbClr val="FEFFFF"/>
              </a:solidFill>
            </a:endParaRPr>
          </a:p>
        </p:txBody>
      </p:sp>
      <p:sp>
        <p:nvSpPr>
          <p:cNvPr id="3" name="Content Placeholder 2">
            <a:extLst>
              <a:ext uri="{FF2B5EF4-FFF2-40B4-BE49-F238E27FC236}">
                <a16:creationId xmlns:a16="http://schemas.microsoft.com/office/drawing/2014/main" id="{F4C0C7DA-7A80-46C4-96A4-80CD9D3898C4}"/>
              </a:ext>
            </a:extLst>
          </p:cNvPr>
          <p:cNvSpPr>
            <a:spLocks noGrp="1"/>
          </p:cNvSpPr>
          <p:nvPr>
            <p:ph idx="1"/>
          </p:nvPr>
        </p:nvSpPr>
        <p:spPr>
          <a:xfrm>
            <a:off x="1282189" y="2494450"/>
            <a:ext cx="5773883" cy="3563159"/>
          </a:xfrm>
        </p:spPr>
        <p:txBody>
          <a:bodyPr>
            <a:normAutofit lnSpcReduction="10000"/>
          </a:bodyPr>
          <a:lstStyle/>
          <a:p>
            <a:pPr marL="0" indent="0" algn="r" rtl="1">
              <a:buNone/>
            </a:pPr>
            <a:r>
              <a:rPr lang="he-IL" sz="2400" dirty="0"/>
              <a:t>בגלל שה-</a:t>
            </a:r>
            <a:r>
              <a:rPr lang="en-US" sz="2400" dirty="0"/>
              <a:t>data</a:t>
            </a:r>
            <a:r>
              <a:rPr lang="he-IL" sz="2400" dirty="0"/>
              <a:t> נאסף ממקורות רבים, יש שונות ברזולוציות של התמונות במאגר, סדרי הגודל של רזולוציות:</a:t>
            </a:r>
          </a:p>
          <a:p>
            <a:pPr algn="r" rtl="1"/>
            <a:endParaRPr lang="he-IL" sz="2400" dirty="0"/>
          </a:p>
          <a:p>
            <a:pPr marL="0" indent="0" rtl="1">
              <a:buNone/>
            </a:pPr>
            <a:endParaRPr lang="he-IL" sz="2400" dirty="0"/>
          </a:p>
          <a:p>
            <a:pPr marL="0" indent="0" algn="r" rtl="1">
              <a:buNone/>
            </a:pPr>
            <a:endParaRPr lang="he-IL" sz="2400" dirty="0"/>
          </a:p>
          <a:p>
            <a:pPr marL="0" indent="0" algn="r" rtl="1">
              <a:buNone/>
            </a:pPr>
            <a:r>
              <a:rPr lang="he-IL" sz="2400" dirty="0"/>
              <a:t>תמונות להמחשה, מהסוג הנורמאלי (ללא סרטן):</a:t>
            </a:r>
          </a:p>
          <a:p>
            <a:pPr marL="0" indent="0" algn="r" rtl="1">
              <a:buNone/>
            </a:pPr>
            <a:r>
              <a:rPr lang="he-IL" sz="2400" dirty="0"/>
              <a:t>371</a:t>
            </a:r>
            <a:r>
              <a:rPr lang="en-US" sz="2400" dirty="0"/>
              <a:t>X</a:t>
            </a:r>
            <a:r>
              <a:rPr lang="he-IL" sz="2400" dirty="0"/>
              <a:t>251</a:t>
            </a:r>
            <a:br>
              <a:rPr lang="en-US" sz="2400" dirty="0"/>
            </a:br>
            <a:r>
              <a:rPr lang="he-IL" sz="2400" dirty="0"/>
              <a:t>940</a:t>
            </a:r>
            <a:r>
              <a:rPr lang="en-US" sz="2400" dirty="0"/>
              <a:t>X</a:t>
            </a:r>
            <a:r>
              <a:rPr lang="he-IL" sz="2400" dirty="0"/>
              <a:t>627                                   		</a:t>
            </a:r>
          </a:p>
          <a:p>
            <a:pPr rtl="1"/>
            <a:endParaRPr lang="he-IL" sz="2400" dirty="0"/>
          </a:p>
        </p:txBody>
      </p:sp>
      <p:pic>
        <p:nvPicPr>
          <p:cNvPr id="11" name="Picture 10">
            <a:extLst>
              <a:ext uri="{FF2B5EF4-FFF2-40B4-BE49-F238E27FC236}">
                <a16:creationId xmlns:a16="http://schemas.microsoft.com/office/drawing/2014/main" id="{35B9EA30-89C6-4530-A57A-338BB3DBA358}"/>
              </a:ext>
            </a:extLst>
          </p:cNvPr>
          <p:cNvPicPr>
            <a:picLocks noChangeAspect="1"/>
          </p:cNvPicPr>
          <p:nvPr/>
        </p:nvPicPr>
        <p:blipFill>
          <a:blip r:embed="rId2"/>
          <a:stretch>
            <a:fillRect/>
          </a:stretch>
        </p:blipFill>
        <p:spPr>
          <a:xfrm>
            <a:off x="8024706" y="615124"/>
            <a:ext cx="3343407" cy="2273516"/>
          </a:xfrm>
          <a:prstGeom prst="rect">
            <a:avLst/>
          </a:prstGeom>
        </p:spPr>
      </p:pic>
      <p:pic>
        <p:nvPicPr>
          <p:cNvPr id="5" name="Picture 4">
            <a:extLst>
              <a:ext uri="{FF2B5EF4-FFF2-40B4-BE49-F238E27FC236}">
                <a16:creationId xmlns:a16="http://schemas.microsoft.com/office/drawing/2014/main" id="{C2A3A860-EA2A-444C-8A9E-6165F34BB181}"/>
              </a:ext>
            </a:extLst>
          </p:cNvPr>
          <p:cNvPicPr>
            <a:picLocks noChangeAspect="1"/>
          </p:cNvPicPr>
          <p:nvPr/>
        </p:nvPicPr>
        <p:blipFill>
          <a:blip r:embed="rId3"/>
          <a:stretch>
            <a:fillRect/>
          </a:stretch>
        </p:blipFill>
        <p:spPr>
          <a:xfrm>
            <a:off x="8024706" y="3537186"/>
            <a:ext cx="3340358" cy="2705690"/>
          </a:xfrm>
          <a:prstGeom prst="rect">
            <a:avLst/>
          </a:prstGeom>
        </p:spPr>
      </p:pic>
      <p:pic>
        <p:nvPicPr>
          <p:cNvPr id="6" name="תמונה 5">
            <a:extLst>
              <a:ext uri="{FF2B5EF4-FFF2-40B4-BE49-F238E27FC236}">
                <a16:creationId xmlns:a16="http://schemas.microsoft.com/office/drawing/2014/main" id="{ED26B5B6-B397-41C6-AF21-926E59ED86C2}"/>
              </a:ext>
            </a:extLst>
          </p:cNvPr>
          <p:cNvPicPr>
            <a:picLocks noChangeAspect="1"/>
          </p:cNvPicPr>
          <p:nvPr/>
        </p:nvPicPr>
        <p:blipFill>
          <a:blip r:embed="rId4"/>
          <a:stretch>
            <a:fillRect/>
          </a:stretch>
        </p:blipFill>
        <p:spPr>
          <a:xfrm>
            <a:off x="2885517" y="3259853"/>
            <a:ext cx="2255196" cy="1358093"/>
          </a:xfrm>
          <a:prstGeom prst="rect">
            <a:avLst/>
          </a:prstGeom>
        </p:spPr>
      </p:pic>
      <p:sp>
        <p:nvSpPr>
          <p:cNvPr id="4" name="TextBox 3">
            <a:extLst>
              <a:ext uri="{FF2B5EF4-FFF2-40B4-BE49-F238E27FC236}">
                <a16:creationId xmlns:a16="http://schemas.microsoft.com/office/drawing/2014/main" id="{4063FB12-FB99-4620-9EE7-4765FE5B98F9}"/>
              </a:ext>
            </a:extLst>
          </p:cNvPr>
          <p:cNvSpPr txBox="1"/>
          <p:nvPr/>
        </p:nvSpPr>
        <p:spPr>
          <a:xfrm>
            <a:off x="8198603" y="2888640"/>
            <a:ext cx="3166461" cy="369332"/>
          </a:xfrm>
          <a:prstGeom prst="rect">
            <a:avLst/>
          </a:prstGeom>
          <a:noFill/>
        </p:spPr>
        <p:txBody>
          <a:bodyPr wrap="square" rtlCol="0">
            <a:spAutoFit/>
          </a:bodyPr>
          <a:lstStyle/>
          <a:p>
            <a:pPr algn="r" rtl="1"/>
            <a:r>
              <a:rPr lang="he-IL" dirty="0"/>
              <a:t>נורמאלי ברזולוציה </a:t>
            </a:r>
            <a:r>
              <a:rPr lang="en-US" dirty="0"/>
              <a:t>251X371</a:t>
            </a:r>
            <a:endParaRPr lang="LID4096" dirty="0"/>
          </a:p>
        </p:txBody>
      </p:sp>
      <p:sp>
        <p:nvSpPr>
          <p:cNvPr id="14" name="TextBox 13">
            <a:extLst>
              <a:ext uri="{FF2B5EF4-FFF2-40B4-BE49-F238E27FC236}">
                <a16:creationId xmlns:a16="http://schemas.microsoft.com/office/drawing/2014/main" id="{772F0CCC-A234-473A-B8D8-894BB5EF732C}"/>
              </a:ext>
            </a:extLst>
          </p:cNvPr>
          <p:cNvSpPr txBox="1"/>
          <p:nvPr/>
        </p:nvSpPr>
        <p:spPr>
          <a:xfrm>
            <a:off x="8111654" y="6242876"/>
            <a:ext cx="3166461" cy="369332"/>
          </a:xfrm>
          <a:prstGeom prst="rect">
            <a:avLst/>
          </a:prstGeom>
          <a:noFill/>
        </p:spPr>
        <p:txBody>
          <a:bodyPr wrap="square" rtlCol="0">
            <a:spAutoFit/>
          </a:bodyPr>
          <a:lstStyle/>
          <a:p>
            <a:pPr algn="r" rtl="1"/>
            <a:r>
              <a:rPr lang="he-IL" dirty="0"/>
              <a:t>נורמאלי ברזולוציה </a:t>
            </a:r>
            <a:r>
              <a:rPr lang="en-US" dirty="0"/>
              <a:t>627X940</a:t>
            </a:r>
            <a:endParaRPr lang="LID4096" dirty="0"/>
          </a:p>
        </p:txBody>
      </p:sp>
    </p:spTree>
    <p:extLst>
      <p:ext uri="{BB962C8B-B14F-4D97-AF65-F5344CB8AC3E}">
        <p14:creationId xmlns:p14="http://schemas.microsoft.com/office/powerpoint/2010/main" val="256624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7B276-64A1-4B4E-9734-03AD7D6AD47F}"/>
              </a:ext>
            </a:extLst>
          </p:cNvPr>
          <p:cNvPicPr>
            <a:picLocks noChangeAspect="1"/>
          </p:cNvPicPr>
          <p:nvPr/>
        </p:nvPicPr>
        <p:blipFill rotWithShape="1">
          <a:blip r:embed="rId2"/>
          <a:srcRect t="24970" r="1177" b="4442"/>
          <a:stretch/>
        </p:blipFill>
        <p:spPr>
          <a:xfrm>
            <a:off x="0" y="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7F959-6C84-45E7-86AC-E7BEB3279928}"/>
              </a:ext>
            </a:extLst>
          </p:cNvPr>
          <p:cNvSpPr>
            <a:spLocks noGrp="1"/>
          </p:cNvSpPr>
          <p:nvPr>
            <p:ph type="title"/>
          </p:nvPr>
        </p:nvSpPr>
        <p:spPr>
          <a:xfrm>
            <a:off x="594804" y="640263"/>
            <a:ext cx="6619811" cy="1344975"/>
          </a:xfrm>
        </p:spPr>
        <p:txBody>
          <a:bodyPr>
            <a:normAutofit/>
          </a:bodyPr>
          <a:lstStyle/>
          <a:p>
            <a:pPr algn="ctr"/>
            <a:r>
              <a:rPr lang="he-IL" sz="4000" b="0" i="0" dirty="0">
                <a:effectLst/>
                <a:latin typeface="Arial" panose="020B0604020202020204" pitchFamily="34" charset="0"/>
              </a:rPr>
              <a:t>מטא-דאטה</a:t>
            </a:r>
          </a:p>
        </p:txBody>
      </p:sp>
      <p:sp>
        <p:nvSpPr>
          <p:cNvPr id="3" name="Content Placeholder 2">
            <a:extLst>
              <a:ext uri="{FF2B5EF4-FFF2-40B4-BE49-F238E27FC236}">
                <a16:creationId xmlns:a16="http://schemas.microsoft.com/office/drawing/2014/main" id="{C8F8BA25-633F-4B14-92F0-00F715EE0175}"/>
              </a:ext>
            </a:extLst>
          </p:cNvPr>
          <p:cNvSpPr>
            <a:spLocks noGrp="1"/>
          </p:cNvSpPr>
          <p:nvPr>
            <p:ph idx="1"/>
          </p:nvPr>
        </p:nvSpPr>
        <p:spPr>
          <a:xfrm>
            <a:off x="594109" y="2121763"/>
            <a:ext cx="6620505" cy="3773010"/>
          </a:xfrm>
        </p:spPr>
        <p:txBody>
          <a:bodyPr>
            <a:normAutofit/>
          </a:bodyPr>
          <a:lstStyle/>
          <a:p>
            <a:pPr marL="0" indent="0" algn="r" rtl="1" fontAlgn="base">
              <a:buNone/>
            </a:pPr>
            <a:r>
              <a:rPr lang="he-IL" sz="2000" b="0" i="0" dirty="0">
                <a:effectLst/>
                <a:latin typeface="inherit"/>
              </a:rPr>
              <a:t>ישנם 3 סוגי סרטן שונים </a:t>
            </a:r>
            <a:r>
              <a:rPr lang="he-IL" sz="2000" dirty="0">
                <a:latin typeface="inherit"/>
              </a:rPr>
              <a:t>שאיתם אנו עובדים</a:t>
            </a:r>
            <a:r>
              <a:rPr lang="en-US" sz="2000" b="0" i="0" dirty="0">
                <a:effectLst/>
                <a:latin typeface="inherit"/>
              </a:rPr>
              <a:t>:</a:t>
            </a:r>
            <a:endParaRPr lang="he-IL" sz="2000" b="0" i="0" dirty="0">
              <a:effectLst/>
              <a:latin typeface="inherit"/>
            </a:endParaRPr>
          </a:p>
          <a:p>
            <a:pPr marL="457200" indent="-457200" algn="r" rtl="1" fontAlgn="base">
              <a:buFont typeface="+mj-lt"/>
              <a:buAutoNum type="arabicPeriod"/>
            </a:pPr>
            <a:r>
              <a:rPr lang="en-US" sz="2000" b="1" i="0" dirty="0">
                <a:effectLst/>
                <a:latin typeface="inherit"/>
              </a:rPr>
              <a:t>Adenocarcinoma</a:t>
            </a:r>
          </a:p>
          <a:p>
            <a:pPr marL="457200" indent="-457200" algn="r" rtl="1" fontAlgn="base">
              <a:buFont typeface="+mj-lt"/>
              <a:buAutoNum type="arabicPeriod"/>
            </a:pPr>
            <a:r>
              <a:rPr lang="en-US" sz="2000" b="1" i="0" dirty="0">
                <a:effectLst/>
                <a:latin typeface="inherit"/>
              </a:rPr>
              <a:t>Large cell carcinoma</a:t>
            </a:r>
          </a:p>
          <a:p>
            <a:pPr marL="457200" indent="-457200" algn="r" rtl="1" fontAlgn="base">
              <a:buFont typeface="+mj-lt"/>
              <a:buAutoNum type="arabicPeriod"/>
            </a:pPr>
            <a:r>
              <a:rPr lang="en-US" sz="2000" b="1" i="0" dirty="0">
                <a:effectLst/>
                <a:latin typeface="inherit"/>
              </a:rPr>
              <a:t>Squamous cell carcinoma</a:t>
            </a:r>
            <a:endParaRPr lang="he-IL" sz="2000" b="1" i="0" dirty="0">
              <a:effectLst/>
              <a:latin typeface="inherit"/>
            </a:endParaRPr>
          </a:p>
          <a:p>
            <a:pPr marL="0" indent="0" algn="r" rtl="1" fontAlgn="base">
              <a:buNone/>
            </a:pPr>
            <a:r>
              <a:rPr lang="he-IL" sz="2000" i="0" dirty="0">
                <a:effectLst/>
                <a:latin typeface="inherit"/>
              </a:rPr>
              <a:t>כל שלושת סוגים א</a:t>
            </a:r>
            <a:r>
              <a:rPr lang="he-IL" sz="2000" dirty="0">
                <a:latin typeface="inherit"/>
              </a:rPr>
              <a:t>ילו הם תת סוגים עיקריים של </a:t>
            </a:r>
            <a:br>
              <a:rPr lang="en-US" sz="2000" dirty="0">
                <a:latin typeface="inherit"/>
              </a:rPr>
            </a:br>
            <a:r>
              <a:rPr lang="en-US" sz="2000" dirty="0">
                <a:latin typeface="inherit"/>
              </a:rPr>
              <a:t>NSCLC</a:t>
            </a:r>
            <a:r>
              <a:rPr lang="he-IL" sz="2000" dirty="0">
                <a:latin typeface="inherit"/>
              </a:rPr>
              <a:t>(</a:t>
            </a:r>
            <a:r>
              <a:rPr lang="en-US" sz="1400" dirty="0">
                <a:solidFill>
                  <a:srgbClr val="202122"/>
                </a:solidFill>
                <a:latin typeface="Arial" panose="020B0604020202020204" pitchFamily="34" charset="0"/>
              </a:rPr>
              <a:t>N</a:t>
            </a:r>
            <a:r>
              <a:rPr lang="en-US" sz="1400" b="0" i="0" dirty="0">
                <a:solidFill>
                  <a:srgbClr val="202122"/>
                </a:solidFill>
                <a:effectLst/>
                <a:latin typeface="Arial" panose="020B0604020202020204" pitchFamily="34" charset="0"/>
              </a:rPr>
              <a:t>on-Small Cell Lung Cancer</a:t>
            </a:r>
            <a:r>
              <a:rPr lang="he-IL" sz="2000" b="0" i="0" dirty="0">
                <a:solidFill>
                  <a:srgbClr val="202122"/>
                </a:solidFill>
                <a:effectLst/>
                <a:latin typeface="inherit"/>
              </a:rPr>
              <a:t>). </a:t>
            </a:r>
            <a:br>
              <a:rPr lang="en-US" sz="2000" dirty="0">
                <a:solidFill>
                  <a:srgbClr val="202122"/>
                </a:solidFill>
                <a:latin typeface="inherit"/>
              </a:rPr>
            </a:br>
            <a:r>
              <a:rPr lang="he-IL" sz="2000" dirty="0">
                <a:solidFill>
                  <a:srgbClr val="202122"/>
                </a:solidFill>
                <a:latin typeface="inherit"/>
              </a:rPr>
              <a:t>אבחונם, על ידי רופא מוסמך, מובדל ע"פ גודל הגידול, תבנית הגדילה של הגידול ועומק הפלישה של הגידול לתוך רקמת הריאה הנורמלית.</a:t>
            </a:r>
            <a:br>
              <a:rPr lang="en-US" sz="2000" i="0" dirty="0">
                <a:effectLst/>
                <a:latin typeface="inherit"/>
              </a:rPr>
            </a:br>
            <a:endParaRPr lang="he-IL" sz="2000" i="0" dirty="0">
              <a:effectLst/>
              <a:latin typeface="inherit"/>
            </a:endParaRPr>
          </a:p>
        </p:txBody>
      </p:sp>
    </p:spTree>
    <p:extLst>
      <p:ext uri="{BB962C8B-B14F-4D97-AF65-F5344CB8AC3E}">
        <p14:creationId xmlns:p14="http://schemas.microsoft.com/office/powerpoint/2010/main" val="277575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EA0F3D8-CCFD-46BD-9B7C-70C2D7E4409B}"/>
              </a:ext>
            </a:extLst>
          </p:cNvPr>
          <p:cNvSpPr>
            <a:spLocks noGrp="1"/>
          </p:cNvSpPr>
          <p:nvPr>
            <p:ph type="title"/>
          </p:nvPr>
        </p:nvSpPr>
        <p:spPr>
          <a:xfrm>
            <a:off x="1047280" y="759805"/>
            <a:ext cx="10306520" cy="1325563"/>
          </a:xfrm>
        </p:spPr>
        <p:txBody>
          <a:bodyPr>
            <a:normAutofit/>
          </a:bodyPr>
          <a:lstStyle/>
          <a:p>
            <a:pPr algn="ctr"/>
            <a:r>
              <a:rPr lang="en-US" sz="4000" i="0" dirty="0">
                <a:solidFill>
                  <a:srgbClr val="FFFFFF"/>
                </a:solidFill>
                <a:effectLst/>
                <a:latin typeface="inherit"/>
              </a:rPr>
              <a:t>Adenocarcinoma</a:t>
            </a:r>
            <a:endParaRPr lang="LID4096" sz="4000" dirty="0">
              <a:solidFill>
                <a:srgbClr val="FFFFFF"/>
              </a:solidFill>
            </a:endParaRPr>
          </a:p>
        </p:txBody>
      </p:sp>
      <p:sp>
        <p:nvSpPr>
          <p:cNvPr id="3" name="Content Placeholder 2">
            <a:extLst>
              <a:ext uri="{FF2B5EF4-FFF2-40B4-BE49-F238E27FC236}">
                <a16:creationId xmlns:a16="http://schemas.microsoft.com/office/drawing/2014/main" id="{F1D52D46-E955-4F4B-832F-E8553FEB0AA7}"/>
              </a:ext>
            </a:extLst>
          </p:cNvPr>
          <p:cNvSpPr>
            <a:spLocks noGrp="1"/>
          </p:cNvSpPr>
          <p:nvPr>
            <p:ph idx="1"/>
          </p:nvPr>
        </p:nvSpPr>
        <p:spPr>
          <a:xfrm>
            <a:off x="1424904" y="2494450"/>
            <a:ext cx="5068493" cy="3603745"/>
          </a:xfrm>
        </p:spPr>
        <p:txBody>
          <a:bodyPr>
            <a:normAutofit/>
          </a:bodyPr>
          <a:lstStyle/>
          <a:p>
            <a:pPr marL="0" indent="0" algn="r" rtl="1" fontAlgn="base">
              <a:buNone/>
            </a:pPr>
            <a:r>
              <a:rPr lang="en-US" sz="2000" b="1" i="0" dirty="0">
                <a:effectLst/>
                <a:latin typeface="inherit"/>
              </a:rPr>
              <a:t>Adenocarcinoma</a:t>
            </a:r>
            <a:r>
              <a:rPr lang="he-IL" sz="2000" dirty="0">
                <a:latin typeface="inherit"/>
              </a:rPr>
              <a:t> של הריאות, הוא סוג הסרטן הנפוץ ביותר של סרטן ריאות. מהווה 30 אחוזים מכל המקרים בסך הכל ובערך 40 אחוזים מסך מקרי סרטני הריאות שאינם קטנים.</a:t>
            </a:r>
          </a:p>
          <a:p>
            <a:pPr marL="0" indent="0" algn="r" rtl="1" fontAlgn="base">
              <a:buNone/>
            </a:pPr>
            <a:r>
              <a:rPr lang="en-US" sz="2000" i="0" dirty="0">
                <a:effectLst/>
                <a:latin typeface="inherit"/>
              </a:rPr>
              <a:t>Adenocarcinoma</a:t>
            </a:r>
            <a:r>
              <a:rPr lang="he-IL" sz="2000" i="0" dirty="0">
                <a:effectLst/>
                <a:latin typeface="inherit"/>
              </a:rPr>
              <a:t>, נמצאים במספר בסרטנים שמתבטאים באיברים שונים בגוף.</a:t>
            </a:r>
          </a:p>
          <a:p>
            <a:pPr marL="0" indent="0" algn="r" rtl="1" fontAlgn="base">
              <a:buNone/>
            </a:pPr>
            <a:r>
              <a:rPr lang="en-US" sz="2000" i="0" dirty="0">
                <a:effectLst/>
                <a:latin typeface="inherit"/>
              </a:rPr>
              <a:t>Adenocarcinoma</a:t>
            </a:r>
            <a:r>
              <a:rPr lang="he-IL" sz="2000" i="0" dirty="0">
                <a:effectLst/>
                <a:latin typeface="inherit"/>
              </a:rPr>
              <a:t> של הריאות נמצאים באזור החיצוני של הראות בבועיות שמפרישות מוקוס ועוזרות לנשימה.</a:t>
            </a:r>
          </a:p>
          <a:p>
            <a:pPr marL="0" indent="0" algn="r" rtl="1" fontAlgn="base">
              <a:buNone/>
            </a:pPr>
            <a:r>
              <a:rPr lang="he-IL" sz="2000" i="0" dirty="0">
                <a:effectLst/>
                <a:latin typeface="inherit"/>
              </a:rPr>
              <a:t>סימפטומים של סוג הסרטן הזה כוללים השתעלויות, צרידות, איבוד משקל וחולשה.</a:t>
            </a:r>
            <a:endParaRPr lang="he-IL" sz="2000" b="0" i="0" dirty="0">
              <a:effectLst/>
              <a:latin typeface="inherit"/>
            </a:endParaRPr>
          </a:p>
          <a:p>
            <a:pPr marL="0" indent="0">
              <a:buNone/>
            </a:pPr>
            <a:endParaRPr lang="LID4096" sz="1700" dirty="0"/>
          </a:p>
        </p:txBody>
      </p:sp>
      <p:pic>
        <p:nvPicPr>
          <p:cNvPr id="5" name="Picture 4" descr="A picture containing indoor&#10;&#10;Description automatically generated">
            <a:extLst>
              <a:ext uri="{FF2B5EF4-FFF2-40B4-BE49-F238E27FC236}">
                <a16:creationId xmlns:a16="http://schemas.microsoft.com/office/drawing/2014/main" id="{0DB40841-481F-4DA1-966B-DCC32CD6522E}"/>
              </a:ext>
            </a:extLst>
          </p:cNvPr>
          <p:cNvPicPr>
            <a:picLocks noChangeAspect="1"/>
          </p:cNvPicPr>
          <p:nvPr/>
        </p:nvPicPr>
        <p:blipFill rotWithShape="1">
          <a:blip r:embed="rId2">
            <a:extLst>
              <a:ext uri="{28A0092B-C50C-407E-A947-70E740481C1C}">
                <a14:useLocalDpi xmlns:a14="http://schemas.microsoft.com/office/drawing/2010/main" val="0"/>
              </a:ext>
            </a:extLst>
          </a:blip>
          <a:srcRect t="4258"/>
          <a:stretch/>
        </p:blipFill>
        <p:spPr>
          <a:xfrm>
            <a:off x="6713552" y="2492376"/>
            <a:ext cx="4187743" cy="3107295"/>
          </a:xfrm>
          <a:prstGeom prst="rect">
            <a:avLst/>
          </a:prstGeom>
        </p:spPr>
      </p:pic>
    </p:spTree>
    <p:extLst>
      <p:ext uri="{BB962C8B-B14F-4D97-AF65-F5344CB8AC3E}">
        <p14:creationId xmlns:p14="http://schemas.microsoft.com/office/powerpoint/2010/main" val="162569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1879FD-B8ED-459E-9176-4911BEBFC7C6}"/>
              </a:ext>
            </a:extLst>
          </p:cNvPr>
          <p:cNvSpPr>
            <a:spLocks noGrp="1"/>
          </p:cNvSpPr>
          <p:nvPr>
            <p:ph type="title"/>
          </p:nvPr>
        </p:nvSpPr>
        <p:spPr>
          <a:xfrm>
            <a:off x="1047280" y="759805"/>
            <a:ext cx="10306520" cy="1325563"/>
          </a:xfrm>
        </p:spPr>
        <p:txBody>
          <a:bodyPr>
            <a:normAutofit/>
          </a:bodyPr>
          <a:lstStyle/>
          <a:p>
            <a:pPr algn="ctr"/>
            <a:r>
              <a:rPr lang="en-US" sz="4000" b="0" i="0" dirty="0">
                <a:solidFill>
                  <a:srgbClr val="FFFFFF"/>
                </a:solidFill>
                <a:effectLst/>
                <a:latin typeface="inherit"/>
              </a:rPr>
              <a:t>Large cell carcinoma</a:t>
            </a:r>
            <a:endParaRPr lang="en-US" sz="4000" dirty="0">
              <a:solidFill>
                <a:srgbClr val="FFFFFF"/>
              </a:solidFill>
            </a:endParaRPr>
          </a:p>
        </p:txBody>
      </p:sp>
      <p:sp>
        <p:nvSpPr>
          <p:cNvPr id="3" name="Content Placeholder 2">
            <a:extLst>
              <a:ext uri="{FF2B5EF4-FFF2-40B4-BE49-F238E27FC236}">
                <a16:creationId xmlns:a16="http://schemas.microsoft.com/office/drawing/2014/main" id="{438D2898-6022-4F31-B649-B3BC68A8C71C}"/>
              </a:ext>
            </a:extLst>
          </p:cNvPr>
          <p:cNvSpPr>
            <a:spLocks noGrp="1"/>
          </p:cNvSpPr>
          <p:nvPr>
            <p:ph idx="1"/>
          </p:nvPr>
        </p:nvSpPr>
        <p:spPr>
          <a:xfrm>
            <a:off x="1424904" y="2494450"/>
            <a:ext cx="4053545" cy="3563159"/>
          </a:xfrm>
        </p:spPr>
        <p:txBody>
          <a:bodyPr>
            <a:normAutofit/>
          </a:bodyPr>
          <a:lstStyle/>
          <a:p>
            <a:pPr marL="0" indent="0" algn="r" rtl="1" fontAlgn="base">
              <a:buNone/>
            </a:pPr>
            <a:r>
              <a:rPr lang="he-IL" sz="2400" b="0" i="0" dirty="0">
                <a:effectLst/>
                <a:latin typeface="Inter"/>
              </a:rPr>
              <a:t>קרצינומה לא-מובחנת של תאים גדולים היא סוג סרטן ריאות שגדל ומתפשט במהירות ויכול להימצא בכל איזור בריאה.</a:t>
            </a:r>
            <a:br>
              <a:rPr lang="en-US" sz="2400" b="0" i="0" dirty="0">
                <a:effectLst/>
                <a:latin typeface="Inter"/>
              </a:rPr>
            </a:br>
            <a:r>
              <a:rPr lang="he-IL" sz="2400" b="0" i="0" dirty="0">
                <a:effectLst/>
                <a:latin typeface="Inter"/>
              </a:rPr>
              <a:t>סוג זה של סרטן ריאות בדרך כלל מהווה 10 עד 15 אחוזים מכל המקרים של סרטן בתאי האפיתל בריאות</a:t>
            </a:r>
            <a:r>
              <a:rPr lang="en-US" sz="2400" b="0" i="0" dirty="0">
                <a:effectLst/>
                <a:latin typeface="Inter"/>
              </a:rPr>
              <a:t> </a:t>
            </a:r>
            <a:r>
              <a:rPr lang="he-IL" sz="2400" b="0" i="0" dirty="0">
                <a:effectLst/>
                <a:latin typeface="Inter"/>
              </a:rPr>
              <a:t>(מתוך סוגי סרטני הריאות שאינם קטנים).</a:t>
            </a:r>
          </a:p>
        </p:txBody>
      </p:sp>
      <p:pic>
        <p:nvPicPr>
          <p:cNvPr id="5" name="Picture 4" descr="A picture containing indoor, porcelain&#10;&#10;Description automatically generated">
            <a:extLst>
              <a:ext uri="{FF2B5EF4-FFF2-40B4-BE49-F238E27FC236}">
                <a16:creationId xmlns:a16="http://schemas.microsoft.com/office/drawing/2014/main" id="{A99B3594-95E7-446F-A01B-DCB747D52704}"/>
              </a:ext>
            </a:extLst>
          </p:cNvPr>
          <p:cNvPicPr>
            <a:picLocks noChangeAspect="1"/>
          </p:cNvPicPr>
          <p:nvPr/>
        </p:nvPicPr>
        <p:blipFill rotWithShape="1">
          <a:blip r:embed="rId2">
            <a:extLst>
              <a:ext uri="{28A0092B-C50C-407E-A947-70E740481C1C}">
                <a14:useLocalDpi xmlns:a14="http://schemas.microsoft.com/office/drawing/2010/main" val="0"/>
              </a:ext>
            </a:extLst>
          </a:blip>
          <a:srcRect t="2050" r="3" b="516"/>
          <a:stretch/>
        </p:blipFill>
        <p:spPr>
          <a:xfrm>
            <a:off x="6098892" y="2492376"/>
            <a:ext cx="4802404" cy="3563372"/>
          </a:xfrm>
          <a:prstGeom prst="rect">
            <a:avLst/>
          </a:prstGeom>
        </p:spPr>
      </p:pic>
    </p:spTree>
    <p:extLst>
      <p:ext uri="{BB962C8B-B14F-4D97-AF65-F5344CB8AC3E}">
        <p14:creationId xmlns:p14="http://schemas.microsoft.com/office/powerpoint/2010/main" val="376257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84727D2-92FF-44D4-A8CA-5DDA87E5654B}"/>
              </a:ext>
            </a:extLst>
          </p:cNvPr>
          <p:cNvSpPr>
            <a:spLocks noGrp="1"/>
          </p:cNvSpPr>
          <p:nvPr>
            <p:ph type="title"/>
          </p:nvPr>
        </p:nvSpPr>
        <p:spPr>
          <a:xfrm>
            <a:off x="1047280" y="759805"/>
            <a:ext cx="10306520" cy="1325563"/>
          </a:xfrm>
        </p:spPr>
        <p:txBody>
          <a:bodyPr>
            <a:normAutofit/>
          </a:bodyPr>
          <a:lstStyle/>
          <a:p>
            <a:pPr algn="ctr"/>
            <a:r>
              <a:rPr lang="en-US" sz="4000" b="0" i="0" dirty="0">
                <a:solidFill>
                  <a:srgbClr val="FFFFFF"/>
                </a:solidFill>
                <a:effectLst/>
                <a:latin typeface="inherit"/>
              </a:rPr>
              <a:t>Squamous cell carcinoma</a:t>
            </a:r>
            <a:endParaRPr lang="en-US" sz="4000" dirty="0">
              <a:solidFill>
                <a:srgbClr val="FFFFFF"/>
              </a:solidFill>
            </a:endParaRPr>
          </a:p>
        </p:txBody>
      </p:sp>
      <p:sp>
        <p:nvSpPr>
          <p:cNvPr id="3" name="Content Placeholder 2">
            <a:extLst>
              <a:ext uri="{FF2B5EF4-FFF2-40B4-BE49-F238E27FC236}">
                <a16:creationId xmlns:a16="http://schemas.microsoft.com/office/drawing/2014/main" id="{9EED3F57-39A7-41D1-90EC-DBD08AFCDC2B}"/>
              </a:ext>
            </a:extLst>
          </p:cNvPr>
          <p:cNvSpPr>
            <a:spLocks noGrp="1"/>
          </p:cNvSpPr>
          <p:nvPr>
            <p:ph idx="1"/>
          </p:nvPr>
        </p:nvSpPr>
        <p:spPr>
          <a:xfrm>
            <a:off x="1424904" y="2494450"/>
            <a:ext cx="4053545" cy="3563159"/>
          </a:xfrm>
        </p:spPr>
        <p:txBody>
          <a:bodyPr>
            <a:normAutofit/>
          </a:bodyPr>
          <a:lstStyle/>
          <a:p>
            <a:pPr marL="0" indent="0" algn="r" rtl="1" fontAlgn="base">
              <a:buNone/>
            </a:pPr>
            <a:r>
              <a:rPr lang="he-IL" sz="2400" b="0" i="0" dirty="0">
                <a:effectLst/>
                <a:latin typeface="inherit"/>
              </a:rPr>
              <a:t>סוג סרטן ריאות זה נמצא במרכז הריאה, באזור שהסימפונות הגדולות יותר מצטרפות לקנה הנשימה לריאה או באחד מענפי דרכי הנשימה הראשיים.</a:t>
            </a:r>
          </a:p>
          <a:p>
            <a:pPr marL="0" indent="0" algn="r" rtl="1" fontAlgn="base">
              <a:buNone/>
            </a:pPr>
            <a:r>
              <a:rPr lang="he-IL" sz="2400" b="0" i="0" dirty="0">
                <a:effectLst/>
                <a:latin typeface="inherit"/>
              </a:rPr>
              <a:t>סרטן ריאות זה אחראי לכ-30 אחוזים מכל סוגי סרטני הריאות שאינם קטנים, ובדרך כלל קשור לעישון.</a:t>
            </a:r>
            <a:endParaRPr lang="en-US" sz="2400" dirty="0"/>
          </a:p>
        </p:txBody>
      </p:sp>
      <p:pic>
        <p:nvPicPr>
          <p:cNvPr id="5" name="Picture 4" descr="A picture containing meal, porcelain&#10;&#10;Description automatically generated">
            <a:extLst>
              <a:ext uri="{FF2B5EF4-FFF2-40B4-BE49-F238E27FC236}">
                <a16:creationId xmlns:a16="http://schemas.microsoft.com/office/drawing/2014/main" id="{6187DEA0-D825-45C3-97C9-F8BC0C4B3671}"/>
              </a:ext>
            </a:extLst>
          </p:cNvPr>
          <p:cNvPicPr>
            <a:picLocks noChangeAspect="1"/>
          </p:cNvPicPr>
          <p:nvPr/>
        </p:nvPicPr>
        <p:blipFill rotWithShape="1">
          <a:blip r:embed="rId2">
            <a:extLst>
              <a:ext uri="{28A0092B-C50C-407E-A947-70E740481C1C}">
                <a14:useLocalDpi xmlns:a14="http://schemas.microsoft.com/office/drawing/2010/main" val="0"/>
              </a:ext>
            </a:extLst>
          </a:blip>
          <a:srcRect l="606" r="-2" b="-2"/>
          <a:stretch/>
        </p:blipFill>
        <p:spPr>
          <a:xfrm>
            <a:off x="6222380" y="2492376"/>
            <a:ext cx="4678916" cy="3471744"/>
          </a:xfrm>
          <a:prstGeom prst="rect">
            <a:avLst/>
          </a:prstGeom>
        </p:spPr>
      </p:pic>
    </p:spTree>
    <p:extLst>
      <p:ext uri="{BB962C8B-B14F-4D97-AF65-F5344CB8AC3E}">
        <p14:creationId xmlns:p14="http://schemas.microsoft.com/office/powerpoint/2010/main" val="99570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512C9B-43AB-426B-BEF4-F8DD9CEA0450}"/>
              </a:ext>
            </a:extLst>
          </p:cNvPr>
          <p:cNvSpPr>
            <a:spLocks noGrp="1"/>
          </p:cNvSpPr>
          <p:nvPr>
            <p:ph type="title"/>
          </p:nvPr>
        </p:nvSpPr>
        <p:spPr>
          <a:xfrm>
            <a:off x="838200" y="192334"/>
            <a:ext cx="10515600" cy="1325563"/>
          </a:xfrm>
        </p:spPr>
        <p:txBody>
          <a:bodyPr/>
          <a:lstStyle/>
          <a:p>
            <a:pPr algn="ctr"/>
            <a:r>
              <a:rPr lang="he-IL" dirty="0">
                <a:effectLst>
                  <a:outerShdw blurRad="38100" dist="38100" dir="2700000" algn="tl">
                    <a:srgbClr val="000000">
                      <a:alpha val="43137"/>
                    </a:srgbClr>
                  </a:outerShdw>
                </a:effectLst>
              </a:rPr>
              <a:t>גישת הפתרון</a:t>
            </a:r>
          </a:p>
        </p:txBody>
      </p:sp>
      <p:sp>
        <p:nvSpPr>
          <p:cNvPr id="3" name="מציין מיקום תוכן 2">
            <a:extLst>
              <a:ext uri="{FF2B5EF4-FFF2-40B4-BE49-F238E27FC236}">
                <a16:creationId xmlns:a16="http://schemas.microsoft.com/office/drawing/2014/main" id="{6EE404FB-7307-4304-AB41-BC7C6ACB6B95}"/>
              </a:ext>
            </a:extLst>
          </p:cNvPr>
          <p:cNvSpPr>
            <a:spLocks noGrp="1"/>
          </p:cNvSpPr>
          <p:nvPr>
            <p:ph idx="1"/>
          </p:nvPr>
        </p:nvSpPr>
        <p:spPr>
          <a:xfrm>
            <a:off x="245327" y="1331495"/>
            <a:ext cx="11108473" cy="5161380"/>
          </a:xfrm>
        </p:spPr>
        <p:txBody>
          <a:bodyPr>
            <a:normAutofit fontScale="70000" lnSpcReduction="20000"/>
          </a:bodyPr>
          <a:lstStyle/>
          <a:p>
            <a:pPr algn="r" rtl="1">
              <a:buFont typeface="Wingdings" panose="05000000000000000000" pitchFamily="2" charset="2"/>
              <a:buChar char="v"/>
            </a:pPr>
            <a:r>
              <a:rPr lang="he-IL" dirty="0"/>
              <a:t>חקרנו את הנתונים וראינו שחלק מהתמונות מכילות כתוביות או קווים.</a:t>
            </a:r>
          </a:p>
          <a:p>
            <a:pPr marL="0" indent="0" algn="r" rtl="1">
              <a:buNone/>
            </a:pPr>
            <a:r>
              <a:rPr lang="he-IL" sz="3300" dirty="0"/>
              <a:t>   </a:t>
            </a:r>
            <a:r>
              <a:rPr lang="he-IL" sz="2900" dirty="0"/>
              <a:t>לכן נרצה לבצע </a:t>
            </a:r>
            <a:r>
              <a:rPr lang="en-US" sz="2900" dirty="0"/>
              <a:t>auto-encoder</a:t>
            </a:r>
            <a:r>
              <a:rPr lang="he-IL" sz="2900" dirty="0"/>
              <a:t> כדי להוריד את הרעש כמה שניתן. </a:t>
            </a:r>
            <a:endParaRPr lang="en-US" sz="2900" dirty="0"/>
          </a:p>
          <a:p>
            <a:pPr marL="0" indent="0" algn="r" rtl="1">
              <a:buNone/>
            </a:pPr>
            <a:r>
              <a:rPr lang="he-IL" sz="2900" dirty="0"/>
              <a:t>   לאחר מכן כחלק מאותה האסטרטגיה,</a:t>
            </a:r>
          </a:p>
          <a:p>
            <a:pPr marL="0" indent="0" algn="r" rtl="1">
              <a:buNone/>
            </a:pPr>
            <a:r>
              <a:rPr lang="he-IL" sz="2900" dirty="0"/>
              <a:t>   נרצה להשתמש ב-</a:t>
            </a:r>
            <a:r>
              <a:rPr lang="en-US" sz="2900" dirty="0"/>
              <a:t>average pooling </a:t>
            </a:r>
            <a:r>
              <a:rPr lang="he-IL" sz="2900" dirty="0"/>
              <a:t> ברשת ה </a:t>
            </a:r>
            <a:r>
              <a:rPr lang="en-US" sz="2900" dirty="0"/>
              <a:t>CNN</a:t>
            </a:r>
            <a:r>
              <a:rPr lang="he-IL" sz="2900" dirty="0"/>
              <a:t>.</a:t>
            </a:r>
          </a:p>
          <a:p>
            <a:pPr algn="r" rtl="1">
              <a:buFont typeface="Wingdings" panose="05000000000000000000" pitchFamily="2" charset="2"/>
              <a:buChar char="v"/>
            </a:pPr>
            <a:r>
              <a:rPr lang="he-IL" dirty="0"/>
              <a:t>כפי שהראינו קודם, ביצענו בדיקת מימדים לתמונות, כדי להבין לאיזה מימדים לבצע </a:t>
            </a:r>
            <a:r>
              <a:rPr lang="en-US" dirty="0"/>
              <a:t>resize</a:t>
            </a:r>
            <a:r>
              <a:rPr lang="he-IL" dirty="0"/>
              <a:t> בצורה שתאבד הכי פחות מאיכות ה-</a:t>
            </a:r>
            <a:r>
              <a:rPr lang="en-US" dirty="0"/>
              <a:t>data</a:t>
            </a:r>
            <a:r>
              <a:rPr lang="he-IL" dirty="0"/>
              <a:t>, ממוצעי הרזולוציה של התמונות לפי צירים:</a:t>
            </a:r>
          </a:p>
          <a:p>
            <a:pPr marL="3657600" lvl="8" indent="0" algn="r" rtl="1">
              <a:buNone/>
            </a:pPr>
            <a:r>
              <a:rPr lang="en-US" sz="2900" dirty="0"/>
              <a:t>y</a:t>
            </a:r>
            <a:r>
              <a:rPr lang="he-IL" sz="2900" dirty="0"/>
              <a:t> = 492,</a:t>
            </a:r>
            <a:br>
              <a:rPr lang="en-US" sz="2900"/>
            </a:br>
            <a:r>
              <a:rPr lang="en-US" sz="2900"/>
              <a:t>x</a:t>
            </a:r>
            <a:r>
              <a:rPr lang="he-IL" sz="2900"/>
              <a:t> </a:t>
            </a:r>
            <a:r>
              <a:rPr lang="he-IL" sz="2900" dirty="0"/>
              <a:t>= 684.</a:t>
            </a:r>
          </a:p>
          <a:p>
            <a:pPr algn="r" rtl="1">
              <a:buFont typeface="Wingdings" panose="05000000000000000000" pitchFamily="2" charset="2"/>
              <a:buChar char="v"/>
            </a:pPr>
            <a:r>
              <a:rPr lang="he-IL" dirty="0"/>
              <a:t>האלגוריתם אותו ניישם כאמור יהיה </a:t>
            </a:r>
            <a:r>
              <a:rPr lang="en-US" dirty="0"/>
              <a:t>CNN</a:t>
            </a:r>
            <a:r>
              <a:rPr lang="he-IL" dirty="0"/>
              <a:t>.</a:t>
            </a:r>
            <a:br>
              <a:rPr lang="en-US" dirty="0"/>
            </a:br>
            <a:r>
              <a:rPr lang="he-IL" dirty="0"/>
              <a:t>תחילה, אסטרטגיית האימון תהיה לבצע פונקציית </a:t>
            </a:r>
            <a:r>
              <a:rPr lang="en-US" dirty="0"/>
              <a:t>loss</a:t>
            </a:r>
            <a:r>
              <a:rPr lang="he-IL" dirty="0"/>
              <a:t> בינארית, סרטני או לא. </a:t>
            </a:r>
            <a:br>
              <a:rPr lang="en-US" dirty="0"/>
            </a:br>
            <a:r>
              <a:rPr lang="he-IL" dirty="0"/>
              <a:t>יתכן שבהמשך ננסה לסווג לשלושת סוגי הסרטן, נראה אם גודל ה</a:t>
            </a:r>
            <a:r>
              <a:rPr lang="en-US" dirty="0"/>
              <a:t>data</a:t>
            </a:r>
            <a:r>
              <a:rPr lang="he-IL" dirty="0"/>
              <a:t> יאפשר זאת. כנ"ל לגבי </a:t>
            </a:r>
            <a:r>
              <a:rPr lang="en-US" dirty="0"/>
              <a:t>segmentation</a:t>
            </a:r>
            <a:r>
              <a:rPr lang="he-IL" dirty="0"/>
              <a:t>.</a:t>
            </a:r>
          </a:p>
          <a:p>
            <a:pPr marL="0" indent="0" algn="r" rtl="1">
              <a:buNone/>
            </a:pPr>
            <a:endParaRPr lang="he-IL" dirty="0"/>
          </a:p>
          <a:p>
            <a:pPr algn="r" rtl="1">
              <a:buFont typeface="Wingdings" panose="05000000000000000000" pitchFamily="2" charset="2"/>
              <a:buChar char="v"/>
            </a:pPr>
            <a:r>
              <a:rPr lang="he-IL" dirty="0"/>
              <a:t>קריטריונים לביצועים:</a:t>
            </a:r>
          </a:p>
          <a:p>
            <a:pPr marL="0" indent="0" algn="r" rtl="1">
              <a:buNone/>
            </a:pPr>
            <a:r>
              <a:rPr lang="he-IL" dirty="0"/>
              <a:t>   נרצה להשתמש ב-</a:t>
            </a:r>
            <a:r>
              <a:rPr lang="en-US" dirty="0"/>
              <a:t>validation</a:t>
            </a:r>
            <a:r>
              <a:rPr lang="he-IL" dirty="0"/>
              <a:t> לטובת בדיקת </a:t>
            </a:r>
            <a:r>
              <a:rPr lang="en-US" dirty="0"/>
              <a:t>overfitting</a:t>
            </a:r>
            <a:r>
              <a:rPr lang="he-IL" dirty="0"/>
              <a:t>, וחישוב </a:t>
            </a:r>
            <a:r>
              <a:rPr lang="en-US" dirty="0"/>
              <a:t>accuracy</a:t>
            </a:r>
            <a:r>
              <a:rPr lang="he-IL" dirty="0"/>
              <a:t>, </a:t>
            </a:r>
            <a:r>
              <a:rPr lang="en-US" dirty="0"/>
              <a:t>recall</a:t>
            </a:r>
            <a:r>
              <a:rPr lang="he-IL" dirty="0"/>
              <a:t>, </a:t>
            </a:r>
            <a:r>
              <a:rPr lang="en-US" dirty="0"/>
              <a:t>roc-curve</a:t>
            </a:r>
            <a:r>
              <a:rPr lang="he-IL" dirty="0"/>
              <a:t> על ה-</a:t>
            </a:r>
            <a:r>
              <a:rPr lang="en-US" dirty="0"/>
              <a:t>test</a:t>
            </a:r>
            <a:r>
              <a:rPr lang="he-IL" dirty="0"/>
              <a:t> בסוף.</a:t>
            </a:r>
            <a:br>
              <a:rPr lang="en-US" dirty="0"/>
            </a:br>
            <a:endParaRPr lang="he-IL" dirty="0"/>
          </a:p>
          <a:p>
            <a:pPr algn="r" rtl="1">
              <a:buFont typeface="Wingdings" panose="05000000000000000000" pitchFamily="2" charset="2"/>
              <a:buChar char="v"/>
            </a:pPr>
            <a:r>
              <a:rPr lang="he-IL" dirty="0"/>
              <a:t>בגלל שה </a:t>
            </a:r>
            <a:r>
              <a:rPr lang="en-US" dirty="0"/>
              <a:t>data</a:t>
            </a:r>
            <a:r>
              <a:rPr lang="he-IL" dirty="0"/>
              <a:t> קטן יחסית, אולי ננסה (אם נקבל תוצאות לא טובות יחסית למה שראינו שאפשר) לחלק את ה</a:t>
            </a:r>
            <a:r>
              <a:rPr lang="en-US" dirty="0"/>
              <a:t>data</a:t>
            </a:r>
            <a:r>
              <a:rPr lang="he-IL" dirty="0"/>
              <a:t> במקום </a:t>
            </a:r>
            <a:r>
              <a:rPr lang="en-US" dirty="0"/>
              <a:t>validation &amp; train</a:t>
            </a:r>
            <a:r>
              <a:rPr lang="he-IL" dirty="0"/>
              <a:t> לאימון בצורה של </a:t>
            </a:r>
            <a:r>
              <a:rPr lang="en-US" dirty="0"/>
              <a:t>K-fold-</a:t>
            </a:r>
            <a:r>
              <a:rPr lang="en-US" dirty="0" err="1"/>
              <a:t>Cross_validation</a:t>
            </a:r>
            <a:r>
              <a:rPr lang="he-IL" dirty="0"/>
              <a:t>.</a:t>
            </a:r>
          </a:p>
          <a:p>
            <a:pPr marL="0" indent="0" algn="r" rtl="1">
              <a:buNone/>
            </a:pPr>
            <a:endParaRPr lang="he-IL" dirty="0"/>
          </a:p>
        </p:txBody>
      </p:sp>
      <p:pic>
        <p:nvPicPr>
          <p:cNvPr id="4" name="Picture 3">
            <a:extLst>
              <a:ext uri="{FF2B5EF4-FFF2-40B4-BE49-F238E27FC236}">
                <a16:creationId xmlns:a16="http://schemas.microsoft.com/office/drawing/2014/main" id="{7E2C5F56-2638-4246-9057-2B4E7D737217}"/>
              </a:ext>
            </a:extLst>
          </p:cNvPr>
          <p:cNvPicPr>
            <a:picLocks noChangeAspect="1"/>
          </p:cNvPicPr>
          <p:nvPr/>
        </p:nvPicPr>
        <p:blipFill>
          <a:blip r:embed="rId2"/>
          <a:stretch>
            <a:fillRect/>
          </a:stretch>
        </p:blipFill>
        <p:spPr>
          <a:xfrm>
            <a:off x="390291" y="192334"/>
            <a:ext cx="3222703" cy="2514548"/>
          </a:xfrm>
          <a:prstGeom prst="rect">
            <a:avLst/>
          </a:prstGeom>
        </p:spPr>
      </p:pic>
    </p:spTree>
    <p:extLst>
      <p:ext uri="{BB962C8B-B14F-4D97-AF65-F5344CB8AC3E}">
        <p14:creationId xmlns:p14="http://schemas.microsoft.com/office/powerpoint/2010/main" val="2528337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4299</TotalTime>
  <Words>693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inherit</vt:lpstr>
      <vt:lpstr>Inter</vt:lpstr>
      <vt:lpstr>Wingdings</vt:lpstr>
      <vt:lpstr>Office Theme</vt:lpstr>
      <vt:lpstr>סיווג סרטן ריאות</vt:lpstr>
      <vt:lpstr>מבוא</vt:lpstr>
      <vt:lpstr>מסד הנתונים</vt:lpstr>
      <vt:lpstr>רזולוציה</vt:lpstr>
      <vt:lpstr>מטא-דאטה</vt:lpstr>
      <vt:lpstr>Adenocarcinoma</vt:lpstr>
      <vt:lpstr>Large cell carcinoma</vt:lpstr>
      <vt:lpstr>Squamous cell carcinoma</vt:lpstr>
      <vt:lpstr>גישת הפתרון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סיווג סרטן ריאות</dc:title>
  <dc:creator>Israel c</dc:creator>
  <cp:lastModifiedBy>Kfir Inbal</cp:lastModifiedBy>
  <cp:revision>51</cp:revision>
  <dcterms:created xsi:type="dcterms:W3CDTF">2021-06-16T19:33:22Z</dcterms:created>
  <dcterms:modified xsi:type="dcterms:W3CDTF">2021-07-26T21:34:12Z</dcterms:modified>
</cp:coreProperties>
</file>