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7CDF-FE4D-4E81-B96F-6ED9BF8E25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E174B3-B291-4628-ADB0-F569534F2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4C7A9-207F-4D74-B3E0-D73E4BE7207C}"/>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5" name="Footer Placeholder 4">
            <a:extLst>
              <a:ext uri="{FF2B5EF4-FFF2-40B4-BE49-F238E27FC236}">
                <a16:creationId xmlns:a16="http://schemas.microsoft.com/office/drawing/2014/main" id="{BA71D396-F283-46E4-9F0E-8C68DC4EB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6FDFC-9215-46EA-949D-807074E93F7B}"/>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92249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2889-31BA-42FE-8695-896F1BDD1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E5F9A5-EB44-44CF-A33F-669394A44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C0143-87F1-4F82-9502-292CCAD5DB06}"/>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5" name="Footer Placeholder 4">
            <a:extLst>
              <a:ext uri="{FF2B5EF4-FFF2-40B4-BE49-F238E27FC236}">
                <a16:creationId xmlns:a16="http://schemas.microsoft.com/office/drawing/2014/main" id="{078473B4-D975-4EAE-BB4D-74EF9BC05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CD2C2-1743-4BBA-9FD6-93023877A8F3}"/>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363379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704DF-0B86-431D-93E9-8024D5918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A3ED12-13F4-4975-B0A1-323DA4E7D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8A1BE-1B19-4D9D-8191-52B17651BC0E}"/>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5" name="Footer Placeholder 4">
            <a:extLst>
              <a:ext uri="{FF2B5EF4-FFF2-40B4-BE49-F238E27FC236}">
                <a16:creationId xmlns:a16="http://schemas.microsoft.com/office/drawing/2014/main" id="{2D252BD2-990F-405B-BC89-1D203E68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82B72-7767-4386-8C03-14F78A9246A3}"/>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328453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C5A2-9019-40C6-BF89-145F7EEDF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636A26-8BA5-4870-A8DB-59092D692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A8EE2-FD7D-48F2-8869-E7D9A6900C38}"/>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5" name="Footer Placeholder 4">
            <a:extLst>
              <a:ext uri="{FF2B5EF4-FFF2-40B4-BE49-F238E27FC236}">
                <a16:creationId xmlns:a16="http://schemas.microsoft.com/office/drawing/2014/main" id="{DCB17CDC-0D75-479A-A095-C5F47A0F7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C6EA0-DD15-4F74-9383-DA0C4A525D0F}"/>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379794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6912-D9AC-40E8-8FDA-397B1FC0C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25778-6C1D-4AA6-81E6-4BD9C26D1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182CA-2DE9-46A6-B6C6-EF4402CBF274}"/>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5" name="Footer Placeholder 4">
            <a:extLst>
              <a:ext uri="{FF2B5EF4-FFF2-40B4-BE49-F238E27FC236}">
                <a16:creationId xmlns:a16="http://schemas.microsoft.com/office/drawing/2014/main" id="{838BB8BC-541C-44A9-8068-6BADE840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3C07C-1981-484F-8C6D-1D18EFDA262B}"/>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49863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0FDC-623D-44FB-95E8-642E13060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8CE4DB-DECA-4DDD-84C1-F6BD807B1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4DE99-B1A6-4E16-BDF7-B31069D69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B93D9-2552-4A7D-A3E3-35F467785ED1}"/>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6" name="Footer Placeholder 5">
            <a:extLst>
              <a:ext uri="{FF2B5EF4-FFF2-40B4-BE49-F238E27FC236}">
                <a16:creationId xmlns:a16="http://schemas.microsoft.com/office/drawing/2014/main" id="{1620EDEE-A0E0-44E1-8A53-F8EFC0F72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4E57-6E77-41E9-B8A4-7B06DF3F0070}"/>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385516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346-F6C8-42CD-AA47-A4FCBADBF2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40D998-0809-44AE-9678-C2D040C89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A708C-452B-4583-A2CD-BB2EBFA80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12B14C-91AB-4790-B223-4467C926D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13A8F-22D9-4909-B8DA-E195B9C98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EF963F-4E45-4380-9894-51A13E87262F}"/>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8" name="Footer Placeholder 7">
            <a:extLst>
              <a:ext uri="{FF2B5EF4-FFF2-40B4-BE49-F238E27FC236}">
                <a16:creationId xmlns:a16="http://schemas.microsoft.com/office/drawing/2014/main" id="{FCF66DB6-EC6D-4344-A104-2769B8B5B1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14A8E6-65C4-4FD6-AC28-E08810AB4230}"/>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370970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482-655D-4450-962A-55B00A8F67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81B1E5-5B3B-44F4-8623-5918323CBB43}"/>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4" name="Footer Placeholder 3">
            <a:extLst>
              <a:ext uri="{FF2B5EF4-FFF2-40B4-BE49-F238E27FC236}">
                <a16:creationId xmlns:a16="http://schemas.microsoft.com/office/drawing/2014/main" id="{F61B3F3A-24EA-42F4-A928-86FA1E753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A57CF-3550-486D-A919-7A0B459BF60C}"/>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40684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09C4D-FC8F-4BF0-A6B2-631159EBAA47}"/>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3" name="Footer Placeholder 2">
            <a:extLst>
              <a:ext uri="{FF2B5EF4-FFF2-40B4-BE49-F238E27FC236}">
                <a16:creationId xmlns:a16="http://schemas.microsoft.com/office/drawing/2014/main" id="{5EA0F1C1-9EB2-4A6D-96A9-36F19162B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86B02-A612-4E61-8E4A-04E89BB58629}"/>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22252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F34D-1DEF-4D47-B2A5-FEA189B7B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1B957E-98D5-430F-A230-FC0D7C197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561FAE-2926-4FA4-B8D8-211AE4761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BD871-EE4A-4B3A-97C9-89BAB1504EFD}"/>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6" name="Footer Placeholder 5">
            <a:extLst>
              <a:ext uri="{FF2B5EF4-FFF2-40B4-BE49-F238E27FC236}">
                <a16:creationId xmlns:a16="http://schemas.microsoft.com/office/drawing/2014/main" id="{5C11210C-A639-409D-95A2-6F733823A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35A8F-A945-4261-8D4D-B12A74C56BD5}"/>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59509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989A-6BB0-4EB5-8AE9-56641CD24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F2C69-D9C1-4149-8049-8D4CE32BD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51BDE1-499A-4EF7-9227-BF67B4213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42800-4D14-4247-AE11-4CC76C88C1BB}"/>
              </a:ext>
            </a:extLst>
          </p:cNvPr>
          <p:cNvSpPr>
            <a:spLocks noGrp="1"/>
          </p:cNvSpPr>
          <p:nvPr>
            <p:ph type="dt" sz="half" idx="10"/>
          </p:nvPr>
        </p:nvSpPr>
        <p:spPr/>
        <p:txBody>
          <a:bodyPr/>
          <a:lstStyle/>
          <a:p>
            <a:fld id="{6DA3BCA5-D88D-4458-9D9F-66A3E0F9AABB}" type="datetimeFigureOut">
              <a:rPr lang="en-US" smtClean="0"/>
              <a:t>5/31/2021</a:t>
            </a:fld>
            <a:endParaRPr lang="en-US"/>
          </a:p>
        </p:txBody>
      </p:sp>
      <p:sp>
        <p:nvSpPr>
          <p:cNvPr id="6" name="Footer Placeholder 5">
            <a:extLst>
              <a:ext uri="{FF2B5EF4-FFF2-40B4-BE49-F238E27FC236}">
                <a16:creationId xmlns:a16="http://schemas.microsoft.com/office/drawing/2014/main" id="{BDD12376-8FB6-4A48-AA0D-AEB65ECDE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9760F-8358-4F32-9176-69AEFE8D3619}"/>
              </a:ext>
            </a:extLst>
          </p:cNvPr>
          <p:cNvSpPr>
            <a:spLocks noGrp="1"/>
          </p:cNvSpPr>
          <p:nvPr>
            <p:ph type="sldNum" sz="quarter" idx="12"/>
          </p:nvPr>
        </p:nvSpPr>
        <p:spPr/>
        <p:txBody>
          <a:bodyPr/>
          <a:lstStyle/>
          <a:p>
            <a:fld id="{8676B913-F2B0-4833-9AB4-FD1C1FF7D84C}" type="slidenum">
              <a:rPr lang="en-US" smtClean="0"/>
              <a:t>‹#›</a:t>
            </a:fld>
            <a:endParaRPr lang="en-US"/>
          </a:p>
        </p:txBody>
      </p:sp>
    </p:spTree>
    <p:extLst>
      <p:ext uri="{BB962C8B-B14F-4D97-AF65-F5344CB8AC3E}">
        <p14:creationId xmlns:p14="http://schemas.microsoft.com/office/powerpoint/2010/main" val="86062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1857C4-943D-4790-813F-9F8AB772F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CE9880-6542-49EC-8D89-DF1DCA23C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1627B-5AEE-4B32-9BD0-12F779EDD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3BCA5-D88D-4458-9D9F-66A3E0F9AABB}" type="datetimeFigureOut">
              <a:rPr lang="en-US" smtClean="0"/>
              <a:t>5/31/2021</a:t>
            </a:fld>
            <a:endParaRPr lang="en-US"/>
          </a:p>
        </p:txBody>
      </p:sp>
      <p:sp>
        <p:nvSpPr>
          <p:cNvPr id="5" name="Footer Placeholder 4">
            <a:extLst>
              <a:ext uri="{FF2B5EF4-FFF2-40B4-BE49-F238E27FC236}">
                <a16:creationId xmlns:a16="http://schemas.microsoft.com/office/drawing/2014/main" id="{13D07DE4-2259-4186-A42A-E44A8A47C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78EDE9-C30A-468A-9254-52285AD2B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6B913-F2B0-4833-9AB4-FD1C1FF7D84C}" type="slidenum">
              <a:rPr lang="en-US" smtClean="0"/>
              <a:t>‹#›</a:t>
            </a:fld>
            <a:endParaRPr lang="en-US"/>
          </a:p>
        </p:txBody>
      </p:sp>
    </p:spTree>
    <p:extLst>
      <p:ext uri="{BB962C8B-B14F-4D97-AF65-F5344CB8AC3E}">
        <p14:creationId xmlns:p14="http://schemas.microsoft.com/office/powerpoint/2010/main" val="92276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098686BA-4AF4-4BD1-9D3D-8C84AA0C07C2}"/>
              </a:ext>
            </a:extLst>
          </p:cNvPr>
          <p:cNvPicPr>
            <a:picLocks noChangeAspect="1"/>
          </p:cNvPicPr>
          <p:nvPr/>
        </p:nvPicPr>
        <p:blipFill rotWithShape="1">
          <a:blip r:embed="rId2"/>
          <a:srcRect t="11192" r="56693" b="11647"/>
          <a:stretch/>
        </p:blipFill>
        <p:spPr>
          <a:xfrm>
            <a:off x="20" y="0"/>
            <a:ext cx="5279903" cy="6858000"/>
          </a:xfrm>
          <a:prstGeom prst="rect">
            <a:avLst/>
          </a:prstGeom>
        </p:spPr>
      </p:pic>
      <p:cxnSp>
        <p:nvCxnSpPr>
          <p:cNvPr id="3" name="Straight Connector 2">
            <a:extLst>
              <a:ext uri="{FF2B5EF4-FFF2-40B4-BE49-F238E27FC236}">
                <a16:creationId xmlns:a16="http://schemas.microsoft.com/office/drawing/2014/main" id="{E5B62628-6137-4C7A-B184-69041FD2693A}"/>
              </a:ext>
            </a:extLst>
          </p:cNvPr>
          <p:cNvCxnSpPr/>
          <p:nvPr/>
        </p:nvCxnSpPr>
        <p:spPr>
          <a:xfrm>
            <a:off x="5486400" y="1283110"/>
            <a:ext cx="6253316"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4F73741-0702-4893-AA00-CA36503A62DB}"/>
              </a:ext>
            </a:extLst>
          </p:cNvPr>
          <p:cNvCxnSpPr/>
          <p:nvPr/>
        </p:nvCxnSpPr>
        <p:spPr>
          <a:xfrm>
            <a:off x="5486400" y="5658163"/>
            <a:ext cx="6253316"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1AF8C91-B3E1-4486-A682-CB7AD3185C84}"/>
              </a:ext>
            </a:extLst>
          </p:cNvPr>
          <p:cNvSpPr txBox="1"/>
          <p:nvPr/>
        </p:nvSpPr>
        <p:spPr>
          <a:xfrm>
            <a:off x="5627077" y="2416543"/>
            <a:ext cx="6112639" cy="1200329"/>
          </a:xfrm>
          <a:prstGeom prst="rect">
            <a:avLst/>
          </a:prstGeom>
          <a:noFill/>
        </p:spPr>
        <p:txBody>
          <a:bodyPr wrap="square" rtlCol="0">
            <a:spAutoFit/>
          </a:bodyPr>
          <a:lstStyle/>
          <a:p>
            <a:r>
              <a:rPr lang="en-US" sz="3600" dirty="0"/>
              <a:t>Finding the most suitable location for a burger restaurant</a:t>
            </a:r>
            <a:endParaRPr lang="en-US" sz="3200" dirty="0"/>
          </a:p>
        </p:txBody>
      </p:sp>
      <p:sp>
        <p:nvSpPr>
          <p:cNvPr id="10" name="TextBox 9">
            <a:extLst>
              <a:ext uri="{FF2B5EF4-FFF2-40B4-BE49-F238E27FC236}">
                <a16:creationId xmlns:a16="http://schemas.microsoft.com/office/drawing/2014/main" id="{6D241008-0AC0-4A6C-B3FF-61D39A914D18}"/>
              </a:ext>
            </a:extLst>
          </p:cNvPr>
          <p:cNvSpPr txBox="1"/>
          <p:nvPr/>
        </p:nvSpPr>
        <p:spPr>
          <a:xfrm>
            <a:off x="5627077" y="4374561"/>
            <a:ext cx="6112639" cy="461665"/>
          </a:xfrm>
          <a:prstGeom prst="rect">
            <a:avLst/>
          </a:prstGeom>
          <a:noFill/>
        </p:spPr>
        <p:txBody>
          <a:bodyPr wrap="square" rtlCol="0">
            <a:spAutoFit/>
          </a:bodyPr>
          <a:lstStyle/>
          <a:p>
            <a:r>
              <a:rPr lang="en-US" sz="2400" dirty="0"/>
              <a:t>May 2021</a:t>
            </a:r>
            <a:endParaRPr lang="en-US" sz="2000" dirty="0"/>
          </a:p>
        </p:txBody>
      </p:sp>
    </p:spTree>
    <p:extLst>
      <p:ext uri="{BB962C8B-B14F-4D97-AF65-F5344CB8AC3E}">
        <p14:creationId xmlns:p14="http://schemas.microsoft.com/office/powerpoint/2010/main" val="180046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5F1E-FBA0-48D7-B7BF-6D701615F56B}"/>
              </a:ext>
            </a:extLst>
          </p:cNvPr>
          <p:cNvSpPr>
            <a:spLocks noGrp="1"/>
          </p:cNvSpPr>
          <p:nvPr>
            <p:ph type="title"/>
          </p:nvPr>
        </p:nvSpPr>
        <p:spPr>
          <a:xfrm>
            <a:off x="838200" y="369320"/>
            <a:ext cx="10515600" cy="943170"/>
          </a:xfrm>
        </p:spPr>
        <p:txBody>
          <a:bodyPr>
            <a:normAutofit/>
          </a:bodyPr>
          <a:lstStyle/>
          <a:p>
            <a:r>
              <a:rPr lang="en-US" sz="2800" b="1" dirty="0"/>
              <a:t>Market research is important for any new business venture</a:t>
            </a:r>
          </a:p>
        </p:txBody>
      </p:sp>
      <p:sp>
        <p:nvSpPr>
          <p:cNvPr id="4" name="Isosceles Triangle 3">
            <a:extLst>
              <a:ext uri="{FF2B5EF4-FFF2-40B4-BE49-F238E27FC236}">
                <a16:creationId xmlns:a16="http://schemas.microsoft.com/office/drawing/2014/main" id="{D842DE77-85C9-43D1-992D-A00A07BD9E85}"/>
              </a:ext>
            </a:extLst>
          </p:cNvPr>
          <p:cNvSpPr/>
          <p:nvPr/>
        </p:nvSpPr>
        <p:spPr>
          <a:xfrm>
            <a:off x="8534400" y="4213273"/>
            <a:ext cx="3657600" cy="2644727"/>
          </a:xfrm>
          <a:prstGeom prst="triangle">
            <a:avLst>
              <a:gd name="adj" fmla="val 100000"/>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26E3BE9-5AEE-4EEB-9BA2-2C4A75CD7E5E}"/>
              </a:ext>
            </a:extLst>
          </p:cNvPr>
          <p:cNvSpPr/>
          <p:nvPr/>
        </p:nvSpPr>
        <p:spPr>
          <a:xfrm rot="16200000">
            <a:off x="5343836" y="9830"/>
            <a:ext cx="1504335" cy="12192003"/>
          </a:xfrm>
          <a:prstGeom prst="triangle">
            <a:avLst>
              <a:gd name="adj" fmla="val 0"/>
            </a:avLst>
          </a:prstGeom>
          <a:solidFill>
            <a:schemeClr val="accent2">
              <a:lumMod val="50000"/>
              <a:alpha val="62000"/>
            </a:schemeClr>
          </a:solidFill>
          <a:ln>
            <a:solidFill>
              <a:schemeClr val="accent2">
                <a:lumMod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86DA77-B4DB-45EA-A93C-F38854D3ACCC}"/>
              </a:ext>
            </a:extLst>
          </p:cNvPr>
          <p:cNvSpPr txBox="1"/>
          <p:nvPr/>
        </p:nvSpPr>
        <p:spPr>
          <a:xfrm>
            <a:off x="882743" y="1748027"/>
            <a:ext cx="10550769" cy="317009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000" dirty="0"/>
              <a:t>According to statistics, </a:t>
            </a:r>
            <a:r>
              <a:rPr lang="en-US" sz="2000" b="1" dirty="0"/>
              <a:t>40% of new business ventures fail within their first year</a:t>
            </a:r>
            <a:endParaRPr lang="en-US" sz="2000" dirty="0"/>
          </a:p>
          <a:p>
            <a:pPr marL="285750" indent="-285750">
              <a:spcBef>
                <a:spcPts val="600"/>
              </a:spcBef>
              <a:spcAft>
                <a:spcPts val="600"/>
              </a:spcAft>
              <a:buFont typeface="Arial" panose="020B0604020202020204" pitchFamily="34" charset="0"/>
              <a:buChar char="•"/>
            </a:pPr>
            <a:r>
              <a:rPr lang="en-US" sz="2000" dirty="0"/>
              <a:t>One of the reasons that have been linked to these failures is </a:t>
            </a:r>
            <a:r>
              <a:rPr lang="en-US" sz="2000" b="1" dirty="0"/>
              <a:t>inadequate market research by the new venture</a:t>
            </a:r>
          </a:p>
          <a:p>
            <a:pPr marL="285750" indent="-285750">
              <a:spcBef>
                <a:spcPts val="600"/>
              </a:spcBef>
              <a:spcAft>
                <a:spcPts val="600"/>
              </a:spcAft>
              <a:buFont typeface="Arial" panose="020B0604020202020204" pitchFamily="34" charset="0"/>
              <a:buChar char="•"/>
            </a:pPr>
            <a:r>
              <a:rPr lang="en-US" sz="2000" dirty="0"/>
              <a:t>Understanding the market can help evaluate the decision of whether to go ahead with a business or not as well as the best way to take advantage of market gaps.</a:t>
            </a:r>
          </a:p>
          <a:p>
            <a:pPr marL="285750" indent="-285750">
              <a:spcBef>
                <a:spcPts val="600"/>
              </a:spcBef>
              <a:spcAft>
                <a:spcPts val="600"/>
              </a:spcAft>
              <a:buFont typeface="Arial" panose="020B0604020202020204" pitchFamily="34" charset="0"/>
              <a:buChar char="•"/>
            </a:pPr>
            <a:r>
              <a:rPr lang="en-US" sz="2000" dirty="0"/>
              <a:t>One important aspect of market research is identifying the </a:t>
            </a:r>
            <a:r>
              <a:rPr lang="en-US" sz="2000" b="1" dirty="0"/>
              <a:t>right location for your business</a:t>
            </a:r>
          </a:p>
          <a:p>
            <a:pPr marL="285750" indent="-285750">
              <a:spcBef>
                <a:spcPts val="600"/>
              </a:spcBef>
              <a:spcAft>
                <a:spcPts val="600"/>
              </a:spcAft>
              <a:buFont typeface="Arial" panose="020B0604020202020204" pitchFamily="34" charset="0"/>
              <a:buChar char="•"/>
            </a:pPr>
            <a:r>
              <a:rPr lang="en-US" sz="2000" dirty="0"/>
              <a:t>In this project, we assisted a business to identify the </a:t>
            </a:r>
            <a:r>
              <a:rPr lang="en-US" sz="2000" b="1" dirty="0"/>
              <a:t>best location for a burger restaurant in Johannesburg</a:t>
            </a:r>
          </a:p>
        </p:txBody>
      </p:sp>
    </p:spTree>
    <p:extLst>
      <p:ext uri="{BB962C8B-B14F-4D97-AF65-F5344CB8AC3E}">
        <p14:creationId xmlns:p14="http://schemas.microsoft.com/office/powerpoint/2010/main" val="136741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D842DE77-85C9-43D1-992D-A00A07BD9E85}"/>
              </a:ext>
            </a:extLst>
          </p:cNvPr>
          <p:cNvSpPr/>
          <p:nvPr/>
        </p:nvSpPr>
        <p:spPr>
          <a:xfrm>
            <a:off x="8534400" y="4213273"/>
            <a:ext cx="3657600" cy="2644727"/>
          </a:xfrm>
          <a:prstGeom prst="triangle">
            <a:avLst>
              <a:gd name="adj" fmla="val 100000"/>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26E3BE9-5AEE-4EEB-9BA2-2C4A75CD7E5E}"/>
              </a:ext>
            </a:extLst>
          </p:cNvPr>
          <p:cNvSpPr/>
          <p:nvPr/>
        </p:nvSpPr>
        <p:spPr>
          <a:xfrm rot="16200000">
            <a:off x="5343836" y="9830"/>
            <a:ext cx="1504335" cy="12192003"/>
          </a:xfrm>
          <a:prstGeom prst="triangle">
            <a:avLst>
              <a:gd name="adj" fmla="val 0"/>
            </a:avLst>
          </a:prstGeom>
          <a:solidFill>
            <a:schemeClr val="accent2">
              <a:lumMod val="50000"/>
              <a:alpha val="62000"/>
            </a:schemeClr>
          </a:solidFill>
          <a:ln>
            <a:solidFill>
              <a:schemeClr val="accent2">
                <a:lumMod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7FDBD91-8F59-4B06-B01C-55294E4419E3}"/>
              </a:ext>
            </a:extLst>
          </p:cNvPr>
          <p:cNvSpPr>
            <a:spLocks noGrp="1"/>
          </p:cNvSpPr>
          <p:nvPr>
            <p:ph type="title"/>
          </p:nvPr>
        </p:nvSpPr>
        <p:spPr>
          <a:xfrm>
            <a:off x="838200" y="369320"/>
            <a:ext cx="10515600" cy="943170"/>
          </a:xfrm>
        </p:spPr>
        <p:txBody>
          <a:bodyPr>
            <a:normAutofit/>
          </a:bodyPr>
          <a:lstStyle/>
          <a:p>
            <a:r>
              <a:rPr lang="en-US" sz="2800" b="1" dirty="0"/>
              <a:t>Data Acquisition </a:t>
            </a:r>
          </a:p>
        </p:txBody>
      </p:sp>
      <p:sp>
        <p:nvSpPr>
          <p:cNvPr id="7" name="TextBox 6">
            <a:extLst>
              <a:ext uri="{FF2B5EF4-FFF2-40B4-BE49-F238E27FC236}">
                <a16:creationId xmlns:a16="http://schemas.microsoft.com/office/drawing/2014/main" id="{0061CC12-B28B-4EA9-966D-81154B050119}"/>
              </a:ext>
            </a:extLst>
          </p:cNvPr>
          <p:cNvSpPr txBox="1"/>
          <p:nvPr/>
        </p:nvSpPr>
        <p:spPr>
          <a:xfrm>
            <a:off x="882743" y="1748027"/>
            <a:ext cx="10550769" cy="470898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000" dirty="0"/>
              <a:t>The following data sets will therefore be required:</a:t>
            </a:r>
          </a:p>
          <a:p>
            <a:pPr lvl="2">
              <a:spcBef>
                <a:spcPts val="600"/>
              </a:spcBef>
              <a:spcAft>
                <a:spcPts val="600"/>
              </a:spcAft>
            </a:pPr>
            <a:r>
              <a:rPr lang="en-US" sz="2000" dirty="0"/>
              <a:t>1)	Neighborhoods in Johannesburg, South Africa  </a:t>
            </a:r>
          </a:p>
          <a:p>
            <a:pPr lvl="2">
              <a:spcBef>
                <a:spcPts val="600"/>
              </a:spcBef>
              <a:spcAft>
                <a:spcPts val="600"/>
              </a:spcAft>
            </a:pPr>
            <a:r>
              <a:rPr lang="en-US" sz="2000" dirty="0"/>
              <a:t>2)	Economic data of the neighborhoods (and determination of most of the residence being above the median for low income -R12800 per month) </a:t>
            </a:r>
          </a:p>
          <a:p>
            <a:pPr lvl="2">
              <a:spcBef>
                <a:spcPts val="600"/>
              </a:spcBef>
              <a:spcAft>
                <a:spcPts val="600"/>
              </a:spcAft>
            </a:pPr>
            <a:r>
              <a:rPr lang="en-US" sz="2000" dirty="0"/>
              <a:t>3)	High schools, colleges and clubs in the area</a:t>
            </a:r>
          </a:p>
          <a:p>
            <a:pPr lvl="2">
              <a:spcBef>
                <a:spcPts val="600"/>
              </a:spcBef>
              <a:spcAft>
                <a:spcPts val="600"/>
              </a:spcAft>
            </a:pPr>
            <a:r>
              <a:rPr lang="en-US" sz="2000" dirty="0"/>
              <a:t>4)	Restaurants in a neighborhood, ranked from most to least common</a:t>
            </a:r>
          </a:p>
          <a:p>
            <a:pPr marL="285750" indent="-285750">
              <a:spcBef>
                <a:spcPts val="600"/>
              </a:spcBef>
              <a:spcAft>
                <a:spcPts val="600"/>
              </a:spcAft>
              <a:buFont typeface="Arial" panose="020B0604020202020204" pitchFamily="34" charset="0"/>
              <a:buChar char="•"/>
            </a:pPr>
            <a:r>
              <a:rPr lang="en-US" sz="2000" dirty="0"/>
              <a:t>The first dataset listed above was obtained from the city of Johannesburg website www.joburg.gov.za with particular interest in the suburbs of region A, which is the northern region. The demographic data (high schools, colleges and clubs.), and the restaurants can be obtained from Foursquare. </a:t>
            </a:r>
          </a:p>
          <a:p>
            <a:pPr marL="285750" indent="-285750">
              <a:spcBef>
                <a:spcPts val="600"/>
              </a:spcBef>
              <a:spcAft>
                <a:spcPts val="600"/>
              </a:spcAft>
              <a:buFont typeface="Arial" panose="020B0604020202020204" pitchFamily="34" charset="0"/>
              <a:buChar char="•"/>
            </a:pPr>
            <a:r>
              <a:rPr lang="en-US" sz="2000" dirty="0"/>
              <a:t>The economic data of the neighborhoods was obtained from www.statssa.gov, which is a government run national statistics website</a:t>
            </a:r>
          </a:p>
        </p:txBody>
      </p:sp>
    </p:spTree>
    <p:extLst>
      <p:ext uri="{BB962C8B-B14F-4D97-AF65-F5344CB8AC3E}">
        <p14:creationId xmlns:p14="http://schemas.microsoft.com/office/powerpoint/2010/main" val="29513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D842DE77-85C9-43D1-992D-A00A07BD9E85}"/>
              </a:ext>
            </a:extLst>
          </p:cNvPr>
          <p:cNvSpPr/>
          <p:nvPr/>
        </p:nvSpPr>
        <p:spPr>
          <a:xfrm>
            <a:off x="8534400" y="4213273"/>
            <a:ext cx="3657600" cy="2644727"/>
          </a:xfrm>
          <a:prstGeom prst="triangle">
            <a:avLst>
              <a:gd name="adj" fmla="val 100000"/>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26E3BE9-5AEE-4EEB-9BA2-2C4A75CD7E5E}"/>
              </a:ext>
            </a:extLst>
          </p:cNvPr>
          <p:cNvSpPr/>
          <p:nvPr/>
        </p:nvSpPr>
        <p:spPr>
          <a:xfrm rot="16200000">
            <a:off x="5343836" y="9830"/>
            <a:ext cx="1504335" cy="12192003"/>
          </a:xfrm>
          <a:prstGeom prst="triangle">
            <a:avLst>
              <a:gd name="adj" fmla="val 0"/>
            </a:avLst>
          </a:prstGeom>
          <a:solidFill>
            <a:schemeClr val="accent2">
              <a:lumMod val="50000"/>
              <a:alpha val="62000"/>
            </a:schemeClr>
          </a:solidFill>
          <a:ln>
            <a:solidFill>
              <a:schemeClr val="accent2">
                <a:lumMod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D097CAA-4004-4B4D-A08F-83C47CF9F522}"/>
              </a:ext>
            </a:extLst>
          </p:cNvPr>
          <p:cNvSpPr>
            <a:spLocks noGrp="1"/>
          </p:cNvSpPr>
          <p:nvPr>
            <p:ph type="title"/>
          </p:nvPr>
        </p:nvSpPr>
        <p:spPr>
          <a:xfrm>
            <a:off x="838200" y="369320"/>
            <a:ext cx="10515600" cy="943170"/>
          </a:xfrm>
        </p:spPr>
        <p:txBody>
          <a:bodyPr>
            <a:normAutofit/>
          </a:bodyPr>
          <a:lstStyle/>
          <a:p>
            <a:r>
              <a:rPr lang="en-US" sz="2800" b="1" dirty="0"/>
              <a:t>Methodology</a:t>
            </a:r>
          </a:p>
        </p:txBody>
      </p:sp>
      <p:sp>
        <p:nvSpPr>
          <p:cNvPr id="7" name="TextBox 6">
            <a:extLst>
              <a:ext uri="{FF2B5EF4-FFF2-40B4-BE49-F238E27FC236}">
                <a16:creationId xmlns:a16="http://schemas.microsoft.com/office/drawing/2014/main" id="{D53F26F1-816A-4782-A054-C5C4E74B7F37}"/>
              </a:ext>
            </a:extLst>
          </p:cNvPr>
          <p:cNvSpPr txBox="1"/>
          <p:nvPr/>
        </p:nvSpPr>
        <p:spPr>
          <a:xfrm>
            <a:off x="882743" y="1748027"/>
            <a:ext cx="10550769" cy="393954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000" dirty="0"/>
              <a:t>A clustering algorithm(</a:t>
            </a:r>
            <a:r>
              <a:rPr lang="en-US" sz="2000" b="1" dirty="0"/>
              <a:t>k-means clustering</a:t>
            </a:r>
            <a:r>
              <a:rPr lang="en-US" sz="2000" dirty="0"/>
              <a:t>) was chosen to be used to classify the suburbs/neighborhoods into the most ideal. </a:t>
            </a:r>
          </a:p>
          <a:p>
            <a:pPr marL="285750" indent="-285750">
              <a:spcBef>
                <a:spcPts val="600"/>
              </a:spcBef>
              <a:spcAft>
                <a:spcPts val="600"/>
              </a:spcAft>
              <a:buFont typeface="Arial" panose="020B0604020202020204" pitchFamily="34" charset="0"/>
              <a:buChar char="•"/>
            </a:pPr>
            <a:r>
              <a:rPr lang="en-US" sz="2000" dirty="0"/>
              <a:t>The </a:t>
            </a:r>
            <a:r>
              <a:rPr lang="en-US" sz="2000" b="1" dirty="0"/>
              <a:t>reason</a:t>
            </a:r>
            <a:r>
              <a:rPr lang="en-US" sz="2000" dirty="0"/>
              <a:t> a clustering algorithm was used was to have a quick way of </a:t>
            </a:r>
            <a:r>
              <a:rPr lang="en-US" sz="2000" b="1" dirty="0"/>
              <a:t>grouping suburbs </a:t>
            </a:r>
            <a:r>
              <a:rPr lang="en-US" sz="2000" dirty="0"/>
              <a:t>with the most </a:t>
            </a:r>
            <a:r>
              <a:rPr lang="en-US" sz="2000" b="1" dirty="0"/>
              <a:t>common characteristics</a:t>
            </a:r>
            <a:r>
              <a:rPr lang="en-US" sz="2000" dirty="0"/>
              <a:t>. Analysis of the labels would then indicate which group of suburbs were the most suitable.</a:t>
            </a:r>
          </a:p>
          <a:p>
            <a:pPr marL="285750" indent="-285750">
              <a:spcBef>
                <a:spcPts val="600"/>
              </a:spcBef>
              <a:spcAft>
                <a:spcPts val="600"/>
              </a:spcAft>
              <a:buFont typeface="Arial" panose="020B0604020202020204" pitchFamily="34" charset="0"/>
              <a:buChar char="•"/>
            </a:pPr>
            <a:r>
              <a:rPr lang="en-US" sz="2000" b="1" dirty="0"/>
              <a:t>The features </a:t>
            </a:r>
            <a:r>
              <a:rPr lang="en-US" sz="2000" dirty="0"/>
              <a:t>for the model were chosen as the </a:t>
            </a:r>
            <a:r>
              <a:rPr lang="en-US" sz="2000" b="1" dirty="0"/>
              <a:t>number of restaurants </a:t>
            </a:r>
            <a:r>
              <a:rPr lang="en-US" sz="2000" dirty="0"/>
              <a:t>in the vicinity of the suburb/neighborhood, the </a:t>
            </a:r>
            <a:r>
              <a:rPr lang="en-US" sz="2000" b="1" dirty="0"/>
              <a:t>number of schools</a:t>
            </a:r>
            <a:r>
              <a:rPr lang="en-US" sz="2000" dirty="0"/>
              <a:t> in the neighborhood as well as the </a:t>
            </a:r>
            <a:r>
              <a:rPr lang="en-US" sz="2000" b="1" dirty="0"/>
              <a:t>economic distribution of the suburb</a:t>
            </a:r>
            <a:r>
              <a:rPr lang="en-US" sz="2000" dirty="0"/>
              <a:t> </a:t>
            </a:r>
          </a:p>
          <a:p>
            <a:pPr marL="285750" indent="-285750">
              <a:spcBef>
                <a:spcPts val="600"/>
              </a:spcBef>
              <a:spcAft>
                <a:spcPts val="600"/>
              </a:spcAft>
              <a:buFont typeface="Arial" panose="020B0604020202020204" pitchFamily="34" charset="0"/>
              <a:buChar char="•"/>
            </a:pPr>
            <a:r>
              <a:rPr lang="en-US" sz="2000" dirty="0"/>
              <a:t>The outcome of the algorithm was to produce a list of labels for the suburbs. The labels themselves did not make sense on their own until the suburbs were sorted according to the most common type of venues per suburb. </a:t>
            </a:r>
          </a:p>
        </p:txBody>
      </p:sp>
    </p:spTree>
    <p:extLst>
      <p:ext uri="{BB962C8B-B14F-4D97-AF65-F5344CB8AC3E}">
        <p14:creationId xmlns:p14="http://schemas.microsoft.com/office/powerpoint/2010/main" val="285297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D842DE77-85C9-43D1-992D-A00A07BD9E85}"/>
              </a:ext>
            </a:extLst>
          </p:cNvPr>
          <p:cNvSpPr/>
          <p:nvPr/>
        </p:nvSpPr>
        <p:spPr>
          <a:xfrm>
            <a:off x="8534400" y="4213273"/>
            <a:ext cx="3657600" cy="2644727"/>
          </a:xfrm>
          <a:prstGeom prst="triangle">
            <a:avLst>
              <a:gd name="adj" fmla="val 100000"/>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26E3BE9-5AEE-4EEB-9BA2-2C4A75CD7E5E}"/>
              </a:ext>
            </a:extLst>
          </p:cNvPr>
          <p:cNvSpPr/>
          <p:nvPr/>
        </p:nvSpPr>
        <p:spPr>
          <a:xfrm rot="16200000">
            <a:off x="5343836" y="9830"/>
            <a:ext cx="1504335" cy="12192003"/>
          </a:xfrm>
          <a:prstGeom prst="triangle">
            <a:avLst>
              <a:gd name="adj" fmla="val 0"/>
            </a:avLst>
          </a:prstGeom>
          <a:solidFill>
            <a:schemeClr val="accent2">
              <a:lumMod val="50000"/>
              <a:alpha val="62000"/>
            </a:schemeClr>
          </a:solidFill>
          <a:ln>
            <a:solidFill>
              <a:schemeClr val="accent2">
                <a:lumMod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D097CAA-4004-4B4D-A08F-83C47CF9F522}"/>
              </a:ext>
            </a:extLst>
          </p:cNvPr>
          <p:cNvSpPr>
            <a:spLocks noGrp="1"/>
          </p:cNvSpPr>
          <p:nvPr>
            <p:ph type="title"/>
          </p:nvPr>
        </p:nvSpPr>
        <p:spPr>
          <a:xfrm>
            <a:off x="838200" y="369320"/>
            <a:ext cx="10515600" cy="943170"/>
          </a:xfrm>
        </p:spPr>
        <p:txBody>
          <a:bodyPr>
            <a:normAutofit/>
          </a:bodyPr>
          <a:lstStyle/>
          <a:p>
            <a:r>
              <a:rPr lang="en-US" sz="2800" b="1" dirty="0"/>
              <a:t>The most suitable suburbs where identified (Red in the map)</a:t>
            </a:r>
          </a:p>
        </p:txBody>
      </p:sp>
      <p:pic>
        <p:nvPicPr>
          <p:cNvPr id="2" name="Picture 1">
            <a:extLst>
              <a:ext uri="{FF2B5EF4-FFF2-40B4-BE49-F238E27FC236}">
                <a16:creationId xmlns:a16="http://schemas.microsoft.com/office/drawing/2014/main" id="{F04CA4F7-F69B-4A70-9334-8D4428984462}"/>
              </a:ext>
            </a:extLst>
          </p:cNvPr>
          <p:cNvPicPr>
            <a:picLocks noChangeAspect="1"/>
          </p:cNvPicPr>
          <p:nvPr/>
        </p:nvPicPr>
        <p:blipFill>
          <a:blip r:embed="rId2"/>
          <a:stretch>
            <a:fillRect/>
          </a:stretch>
        </p:blipFill>
        <p:spPr>
          <a:xfrm>
            <a:off x="838199" y="1688123"/>
            <a:ext cx="10732419" cy="4093699"/>
          </a:xfrm>
          <a:prstGeom prst="rect">
            <a:avLst/>
          </a:prstGeom>
        </p:spPr>
      </p:pic>
    </p:spTree>
    <p:extLst>
      <p:ext uri="{BB962C8B-B14F-4D97-AF65-F5344CB8AC3E}">
        <p14:creationId xmlns:p14="http://schemas.microsoft.com/office/powerpoint/2010/main" val="257046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D842DE77-85C9-43D1-992D-A00A07BD9E85}"/>
              </a:ext>
            </a:extLst>
          </p:cNvPr>
          <p:cNvSpPr/>
          <p:nvPr/>
        </p:nvSpPr>
        <p:spPr>
          <a:xfrm>
            <a:off x="8534400" y="4213273"/>
            <a:ext cx="3657600" cy="2644727"/>
          </a:xfrm>
          <a:prstGeom prst="triangle">
            <a:avLst>
              <a:gd name="adj" fmla="val 100000"/>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26E3BE9-5AEE-4EEB-9BA2-2C4A75CD7E5E}"/>
              </a:ext>
            </a:extLst>
          </p:cNvPr>
          <p:cNvSpPr/>
          <p:nvPr/>
        </p:nvSpPr>
        <p:spPr>
          <a:xfrm rot="16200000">
            <a:off x="5343836" y="9830"/>
            <a:ext cx="1504335" cy="12192003"/>
          </a:xfrm>
          <a:prstGeom prst="triangle">
            <a:avLst>
              <a:gd name="adj" fmla="val 0"/>
            </a:avLst>
          </a:prstGeom>
          <a:solidFill>
            <a:schemeClr val="accent2">
              <a:lumMod val="50000"/>
              <a:alpha val="62000"/>
            </a:schemeClr>
          </a:solidFill>
          <a:ln>
            <a:solidFill>
              <a:schemeClr val="accent2">
                <a:lumMod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D097CAA-4004-4B4D-A08F-83C47CF9F522}"/>
              </a:ext>
            </a:extLst>
          </p:cNvPr>
          <p:cNvSpPr>
            <a:spLocks noGrp="1"/>
          </p:cNvSpPr>
          <p:nvPr>
            <p:ph type="title"/>
          </p:nvPr>
        </p:nvSpPr>
        <p:spPr>
          <a:xfrm>
            <a:off x="838200" y="369320"/>
            <a:ext cx="10515600" cy="943170"/>
          </a:xfrm>
        </p:spPr>
        <p:txBody>
          <a:bodyPr>
            <a:normAutofit/>
          </a:bodyPr>
          <a:lstStyle/>
          <a:p>
            <a:r>
              <a:rPr lang="en-US" sz="2800" b="1" dirty="0"/>
              <a:t>Conclusion</a:t>
            </a:r>
          </a:p>
        </p:txBody>
      </p:sp>
      <p:sp>
        <p:nvSpPr>
          <p:cNvPr id="7" name="TextBox 6">
            <a:extLst>
              <a:ext uri="{FF2B5EF4-FFF2-40B4-BE49-F238E27FC236}">
                <a16:creationId xmlns:a16="http://schemas.microsoft.com/office/drawing/2014/main" id="{D53F26F1-816A-4782-A054-C5C4E74B7F37}"/>
              </a:ext>
            </a:extLst>
          </p:cNvPr>
          <p:cNvSpPr txBox="1"/>
          <p:nvPr/>
        </p:nvSpPr>
        <p:spPr>
          <a:xfrm>
            <a:off x="882743" y="1748027"/>
            <a:ext cx="10550769" cy="224676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000" dirty="0"/>
              <a:t>The purpose of the project was to identify the most suitable locations for a burger restaurant in the northern suburbs of Johannesburg </a:t>
            </a:r>
          </a:p>
          <a:p>
            <a:pPr marL="285750" indent="-285750">
              <a:spcBef>
                <a:spcPts val="600"/>
              </a:spcBef>
              <a:spcAft>
                <a:spcPts val="600"/>
              </a:spcAft>
              <a:buFont typeface="Arial" panose="020B0604020202020204" pitchFamily="34" charset="0"/>
              <a:buChar char="•"/>
            </a:pPr>
            <a:r>
              <a:rPr lang="en-US" sz="2000" dirty="0"/>
              <a:t>This was done using a clustering algorithm which identified the label which shows the most suitable suburbs for a burger restaurant</a:t>
            </a:r>
          </a:p>
          <a:p>
            <a:pPr marL="285750" indent="-285750">
              <a:spcBef>
                <a:spcPts val="600"/>
              </a:spcBef>
              <a:spcAft>
                <a:spcPts val="600"/>
              </a:spcAft>
              <a:buFont typeface="Arial" panose="020B0604020202020204" pitchFamily="34" charset="0"/>
              <a:buChar char="•"/>
            </a:pPr>
            <a:r>
              <a:rPr lang="en-US" sz="2000" dirty="0"/>
              <a:t>In the end, a number of suburbs were classified with this label of suitability, but only one was identified as the most suitable due to competition of other burger restaurants in the area.</a:t>
            </a:r>
          </a:p>
        </p:txBody>
      </p:sp>
    </p:spTree>
    <p:extLst>
      <p:ext uri="{BB962C8B-B14F-4D97-AF65-F5344CB8AC3E}">
        <p14:creationId xmlns:p14="http://schemas.microsoft.com/office/powerpoint/2010/main" val="1973624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504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Market research is important for any new business venture</vt:lpstr>
      <vt:lpstr>Data Acquisition </vt:lpstr>
      <vt:lpstr>Methodology</vt:lpstr>
      <vt:lpstr>The most suitable suburbs where identified (Red in the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Kagiso Mosomane</dc:creator>
  <cp:lastModifiedBy>Kagiso Mosomane</cp:lastModifiedBy>
  <cp:revision>6</cp:revision>
  <dcterms:created xsi:type="dcterms:W3CDTF">2021-05-31T07:12:02Z</dcterms:created>
  <dcterms:modified xsi:type="dcterms:W3CDTF">2021-05-31T07:50:21Z</dcterms:modified>
</cp:coreProperties>
</file>