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9" r:id="rId3"/>
    <p:sldId id="257" r:id="rId4"/>
    <p:sldId id="261" r:id="rId5"/>
    <p:sldId id="262" r:id="rId6"/>
    <p:sldId id="263" r:id="rId7"/>
    <p:sldId id="266" r:id="rId8"/>
    <p:sldId id="265" r:id="rId9"/>
    <p:sldId id="267" r:id="rId10"/>
    <p:sldId id="268" r:id="rId11"/>
    <p:sldId id="269" r:id="rId12"/>
    <p:sldId id="270" r:id="rId13"/>
    <p:sldId id="271" r:id="rId14"/>
    <p:sldId id="272" r:id="rId15"/>
    <p:sldId id="273" r:id="rId16"/>
    <p:sldId id="275"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784" autoAdjust="0"/>
    <p:restoredTop sz="94618" autoAdjust="0"/>
  </p:normalViewPr>
  <p:slideViewPr>
    <p:cSldViewPr>
      <p:cViewPr>
        <p:scale>
          <a:sx n="100" d="100"/>
          <a:sy n="100" d="100"/>
        </p:scale>
        <p:origin x="-1075" y="1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95CC58-9ACE-455E-8CF5-B7CB59008B1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AB67B-E332-49E6-82C0-44995A8F7C17}"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39514-6356-4888-9515-7A5665343173}" type="slidenum">
              <a:rPr lang="en-US"/>
              <a:pPr/>
              <a:t>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620713"/>
            <a:ext cx="6048375" cy="750887"/>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1331913" y="1341438"/>
            <a:ext cx="6048375" cy="503237"/>
          </a:xfrm>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75463" y="188913"/>
            <a:ext cx="1871662" cy="62642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258888" y="188913"/>
            <a:ext cx="5464175" cy="62642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8C402F40-958A-D2BF-629C-39B659EC95D4}"/>
              </a:ext>
            </a:extLst>
          </p:cNvPr>
          <p:cNvSpPr>
            <a:spLocks noGrp="1"/>
          </p:cNvSpPr>
          <p:nvPr>
            <p:ph type="pic" sz="quarter" idx="12"/>
          </p:nvPr>
        </p:nvSpPr>
        <p:spPr>
          <a:xfrm>
            <a:off x="1" y="1"/>
            <a:ext cx="9143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xmlns="" id="{ABAFD431-F46D-3701-6A51-738ADAF3A5E3}"/>
              </a:ext>
            </a:extLst>
          </p:cNvPr>
          <p:cNvSpPr>
            <a:spLocks noGrp="1"/>
          </p:cNvSpPr>
          <p:nvPr>
            <p:ph type="title"/>
          </p:nvPr>
        </p:nvSpPr>
        <p:spPr>
          <a:xfrm>
            <a:off x="1151786" y="1485302"/>
            <a:ext cx="6840428"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CAFD788D-D699-2BA7-3637-AA3B48C09084}"/>
              </a:ext>
            </a:extLst>
          </p:cNvPr>
          <p:cNvSpPr>
            <a:spLocks noGrp="1"/>
          </p:cNvSpPr>
          <p:nvPr>
            <p:ph type="pic" sz="quarter" idx="13"/>
          </p:nvPr>
        </p:nvSpPr>
        <p:spPr>
          <a:xfrm>
            <a:off x="3714750" y="612648"/>
            <a:ext cx="17145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xmlns="" id="{7808A0C0-A02B-D1C7-6DE5-CA25624AD099}"/>
              </a:ext>
            </a:extLst>
          </p:cNvPr>
          <p:cNvSpPr>
            <a:spLocks noGrp="1"/>
          </p:cNvSpPr>
          <p:nvPr>
            <p:ph type="body" sz="quarter" idx="14"/>
          </p:nvPr>
        </p:nvSpPr>
        <p:spPr>
          <a:xfrm>
            <a:off x="1179576" y="5751576"/>
            <a:ext cx="6837426"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xmlns="" id="{469017C4-5BB0-DF6F-781B-FB81A3A5D977}"/>
              </a:ext>
            </a:extLst>
          </p:cNvPr>
          <p:cNvSpPr/>
          <p:nvPr userDrawn="1"/>
        </p:nvSpPr>
        <p:spPr>
          <a:xfrm>
            <a:off x="4417696" y="4496652"/>
            <a:ext cx="307181"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58888" y="11255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8413" y="1125538"/>
            <a:ext cx="366871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188913"/>
            <a:ext cx="7129462"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258888" y="1125538"/>
            <a:ext cx="7488237"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2"/>
            <a:r>
              <a:rPr lang="ru-RU" smtClean="0"/>
              <a:t>Fifth level</a:t>
            </a:r>
          </a:p>
          <a:p>
            <a:pPr lvl="1"/>
            <a:r>
              <a:rPr lang="ru-RU" smtClean="0"/>
              <a:t>Second level</a:t>
            </a:r>
          </a:p>
          <a:p>
            <a:pPr lvl="0"/>
            <a:r>
              <a:rPr lang="ru-RU" smtClean="0"/>
              <a:t>Third level</a:t>
            </a:r>
          </a:p>
          <a:p>
            <a:pPr lvl="1"/>
            <a:r>
              <a:rPr lang="ru-RU" smtClean="0"/>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71472" y="142852"/>
            <a:ext cx="7286676" cy="714380"/>
          </a:xfrm>
          <a:noFill/>
        </p:spPr>
        <p:txBody>
          <a:bodyPr/>
          <a:lstStyle/>
          <a:p>
            <a:pPr algn="ctr"/>
            <a:r>
              <a:rPr lang="en-US" dirty="0" smtClean="0">
                <a:latin typeface="Tahoma" charset="0"/>
              </a:rPr>
              <a:t>P220-Patient's Condition Classification </a:t>
            </a:r>
            <a:br>
              <a:rPr lang="en-US" dirty="0" smtClean="0">
                <a:latin typeface="Tahoma" charset="0"/>
              </a:rPr>
            </a:br>
            <a:r>
              <a:rPr lang="en-US" dirty="0" smtClean="0">
                <a:latin typeface="Tahoma" charset="0"/>
              </a:rPr>
              <a:t>Using Drug Reviews</a:t>
            </a:r>
            <a:endParaRPr lang="uk-UA" dirty="0">
              <a:latin typeface="Tahoma" charset="0"/>
            </a:endParaRPr>
          </a:p>
        </p:txBody>
      </p:sp>
      <p:sp>
        <p:nvSpPr>
          <p:cNvPr id="34819" name="Rectangle 3"/>
          <p:cNvSpPr>
            <a:spLocks noGrp="1" noChangeArrowheads="1"/>
          </p:cNvSpPr>
          <p:nvPr>
            <p:ph type="subTitle" idx="1"/>
          </p:nvPr>
        </p:nvSpPr>
        <p:spPr>
          <a:xfrm rot="10800000" flipV="1">
            <a:off x="5929322" y="1142984"/>
            <a:ext cx="3143272" cy="428628"/>
          </a:xfrm>
          <a:ln>
            <a:noFill/>
          </a:ln>
        </p:spPr>
        <p:txBody>
          <a:bodyPr/>
          <a:lstStyle/>
          <a:p>
            <a:pPr algn="ctr">
              <a:lnSpc>
                <a:spcPct val="90000"/>
              </a:lnSpc>
            </a:pPr>
            <a:r>
              <a:rPr lang="en-US" sz="2800" dirty="0" smtClean="0"/>
              <a:t>Group No-04</a:t>
            </a:r>
          </a:p>
          <a:p>
            <a:pPr algn="ctr">
              <a:lnSpc>
                <a:spcPct val="90000"/>
              </a:lnSpc>
            </a:pPr>
            <a:endParaRPr lang="en-US" sz="2800" dirty="0" smtClean="0"/>
          </a:p>
          <a:p>
            <a:pPr>
              <a:lnSpc>
                <a:spcPct val="90000"/>
              </a:lnSpc>
            </a:pPr>
            <a:endParaRPr lang="en-US" sz="2000"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gn="ctr">
              <a:lnSpc>
                <a:spcPct val="90000"/>
              </a:lnSpc>
            </a:pPr>
            <a:endParaRPr lang="en-US" dirty="0" smtClean="0"/>
          </a:p>
          <a:p>
            <a:pPr>
              <a:lnSpc>
                <a:spcPct val="90000"/>
              </a:lnSpc>
            </a:pPr>
            <a:endParaRPr lang="uk-UA" sz="2800" dirty="0"/>
          </a:p>
        </p:txBody>
      </p:sp>
      <p:sp>
        <p:nvSpPr>
          <p:cNvPr id="4" name="Rectangle 3"/>
          <p:cNvSpPr txBox="1">
            <a:spLocks noChangeArrowheads="1"/>
          </p:cNvSpPr>
          <p:nvPr/>
        </p:nvSpPr>
        <p:spPr bwMode="auto">
          <a:xfrm rot="10800000" flipV="1">
            <a:off x="142844" y="2857496"/>
            <a:ext cx="3143272" cy="8667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mn-lt"/>
                <a:ea typeface="+mn-ea"/>
                <a:cs typeface="+mn-cs"/>
              </a:rPr>
              <a:t>Mentor By:</a:t>
            </a:r>
          </a:p>
          <a:p>
            <a:pPr>
              <a:lnSpc>
                <a:spcPct val="90000"/>
              </a:lnSpc>
              <a:spcBef>
                <a:spcPct val="20000"/>
              </a:spcBef>
            </a:pPr>
            <a:r>
              <a:rPr lang="en-US" sz="2000" b="1" dirty="0" smtClean="0">
                <a:solidFill>
                  <a:schemeClr val="bg1"/>
                </a:solidFill>
              </a:rPr>
              <a:t>NATARAJAN SIR</a:t>
            </a:r>
            <a:r>
              <a:rPr lang="en-US" sz="2000" b="1" dirty="0" smtClean="0"/>
              <a:t> </a:t>
            </a:r>
          </a:p>
          <a:p>
            <a:pPr marL="0" marR="0" lvl="0" indent="0" algn="l" defTabSz="914400" rtl="0" eaLnBrk="1" fontAlgn="base" latinLnBrk="0" hangingPunct="1">
              <a:lnSpc>
                <a:spcPct val="90000"/>
              </a:lnSpc>
              <a:spcBef>
                <a:spcPct val="20000"/>
              </a:spcBef>
              <a:spcAft>
                <a:spcPct val="0"/>
              </a:spcAft>
              <a:buClrTx/>
              <a:buSzTx/>
              <a:buFontTx/>
              <a:buNone/>
              <a:tabLst/>
              <a:defRPr/>
            </a:pPr>
            <a:endParaRPr kumimoji="0" lang="en-US" sz="2800" b="1" i="0" u="none" strike="noStrike" kern="0" cap="none" spc="0" normalizeH="0" baseline="0" noProof="0" dirty="0" smtClean="0">
              <a:ln>
                <a:noFill/>
              </a:ln>
              <a:solidFill>
                <a:schemeClr val="bg1"/>
              </a:solidFill>
              <a:effectLst/>
              <a:uLnTx/>
              <a:uFillTx/>
              <a:latin typeface="+mn-lt"/>
              <a:ea typeface="+mn-ea"/>
              <a:cs typeface="+mn-cs"/>
            </a:endParaRPr>
          </a:p>
          <a:p>
            <a:pPr lvl="0">
              <a:lnSpc>
                <a:spcPct val="90000"/>
              </a:lnSpc>
              <a:spcBef>
                <a:spcPct val="20000"/>
              </a:spcBef>
              <a:defRPr/>
            </a:pPr>
            <a:endParaRPr lang="en-US" sz="2400" b="1" kern="0" dirty="0" smtClean="0">
              <a:solidFill>
                <a:schemeClr val="bg1"/>
              </a:solidFill>
            </a:endParaRPr>
          </a:p>
          <a:p>
            <a:pPr lvl="0">
              <a:lnSpc>
                <a:spcPct val="90000"/>
              </a:lnSpc>
              <a:spcBef>
                <a:spcPct val="20000"/>
              </a:spcBef>
              <a:defRPr/>
            </a:pPr>
            <a:r>
              <a:rPr lang="en-US" sz="2000" b="1" kern="0" dirty="0" smtClean="0">
                <a:solidFill>
                  <a:schemeClr val="bg1"/>
                </a:solidFill>
              </a:rPr>
              <a:t> </a:t>
            </a:r>
          </a:p>
          <a:p>
            <a:pPr lvl="0">
              <a:lnSpc>
                <a:spcPct val="90000"/>
              </a:lnSpc>
              <a:spcBef>
                <a:spcPct val="20000"/>
              </a:spcBef>
              <a:defRPr/>
            </a:pPr>
            <a:endParaRPr lang="en-US" sz="2400" b="1" kern="0" dirty="0" smtClean="0">
              <a:solidFill>
                <a:schemeClr val="bg1"/>
              </a:solidFill>
            </a:endParaRPr>
          </a:p>
          <a:p>
            <a:pPr lvl="0">
              <a:lnSpc>
                <a:spcPct val="90000"/>
              </a:lnSpc>
              <a:spcBef>
                <a:spcPct val="20000"/>
              </a:spcBef>
              <a:defRPr/>
            </a:pPr>
            <a:r>
              <a:rPr lang="en-US" sz="2000" b="1" kern="0" dirty="0" smtClean="0">
                <a:solidFill>
                  <a:schemeClr val="bg1"/>
                </a:solidFill>
              </a:rPr>
              <a:t> </a:t>
            </a:r>
          </a:p>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sz="2400" b="1" i="0" u="none" strike="noStrike" kern="0" cap="none" spc="0" normalizeH="0" baseline="0" noProof="0" dirty="0" smtClean="0">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90000"/>
              </a:lnSpc>
              <a:spcBef>
                <a:spcPct val="20000"/>
              </a:spcBef>
              <a:spcAft>
                <a:spcPct val="0"/>
              </a:spcAft>
              <a:buClrTx/>
              <a:buSzTx/>
              <a:buFontTx/>
              <a:buNone/>
              <a:tabLst/>
              <a:defRPr/>
            </a:pPr>
            <a:endParaRPr kumimoji="0" lang="uk-UA" sz="2800" b="1" i="0" u="none" strike="noStrike" kern="0" cap="none" spc="0" normalizeH="0" baseline="0" noProof="0" dirty="0">
              <a:ln>
                <a:noFill/>
              </a:ln>
              <a:solidFill>
                <a:schemeClr val="bg1"/>
              </a:solidFill>
              <a:effectLst/>
              <a:uLnTx/>
              <a:uFillTx/>
              <a:latin typeface="+mn-lt"/>
              <a:ea typeface="+mn-ea"/>
              <a:cs typeface="+mn-cs"/>
            </a:endParaRPr>
          </a:p>
        </p:txBody>
      </p:sp>
      <p:sp>
        <p:nvSpPr>
          <p:cNvPr id="6" name="Rectangle 2"/>
          <p:cNvSpPr txBox="1">
            <a:spLocks noChangeArrowheads="1"/>
          </p:cNvSpPr>
          <p:nvPr/>
        </p:nvSpPr>
        <p:spPr bwMode="auto">
          <a:xfrm>
            <a:off x="3286116" y="1571612"/>
            <a:ext cx="5857884" cy="22860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uk-UA" sz="2800" b="1" i="0" u="none" strike="noStrike" kern="0" cap="none" spc="0" normalizeH="0" baseline="0" noProof="0" dirty="0">
              <a:ln>
                <a:noFill/>
              </a:ln>
              <a:solidFill>
                <a:schemeClr val="bg1"/>
              </a:solidFill>
              <a:effectLst/>
              <a:uLnTx/>
              <a:uFillTx/>
              <a:latin typeface="Tahoma" charset="0"/>
              <a:ea typeface="+mj-ea"/>
              <a:cs typeface="+mj-cs"/>
            </a:endParaRPr>
          </a:p>
        </p:txBody>
      </p:sp>
      <p:sp>
        <p:nvSpPr>
          <p:cNvPr id="10" name="TextBox 9"/>
          <p:cNvSpPr txBox="1"/>
          <p:nvPr/>
        </p:nvSpPr>
        <p:spPr>
          <a:xfrm>
            <a:off x="5786446" y="1785926"/>
            <a:ext cx="3357554" cy="2585323"/>
          </a:xfrm>
          <a:prstGeom prst="rect">
            <a:avLst/>
          </a:prstGeom>
          <a:noFill/>
        </p:spPr>
        <p:txBody>
          <a:bodyPr wrap="square" rtlCol="0">
            <a:spAutoFit/>
          </a:bodyPr>
          <a:lstStyle/>
          <a:p>
            <a:pPr algn="ctr"/>
            <a:r>
              <a:rPr lang="en-US" b="1" dirty="0" smtClean="0">
                <a:solidFill>
                  <a:schemeClr val="bg1"/>
                </a:solidFill>
              </a:rPr>
              <a:t>CHANDRA SEKHAR MANGA.</a:t>
            </a:r>
          </a:p>
          <a:p>
            <a:pPr algn="ctr"/>
            <a:r>
              <a:rPr lang="en-US" b="1" dirty="0" smtClean="0">
                <a:solidFill>
                  <a:schemeClr val="bg1"/>
                </a:solidFill>
              </a:rPr>
              <a:t>PRIYA AVADUTHA.</a:t>
            </a:r>
          </a:p>
          <a:p>
            <a:pPr algn="ctr"/>
            <a:r>
              <a:rPr lang="en-US" b="1" dirty="0" smtClean="0">
                <a:solidFill>
                  <a:schemeClr val="bg1"/>
                </a:solidFill>
              </a:rPr>
              <a:t>PRUDHVI GOLLAPALLI.</a:t>
            </a:r>
          </a:p>
          <a:p>
            <a:pPr algn="ctr"/>
            <a:r>
              <a:rPr lang="en-US" b="1" dirty="0" smtClean="0">
                <a:solidFill>
                  <a:schemeClr val="bg1"/>
                </a:solidFill>
              </a:rPr>
              <a:t>KALYANI FULPAGARE.</a:t>
            </a:r>
          </a:p>
          <a:p>
            <a:pPr algn="ctr"/>
            <a:r>
              <a:rPr lang="en-US" b="1" dirty="0" smtClean="0">
                <a:solidFill>
                  <a:schemeClr val="bg1"/>
                </a:solidFill>
              </a:rPr>
              <a:t>SHRIHA  REDDIGARI.</a:t>
            </a:r>
          </a:p>
          <a:p>
            <a:pPr algn="ctr"/>
            <a:r>
              <a:rPr lang="en-US" b="1" dirty="0" smtClean="0">
                <a:solidFill>
                  <a:schemeClr val="bg1"/>
                </a:solidFill>
              </a:rPr>
              <a:t>AZAD AHMAD.</a:t>
            </a:r>
          </a:p>
          <a:p>
            <a:pPr algn="ctr"/>
            <a:r>
              <a:rPr lang="en-US" b="1" dirty="0" smtClean="0">
                <a:solidFill>
                  <a:schemeClr val="bg1"/>
                </a:solidFill>
              </a:rPr>
              <a:t>HARITHA PANDUGAYALA</a:t>
            </a:r>
          </a:p>
          <a:p>
            <a:r>
              <a:rPr lang="en-US" b="1" dirty="0" smtClean="0">
                <a:solidFill>
                  <a:schemeClr val="bg1"/>
                </a:solidFill>
              </a:rPr>
              <a:t> </a:t>
            </a:r>
          </a:p>
          <a:p>
            <a:endParaRPr lang="en-US"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00042"/>
            <a:ext cx="7602564" cy="714379"/>
          </a:xfrm>
        </p:spPr>
        <p:txBody>
          <a:bodyPr/>
          <a:lstStyle/>
          <a:p>
            <a:r>
              <a:rPr lang="en-IN" b="1" dirty="0" smtClean="0">
                <a:latin typeface="Times New Roman" panose="02020603050405020304" pitchFamily="18" charset="0"/>
                <a:cs typeface="Times New Roman" panose="02020603050405020304" pitchFamily="18" charset="0"/>
              </a:rPr>
              <a:t>Decision Tree</a:t>
            </a:r>
            <a:endParaRPr lang="en-US" sz="3600" b="1" dirty="0"/>
          </a:p>
        </p:txBody>
      </p:sp>
      <p:sp>
        <p:nvSpPr>
          <p:cNvPr id="3" name="Rectangle 2"/>
          <p:cNvSpPr/>
          <p:nvPr/>
        </p:nvSpPr>
        <p:spPr>
          <a:xfrm>
            <a:off x="785786" y="1582341"/>
            <a:ext cx="8072494" cy="3170099"/>
          </a:xfrm>
          <a:prstGeom prst="rect">
            <a:avLst/>
          </a:prstGeom>
        </p:spPr>
        <p:txBody>
          <a:bodyPr wrap="square">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r>
              <a:rPr lang="en-IN" sz="2000" dirty="0" smtClean="0">
                <a:solidFill>
                  <a:schemeClr val="bg1"/>
                </a:solidFill>
                <a:latin typeface="Times New Roman" panose="02020603050405020304" pitchFamily="18" charset="0"/>
                <a:cs typeface="Times New Roman" panose="02020603050405020304" pitchFamily="18" charset="0"/>
              </a:rPr>
              <a:t>we got the values of</a:t>
            </a:r>
          </a:p>
          <a:p>
            <a:r>
              <a:rPr lang="en-IN" sz="2000" dirty="0" smtClean="0">
                <a:solidFill>
                  <a:schemeClr val="bg1"/>
                </a:solidFill>
                <a:latin typeface="Times New Roman" panose="02020603050405020304" pitchFamily="18" charset="0"/>
                <a:cs typeface="Times New Roman" panose="02020603050405020304" pitchFamily="18" charset="0"/>
              </a:rPr>
              <a:t>Accuracy = 0.8016252390057361</a:t>
            </a:r>
          </a:p>
          <a:p>
            <a:r>
              <a:rPr lang="en-IN" sz="2000" dirty="0" smtClean="0">
                <a:solidFill>
                  <a:schemeClr val="bg1"/>
                </a:solidFill>
                <a:latin typeface="Times New Roman" panose="02020603050405020304" pitchFamily="18" charset="0"/>
                <a:cs typeface="Times New Roman" panose="02020603050405020304" pitchFamily="18" charset="0"/>
              </a:rPr>
              <a:t>Precision = 0.8645866838211643</a:t>
            </a:r>
          </a:p>
          <a:p>
            <a:r>
              <a:rPr lang="en-IN" sz="2000" dirty="0" smtClean="0">
                <a:solidFill>
                  <a:schemeClr val="bg1"/>
                </a:solidFill>
                <a:latin typeface="Times New Roman" panose="02020603050405020304" pitchFamily="18" charset="0"/>
                <a:cs typeface="Times New Roman" panose="02020603050405020304" pitchFamily="18" charset="0"/>
              </a:rPr>
              <a:t>Recall      = 0.8679367129480142</a:t>
            </a:r>
          </a:p>
          <a:p>
            <a:r>
              <a:rPr lang="en-IN" sz="2000" dirty="0" smtClean="0">
                <a:solidFill>
                  <a:schemeClr val="bg1"/>
                </a:solidFill>
                <a:latin typeface="Times New Roman" panose="02020603050405020304" pitchFamily="18" charset="0"/>
                <a:cs typeface="Times New Roman" panose="02020603050405020304" pitchFamily="18" charset="0"/>
              </a:rPr>
              <a:t>F1_Score  = 0.8662584595552691</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356"/>
            <a:ext cx="7129462" cy="508000"/>
          </a:xfrm>
        </p:spPr>
        <p:txBody>
          <a:bodyPr/>
          <a:lstStyle/>
          <a:p>
            <a:r>
              <a:rPr lang="en-IN" b="1" dirty="0" smtClean="0">
                <a:latin typeface="Times New Roman" panose="02020603050405020304" pitchFamily="18" charset="0"/>
                <a:cs typeface="Times New Roman" panose="02020603050405020304" pitchFamily="18" charset="0"/>
              </a:rPr>
              <a:t>Random Forest</a:t>
            </a:r>
            <a:endParaRPr lang="en-US" dirty="0"/>
          </a:p>
        </p:txBody>
      </p:sp>
      <p:sp>
        <p:nvSpPr>
          <p:cNvPr id="3" name="Rectangle 2"/>
          <p:cNvSpPr/>
          <p:nvPr/>
        </p:nvSpPr>
        <p:spPr>
          <a:xfrm>
            <a:off x="571472" y="1857364"/>
            <a:ext cx="7358114" cy="2862322"/>
          </a:xfrm>
          <a:prstGeom prst="rect">
            <a:avLst/>
          </a:prstGeom>
        </p:spPr>
        <p:txBody>
          <a:bodyPr wrap="square">
            <a:spAutoFit/>
          </a:bodyPr>
          <a:lstStyle/>
          <a:p>
            <a:pPr marL="0" indent="0">
              <a:buNone/>
            </a:pPr>
            <a:r>
              <a:rPr lang="en-US" sz="2000" b="1" dirty="0" smtClean="0">
                <a:solidFill>
                  <a:schemeClr val="bg1"/>
                </a:solidFill>
                <a:latin typeface="Times New Roman" panose="02020603050405020304" pitchFamily="18" charset="0"/>
                <a:cs typeface="Times New Roman" panose="02020603050405020304" pitchFamily="18" charset="0"/>
              </a:rPr>
              <a:t> The random forest technique can also handle big data with numerous variables running into thousands. It can automatically balance data sets when a class is more infrequent than other classes in the data.</a:t>
            </a:r>
          </a:p>
          <a:p>
            <a:r>
              <a:rPr lang="en-IN" sz="2000" b="1" dirty="0" smtClean="0">
                <a:solidFill>
                  <a:schemeClr val="bg1"/>
                </a:solidFill>
                <a:latin typeface="Times New Roman" panose="02020603050405020304" pitchFamily="18" charset="0"/>
                <a:cs typeface="Times New Roman" panose="02020603050405020304" pitchFamily="18" charset="0"/>
              </a:rPr>
              <a:t>we got the values of</a:t>
            </a:r>
          </a:p>
          <a:p>
            <a:r>
              <a:rPr lang="en-IN" sz="2000" b="1" dirty="0" smtClean="0">
                <a:solidFill>
                  <a:schemeClr val="bg1"/>
                </a:solidFill>
                <a:latin typeface="Times New Roman" panose="02020603050405020304" pitchFamily="18" charset="0"/>
                <a:cs typeface="Times New Roman" panose="02020603050405020304" pitchFamily="18" charset="0"/>
              </a:rPr>
              <a:t>Accuracy = 0.8506214149139579</a:t>
            </a:r>
          </a:p>
          <a:p>
            <a:r>
              <a:rPr lang="en-IN" sz="2000" b="1" dirty="0" smtClean="0">
                <a:solidFill>
                  <a:schemeClr val="bg1"/>
                </a:solidFill>
                <a:latin typeface="Times New Roman" panose="02020603050405020304" pitchFamily="18" charset="0"/>
                <a:cs typeface="Times New Roman" panose="02020603050405020304" pitchFamily="18" charset="0"/>
              </a:rPr>
              <a:t>Precision = 0.9543261498874236</a:t>
            </a:r>
          </a:p>
          <a:p>
            <a:r>
              <a:rPr lang="en-IN" sz="2000" b="1" dirty="0" smtClean="0">
                <a:solidFill>
                  <a:schemeClr val="bg1"/>
                </a:solidFill>
                <a:latin typeface="Times New Roman" panose="02020603050405020304" pitchFamily="18" charset="0"/>
                <a:cs typeface="Times New Roman" panose="02020603050405020304" pitchFamily="18" charset="0"/>
              </a:rPr>
              <a:t>Recall      = 0.86</a:t>
            </a:r>
          </a:p>
          <a:p>
            <a:r>
              <a:rPr lang="en-IN" sz="2000" b="1" dirty="0" smtClean="0">
                <a:solidFill>
                  <a:schemeClr val="bg1"/>
                </a:solidFill>
                <a:latin typeface="Times New Roman" panose="02020603050405020304" pitchFamily="18" charset="0"/>
                <a:cs typeface="Times New Roman" panose="02020603050405020304" pitchFamily="18" charset="0"/>
              </a:rPr>
              <a:t>F1_Score  = 0.9047110840067083</a:t>
            </a:r>
            <a:endParaRPr lang="en-US" sz="2000"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356"/>
            <a:ext cx="7129462" cy="508000"/>
          </a:xfrm>
        </p:spPr>
        <p:txBody>
          <a:bodyPr/>
          <a:lstStyle/>
          <a:p>
            <a:r>
              <a:rPr lang="en-IN" b="1" dirty="0" smtClean="0">
                <a:latin typeface="Times New Roman" panose="02020603050405020304" pitchFamily="18" charset="0"/>
                <a:cs typeface="Times New Roman" panose="02020603050405020304" pitchFamily="18" charset="0"/>
              </a:rPr>
              <a:t>Passive Aggressive Classifier:</a:t>
            </a:r>
            <a:endParaRPr lang="en-US" dirty="0"/>
          </a:p>
        </p:txBody>
      </p:sp>
      <p:sp>
        <p:nvSpPr>
          <p:cNvPr id="3" name="Rectangle 2"/>
          <p:cNvSpPr/>
          <p:nvPr/>
        </p:nvSpPr>
        <p:spPr>
          <a:xfrm>
            <a:off x="642910" y="1928802"/>
            <a:ext cx="7786742" cy="2308324"/>
          </a:xfrm>
          <a:prstGeom prst="rect">
            <a:avLst/>
          </a:prstGeom>
        </p:spPr>
        <p:txBody>
          <a:bodyPr wrap="square">
            <a:spAutoFit/>
          </a:body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The passive aggressive classifier is a machine learning algorithm that is used for classification tasks. This algorithm is a modification of the standard </a:t>
            </a:r>
            <a:r>
              <a:rPr lang="en-US" sz="2400" dirty="0" err="1" smtClean="0">
                <a:solidFill>
                  <a:schemeClr val="bg1"/>
                </a:solidFill>
                <a:latin typeface="Times New Roman" panose="02020603050405020304" pitchFamily="18" charset="0"/>
                <a:cs typeface="Times New Roman" panose="02020603050405020304" pitchFamily="18" charset="0"/>
              </a:rPr>
              <a:t>Perceptron</a:t>
            </a:r>
            <a:r>
              <a:rPr lang="en-US" sz="2400" dirty="0" smtClean="0">
                <a:solidFill>
                  <a:schemeClr val="bg1"/>
                </a:solidFill>
                <a:latin typeface="Times New Roman" panose="02020603050405020304" pitchFamily="18" charset="0"/>
                <a:cs typeface="Times New Roman" panose="02020603050405020304" pitchFamily="18" charset="0"/>
              </a:rPr>
              <a:t> algorithm.</a:t>
            </a:r>
          </a:p>
          <a:p>
            <a:pPr marL="0" indent="0">
              <a:buNone/>
            </a:pPr>
            <a:endParaRPr lang="en-US" sz="2400" dirty="0" smtClean="0">
              <a:solidFill>
                <a:schemeClr val="bg1"/>
              </a:solidFill>
              <a:latin typeface="Times New Roman" panose="02020603050405020304" pitchFamily="18" charset="0"/>
              <a:cs typeface="Times New Roman" panose="02020603050405020304" pitchFamily="18" charset="0"/>
            </a:endParaRPr>
          </a:p>
          <a:p>
            <a:r>
              <a:rPr lang="en-IN" sz="2400" dirty="0" smtClean="0">
                <a:solidFill>
                  <a:schemeClr val="bg1"/>
                </a:solidFill>
                <a:latin typeface="Times New Roman" panose="02020603050405020304" pitchFamily="18" charset="0"/>
                <a:cs typeface="Times New Roman" panose="02020603050405020304" pitchFamily="18" charset="0"/>
              </a:rPr>
              <a:t>we got the values of</a:t>
            </a:r>
          </a:p>
          <a:p>
            <a:r>
              <a:rPr lang="en-IN" sz="2400" dirty="0" smtClean="0">
                <a:solidFill>
                  <a:schemeClr val="bg1"/>
                </a:solidFill>
                <a:latin typeface="Times New Roman" panose="02020603050405020304" pitchFamily="18" charset="0"/>
                <a:cs typeface="Times New Roman" panose="02020603050405020304" pitchFamily="18" charset="0"/>
              </a:rPr>
              <a:t>Accuracy = 0.3482313575525813</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57166"/>
            <a:ext cx="7129462" cy="508000"/>
          </a:xfrm>
        </p:spPr>
        <p:txBody>
          <a:bodyPr/>
          <a:lstStyle/>
          <a:p>
            <a:r>
              <a:rPr lang="en-US" b="1" dirty="0" smtClean="0">
                <a:latin typeface="Times New Roman" panose="02020603050405020304" pitchFamily="18" charset="0"/>
                <a:cs typeface="Times New Roman" panose="02020603050405020304" pitchFamily="18" charset="0"/>
              </a:rPr>
              <a:t>Support Vector </a:t>
            </a:r>
            <a:r>
              <a:rPr lang="en-US" b="1" dirty="0" smtClean="0">
                <a:latin typeface="Times New Roman" panose="02020603050405020304" pitchFamily="18" charset="0"/>
                <a:cs typeface="Times New Roman" panose="02020603050405020304" pitchFamily="18" charset="0"/>
              </a:rPr>
              <a:t>Machine:</a:t>
            </a:r>
            <a:endParaRPr lang="en-US" dirty="0"/>
          </a:p>
        </p:txBody>
      </p:sp>
      <p:sp>
        <p:nvSpPr>
          <p:cNvPr id="3" name="Rectangle 2"/>
          <p:cNvSpPr/>
          <p:nvPr/>
        </p:nvSpPr>
        <p:spPr>
          <a:xfrm>
            <a:off x="714348" y="1571612"/>
            <a:ext cx="7358114" cy="2677656"/>
          </a:xfrm>
          <a:prstGeom prst="rect">
            <a:avLst/>
          </a:prstGeom>
        </p:spPr>
        <p:txBody>
          <a:bodyPr wrap="square">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r>
              <a:rPr lang="en-IN" sz="2400" dirty="0" smtClean="0">
                <a:solidFill>
                  <a:schemeClr val="bg1"/>
                </a:solidFill>
                <a:latin typeface="Times New Roman" panose="02020603050405020304" pitchFamily="18" charset="0"/>
                <a:cs typeface="Times New Roman" panose="02020603050405020304" pitchFamily="18" charset="0"/>
              </a:rPr>
              <a:t>we got the values of</a:t>
            </a:r>
          </a:p>
          <a:p>
            <a:r>
              <a:rPr lang="en-IN" sz="2400" dirty="0" smtClean="0">
                <a:solidFill>
                  <a:schemeClr val="bg1"/>
                </a:solidFill>
                <a:latin typeface="Times New Roman" panose="02020603050405020304" pitchFamily="18" charset="0"/>
                <a:cs typeface="Times New Roman" panose="02020603050405020304" pitchFamily="18" charset="0"/>
              </a:rPr>
              <a:t>Accuracy = 0.3482313575525813</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CONCLUSION CHART :</a:t>
            </a:r>
            <a:endParaRPr lang="en-US" dirty="0"/>
          </a:p>
        </p:txBody>
      </p:sp>
      <p:pic>
        <p:nvPicPr>
          <p:cNvPr id="3" name="Picture 2">
            <a:extLst>
              <a:ext uri="{FF2B5EF4-FFF2-40B4-BE49-F238E27FC236}">
                <a16:creationId xmlns:a16="http://schemas.microsoft.com/office/drawing/2014/main" xmlns="" id="{4B7F83F1-78F4-90A7-3A43-FDCA533BE10E}"/>
              </a:ext>
            </a:extLst>
          </p:cNvPr>
          <p:cNvPicPr>
            <a:picLocks noChangeAspect="1"/>
          </p:cNvPicPr>
          <p:nvPr/>
        </p:nvPicPr>
        <p:blipFill>
          <a:blip r:embed="rId2"/>
          <a:stretch>
            <a:fillRect/>
          </a:stretch>
        </p:blipFill>
        <p:spPr>
          <a:xfrm>
            <a:off x="1357290" y="1142984"/>
            <a:ext cx="6663107" cy="46057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857232"/>
            <a:ext cx="7572428" cy="4429156"/>
          </a:xfrm>
        </p:spPr>
        <p:txBody>
          <a:bodyPr/>
          <a:lstStyle/>
          <a:p>
            <a:r>
              <a:rPr lang="en-US" sz="2800" dirty="0" smtClean="0">
                <a:latin typeface="Times New Roman" panose="02020603050405020304" pitchFamily="18" charset="0"/>
                <a:cs typeface="Times New Roman" panose="02020603050405020304" pitchFamily="18" charset="0"/>
              </a:rPr>
              <a:t>By comparing Accuracy values of all algorithms, we can say that Random Forest model performs well in prediction as its Accuracy value is very less than that of other models. Also from the above graphs, we can clearly see that Random Forest identifies the future trend correctly.</a:t>
            </a:r>
            <a:r>
              <a:rPr lang="en-IN" sz="28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xmlns=""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xmlns="" val="0"/>
              </a:ext>
            </a:extLst>
          </a:blip>
          <a:srcRect/>
          <a:stretch/>
        </p:blipFill>
        <p:spPr/>
      </p:pic>
      <p:sp>
        <p:nvSpPr>
          <p:cNvPr id="19" name="Title 18">
            <a:extLst>
              <a:ext uri="{FF2B5EF4-FFF2-40B4-BE49-F238E27FC236}">
                <a16:creationId xmlns:a16="http://schemas.microsoft.com/office/drawing/2014/main" xmlns="" id="{1130D679-D78E-1F15-EC3D-4BED6D69B35F}"/>
              </a:ext>
            </a:extLst>
          </p:cNvPr>
          <p:cNvSpPr>
            <a:spLocks noGrp="1"/>
          </p:cNvSpPr>
          <p:nvPr>
            <p:ph type="title"/>
          </p:nvPr>
        </p:nvSpPr>
        <p:spPr>
          <a:xfrm>
            <a:off x="1071538" y="1500174"/>
            <a:ext cx="6840428" cy="3887396"/>
          </a:xfrm>
        </p:spPr>
        <p:txBody>
          <a:bodyPr/>
          <a:lstStyle/>
          <a:p>
            <a:r>
              <a:rPr lang="en-US" sz="4800" b="1" dirty="0">
                <a:solidFill>
                  <a:srgbClr val="002060"/>
                </a:solidFill>
                <a:latin typeface="Freestyle Script" pitchFamily="66" charset="0"/>
              </a:rPr>
              <a:t>Thank </a:t>
            </a:r>
            <a:r>
              <a:rPr lang="en-US" sz="4800" b="1" dirty="0" smtClean="0">
                <a:solidFill>
                  <a:srgbClr val="002060"/>
                </a:solidFill>
                <a:latin typeface="Freestyle Script" pitchFamily="66" charset="0"/>
              </a:rPr>
              <a:t>you… </a:t>
            </a:r>
            <a:endParaRPr lang="en-US" sz="4800" b="1" dirty="0">
              <a:solidFill>
                <a:srgbClr val="002060"/>
              </a:solidFill>
              <a:latin typeface="Freestyle Script" pitchFamily="66" charset="0"/>
            </a:endParaRPr>
          </a:p>
        </p:txBody>
      </p:sp>
      <p:pic>
        <p:nvPicPr>
          <p:cNvPr id="22" name="Picture Placeholder 25" descr="Bacteria cultured in a petri dish for a laboratory or a scientific investigation">
            <a:extLst>
              <a:ext uri="{FF2B5EF4-FFF2-40B4-BE49-F238E27FC236}">
                <a16:creationId xmlns:a16="http://schemas.microsoft.com/office/drawing/2014/main" xmlns="" id="{862BA3D8-52E1-692C-F244-F7882DAD2287}"/>
              </a:ext>
            </a:extLst>
          </p:cNvPr>
          <p:cNvPicPr>
            <a:picLocks noGrp="1" noChangeAspect="1"/>
          </p:cNvPicPr>
          <p:nvPr>
            <p:ph type="pic" sz="quarter" idx="13"/>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p:blipFill>
        <p:spPr/>
      </p:pic>
    </p:spTree>
    <p:extLst>
      <p:ext uri="{BB962C8B-B14F-4D97-AF65-F5344CB8AC3E}">
        <p14:creationId xmlns:p14="http://schemas.microsoft.com/office/powerpoint/2010/main" xmlns=""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428604"/>
            <a:ext cx="5715040" cy="523220"/>
          </a:xfrm>
          <a:prstGeom prst="rect">
            <a:avLst/>
          </a:prstGeom>
          <a:noFill/>
        </p:spPr>
        <p:txBody>
          <a:bodyPr wrap="square" rtlCol="0">
            <a:spAutoFit/>
          </a:bodyPr>
          <a:lstStyle/>
          <a:p>
            <a:r>
              <a:rPr lang="en-IN" sz="2800" b="1" dirty="0" smtClean="0">
                <a:solidFill>
                  <a:schemeClr val="bg1"/>
                </a:solidFill>
              </a:rPr>
              <a:t>Business Objective:</a:t>
            </a:r>
            <a:endParaRPr lang="en-US" sz="2800" b="1" dirty="0">
              <a:solidFill>
                <a:schemeClr val="bg1"/>
              </a:solidFill>
            </a:endParaRPr>
          </a:p>
        </p:txBody>
      </p:sp>
      <p:sp>
        <p:nvSpPr>
          <p:cNvPr id="11" name="TextBox 10"/>
          <p:cNvSpPr txBox="1"/>
          <p:nvPr/>
        </p:nvSpPr>
        <p:spPr>
          <a:xfrm>
            <a:off x="357158" y="1142984"/>
            <a:ext cx="7929618" cy="4247317"/>
          </a:xfrm>
          <a:prstGeom prst="rect">
            <a:avLst/>
          </a:prstGeom>
          <a:noFill/>
        </p:spPr>
        <p:txBody>
          <a:bodyPr wrap="square" rtlCol="0">
            <a:spAutoFit/>
          </a:bodyPr>
          <a:lstStyle/>
          <a:p>
            <a:r>
              <a:rPr lang="en-US" dirty="0" smtClean="0">
                <a:solidFill>
                  <a:schemeClr val="bg1"/>
                </a:solidFill>
              </a:rPr>
              <a:t>This is a sample dataset which consists of 161297 drug name, condition</a:t>
            </a:r>
          </a:p>
          <a:p>
            <a:r>
              <a:rPr lang="en-US" dirty="0" smtClean="0">
                <a:solidFill>
                  <a:schemeClr val="bg1"/>
                </a:solidFill>
              </a:rPr>
              <a:t>reviews and ratings from different patients and our goal is to examine how</a:t>
            </a:r>
          </a:p>
          <a:p>
            <a:r>
              <a:rPr lang="en-US" dirty="0" smtClean="0">
                <a:solidFill>
                  <a:schemeClr val="bg1"/>
                </a:solidFill>
              </a:rPr>
              <a:t>patients are feeling using the drugs their positive and negative experiences so</a:t>
            </a:r>
          </a:p>
          <a:p>
            <a:r>
              <a:rPr lang="en-US" dirty="0" smtClean="0">
                <a:solidFill>
                  <a:schemeClr val="bg1"/>
                </a:solidFill>
              </a:rPr>
              <a:t>that we can recommend him a suitable drug. By analyzing the reviews, we can</a:t>
            </a:r>
          </a:p>
          <a:p>
            <a:r>
              <a:rPr lang="en-US" dirty="0" smtClean="0">
                <a:solidFill>
                  <a:schemeClr val="bg1"/>
                </a:solidFill>
              </a:rPr>
              <a:t>understand the drug effectiveness and its side effects.</a:t>
            </a:r>
          </a:p>
          <a:p>
            <a:r>
              <a:rPr lang="en-US" dirty="0" smtClean="0">
                <a:solidFill>
                  <a:schemeClr val="bg1"/>
                </a:solidFill>
              </a:rPr>
              <a:t>The dataset provides patient reviews on specific drugs along with related</a:t>
            </a:r>
          </a:p>
          <a:p>
            <a:r>
              <a:rPr lang="en-US" dirty="0" smtClean="0">
                <a:solidFill>
                  <a:schemeClr val="bg1"/>
                </a:solidFill>
              </a:rPr>
              <a:t>conditions and a 10 star patient rating reflecting overall patient satisfaction.</a:t>
            </a:r>
          </a:p>
          <a:p>
            <a:r>
              <a:rPr lang="en-US" dirty="0" smtClean="0">
                <a:solidFill>
                  <a:schemeClr val="bg1"/>
                </a:solidFill>
              </a:rPr>
              <a:t>So in this dataset, we can see many patients conditions but we will focus only on</a:t>
            </a:r>
          </a:p>
          <a:p>
            <a:r>
              <a:rPr lang="en-US" dirty="0" smtClean="0">
                <a:solidFill>
                  <a:schemeClr val="bg1"/>
                </a:solidFill>
              </a:rPr>
              <a:t>the below, classify the below conditions from the patients reviews</a:t>
            </a:r>
          </a:p>
          <a:p>
            <a:r>
              <a:rPr lang="en-US" dirty="0" smtClean="0">
                <a:solidFill>
                  <a:schemeClr val="bg1"/>
                </a:solidFill>
              </a:rPr>
              <a:t>a. Depression</a:t>
            </a:r>
          </a:p>
          <a:p>
            <a:r>
              <a:rPr lang="en-US" dirty="0" smtClean="0">
                <a:solidFill>
                  <a:schemeClr val="bg1"/>
                </a:solidFill>
              </a:rPr>
              <a:t>c. High Blood Pressure</a:t>
            </a:r>
          </a:p>
          <a:p>
            <a:r>
              <a:rPr lang="en-US" dirty="0" smtClean="0">
                <a:solidFill>
                  <a:schemeClr val="bg1"/>
                </a:solidFill>
              </a:rPr>
              <a:t>d. Diabetes, Type 2</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00" y="285728"/>
            <a:ext cx="7200900" cy="649287"/>
          </a:xfrm>
        </p:spPr>
        <p:txBody>
          <a:bodyPr/>
          <a:lstStyle/>
          <a:p>
            <a:r>
              <a:rPr lang="en-US" dirty="0" smtClean="0"/>
              <a:t/>
            </a:r>
            <a:br>
              <a:rPr lang="en-US" dirty="0" smtClean="0"/>
            </a:br>
            <a:r>
              <a:rPr lang="en-US" b="1" dirty="0" smtClean="0"/>
              <a:t>Agenda</a:t>
            </a:r>
            <a:r>
              <a:rPr lang="en-US" dirty="0" smtClean="0"/>
              <a:t/>
            </a:r>
            <a:br>
              <a:rPr lang="en-US" dirty="0" smtClean="0"/>
            </a:br>
            <a:endParaRPr lang="uk-UA" b="1" dirty="0">
              <a:latin typeface="Tahoma" charset="0"/>
            </a:endParaRPr>
          </a:p>
        </p:txBody>
      </p:sp>
      <p:sp>
        <p:nvSpPr>
          <p:cNvPr id="36867" name="Rectangle 3"/>
          <p:cNvSpPr>
            <a:spLocks noGrp="1" noChangeArrowheads="1"/>
          </p:cNvSpPr>
          <p:nvPr>
            <p:ph type="body" idx="1"/>
          </p:nvPr>
        </p:nvSpPr>
        <p:spPr>
          <a:xfrm>
            <a:off x="642910" y="1214422"/>
            <a:ext cx="6769100" cy="4643438"/>
          </a:xfrm>
        </p:spPr>
        <p:txBody>
          <a:bodyPr/>
          <a:lstStyle/>
          <a:p>
            <a:r>
              <a:rPr lang="en-US" sz="2000" b="1" u="sng" dirty="0" smtClean="0"/>
              <a:t>Patients conditions </a:t>
            </a:r>
          </a:p>
          <a:p>
            <a:r>
              <a:rPr lang="en-US" sz="2000" dirty="0" smtClean="0"/>
              <a:t> </a:t>
            </a:r>
            <a:r>
              <a:rPr lang="en-US" sz="2000" b="1" dirty="0" smtClean="0"/>
              <a:t>Depression</a:t>
            </a:r>
          </a:p>
          <a:p>
            <a:r>
              <a:rPr lang="en-US" sz="2000" dirty="0" smtClean="0"/>
              <a:t> </a:t>
            </a:r>
            <a:r>
              <a:rPr lang="en-US" sz="2000" b="1" dirty="0" smtClean="0"/>
              <a:t>High</a:t>
            </a:r>
            <a:r>
              <a:rPr lang="en-US" sz="2000" dirty="0" smtClean="0"/>
              <a:t> </a:t>
            </a:r>
            <a:r>
              <a:rPr lang="en-US" sz="2000" b="1" dirty="0" smtClean="0"/>
              <a:t>blood</a:t>
            </a:r>
            <a:r>
              <a:rPr lang="en-US" sz="2000" dirty="0" smtClean="0"/>
              <a:t> </a:t>
            </a:r>
            <a:r>
              <a:rPr lang="en-US" sz="2000" b="1" dirty="0" smtClean="0"/>
              <a:t>pressure</a:t>
            </a:r>
          </a:p>
          <a:p>
            <a:r>
              <a:rPr lang="en-US" sz="2000" dirty="0" smtClean="0"/>
              <a:t> </a:t>
            </a:r>
            <a:r>
              <a:rPr lang="en-US" sz="2000" b="1" dirty="0" smtClean="0"/>
              <a:t>Diabetes</a:t>
            </a:r>
            <a:r>
              <a:rPr lang="en-US" sz="2000" dirty="0" smtClean="0"/>
              <a:t>, </a:t>
            </a:r>
            <a:r>
              <a:rPr lang="en-US" sz="2000" b="1" dirty="0" smtClean="0"/>
              <a:t>type</a:t>
            </a:r>
            <a:r>
              <a:rPr lang="en-US" sz="2000" dirty="0" smtClean="0"/>
              <a:t> 2</a:t>
            </a:r>
          </a:p>
          <a:p>
            <a:pPr>
              <a:lnSpc>
                <a:spcPct val="80000"/>
              </a:lnSpc>
            </a:pPr>
            <a:endParaRPr lang="uk-UA" sz="2000" dirty="0"/>
          </a:p>
        </p:txBody>
      </p:sp>
      <p:pic>
        <p:nvPicPr>
          <p:cNvPr id="4" name="Picture Placeholder 7" descr="Pipette diffusing dyes in flasks">
            <a:extLst>
              <a:ext uri="{FF2B5EF4-FFF2-40B4-BE49-F238E27FC236}">
                <a16:creationId xmlns:a16="http://schemas.microsoft.com/office/drawing/2014/main" xmlns="" id="{9DA934D8-2609-4227-78DF-CF8F07A2F9C7}"/>
              </a:ext>
            </a:extLst>
          </p:cNvPr>
          <p:cNvPicPr>
            <a:picLocks noGrp="1" noChangeAspect="1"/>
          </p:cNvPicPr>
          <p:nvPr>
            <p:ph type="pic" sz="quarter" idx="13"/>
          </p:nvPr>
        </p:nvPicPr>
        <p:blipFill rotWithShape="1">
          <a:blip r:embed="rId4">
            <a:alphaModFix/>
            <a:extLst>
              <a:ext uri="{28A0092B-C50C-407E-A947-70E740481C1C}">
                <a14:useLocalDpi xmlns:a14="http://schemas.microsoft.com/office/drawing/2010/main" xmlns="" val="0"/>
              </a:ext>
            </a:extLst>
          </a:blip>
          <a:srcRect t="79" b="79"/>
          <a:stretch/>
        </p:blipFill>
        <p:spPr>
          <a:xfrm>
            <a:off x="4000496" y="2928934"/>
            <a:ext cx="4214842" cy="2766048"/>
          </a:xfrm>
        </p:spPr>
      </p:pic>
      <p:pic>
        <p:nvPicPr>
          <p:cNvPr id="5" name="Picture Placeholder 7" descr="Pipette diffusing dyes in flasks">
            <a:extLst>
              <a:ext uri="{FF2B5EF4-FFF2-40B4-BE49-F238E27FC236}">
                <a16:creationId xmlns:a16="http://schemas.microsoft.com/office/drawing/2014/main" xmlns="" id="{9DA934D8-2609-4227-78DF-CF8F07A2F9C7}"/>
              </a:ext>
            </a:extLst>
          </p:cNvPr>
          <p:cNvPicPr>
            <a:picLocks noChangeAspect="1"/>
          </p:cNvPicPr>
          <p:nvPr/>
        </p:nvPicPr>
        <p:blipFill rotWithShape="1">
          <a:blip r:embed="rId4">
            <a:alphaModFix/>
            <a:extLst>
              <a:ext uri="{28A0092B-C50C-407E-A947-70E740481C1C}">
                <a14:useLocalDpi xmlns:a14="http://schemas.microsoft.com/office/drawing/2010/main" xmlns="" val="0"/>
              </a:ext>
            </a:extLst>
          </a:blip>
          <a:srcRect t="79" b="79"/>
          <a:stretch/>
        </p:blipFill>
        <p:spPr>
          <a:xfrm>
            <a:off x="3500430" y="2428868"/>
            <a:ext cx="5398089" cy="3643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 Information:</a:t>
            </a:r>
            <a:endParaRPr lang="en-US" b="1" dirty="0"/>
          </a:p>
        </p:txBody>
      </p:sp>
      <p:sp>
        <p:nvSpPr>
          <p:cNvPr id="3" name="Content Placeholder 2"/>
          <p:cNvSpPr>
            <a:spLocks noGrp="1"/>
          </p:cNvSpPr>
          <p:nvPr>
            <p:ph idx="1"/>
          </p:nvPr>
        </p:nvSpPr>
        <p:spPr>
          <a:xfrm>
            <a:off x="1000100" y="857232"/>
            <a:ext cx="7488237" cy="5327650"/>
          </a:xfrm>
        </p:spPr>
        <p:txBody>
          <a:bodyPr/>
          <a:lstStyle/>
          <a:p>
            <a:pPr marL="0" indent="0">
              <a:buNone/>
            </a:pPr>
            <a:endParaRPr lang="en-US" dirty="0" smtClean="0"/>
          </a:p>
          <a:p>
            <a:r>
              <a:rPr lang="en-US" dirty="0" smtClean="0"/>
              <a:t>1. </a:t>
            </a:r>
            <a:r>
              <a:rPr lang="en-US" dirty="0" smtClean="0"/>
              <a:t>Drug Name </a:t>
            </a:r>
            <a:r>
              <a:rPr lang="en-US" dirty="0" smtClean="0"/>
              <a:t>(categorical): name of drug</a:t>
            </a:r>
          </a:p>
          <a:p>
            <a:r>
              <a:rPr lang="en-US" dirty="0" smtClean="0"/>
              <a:t>2. condition (categorical): name of condition</a:t>
            </a:r>
          </a:p>
          <a:p>
            <a:r>
              <a:rPr lang="en-US" dirty="0" smtClean="0"/>
              <a:t>3. review (text): patient review</a:t>
            </a:r>
          </a:p>
          <a:p>
            <a:r>
              <a:rPr lang="en-US" dirty="0" smtClean="0"/>
              <a:t>4. rating (numerical): 10 star patient rating</a:t>
            </a:r>
          </a:p>
          <a:p>
            <a:r>
              <a:rPr lang="en-US" dirty="0" smtClean="0"/>
              <a:t>5. date (date): date of review entry</a:t>
            </a:r>
          </a:p>
          <a:p>
            <a:r>
              <a:rPr lang="en-US" dirty="0" smtClean="0"/>
              <a:t>6. </a:t>
            </a:r>
            <a:r>
              <a:rPr lang="en-US" dirty="0" smtClean="0"/>
              <a:t>useful Count </a:t>
            </a:r>
            <a:r>
              <a:rPr lang="en-US" dirty="0" smtClean="0"/>
              <a:t>(numerical): number of users who found review useful</a:t>
            </a:r>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Calibri" panose="020F0502020204030204" pitchFamily="34" charset="0"/>
                <a:ea typeface="Calibri" panose="020F0502020204030204" pitchFamily="34" charset="0"/>
                <a:cs typeface="Calibri" panose="020F0502020204030204" pitchFamily="34" charset="0"/>
              </a:rPr>
              <a:t>Project Architecture / Project Flow</a:t>
            </a:r>
            <a:endParaRPr lang="en-US" dirty="0"/>
          </a:p>
        </p:txBody>
      </p:sp>
      <p:pic>
        <p:nvPicPr>
          <p:cNvPr id="4" name="Content Placeholder 5">
            <a:extLst>
              <a:ext uri="{FF2B5EF4-FFF2-40B4-BE49-F238E27FC236}">
                <a16:creationId xmlns:a16="http://schemas.microsoft.com/office/drawing/2014/main" xmlns="" id="{A325331E-2CB6-C248-D53E-D86B8801893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2977" y="1545160"/>
            <a:ext cx="6645382" cy="3863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ea typeface="Arial"/>
              <a:cs typeface="Arial"/>
              <a:sym typeface="Arial"/>
            </a:endParaRPr>
          </a:p>
          <a:p>
            <a:endParaRPr lang="en-US" b="1" dirty="0" smtClean="0">
              <a:ea typeface="Arial"/>
              <a:cs typeface="Arial"/>
              <a:sym typeface="Arial"/>
            </a:endParaRPr>
          </a:p>
          <a:p>
            <a:pPr>
              <a:buNone/>
            </a:pPr>
            <a:endParaRPr lang="en-US" b="1" dirty="0" smtClean="0">
              <a:ea typeface="Arial"/>
              <a:cs typeface="Arial"/>
              <a:sym typeface="Arial"/>
            </a:endParaRPr>
          </a:p>
          <a:p>
            <a:pPr>
              <a:buNone/>
            </a:pPr>
            <a:r>
              <a:rPr lang="en-US" sz="4000" b="1" dirty="0" smtClean="0">
                <a:ea typeface="Arial"/>
                <a:cs typeface="Arial"/>
                <a:sym typeface="Arial"/>
              </a:rPr>
              <a:t>Exploratory </a:t>
            </a:r>
            <a:r>
              <a:rPr lang="en-US" sz="4000" b="1" dirty="0" smtClean="0">
                <a:ea typeface="Arial"/>
                <a:cs typeface="Arial"/>
                <a:sym typeface="Arial"/>
              </a:rPr>
              <a:t>Data Analysis (EDA) and </a:t>
            </a:r>
            <a:r>
              <a:rPr lang="en-US" sz="4000" dirty="0" smtClean="0">
                <a:ea typeface="Arial"/>
                <a:cs typeface="Arial"/>
                <a:sym typeface="Arial"/>
              </a:rPr>
              <a:t/>
            </a:r>
            <a:br>
              <a:rPr lang="en-US" sz="4000" dirty="0" smtClean="0">
                <a:ea typeface="Arial"/>
                <a:cs typeface="Arial"/>
                <a:sym typeface="Arial"/>
              </a:rPr>
            </a:br>
            <a:r>
              <a:rPr lang="en-US" sz="4000" b="1" dirty="0" smtClean="0">
                <a:ea typeface="Arial"/>
                <a:cs typeface="Arial"/>
                <a:sym typeface="Arial"/>
              </a:rPr>
              <a:t>Feature </a:t>
            </a:r>
            <a:r>
              <a:rPr lang="en-US" sz="4000" b="1" dirty="0" smtClean="0">
                <a:ea typeface="Arial"/>
                <a:cs typeface="Arial"/>
                <a:sym typeface="Arial"/>
              </a:rPr>
              <a:t>Engineering</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3DFEDEE-22DC-242E-D63A-74FE5BAA5EBC}"/>
              </a:ext>
            </a:extLst>
          </p:cNvPr>
          <p:cNvSpPr>
            <a:spLocks noGrp="1"/>
          </p:cNvSpPr>
          <p:nvPr>
            <p:ph type="sldNum" sz="quarter" idx="4294967295"/>
          </p:nvPr>
        </p:nvSpPr>
        <p:spPr>
          <a:xfrm>
            <a:off x="315468" y="6019801"/>
            <a:ext cx="342900" cy="184150"/>
          </a:xfrm>
          <a:prstGeom prst="rect">
            <a:avLst/>
          </a:prstGeom>
        </p:spPr>
        <p:txBody>
          <a:bodyPr/>
          <a:lstStyle/>
          <a:p>
            <a:fld id="{75DF2D63-3FF5-D547-96B9-BE9CCD1ABA58}" type="slidenum">
              <a:rPr lang="en-US" smtClean="0"/>
              <a:pPr/>
              <a:t>7</a:t>
            </a:fld>
            <a:endParaRPr lang="en-US" dirty="0"/>
          </a:p>
        </p:txBody>
      </p:sp>
      <p:pic>
        <p:nvPicPr>
          <p:cNvPr id="1026" name="Picture 2">
            <a:extLst>
              <a:ext uri="{FF2B5EF4-FFF2-40B4-BE49-F238E27FC236}">
                <a16:creationId xmlns:a16="http://schemas.microsoft.com/office/drawing/2014/main" xmlns="" id="{ED71237B-0ABC-34E8-22DB-234F457819DB}"/>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2843" y="142852"/>
            <a:ext cx="2607893" cy="285752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a:extLst>
              <a:ext uri="{FF2B5EF4-FFF2-40B4-BE49-F238E27FC236}">
                <a16:creationId xmlns:a16="http://schemas.microsoft.com/office/drawing/2014/main" xmlns="" id="{899FF2F8-A4BA-C216-2FB4-42EF60BC818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8926" y="214290"/>
            <a:ext cx="2735639" cy="285593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a:extLst>
              <a:ext uri="{FF2B5EF4-FFF2-40B4-BE49-F238E27FC236}">
                <a16:creationId xmlns:a16="http://schemas.microsoft.com/office/drawing/2014/main" xmlns="" id="{F4188D58-9FC8-7AE2-7255-8931056983C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72198" y="214290"/>
            <a:ext cx="2702172" cy="2967434"/>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a:extLst>
              <a:ext uri="{FF2B5EF4-FFF2-40B4-BE49-F238E27FC236}">
                <a16:creationId xmlns:a16="http://schemas.microsoft.com/office/drawing/2014/main" xmlns="" id="{76EA2CDD-51E4-C33C-C7A0-5602B7E2582B}"/>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2910" y="3286124"/>
            <a:ext cx="2928958" cy="274824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a:extLst>
              <a:ext uri="{FF2B5EF4-FFF2-40B4-BE49-F238E27FC236}">
                <a16:creationId xmlns:a16="http://schemas.microsoft.com/office/drawing/2014/main" xmlns="" id="{2FA9C4BC-093A-07AC-D155-4CFA2F18358C}"/>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214810" y="3643314"/>
            <a:ext cx="2569078" cy="24601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4306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722313" y="1428736"/>
            <a:ext cx="7772400" cy="4340239"/>
          </a:xfrm>
        </p:spPr>
        <p:txBody>
          <a:bodyPr/>
          <a:lstStyle/>
          <a:p>
            <a:r>
              <a:rPr lang="en-US" sz="2000" b="0" dirty="0" smtClean="0">
                <a:latin typeface="Helvetica Neue"/>
              </a:rPr>
              <a:t>The train-test split procedure is used to estimate the performance of machine learning algorithms when they are used to make predictions on data not used to train the model.</a:t>
            </a:r>
            <a:br>
              <a:rPr lang="en-US" sz="2000" b="0" dirty="0" smtClean="0">
                <a:latin typeface="Helvetica Neue"/>
              </a:rPr>
            </a:br>
            <a:r>
              <a:rPr lang="en-US" sz="2000" b="0" dirty="0" smtClean="0">
                <a:latin typeface="Helvetica Neue"/>
              </a:rPr>
              <a:t/>
            </a:r>
            <a:br>
              <a:rPr lang="en-US" sz="2000" b="0" dirty="0" smtClean="0">
                <a:latin typeface="Helvetica Neue"/>
              </a:rPr>
            </a:br>
            <a:r>
              <a:rPr lang="en-US" sz="2000" b="0" dirty="0" smtClean="0">
                <a:latin typeface="Helvetica Neue"/>
              </a:rPr>
              <a:t>The train-test split procedure is appropriate when you have a very large dataset, a costly model to train, or require a good estimate of model performance quickly.</a:t>
            </a:r>
            <a:br>
              <a:rPr lang="en-US" sz="2000" b="0" dirty="0" smtClean="0">
                <a:latin typeface="Helvetica Neue"/>
              </a:rPr>
            </a:br>
            <a:r>
              <a:rPr lang="en-US" sz="2000" b="0" dirty="0" smtClean="0">
                <a:latin typeface="Helvetica Neue"/>
              </a:rPr>
              <a:t/>
            </a:r>
            <a:br>
              <a:rPr lang="en-US" sz="2000" b="0" dirty="0" smtClean="0">
                <a:latin typeface="Helvetica Neue"/>
              </a:rPr>
            </a:br>
            <a:r>
              <a:rPr lang="en-US" sz="2000" b="0" dirty="0" smtClean="0">
                <a:latin typeface="Helvetica Neue"/>
              </a:rPr>
              <a:t>So we divided the data for training data into 88% and test data into 12%</a:t>
            </a:r>
            <a:r>
              <a:rPr lang="en-US" dirty="0" smtClean="0">
                <a:solidFill>
                  <a:srgbClr val="555555"/>
                </a:solidFill>
                <a:latin typeface="Helvetica Neue"/>
              </a:rPr>
              <a:t/>
            </a:r>
            <a:br>
              <a:rPr lang="en-US" dirty="0" smtClean="0">
                <a:solidFill>
                  <a:srgbClr val="555555"/>
                </a:solidFill>
                <a:latin typeface="Helvetica Neue"/>
              </a:rPr>
            </a:br>
            <a:endParaRPr lang="en-US" dirty="0"/>
          </a:p>
        </p:txBody>
      </p:sp>
      <p:sp>
        <p:nvSpPr>
          <p:cNvPr id="12" name="Text Placeholder 11"/>
          <p:cNvSpPr>
            <a:spLocks noGrp="1"/>
          </p:cNvSpPr>
          <p:nvPr>
            <p:ph type="body" idx="1"/>
          </p:nvPr>
        </p:nvSpPr>
        <p:spPr>
          <a:xfrm>
            <a:off x="642910" y="428604"/>
            <a:ext cx="7772400" cy="785818"/>
          </a:xfrm>
        </p:spPr>
        <p:txBody>
          <a:bodyPr/>
          <a:lstStyle/>
          <a:p>
            <a:pPr algn="ctr"/>
            <a:r>
              <a:rPr lang="en-US" sz="3600" b="1" dirty="0" smtClean="0"/>
              <a:t>SPLITTING THE DATA </a:t>
            </a:r>
            <a:endParaRPr lang="en-US" sz="3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198547D7-44EE-DC66-AC81-869CCE19A2FE}"/>
              </a:ext>
            </a:extLst>
          </p:cNvPr>
          <p:cNvSpPr txBox="1">
            <a:spLocks/>
          </p:cNvSpPr>
          <p:nvPr/>
        </p:nvSpPr>
        <p:spPr>
          <a:xfrm>
            <a:off x="877824" y="1071545"/>
            <a:ext cx="7837580" cy="4948255"/>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IN" sz="2000" b="1" i="0" u="none" strike="noStrike" kern="0" cap="none" spc="0" normalizeH="0" baseline="0" noProof="0" dirty="0" smtClean="0">
                <a:ln>
                  <a:noFill/>
                </a:ln>
                <a:solidFill>
                  <a:srgbClr val="000000"/>
                </a:solidFill>
                <a:effectLst/>
                <a:uLnTx/>
                <a:uFillTx/>
                <a:latin typeface="Helvetica Neue"/>
                <a:ea typeface="+mn-ea"/>
                <a:cs typeface="+mn-cs"/>
              </a:rPr>
              <a:t> </a:t>
            </a:r>
            <a:endParaRPr kumimoji="0" lang="en-US" sz="2000" b="1"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Naïve </a:t>
            </a:r>
            <a:r>
              <a:rPr kumimoji="0" lang="en-US" sz="2000" b="0" i="0" u="none" strike="noStrike" kern="0" cap="none" spc="0" normalizeH="0" baseline="0" noProof="0" dirty="0" err="1" smtClean="0">
                <a:ln>
                  <a:noFill/>
                </a:ln>
                <a:solidFill>
                  <a:schemeClr val="bg1"/>
                </a:solidFill>
                <a:effectLst/>
                <a:uLnTx/>
                <a:uFillTx/>
                <a:latin typeface="Times New Roman" panose="02020603050405020304" pitchFamily="18" charset="0"/>
                <a:ea typeface="+mn-ea"/>
                <a:cs typeface="Times New Roman" panose="02020603050405020304" pitchFamily="18" charset="0"/>
              </a:rPr>
              <a:t>Bayes</a:t>
            </a:r>
            <a:r>
              <a:rPr kumimoji="0" lang="en-US"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 Classifier is one of the simple and most effective Classification algorithms which helps in building the fast machine learning models that can make quick predictions. it is a supervised learning algorithm, which is based on </a:t>
            </a:r>
            <a:r>
              <a:rPr kumimoji="0" lang="en-US" sz="2000" b="0" i="0" u="none" strike="noStrike" kern="0" cap="none" spc="0" normalizeH="0" baseline="0" noProof="0" dirty="0" err="1" smtClean="0">
                <a:ln>
                  <a:noFill/>
                </a:ln>
                <a:solidFill>
                  <a:schemeClr val="bg1"/>
                </a:solidFill>
                <a:effectLst/>
                <a:uLnTx/>
                <a:uFillTx/>
                <a:latin typeface="Times New Roman" panose="02020603050405020304" pitchFamily="18" charset="0"/>
                <a:ea typeface="+mn-ea"/>
                <a:cs typeface="Times New Roman" panose="02020603050405020304" pitchFamily="18" charset="0"/>
              </a:rPr>
              <a:t>Bayes</a:t>
            </a:r>
            <a:r>
              <a:rPr kumimoji="0" lang="en-US"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 theorem and used for solving classification </a:t>
            </a:r>
            <a:r>
              <a:rPr kumimoji="0" lang="en-US" sz="2000" b="0" i="0" u="none" strike="noStrike" kern="0" cap="none" spc="0" normalizeH="0" baseline="0" noProof="0" dirty="0" err="1" smtClean="0">
                <a:ln>
                  <a:noFill/>
                </a:ln>
                <a:solidFill>
                  <a:schemeClr val="bg1"/>
                </a:solidFill>
                <a:effectLst/>
                <a:uLnTx/>
                <a:uFillTx/>
                <a:latin typeface="Times New Roman" panose="02020603050405020304" pitchFamily="18" charset="0"/>
                <a:ea typeface="+mn-ea"/>
                <a:cs typeface="Times New Roman" panose="02020603050405020304" pitchFamily="18" charset="0"/>
              </a:rPr>
              <a:t>problems.is</a:t>
            </a:r>
            <a:r>
              <a:rPr kumimoji="0" lang="en-US"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 a supervised learning algorithm, which is based on </a:t>
            </a:r>
            <a:r>
              <a:rPr kumimoji="0" lang="en-US" sz="2000" b="0" i="0" u="none" strike="noStrike" kern="0" cap="none" spc="0" normalizeH="0" baseline="0" noProof="0" dirty="0" err="1" smtClean="0">
                <a:ln>
                  <a:noFill/>
                </a:ln>
                <a:solidFill>
                  <a:schemeClr val="bg1"/>
                </a:solidFill>
                <a:effectLst/>
                <a:uLnTx/>
                <a:uFillTx/>
                <a:latin typeface="Times New Roman" panose="02020603050405020304" pitchFamily="18" charset="0"/>
                <a:ea typeface="+mn-ea"/>
                <a:cs typeface="Times New Roman" panose="02020603050405020304" pitchFamily="18" charset="0"/>
              </a:rPr>
              <a:t>Bayes</a:t>
            </a:r>
            <a:r>
              <a:rPr kumimoji="0" lang="en-US"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 theorem and used for solving classification problems.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IN"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we got the values of</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IN"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Accuracy =  0.7225143403441683</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IN"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Precision = 0.8253457703441621</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IN"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Recall      = 0.8059045226130653</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IN" sz="2000" b="0" i="0" u="none" strike="noStrike" kern="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F1_Score  = 0.8155092960432226</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p:cNvSpPr/>
          <p:nvPr/>
        </p:nvSpPr>
        <p:spPr>
          <a:xfrm>
            <a:off x="1285852" y="1000108"/>
            <a:ext cx="6143668" cy="461665"/>
          </a:xfrm>
          <a:prstGeom prst="rect">
            <a:avLst/>
          </a:prstGeom>
        </p:spPr>
        <p:txBody>
          <a:bodyPr wrap="square">
            <a:spAutoFit/>
          </a:bodyPr>
          <a:lstStyle/>
          <a:p>
            <a:r>
              <a:rPr lang="en-IN" sz="2400" b="1" dirty="0" smtClean="0">
                <a:solidFill>
                  <a:schemeClr val="bg1"/>
                </a:solidFill>
                <a:latin typeface="Helvetica Neue"/>
              </a:rPr>
              <a:t>Naïve </a:t>
            </a:r>
            <a:r>
              <a:rPr lang="en-IN" sz="2400" b="1" dirty="0" err="1" smtClean="0">
                <a:solidFill>
                  <a:schemeClr val="bg1"/>
                </a:solidFill>
                <a:latin typeface="Helvetica Neue"/>
              </a:rPr>
              <a:t>Bayes</a:t>
            </a:r>
            <a:r>
              <a:rPr lang="en-IN" sz="2400" b="1" dirty="0" smtClean="0">
                <a:solidFill>
                  <a:schemeClr val="bg1"/>
                </a:solidFill>
                <a:latin typeface="Helvetica Neue"/>
              </a:rPr>
              <a:t> Classifier:</a:t>
            </a:r>
            <a:endParaRPr lang="en-US" sz="2400" b="1" dirty="0">
              <a:solidFill>
                <a:schemeClr val="bg1"/>
              </a:solidFill>
            </a:endParaRPr>
          </a:p>
        </p:txBody>
      </p:sp>
    </p:spTree>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5F5F5F"/>
        </a:accent2>
        <a:accent3>
          <a:srgbClr val="FFFFFF"/>
        </a:accent3>
        <a:accent4>
          <a:srgbClr val="404040"/>
        </a:accent4>
        <a:accent5>
          <a:srgbClr val="B2B2B2"/>
        </a:accent5>
        <a:accent6>
          <a:srgbClr val="555555"/>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2056</TotalTime>
  <Words>657</Words>
  <Application>Microsoft PowerPoint</Application>
  <PresentationFormat>On-screen Show (4:3)</PresentationFormat>
  <Paragraphs>95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template</vt:lpstr>
      <vt:lpstr>P220-Patient's Condition Classification  Using Drug Reviews</vt:lpstr>
      <vt:lpstr>Slide 2</vt:lpstr>
      <vt:lpstr> Agenda </vt:lpstr>
      <vt:lpstr>Attribute Information:</vt:lpstr>
      <vt:lpstr>Project Architecture / Project Flow</vt:lpstr>
      <vt:lpstr>Slide 6</vt:lpstr>
      <vt:lpstr>Slide 7</vt:lpstr>
      <vt:lpstr>The train-test split procedure is used to estimate the performance of machine learning algorithms when they are used to make predictions on data not used to train the model.  The train-test split procedure is appropriate when you have a very large dataset, a costly model to train, or require a good estimate of model performance quickly.  So we divided the data for training data into 88% and test data into 12% </vt:lpstr>
      <vt:lpstr>Slide 9</vt:lpstr>
      <vt:lpstr>Decision Tree</vt:lpstr>
      <vt:lpstr>Random Forest</vt:lpstr>
      <vt:lpstr>Passive Aggressive Classifier:</vt:lpstr>
      <vt:lpstr>Support Vector Machine:</vt:lpstr>
      <vt:lpstr>CONCLUSION CHART :</vt:lpstr>
      <vt:lpstr>By comparing Accuracy values of all algorithms, we can say that Random Forest model performs well in prediction as its Accuracy value is very less than that of other models. Also from the above graphs, we can clearly see that Random Forest identifies the future trend correctly.     </vt:lpstr>
      <vt:lpstr>Thank you… </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admin</cp:lastModifiedBy>
  <cp:revision>98</cp:revision>
  <dcterms:created xsi:type="dcterms:W3CDTF">2006-06-13T13:38:55Z</dcterms:created>
  <dcterms:modified xsi:type="dcterms:W3CDTF">2023-04-25T13:23:17Z</dcterms:modified>
</cp:coreProperties>
</file>