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3"/>
  </p:notesMasterIdLst>
  <p:handoutMasterIdLst>
    <p:handoutMasterId r:id="rId14"/>
  </p:handoutMasterIdLst>
  <p:sldIdLst>
    <p:sldId id="256" r:id="rId5"/>
    <p:sldId id="280" r:id="rId6"/>
    <p:sldId id="279" r:id="rId7"/>
    <p:sldId id="283" r:id="rId8"/>
    <p:sldId id="284" r:id="rId9"/>
    <p:sldId id="261" r:id="rId10"/>
    <p:sldId id="26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32" autoAdjust="0"/>
  </p:normalViewPr>
  <p:slideViewPr>
    <p:cSldViewPr snapToGrid="0">
      <p:cViewPr varScale="1">
        <p:scale>
          <a:sx n="86" d="100"/>
          <a:sy n="86" d="100"/>
        </p:scale>
        <p:origin x="562" y="5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3</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A55-423E-948E-3543A421E78B}"/>
            </c:ext>
          </c:extLst>
        </c:ser>
        <c:dLbls>
          <c:dLblPos val="inEnd"/>
          <c:showLegendKey val="0"/>
          <c:showVal val="1"/>
          <c:showCatName val="0"/>
          <c:showSerName val="0"/>
          <c:showPercent val="0"/>
          <c:showBubbleSize val="0"/>
        </c:dLbls>
        <c:gapWidth val="267"/>
        <c:overlap val="-43"/>
        <c:axId val="1111705064"/>
        <c:axId val="1111706704"/>
      </c:barChart>
      <c:catAx>
        <c:axId val="11117050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11705064"/>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7988167063532641"/>
          <c:y val="0.93132773156005677"/>
          <c:w val="0.24023665872934713"/>
          <c:h val="6.867226843994322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10/2/2023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2</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8</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kevin-gluga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ufcstats.com/statistics/fighter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hyperlink" Target="http://www.ufcstats.com/fighter-details/15df64c02b6b0fd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https://github.com/KgKevin0/UFC-Stats" TargetMode="External"/><Relationship Id="rId5" Type="http://schemas.openxmlformats.org/officeDocument/2006/relationships/hyperlink" Target="https://www.linkedin.com/in/kevin-glugar/" TargetMode="External"/><Relationship Id="rId4" Type="http://schemas.openxmlformats.org/officeDocument/2006/relationships/hyperlink" Target="mailto:kevinglugar@hot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960121" y="1240403"/>
            <a:ext cx="5943600" cy="2941983"/>
          </a:xfrm>
        </p:spPr>
        <p:txBody>
          <a:bodyPr vert="horz" lIns="91440" tIns="45720" rIns="91440" bIns="45720" rtlCol="0" anchor="ctr">
            <a:normAutofit/>
          </a:bodyPr>
          <a:lstStyle/>
          <a:p>
            <a:pPr algn="l">
              <a:lnSpc>
                <a:spcPct val="90000"/>
              </a:lnSpc>
              <a:spcBef>
                <a:spcPct val="0"/>
              </a:spcBef>
            </a:pPr>
            <a:r>
              <a:rPr lang="en-US" sz="6800">
                <a:solidFill>
                  <a:schemeClr val="tx1"/>
                </a:solidFill>
              </a:rPr>
              <a:t>Web Scraping Ufc stats</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960120" y="5206247"/>
            <a:ext cx="10268712" cy="1013577"/>
          </a:xfrm>
        </p:spPr>
        <p:txBody>
          <a:bodyPr vert="horz" lIns="91440" tIns="45720" rIns="91440" bIns="45720" rtlCol="0">
            <a:normAutofit/>
          </a:bodyPr>
          <a:lstStyle/>
          <a:p>
            <a:r>
              <a:rPr lang="en-US" sz="3600" b="1" dirty="0">
                <a:solidFill>
                  <a:schemeClr val="bg1">
                    <a:lumMod val="95000"/>
                    <a:lumOff val="5000"/>
                  </a:schemeClr>
                </a:solidFill>
                <a:cs typeface="+mn-cs"/>
                <a:hlinkClick r:id="rId2">
                  <a:extLst>
                    <a:ext uri="{A12FA001-AC4F-418D-AE19-62706E023703}">
                      <ahyp:hlinkClr xmlns:ahyp="http://schemas.microsoft.com/office/drawing/2018/hyperlinkcolor" val="tx"/>
                    </a:ext>
                  </a:extLst>
                </a:hlinkClick>
              </a:rPr>
              <a:t>Kevin Glugar</a:t>
            </a:r>
            <a:r>
              <a:rPr lang="en-SE" sz="3600" b="1" dirty="0">
                <a:solidFill>
                  <a:schemeClr val="bg1">
                    <a:lumMod val="95000"/>
                    <a:lumOff val="5000"/>
                  </a:schemeClr>
                </a:solidFill>
                <a:cs typeface="+mn-cs"/>
                <a:hlinkClick r:id="rId2">
                  <a:extLst>
                    <a:ext uri="{A12FA001-AC4F-418D-AE19-62706E023703}">
                      <ahyp:hlinkClr xmlns:ahyp="http://schemas.microsoft.com/office/drawing/2018/hyperlinkcolor" val="tx"/>
                    </a:ext>
                  </a:extLst>
                </a:hlinkClick>
              </a:rPr>
              <a:t> | Data Analyst</a:t>
            </a:r>
            <a:endParaRPr lang="en-US" sz="3600" b="1" dirty="0">
              <a:solidFill>
                <a:schemeClr val="bg1">
                  <a:lumMod val="95000"/>
                  <a:lumOff val="5000"/>
                </a:schemeClr>
              </a:solidFill>
              <a:cs typeface="+mn-cs"/>
            </a:endParaRPr>
          </a:p>
        </p:txBody>
      </p:sp>
      <p:pic>
        <p:nvPicPr>
          <p:cNvPr id="5" name="Picture 4" descr="A red and black logo&#10;&#10;Description automatically generated">
            <a:extLst>
              <a:ext uri="{FF2B5EF4-FFF2-40B4-BE49-F238E27FC236}">
                <a16:creationId xmlns:a16="http://schemas.microsoft.com/office/drawing/2014/main" id="{59965B9E-2065-C051-2E76-11F13687185B}"/>
              </a:ext>
            </a:extLst>
          </p:cNvPr>
          <p:cNvPicPr>
            <a:picLocks noChangeAspect="1"/>
          </p:cNvPicPr>
          <p:nvPr/>
        </p:nvPicPr>
        <p:blipFill>
          <a:blip r:embed="rId3"/>
          <a:stretch>
            <a:fillRect/>
          </a:stretch>
        </p:blipFill>
        <p:spPr>
          <a:xfrm>
            <a:off x="6903721" y="1770150"/>
            <a:ext cx="4905812" cy="1704769"/>
          </a:xfrm>
          <a:prstGeom prst="rect">
            <a:avLst/>
          </a:prstGeom>
        </p:spPr>
      </p:pic>
    </p:spTree>
    <p:extLst>
      <p:ext uri="{BB962C8B-B14F-4D97-AF65-F5344CB8AC3E}">
        <p14:creationId xmlns:p14="http://schemas.microsoft.com/office/powerpoint/2010/main" val="22593088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vert="horz" lIns="91440" tIns="45720" rIns="91440" bIns="45720" rtlCol="0" anchor="ctr">
            <a:normAutofit fontScale="90000"/>
          </a:bodyPr>
          <a:lstStyle/>
          <a:p>
            <a:pPr>
              <a:lnSpc>
                <a:spcPct val="100000"/>
              </a:lnSpc>
            </a:pPr>
            <a:r>
              <a:rPr lang="en-SE" sz="5600" dirty="0">
                <a:solidFill>
                  <a:srgbClr val="FF0000"/>
                </a:solidFill>
              </a:rPr>
              <a:t>U</a:t>
            </a:r>
            <a:r>
              <a:rPr lang="en-SE" sz="5600" dirty="0">
                <a:solidFill>
                  <a:schemeClr val="tx1"/>
                </a:solidFill>
              </a:rPr>
              <a:t>ltimate </a:t>
            </a:r>
            <a:r>
              <a:rPr lang="en-SE" sz="5600" dirty="0">
                <a:solidFill>
                  <a:srgbClr val="FF0000"/>
                </a:solidFill>
              </a:rPr>
              <a:t>f</a:t>
            </a:r>
            <a:r>
              <a:rPr lang="en-SE" sz="5600" dirty="0">
                <a:solidFill>
                  <a:schemeClr val="tx1"/>
                </a:solidFill>
              </a:rPr>
              <a:t>ighting </a:t>
            </a:r>
            <a:r>
              <a:rPr lang="en-SE" sz="5600" dirty="0">
                <a:solidFill>
                  <a:srgbClr val="FF0000"/>
                </a:solidFill>
              </a:rPr>
              <a:t>c</a:t>
            </a:r>
            <a:r>
              <a:rPr lang="en-SE" sz="5600" dirty="0">
                <a:solidFill>
                  <a:schemeClr val="tx1"/>
                </a:solidFill>
              </a:rPr>
              <a:t>hampionship</a:t>
            </a:r>
            <a:endParaRPr lang="en-US" sz="5600" kern="1200" cap="all" spc="120" baseline="0" dirty="0">
              <a:solidFill>
                <a:schemeClr val="tx1"/>
              </a:solidFill>
              <a:latin typeface="+mj-lt"/>
              <a:ea typeface="+mj-ea"/>
              <a:cs typeface="+mj-cs"/>
            </a:endParaRP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960438" y="2587625"/>
            <a:ext cx="4500737" cy="3594100"/>
          </a:xfrm>
        </p:spPr>
        <p:txBody>
          <a:bodyPr vert="horz" lIns="91440" tIns="45720" rIns="91440" bIns="45720" rtlCol="0" anchor="ctr">
            <a:normAutofit fontScale="92500" lnSpcReduction="10000"/>
          </a:bodyPr>
          <a:lstStyle/>
          <a:p>
            <a:pPr>
              <a:lnSpc>
                <a:spcPct val="120000"/>
              </a:lnSpc>
            </a:pPr>
            <a:r>
              <a:rPr lang="en-GB" sz="1600" dirty="0">
                <a:solidFill>
                  <a:schemeClr val="tx1"/>
                </a:solidFill>
              </a:rPr>
              <a:t>The Ultimate Fighting Championship is a leading mixed martial arts organization. Founded in 1993, it's based in Las Vegas, Nevada. Fighters from around the world compete in various weight classes. Matches occur in an eight-sided cage, the Octagon. Fighters employ a range of martial arts styles, including boxing, wrestling, and jiu-jitsu. UFC events are broadcast globally, attracting millions of viewers. Champions are crowned in each weight class, with titles often changing hands as competitors rise and fall. Fans can watch events live, on TV, or </a:t>
            </a:r>
            <a:r>
              <a:rPr lang="en-SE" sz="1600" dirty="0">
                <a:solidFill>
                  <a:schemeClr val="tx1"/>
                </a:solidFill>
              </a:rPr>
              <a:t>on </a:t>
            </a:r>
            <a:r>
              <a:rPr lang="en-GB" sz="1600" dirty="0">
                <a:solidFill>
                  <a:schemeClr val="tx1"/>
                </a:solidFill>
              </a:rPr>
              <a:t>streaming platforms. The UFC has contributed significantly to MMA's worldwide popularity.</a:t>
            </a:r>
            <a:endParaRPr lang="en-US" sz="1600" dirty="0">
              <a:solidFill>
                <a:schemeClr val="tx1"/>
              </a:solidFill>
            </a:endParaRPr>
          </a:p>
        </p:txBody>
      </p:sp>
      <p:pic>
        <p:nvPicPr>
          <p:cNvPr id="10" name="Picture 9" descr="A person in a boxing ring&#10;&#10;Description automatically generated">
            <a:extLst>
              <a:ext uri="{FF2B5EF4-FFF2-40B4-BE49-F238E27FC236}">
                <a16:creationId xmlns:a16="http://schemas.microsoft.com/office/drawing/2014/main" id="{AAE081F3-8DC3-606B-64C7-E893F58C937F}"/>
              </a:ext>
            </a:extLst>
          </p:cNvPr>
          <p:cNvPicPr>
            <a:picLocks noChangeAspect="1"/>
          </p:cNvPicPr>
          <p:nvPr/>
        </p:nvPicPr>
        <p:blipFill rotWithShape="1">
          <a:blip r:embed="rId3"/>
          <a:srcRect r="-1" b="23371"/>
          <a:stretch/>
        </p:blipFill>
        <p:spPr>
          <a:xfrm>
            <a:off x="6094474" y="10"/>
            <a:ext cx="3054096" cy="3428990"/>
          </a:xfrm>
          <a:prstGeom prst="rect">
            <a:avLst/>
          </a:prstGeom>
        </p:spPr>
      </p:pic>
      <p:pic>
        <p:nvPicPr>
          <p:cNvPr id="12" name="Picture 11" descr="Two men in a fighting ring&#10;&#10;Description automatically generated">
            <a:extLst>
              <a:ext uri="{FF2B5EF4-FFF2-40B4-BE49-F238E27FC236}">
                <a16:creationId xmlns:a16="http://schemas.microsoft.com/office/drawing/2014/main" id="{6099D7B9-CC56-A828-3185-03FB9EC742BD}"/>
              </a:ext>
            </a:extLst>
          </p:cNvPr>
          <p:cNvPicPr>
            <a:picLocks noChangeAspect="1"/>
          </p:cNvPicPr>
          <p:nvPr/>
        </p:nvPicPr>
        <p:blipFill rotWithShape="1">
          <a:blip r:embed="rId4"/>
          <a:srcRect r="33400"/>
          <a:stretch/>
        </p:blipFill>
        <p:spPr>
          <a:xfrm>
            <a:off x="9147048" y="10"/>
            <a:ext cx="3044952" cy="3428990"/>
          </a:xfrm>
          <a:prstGeom prst="rect">
            <a:avLst/>
          </a:prstGeom>
        </p:spPr>
      </p:pic>
      <p:pic>
        <p:nvPicPr>
          <p:cNvPr id="14" name="Picture 13" descr="A person kicking another person&#10;&#10;Description automatically generated">
            <a:extLst>
              <a:ext uri="{FF2B5EF4-FFF2-40B4-BE49-F238E27FC236}">
                <a16:creationId xmlns:a16="http://schemas.microsoft.com/office/drawing/2014/main" id="{1E52A870-8FCB-09FE-AD1E-FC1C2AC61E21}"/>
              </a:ext>
            </a:extLst>
          </p:cNvPr>
          <p:cNvPicPr>
            <a:picLocks noChangeAspect="1"/>
          </p:cNvPicPr>
          <p:nvPr/>
        </p:nvPicPr>
        <p:blipFill rotWithShape="1">
          <a:blip r:embed="rId5"/>
          <a:srcRect r="2" b="52"/>
          <a:stretch/>
        </p:blipFill>
        <p:spPr>
          <a:xfrm>
            <a:off x="6092952" y="3429000"/>
            <a:ext cx="6099048" cy="3429000"/>
          </a:xfrm>
          <a:prstGeom prst="rect">
            <a:avLst/>
          </a:prstGeom>
        </p:spPr>
      </p:pic>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vert="horz" lIns="91440" tIns="45720" rIns="91440" bIns="45720" rtlCol="0" anchor="ctr">
            <a:normAutofit/>
          </a:bodyPr>
          <a:lstStyle/>
          <a:p>
            <a:pPr algn="r">
              <a:spcAft>
                <a:spcPts val="600"/>
              </a:spcAft>
            </a:pPr>
            <a:r>
              <a:rPr lang="en-US" dirty="0">
                <a:solidFill>
                  <a:srgbClr val="FFFFFF"/>
                </a:solidFill>
              </a:rPr>
              <a:t>20</a:t>
            </a:r>
            <a:r>
              <a:rPr lang="en-SE" dirty="0">
                <a:solidFill>
                  <a:srgbClr val="FFFFFF"/>
                </a:solidFill>
              </a:rPr>
              <a:t>23</a:t>
            </a:r>
            <a:endParaRPr lang="en-US" dirty="0">
              <a:solidFill>
                <a:srgbClr val="FFFFFF"/>
              </a:solidFill>
            </a:endParaRP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2</a:t>
            </a:fld>
            <a:endParaRPr lang="en-US">
              <a:solidFill>
                <a:srgbClr val="FFFFFF"/>
              </a:solidFill>
            </a:endParaRPr>
          </a:p>
        </p:txBody>
      </p:sp>
    </p:spTree>
    <p:extLst>
      <p:ext uri="{BB962C8B-B14F-4D97-AF65-F5344CB8AC3E}">
        <p14:creationId xmlns:p14="http://schemas.microsoft.com/office/powerpoint/2010/main" val="1926173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Rectangle 8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 name="Rectangle 9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0438" y="640080"/>
            <a:ext cx="4500737" cy="2194560"/>
          </a:xfrm>
        </p:spPr>
        <p:txBody>
          <a:bodyPr vert="horz" lIns="91440" tIns="45720" rIns="91440" bIns="45720" rtlCol="0" anchor="ctr">
            <a:normAutofit/>
          </a:bodyPr>
          <a:lstStyle/>
          <a:p>
            <a:pPr>
              <a:lnSpc>
                <a:spcPct val="90000"/>
              </a:lnSpc>
              <a:spcBef>
                <a:spcPct val="0"/>
              </a:spcBef>
            </a:pPr>
            <a:r>
              <a:rPr lang="en-US" kern="1200" cap="all" spc="120" baseline="0" dirty="0">
                <a:solidFill>
                  <a:schemeClr val="bg1"/>
                </a:solidFill>
                <a:latin typeface="+mj-lt"/>
                <a:ea typeface="+mj-ea"/>
                <a:cs typeface="+mj-cs"/>
              </a:rPr>
              <a:t>T</a:t>
            </a:r>
            <a:r>
              <a:rPr lang="en-SE" kern="1200" cap="all" spc="120" baseline="0" dirty="0">
                <a:solidFill>
                  <a:schemeClr val="bg1"/>
                </a:solidFill>
                <a:latin typeface="+mj-lt"/>
                <a:ea typeface="+mj-ea"/>
                <a:cs typeface="+mj-cs"/>
              </a:rPr>
              <a:t>he </a:t>
            </a:r>
            <a:r>
              <a:rPr lang="en-US" kern="1200" cap="all" spc="120" baseline="0" dirty="0">
                <a:solidFill>
                  <a:schemeClr val="bg1"/>
                </a:solidFill>
                <a:latin typeface="+mj-lt"/>
                <a:ea typeface="+mj-ea"/>
                <a:cs typeface="+mj-cs"/>
              </a:rPr>
              <a:t>Data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438" y="2916936"/>
            <a:ext cx="5134036" cy="3264408"/>
          </a:xfrm>
        </p:spPr>
        <p:txBody>
          <a:bodyPr vert="horz" lIns="91440" tIns="45720" rIns="91440" bIns="45720" rtlCol="0" anchor="t">
            <a:normAutofit/>
          </a:bodyPr>
          <a:lstStyle/>
          <a:p>
            <a:r>
              <a:rPr lang="en-SE" dirty="0"/>
              <a:t>Scraped from </a:t>
            </a:r>
            <a:r>
              <a:rPr lang="en-US" b="1" dirty="0">
                <a:solidFill>
                  <a:srgbClr val="FF0000"/>
                </a:solidFill>
                <a:hlinkClick r:id="rId2">
                  <a:extLst>
                    <a:ext uri="{A12FA001-AC4F-418D-AE19-62706E023703}">
                      <ahyp:hlinkClr xmlns:ahyp="http://schemas.microsoft.com/office/drawing/2018/hyperlinkcolor" val="tx"/>
                    </a:ext>
                  </a:extLst>
                </a:hlinkClick>
              </a:rPr>
              <a:t>UFCstats.com</a:t>
            </a:r>
            <a:endParaRPr lang="en-US" b="1" dirty="0">
              <a:solidFill>
                <a:srgbClr val="FF0000"/>
              </a:solidFill>
            </a:endParaRPr>
          </a:p>
          <a:p>
            <a:r>
              <a:rPr lang="en-US" dirty="0"/>
              <a:t>Web scraped </a:t>
            </a:r>
            <a:r>
              <a:rPr lang="en-SE" dirty="0"/>
              <a:t>with </a:t>
            </a:r>
            <a:r>
              <a:rPr lang="en-US" i="1" dirty="0"/>
              <a:t>Beautiful Soup</a:t>
            </a:r>
          </a:p>
        </p:txBody>
      </p:sp>
      <p:pic>
        <p:nvPicPr>
          <p:cNvPr id="34" name="Picture Placeholder 33">
            <a:hlinkClick r:id="rId2"/>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3"/>
          <a:srcRect r="2" b="28609"/>
          <a:stretch/>
        </p:blipFill>
        <p:spPr>
          <a:xfrm>
            <a:off x="6704569" y="384160"/>
            <a:ext cx="4984791" cy="2802526"/>
          </a:xfrm>
          <a:prstGeom prst="rect">
            <a:avLst/>
          </a:prstGeom>
          <a:ln>
            <a:solidFill>
              <a:schemeClr val="tx1">
                <a:lumMod val="95000"/>
                <a:lumOff val="5000"/>
              </a:schemeClr>
            </a:solidFill>
          </a:ln>
          <a:effectLst>
            <a:outerShdw blurRad="50800" dist="38100" dir="8100000" algn="tr" rotWithShape="0">
              <a:prstClr val="black">
                <a:alpha val="40000"/>
              </a:prstClr>
            </a:outerShdw>
          </a:effectLst>
        </p:spPr>
      </p:pic>
      <p:pic>
        <p:nvPicPr>
          <p:cNvPr id="22" name="Picture Placeholder 21">
            <a:hlinkClick r:id="rId4"/>
            <a:extLst>
              <a:ext uri="{FF2B5EF4-FFF2-40B4-BE49-F238E27FC236}">
                <a16:creationId xmlns:a16="http://schemas.microsoft.com/office/drawing/2014/main" id="{9AD18647-9CDA-4709-9738-A5B5C1DB545C}"/>
              </a:ext>
            </a:extLst>
          </p:cNvPr>
          <p:cNvPicPr>
            <a:picLocks noGrp="1" noChangeAspect="1"/>
          </p:cNvPicPr>
          <p:nvPr>
            <p:ph type="pic" sz="quarter" idx="15"/>
          </p:nvPr>
        </p:nvPicPr>
        <p:blipFill rotWithShape="1">
          <a:blip r:embed="rId5"/>
          <a:srcRect t="8592" r="1" b="16177"/>
          <a:stretch/>
        </p:blipFill>
        <p:spPr>
          <a:xfrm>
            <a:off x="6704569" y="3416591"/>
            <a:ext cx="4984791" cy="2803234"/>
          </a:xfrm>
          <a:prstGeom prst="rect">
            <a:avLst/>
          </a:prstGeom>
          <a:ln>
            <a:solidFill>
              <a:schemeClr val="tx1">
                <a:lumMod val="95000"/>
                <a:lumOff val="5000"/>
              </a:schemeClr>
            </a:solidFill>
          </a:ln>
          <a:effectLst>
            <a:outerShdw blurRad="50800" dist="38100" dir="8100000" algn="tr" rotWithShape="0">
              <a:prstClr val="black">
                <a:alpha val="40000"/>
              </a:prstClr>
            </a:outerShdw>
          </a:effectLst>
        </p:spPr>
      </p:pic>
      <p:sp>
        <p:nvSpPr>
          <p:cNvPr id="7" name="Footer Placeholder 8">
            <a:extLst>
              <a:ext uri="{FF2B5EF4-FFF2-40B4-BE49-F238E27FC236}">
                <a16:creationId xmlns:a16="http://schemas.microsoft.com/office/drawing/2014/main" id="{EA683B60-B65C-41B7-A2DD-F978D1E9EAC1}"/>
              </a:ext>
            </a:extLst>
          </p:cNvPr>
          <p:cNvSpPr>
            <a:spLocks noGrp="1"/>
          </p:cNvSpPr>
          <p:nvPr>
            <p:ph type="ftr" sz="quarter" idx="11"/>
          </p:nvPr>
        </p:nvSpPr>
        <p:spPr>
          <a:xfrm>
            <a:off x="960438" y="6356350"/>
            <a:ext cx="4981512" cy="365125"/>
          </a:xfrm>
        </p:spPr>
        <p:txBody>
          <a:bodyPr vert="horz" lIns="91440" tIns="45720" rIns="91440" bIns="45720" rtlCol="0" anchor="ctr">
            <a:normAutofit/>
          </a:bodyPr>
          <a:lstStyle/>
          <a:p>
            <a:pPr>
              <a:spcAft>
                <a:spcPts val="600"/>
              </a:spcAft>
            </a:pPr>
            <a:r>
              <a:rPr lang="en-SE" kern="1200" cap="all" spc="50" baseline="0" dirty="0">
                <a:solidFill>
                  <a:schemeClr val="bg1"/>
                </a:solidFill>
                <a:latin typeface="+mn-lt"/>
                <a:ea typeface="+mn-ea"/>
                <a:cs typeface="+mn-cs"/>
              </a:rPr>
              <a:t>The dataset</a:t>
            </a:r>
            <a:endParaRPr lang="en-US" kern="1200" cap="all" spc="50" baseline="0" dirty="0">
              <a:solidFill>
                <a:schemeClr val="bg1"/>
              </a:solidFill>
              <a:latin typeface="+mn-lt"/>
              <a:ea typeface="+mn-ea"/>
              <a:cs typeface="+mn-cs"/>
            </a:endParaRPr>
          </a:p>
        </p:txBody>
      </p:sp>
      <p:sp>
        <p:nvSpPr>
          <p:cNvPr id="6" name="Date Placeholder 7">
            <a:extLst>
              <a:ext uri="{FF2B5EF4-FFF2-40B4-BE49-F238E27FC236}">
                <a16:creationId xmlns:a16="http://schemas.microsoft.com/office/drawing/2014/main" id="{4722503D-ED2B-46FC-B35C-DA57B68DB58F}"/>
              </a:ext>
            </a:extLst>
          </p:cNvPr>
          <p:cNvSpPr>
            <a:spLocks noGrp="1"/>
          </p:cNvSpPr>
          <p:nvPr>
            <p:ph type="dt" sz="half" idx="10"/>
          </p:nvPr>
        </p:nvSpPr>
        <p:spPr>
          <a:xfrm>
            <a:off x="6903720" y="6356350"/>
            <a:ext cx="3236976" cy="365125"/>
          </a:xfrm>
        </p:spPr>
        <p:txBody>
          <a:bodyPr vert="horz" lIns="91440" tIns="45720" rIns="91440" bIns="45720" rtlCol="0" anchor="ctr">
            <a:normAutofit/>
          </a:bodyPr>
          <a:lstStyle/>
          <a:p>
            <a:pPr algn="r">
              <a:spcAft>
                <a:spcPts val="600"/>
              </a:spcAft>
            </a:pPr>
            <a:r>
              <a:rPr lang="en-US" dirty="0"/>
              <a:t>20</a:t>
            </a:r>
            <a:r>
              <a:rPr lang="en-SE" dirty="0"/>
              <a:t>23</a:t>
            </a:r>
            <a:endParaRPr lang="en-US" dirty="0"/>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3</a:t>
            </a:fld>
            <a:endParaRPr lang="en-US"/>
          </a:p>
        </p:txBody>
      </p:sp>
      <p:pic>
        <p:nvPicPr>
          <p:cNvPr id="3" name="Picture 2" descr="A red and black logo&#10;&#10;Description automatically generated">
            <a:extLst>
              <a:ext uri="{FF2B5EF4-FFF2-40B4-BE49-F238E27FC236}">
                <a16:creationId xmlns:a16="http://schemas.microsoft.com/office/drawing/2014/main" id="{E93FB8E9-B611-C706-F9EC-0388CE7D26B3}"/>
              </a:ext>
            </a:extLst>
          </p:cNvPr>
          <p:cNvPicPr>
            <a:picLocks noChangeAspect="1"/>
          </p:cNvPicPr>
          <p:nvPr/>
        </p:nvPicPr>
        <p:blipFill>
          <a:blip r:embed="rId6"/>
          <a:stretch>
            <a:fillRect/>
          </a:stretch>
        </p:blipFill>
        <p:spPr>
          <a:xfrm>
            <a:off x="960438" y="4818208"/>
            <a:ext cx="3175000" cy="1100667"/>
          </a:xfrm>
          <a:prstGeom prst="rect">
            <a:avLst/>
          </a:prstGeom>
        </p:spPr>
      </p:pic>
    </p:spTree>
    <p:extLst>
      <p:ext uri="{BB962C8B-B14F-4D97-AF65-F5344CB8AC3E}">
        <p14:creationId xmlns:p14="http://schemas.microsoft.com/office/powerpoint/2010/main" val="25937876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C3B18F-9F7E-4604-A061-A3434FB09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7454EE86-C017-4724-9665-ED9AC4192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1EABC-493D-5CDC-C2BB-40913DD6904C}"/>
              </a:ext>
            </a:extLst>
          </p:cNvPr>
          <p:cNvSpPr>
            <a:spLocks noGrp="1"/>
          </p:cNvSpPr>
          <p:nvPr>
            <p:ph type="title"/>
          </p:nvPr>
        </p:nvSpPr>
        <p:spPr>
          <a:xfrm>
            <a:off x="960121" y="3641834"/>
            <a:ext cx="5128260" cy="2486011"/>
          </a:xfrm>
        </p:spPr>
        <p:txBody>
          <a:bodyPr vert="horz" lIns="91440" tIns="45720" rIns="91440" bIns="45720" rtlCol="0" anchor="ctr">
            <a:normAutofit/>
          </a:bodyPr>
          <a:lstStyle/>
          <a:p>
            <a:pPr>
              <a:lnSpc>
                <a:spcPct val="90000"/>
              </a:lnSpc>
              <a:spcBef>
                <a:spcPct val="0"/>
              </a:spcBef>
            </a:pPr>
            <a:r>
              <a:rPr lang="en-SE" kern="1200" cap="all" spc="120" baseline="0" dirty="0">
                <a:latin typeface="+mj-lt"/>
                <a:ea typeface="+mj-ea"/>
                <a:cs typeface="+mj-cs"/>
              </a:rPr>
              <a:t>T</a:t>
            </a:r>
            <a:r>
              <a:rPr lang="en-US" kern="1200" cap="all" spc="120" baseline="0" dirty="0">
                <a:latin typeface="+mj-lt"/>
                <a:ea typeface="+mj-ea"/>
                <a:cs typeface="+mj-cs"/>
              </a:rPr>
              <a:t>h</a:t>
            </a:r>
            <a:r>
              <a:rPr lang="en-SE" kern="1200" cap="all" spc="120" baseline="0" dirty="0">
                <a:latin typeface="+mj-lt"/>
                <a:ea typeface="+mj-ea"/>
                <a:cs typeface="+mj-cs"/>
              </a:rPr>
              <a:t>e </a:t>
            </a:r>
            <a:r>
              <a:rPr lang="en-US" kern="1200" cap="all" spc="120" baseline="0" dirty="0">
                <a:latin typeface="+mj-lt"/>
                <a:ea typeface="+mj-ea"/>
                <a:cs typeface="+mj-cs"/>
              </a:rPr>
              <a:t>Dataset</a:t>
            </a:r>
          </a:p>
        </p:txBody>
      </p:sp>
      <p:pic>
        <p:nvPicPr>
          <p:cNvPr id="10" name="Content Placeholder 9" descr="A table with numbers and letters&#10;&#10;Description automatically generated">
            <a:extLst>
              <a:ext uri="{FF2B5EF4-FFF2-40B4-BE49-F238E27FC236}">
                <a16:creationId xmlns:a16="http://schemas.microsoft.com/office/drawing/2014/main" id="{4978AC52-7507-A738-8B86-CAA3D2A0F12E}"/>
              </a:ext>
            </a:extLst>
          </p:cNvPr>
          <p:cNvPicPr>
            <a:picLocks noChangeAspect="1"/>
          </p:cNvPicPr>
          <p:nvPr/>
        </p:nvPicPr>
        <p:blipFill>
          <a:blip r:embed="rId2"/>
          <a:stretch>
            <a:fillRect/>
          </a:stretch>
        </p:blipFill>
        <p:spPr>
          <a:xfrm>
            <a:off x="-1" y="-1"/>
            <a:ext cx="7534469" cy="3145639"/>
          </a:xfrm>
          <a:prstGeom prst="rect">
            <a:avLst/>
          </a:prstGeom>
          <a:ln>
            <a:solidFill>
              <a:schemeClr val="bg1">
                <a:lumMod val="95000"/>
                <a:lumOff val="5000"/>
              </a:schemeClr>
            </a:solidFill>
          </a:ln>
        </p:spPr>
      </p:pic>
      <p:sp>
        <p:nvSpPr>
          <p:cNvPr id="16" name="Content Placeholder 15">
            <a:extLst>
              <a:ext uri="{FF2B5EF4-FFF2-40B4-BE49-F238E27FC236}">
                <a16:creationId xmlns:a16="http://schemas.microsoft.com/office/drawing/2014/main" id="{2CBF7ACC-5B83-BB61-5499-025C13717BD8}"/>
              </a:ext>
            </a:extLst>
          </p:cNvPr>
          <p:cNvSpPr>
            <a:spLocks noGrp="1"/>
          </p:cNvSpPr>
          <p:nvPr>
            <p:ph idx="1"/>
          </p:nvPr>
        </p:nvSpPr>
        <p:spPr>
          <a:xfrm>
            <a:off x="6743383" y="3637264"/>
            <a:ext cx="4427310" cy="2490581"/>
          </a:xfrm>
        </p:spPr>
        <p:txBody>
          <a:bodyPr vert="horz" lIns="91440" tIns="45720" rIns="91440" bIns="45720" rtlCol="0" anchor="ctr">
            <a:normAutofit/>
          </a:bodyPr>
          <a:lstStyle/>
          <a:p>
            <a:r>
              <a:rPr lang="en-SE" b="1" dirty="0">
                <a:solidFill>
                  <a:schemeClr val="tx1"/>
                </a:solidFill>
              </a:rPr>
              <a:t>Scraped </a:t>
            </a:r>
            <a:r>
              <a:rPr lang="en-SE" b="1" dirty="0">
                <a:solidFill>
                  <a:srgbClr val="FF0000"/>
                </a:solidFill>
              </a:rPr>
              <a:t>all</a:t>
            </a:r>
            <a:r>
              <a:rPr lang="en-SE" b="1" dirty="0">
                <a:solidFill>
                  <a:schemeClr val="tx1"/>
                </a:solidFill>
              </a:rPr>
              <a:t> fighters and their individual stats</a:t>
            </a:r>
          </a:p>
          <a:p>
            <a:r>
              <a:rPr lang="en-SE" b="1" dirty="0">
                <a:solidFill>
                  <a:schemeClr val="tx1"/>
                </a:solidFill>
              </a:rPr>
              <a:t>Over </a:t>
            </a:r>
            <a:r>
              <a:rPr lang="en-SE" b="1" dirty="0">
                <a:solidFill>
                  <a:srgbClr val="FF0000"/>
                </a:solidFill>
              </a:rPr>
              <a:t>4100+ </a:t>
            </a:r>
            <a:r>
              <a:rPr lang="en-SE" b="1" dirty="0">
                <a:solidFill>
                  <a:schemeClr val="tx1"/>
                </a:solidFill>
              </a:rPr>
              <a:t>pages scraped</a:t>
            </a:r>
          </a:p>
          <a:p>
            <a:r>
              <a:rPr lang="en-SE" b="1" dirty="0">
                <a:solidFill>
                  <a:schemeClr val="tx1"/>
                </a:solidFill>
              </a:rPr>
              <a:t>4100+ rows | 21 columns</a:t>
            </a:r>
            <a:endParaRPr lang="en-SE" b="1" dirty="0">
              <a:solidFill>
                <a:srgbClr val="FF0000"/>
              </a:solidFill>
            </a:endParaRPr>
          </a:p>
        </p:txBody>
      </p:sp>
      <p:sp>
        <p:nvSpPr>
          <p:cNvPr id="6" name="Footer Placeholder 5">
            <a:extLst>
              <a:ext uri="{FF2B5EF4-FFF2-40B4-BE49-F238E27FC236}">
                <a16:creationId xmlns:a16="http://schemas.microsoft.com/office/drawing/2014/main" id="{2F623DB2-646F-1560-0AC8-6BAC56C81090}"/>
              </a:ext>
            </a:extLst>
          </p:cNvPr>
          <p:cNvSpPr>
            <a:spLocks noGrp="1"/>
          </p:cNvSpPr>
          <p:nvPr>
            <p:ph type="ftr" sz="quarter" idx="11"/>
          </p:nvPr>
        </p:nvSpPr>
        <p:spPr>
          <a:xfrm>
            <a:off x="960120" y="6356350"/>
            <a:ext cx="5504688" cy="365125"/>
          </a:xfrm>
        </p:spPr>
        <p:txBody>
          <a:bodyPr vert="horz" lIns="91440" tIns="45720" rIns="91440" bIns="45720" rtlCol="0" anchor="ctr">
            <a:normAutofit/>
          </a:bodyPr>
          <a:lstStyle/>
          <a:p>
            <a:pPr>
              <a:spcAft>
                <a:spcPts val="600"/>
              </a:spcAft>
            </a:pPr>
            <a:r>
              <a:rPr lang="en-SE" dirty="0"/>
              <a:t>The Dataset</a:t>
            </a:r>
            <a:endParaRPr lang="en-US" kern="1200" cap="all" spc="50" baseline="0" dirty="0">
              <a:solidFill>
                <a:schemeClr val="tx1"/>
              </a:solidFill>
              <a:latin typeface="+mn-lt"/>
              <a:ea typeface="+mn-ea"/>
              <a:cs typeface="+mn-cs"/>
            </a:endParaRPr>
          </a:p>
        </p:txBody>
      </p:sp>
      <p:sp>
        <p:nvSpPr>
          <p:cNvPr id="7" name="Date Placeholder 6">
            <a:extLst>
              <a:ext uri="{FF2B5EF4-FFF2-40B4-BE49-F238E27FC236}">
                <a16:creationId xmlns:a16="http://schemas.microsoft.com/office/drawing/2014/main" id="{87829BF0-2CD2-8A0F-F334-DC0F3D3765B6}"/>
              </a:ext>
            </a:extLst>
          </p:cNvPr>
          <p:cNvSpPr>
            <a:spLocks noGrp="1"/>
          </p:cNvSpPr>
          <p:nvPr>
            <p:ph type="dt" sz="half" idx="10"/>
          </p:nvPr>
        </p:nvSpPr>
        <p:spPr>
          <a:xfrm>
            <a:off x="6903720" y="6356350"/>
            <a:ext cx="3236976" cy="365125"/>
          </a:xfrm>
        </p:spPr>
        <p:txBody>
          <a:bodyPr vert="horz" lIns="91440" tIns="45720" rIns="91440" bIns="45720" rtlCol="0" anchor="ctr">
            <a:normAutofit/>
          </a:bodyPr>
          <a:lstStyle/>
          <a:p>
            <a:pPr algn="r">
              <a:spcAft>
                <a:spcPts val="600"/>
              </a:spcAft>
            </a:pPr>
            <a:r>
              <a:rPr lang="en-US" dirty="0"/>
              <a:t>2</a:t>
            </a:r>
            <a:r>
              <a:rPr lang="en-SE" dirty="0"/>
              <a:t>023</a:t>
            </a:r>
            <a:endParaRPr lang="en-US" dirty="0"/>
          </a:p>
        </p:txBody>
      </p:sp>
      <p:sp>
        <p:nvSpPr>
          <p:cNvPr id="8" name="Slide Number Placeholder 7">
            <a:extLst>
              <a:ext uri="{FF2B5EF4-FFF2-40B4-BE49-F238E27FC236}">
                <a16:creationId xmlns:a16="http://schemas.microsoft.com/office/drawing/2014/main" id="{6D93B5B2-1AFB-1F8D-FF42-FA172AC70D9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4</a:t>
            </a:fld>
            <a:endParaRPr lang="en-US"/>
          </a:p>
        </p:txBody>
      </p:sp>
      <p:sp>
        <p:nvSpPr>
          <p:cNvPr id="13" name="TextBox 12">
            <a:extLst>
              <a:ext uri="{FF2B5EF4-FFF2-40B4-BE49-F238E27FC236}">
                <a16:creationId xmlns:a16="http://schemas.microsoft.com/office/drawing/2014/main" id="{1DDE1D36-AD94-E037-F794-03F42B712FE9}"/>
              </a:ext>
            </a:extLst>
          </p:cNvPr>
          <p:cNvSpPr txBox="1"/>
          <p:nvPr/>
        </p:nvSpPr>
        <p:spPr>
          <a:xfrm>
            <a:off x="8957038" y="1203486"/>
            <a:ext cx="1806713" cy="369332"/>
          </a:xfrm>
          <a:prstGeom prst="rect">
            <a:avLst/>
          </a:prstGeom>
          <a:noFill/>
        </p:spPr>
        <p:txBody>
          <a:bodyPr wrap="none" rtlCol="0">
            <a:spAutoFit/>
          </a:bodyPr>
          <a:lstStyle/>
          <a:p>
            <a:r>
              <a:rPr lang="en-SE" dirty="0">
                <a:solidFill>
                  <a:schemeClr val="bg1"/>
                </a:solidFill>
              </a:rPr>
              <a:t>UFC_fighters.csv</a:t>
            </a:r>
            <a:endParaRPr lang="en-US" dirty="0">
              <a:solidFill>
                <a:schemeClr val="bg1"/>
              </a:solidFill>
            </a:endParaRPr>
          </a:p>
        </p:txBody>
      </p:sp>
    </p:spTree>
    <p:extLst>
      <p:ext uri="{BB962C8B-B14F-4D97-AF65-F5344CB8AC3E}">
        <p14:creationId xmlns:p14="http://schemas.microsoft.com/office/powerpoint/2010/main" val="14441942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C3B18F-9F7E-4604-A061-A3434FB09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7454EE86-C017-4724-9665-ED9AC4192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1EABC-493D-5CDC-C2BB-40913DD6904C}"/>
              </a:ext>
            </a:extLst>
          </p:cNvPr>
          <p:cNvSpPr>
            <a:spLocks noGrp="1"/>
          </p:cNvSpPr>
          <p:nvPr>
            <p:ph type="title"/>
          </p:nvPr>
        </p:nvSpPr>
        <p:spPr>
          <a:xfrm>
            <a:off x="960121" y="3641834"/>
            <a:ext cx="5128260" cy="2486011"/>
          </a:xfrm>
        </p:spPr>
        <p:txBody>
          <a:bodyPr vert="horz" lIns="91440" tIns="45720" rIns="91440" bIns="45720" rtlCol="0" anchor="ctr">
            <a:normAutofit/>
          </a:bodyPr>
          <a:lstStyle/>
          <a:p>
            <a:pPr>
              <a:lnSpc>
                <a:spcPct val="90000"/>
              </a:lnSpc>
              <a:spcBef>
                <a:spcPct val="0"/>
              </a:spcBef>
            </a:pPr>
            <a:r>
              <a:rPr lang="en-SE" kern="1200" cap="all" spc="120" baseline="0" dirty="0">
                <a:latin typeface="+mj-lt"/>
                <a:ea typeface="+mj-ea"/>
                <a:cs typeface="+mj-cs"/>
              </a:rPr>
              <a:t>T</a:t>
            </a:r>
            <a:r>
              <a:rPr lang="en-US" kern="1200" cap="all" spc="120" baseline="0" dirty="0">
                <a:latin typeface="+mj-lt"/>
                <a:ea typeface="+mj-ea"/>
                <a:cs typeface="+mj-cs"/>
              </a:rPr>
              <a:t>h</a:t>
            </a:r>
            <a:r>
              <a:rPr lang="en-SE" kern="1200" cap="all" spc="120" baseline="0" dirty="0">
                <a:latin typeface="+mj-lt"/>
                <a:ea typeface="+mj-ea"/>
                <a:cs typeface="+mj-cs"/>
              </a:rPr>
              <a:t>e </a:t>
            </a:r>
            <a:r>
              <a:rPr lang="en-US" kern="1200" cap="all" spc="120" baseline="0" dirty="0">
                <a:latin typeface="+mj-lt"/>
                <a:ea typeface="+mj-ea"/>
                <a:cs typeface="+mj-cs"/>
              </a:rPr>
              <a:t>Dataset</a:t>
            </a:r>
          </a:p>
        </p:txBody>
      </p:sp>
      <p:pic>
        <p:nvPicPr>
          <p:cNvPr id="10" name="Content Placeholder 9">
            <a:extLst>
              <a:ext uri="{FF2B5EF4-FFF2-40B4-BE49-F238E27FC236}">
                <a16:creationId xmlns:a16="http://schemas.microsoft.com/office/drawing/2014/main" id="{4978AC52-7507-A738-8B86-CAA3D2A0F12E}"/>
              </a:ext>
            </a:extLst>
          </p:cNvPr>
          <p:cNvPicPr>
            <a:picLocks noChangeAspect="1"/>
          </p:cNvPicPr>
          <p:nvPr/>
        </p:nvPicPr>
        <p:blipFill>
          <a:blip r:embed="rId2"/>
          <a:srcRect/>
          <a:stretch/>
        </p:blipFill>
        <p:spPr>
          <a:xfrm>
            <a:off x="0" y="7817"/>
            <a:ext cx="8493760" cy="3138998"/>
          </a:xfrm>
          <a:prstGeom prst="rect">
            <a:avLst/>
          </a:prstGeom>
          <a:ln>
            <a:solidFill>
              <a:schemeClr val="bg1">
                <a:lumMod val="95000"/>
                <a:lumOff val="5000"/>
              </a:schemeClr>
            </a:solidFill>
          </a:ln>
        </p:spPr>
      </p:pic>
      <p:sp>
        <p:nvSpPr>
          <p:cNvPr id="16" name="Content Placeholder 15">
            <a:extLst>
              <a:ext uri="{FF2B5EF4-FFF2-40B4-BE49-F238E27FC236}">
                <a16:creationId xmlns:a16="http://schemas.microsoft.com/office/drawing/2014/main" id="{2CBF7ACC-5B83-BB61-5499-025C13717BD8}"/>
              </a:ext>
            </a:extLst>
          </p:cNvPr>
          <p:cNvSpPr>
            <a:spLocks noGrp="1"/>
          </p:cNvSpPr>
          <p:nvPr>
            <p:ph idx="1"/>
          </p:nvPr>
        </p:nvSpPr>
        <p:spPr>
          <a:xfrm>
            <a:off x="6743383" y="3637264"/>
            <a:ext cx="4427310" cy="2490581"/>
          </a:xfrm>
        </p:spPr>
        <p:txBody>
          <a:bodyPr vert="horz" lIns="91440" tIns="45720" rIns="91440" bIns="45720" rtlCol="0" anchor="ctr">
            <a:normAutofit/>
          </a:bodyPr>
          <a:lstStyle/>
          <a:p>
            <a:r>
              <a:rPr lang="en-SE" b="1" dirty="0">
                <a:solidFill>
                  <a:schemeClr val="tx1"/>
                </a:solidFill>
              </a:rPr>
              <a:t>Scraped </a:t>
            </a:r>
            <a:r>
              <a:rPr lang="en-SE" b="1" dirty="0">
                <a:solidFill>
                  <a:srgbClr val="FF0000"/>
                </a:solidFill>
              </a:rPr>
              <a:t>all</a:t>
            </a:r>
            <a:r>
              <a:rPr lang="en-SE" b="1" dirty="0">
                <a:solidFill>
                  <a:schemeClr val="tx1"/>
                </a:solidFill>
              </a:rPr>
              <a:t> UFC events and their individual pages</a:t>
            </a:r>
          </a:p>
          <a:p>
            <a:r>
              <a:rPr lang="en-SE" b="1" dirty="0">
                <a:solidFill>
                  <a:schemeClr val="tx1"/>
                </a:solidFill>
              </a:rPr>
              <a:t>Over </a:t>
            </a:r>
            <a:r>
              <a:rPr lang="en-SE" b="1" dirty="0">
                <a:solidFill>
                  <a:srgbClr val="FF0000"/>
                </a:solidFill>
              </a:rPr>
              <a:t>650+ </a:t>
            </a:r>
            <a:r>
              <a:rPr lang="en-SE" b="1" dirty="0">
                <a:solidFill>
                  <a:schemeClr val="tx1"/>
                </a:solidFill>
              </a:rPr>
              <a:t>pages scraped</a:t>
            </a:r>
          </a:p>
          <a:p>
            <a:r>
              <a:rPr lang="en-SE" b="1" dirty="0">
                <a:solidFill>
                  <a:schemeClr val="tx1"/>
                </a:solidFill>
              </a:rPr>
              <a:t>650+ rows | 4 columns</a:t>
            </a:r>
            <a:endParaRPr lang="en-SE" b="1" dirty="0">
              <a:solidFill>
                <a:srgbClr val="FF0000"/>
              </a:solidFill>
            </a:endParaRPr>
          </a:p>
        </p:txBody>
      </p:sp>
      <p:sp>
        <p:nvSpPr>
          <p:cNvPr id="6" name="Footer Placeholder 5">
            <a:extLst>
              <a:ext uri="{FF2B5EF4-FFF2-40B4-BE49-F238E27FC236}">
                <a16:creationId xmlns:a16="http://schemas.microsoft.com/office/drawing/2014/main" id="{2F623DB2-646F-1560-0AC8-6BAC56C81090}"/>
              </a:ext>
            </a:extLst>
          </p:cNvPr>
          <p:cNvSpPr>
            <a:spLocks noGrp="1"/>
          </p:cNvSpPr>
          <p:nvPr>
            <p:ph type="ftr" sz="quarter" idx="11"/>
          </p:nvPr>
        </p:nvSpPr>
        <p:spPr>
          <a:xfrm>
            <a:off x="960120" y="6356350"/>
            <a:ext cx="5504688" cy="365125"/>
          </a:xfrm>
        </p:spPr>
        <p:txBody>
          <a:bodyPr vert="horz" lIns="91440" tIns="45720" rIns="91440" bIns="45720" rtlCol="0" anchor="ctr">
            <a:normAutofit/>
          </a:bodyPr>
          <a:lstStyle/>
          <a:p>
            <a:pPr>
              <a:spcAft>
                <a:spcPts val="600"/>
              </a:spcAft>
            </a:pPr>
            <a:r>
              <a:rPr lang="en-SE" dirty="0"/>
              <a:t>The Dataset</a:t>
            </a:r>
            <a:endParaRPr lang="en-US" kern="1200" cap="all" spc="50" baseline="0" dirty="0">
              <a:solidFill>
                <a:schemeClr val="tx1"/>
              </a:solidFill>
              <a:latin typeface="+mn-lt"/>
              <a:ea typeface="+mn-ea"/>
              <a:cs typeface="+mn-cs"/>
            </a:endParaRPr>
          </a:p>
        </p:txBody>
      </p:sp>
      <p:sp>
        <p:nvSpPr>
          <p:cNvPr id="7" name="Date Placeholder 6">
            <a:extLst>
              <a:ext uri="{FF2B5EF4-FFF2-40B4-BE49-F238E27FC236}">
                <a16:creationId xmlns:a16="http://schemas.microsoft.com/office/drawing/2014/main" id="{87829BF0-2CD2-8A0F-F334-DC0F3D3765B6}"/>
              </a:ext>
            </a:extLst>
          </p:cNvPr>
          <p:cNvSpPr>
            <a:spLocks noGrp="1"/>
          </p:cNvSpPr>
          <p:nvPr>
            <p:ph type="dt" sz="half" idx="10"/>
          </p:nvPr>
        </p:nvSpPr>
        <p:spPr>
          <a:xfrm>
            <a:off x="6903720" y="6356350"/>
            <a:ext cx="3236976" cy="365125"/>
          </a:xfrm>
        </p:spPr>
        <p:txBody>
          <a:bodyPr vert="horz" lIns="91440" tIns="45720" rIns="91440" bIns="45720" rtlCol="0" anchor="ctr">
            <a:normAutofit/>
          </a:bodyPr>
          <a:lstStyle/>
          <a:p>
            <a:pPr algn="r">
              <a:spcAft>
                <a:spcPts val="600"/>
              </a:spcAft>
            </a:pPr>
            <a:r>
              <a:rPr lang="en-US" dirty="0"/>
              <a:t>2</a:t>
            </a:r>
            <a:r>
              <a:rPr lang="en-SE" dirty="0"/>
              <a:t>023</a:t>
            </a:r>
            <a:endParaRPr lang="en-US" dirty="0"/>
          </a:p>
        </p:txBody>
      </p:sp>
      <p:sp>
        <p:nvSpPr>
          <p:cNvPr id="8" name="Slide Number Placeholder 7">
            <a:extLst>
              <a:ext uri="{FF2B5EF4-FFF2-40B4-BE49-F238E27FC236}">
                <a16:creationId xmlns:a16="http://schemas.microsoft.com/office/drawing/2014/main" id="{6D93B5B2-1AFB-1F8D-FF42-FA172AC70D9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294A09A9-5501-47C1-A89A-A340965A2BE2}" type="slidenum">
              <a:rPr lang="en-US" smtClean="0"/>
              <a:pPr algn="l">
                <a:spcAft>
                  <a:spcPts val="600"/>
                </a:spcAft>
              </a:pPr>
              <a:t>5</a:t>
            </a:fld>
            <a:endParaRPr lang="en-US"/>
          </a:p>
        </p:txBody>
      </p:sp>
      <p:sp>
        <p:nvSpPr>
          <p:cNvPr id="3" name="TextBox 2">
            <a:extLst>
              <a:ext uri="{FF2B5EF4-FFF2-40B4-BE49-F238E27FC236}">
                <a16:creationId xmlns:a16="http://schemas.microsoft.com/office/drawing/2014/main" id="{AA38F361-41F7-0E2B-3B0B-8111C7FB9C2E}"/>
              </a:ext>
            </a:extLst>
          </p:cNvPr>
          <p:cNvSpPr txBox="1"/>
          <p:nvPr/>
        </p:nvSpPr>
        <p:spPr>
          <a:xfrm>
            <a:off x="9491557" y="1392650"/>
            <a:ext cx="1702646" cy="369332"/>
          </a:xfrm>
          <a:prstGeom prst="rect">
            <a:avLst/>
          </a:prstGeom>
          <a:noFill/>
        </p:spPr>
        <p:txBody>
          <a:bodyPr wrap="none" rtlCol="0">
            <a:spAutoFit/>
          </a:bodyPr>
          <a:lstStyle/>
          <a:p>
            <a:r>
              <a:rPr lang="en-SE" dirty="0">
                <a:solidFill>
                  <a:schemeClr val="bg1"/>
                </a:solidFill>
              </a:rPr>
              <a:t>UFC_events.csv</a:t>
            </a:r>
            <a:endParaRPr lang="en-US" dirty="0">
              <a:solidFill>
                <a:schemeClr val="bg1"/>
              </a:solidFill>
            </a:endParaRPr>
          </a:p>
        </p:txBody>
      </p:sp>
    </p:spTree>
    <p:extLst>
      <p:ext uri="{BB962C8B-B14F-4D97-AF65-F5344CB8AC3E}">
        <p14:creationId xmlns:p14="http://schemas.microsoft.com/office/powerpoint/2010/main" val="19849803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60120" y="317814"/>
            <a:ext cx="10268712" cy="1700784"/>
          </a:xfrm>
        </p:spPr>
        <p:txBody>
          <a:bodyPr/>
          <a:lstStyle/>
          <a:p>
            <a:r>
              <a:rPr lang="en-US" dirty="0"/>
              <a:t>Chart</a:t>
            </a:r>
            <a:r>
              <a:rPr lang="en-SE" dirty="0"/>
              <a:t>s – Coming soon...</a:t>
            </a:r>
            <a:endParaRPr lang="en-US" dirty="0"/>
          </a:p>
        </p:txBody>
      </p:sp>
      <p:graphicFrame>
        <p:nvGraphicFramePr>
          <p:cNvPr id="6" name="Content Placeholder 5" descr="A vertical bar chart with bright colors.">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4040804540"/>
              </p:ext>
            </p:extLst>
          </p:nvPr>
        </p:nvGraphicFramePr>
        <p:xfrm>
          <a:off x="960438" y="2587625"/>
          <a:ext cx="10267950"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8">
            <a:extLst>
              <a:ext uri="{FF2B5EF4-FFF2-40B4-BE49-F238E27FC236}">
                <a16:creationId xmlns:a16="http://schemas.microsoft.com/office/drawing/2014/main" id="{889EA437-4B85-4ACF-844D-CB7B57A334DA}"/>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4" name="Date Placeholder 7">
            <a:extLst>
              <a:ext uri="{FF2B5EF4-FFF2-40B4-BE49-F238E27FC236}">
                <a16:creationId xmlns:a16="http://schemas.microsoft.com/office/drawing/2014/main" id="{2C2B0A46-63F0-4502-A252-089463590A8A}"/>
              </a:ext>
            </a:extLst>
          </p:cNvPr>
          <p:cNvSpPr>
            <a:spLocks noGrp="1"/>
          </p:cNvSpPr>
          <p:nvPr>
            <p:ph type="dt" sz="half" idx="10"/>
          </p:nvPr>
        </p:nvSpPr>
        <p:spPr>
          <a:xfrm>
            <a:off x="4477512" y="6356350"/>
            <a:ext cx="3236976" cy="365125"/>
          </a:xfrm>
        </p:spPr>
        <p:txBody>
          <a:bodyPr/>
          <a:lstStyle/>
          <a:p>
            <a:r>
              <a:rPr lang="en-US" dirty="0"/>
              <a:t>20XX</a:t>
            </a:r>
          </a:p>
        </p:txBody>
      </p:sp>
      <p:sp>
        <p:nvSpPr>
          <p:cNvPr id="7" name="Slide Number Placeholder 9">
            <a:extLst>
              <a:ext uri="{FF2B5EF4-FFF2-40B4-BE49-F238E27FC236}">
                <a16:creationId xmlns:a16="http://schemas.microsoft.com/office/drawing/2014/main" id="{10D3A3A4-BB0E-4364-BAC8-3A6F9464878A}"/>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a:lstStyle/>
          <a:p>
            <a:r>
              <a:rPr lang="en-SE" dirty="0"/>
              <a:t>Discussion</a:t>
            </a:r>
            <a:endParaRPr lang="en-US" dirty="0"/>
          </a:p>
        </p:txBody>
      </p:sp>
      <p:sp>
        <p:nvSpPr>
          <p:cNvPr id="9" name="Text Placeholder 8">
            <a:extLst>
              <a:ext uri="{FF2B5EF4-FFF2-40B4-BE49-F238E27FC236}">
                <a16:creationId xmlns:a16="http://schemas.microsoft.com/office/drawing/2014/main" id="{E9052153-84CE-4C4C-9422-F437CC0272A8}"/>
              </a:ext>
            </a:extLst>
          </p:cNvPr>
          <p:cNvSpPr>
            <a:spLocks noGrp="1"/>
          </p:cNvSpPr>
          <p:nvPr>
            <p:ph type="body" idx="1"/>
          </p:nvPr>
        </p:nvSpPr>
        <p:spPr>
          <a:xfrm>
            <a:off x="960121" y="2587752"/>
            <a:ext cx="3236976" cy="892048"/>
          </a:xfrm>
        </p:spPr>
        <p:txBody>
          <a:bodyPr/>
          <a:lstStyle/>
          <a:p>
            <a:r>
              <a:rPr lang="en-SE" dirty="0"/>
              <a:t>Learnings</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60120" y="3594538"/>
            <a:ext cx="3236976" cy="2586806"/>
          </a:xfrm>
        </p:spPr>
        <p:txBody>
          <a:bodyPr>
            <a:normAutofit/>
          </a:bodyPr>
          <a:lstStyle/>
          <a:p>
            <a:pPr lvl="0"/>
            <a:r>
              <a:rPr lang="en-SE" dirty="0"/>
              <a:t>Web Scraping using Beautiful Soup</a:t>
            </a:r>
            <a:endParaRPr lang="en-US" dirty="0"/>
          </a:p>
          <a:p>
            <a:pPr lvl="0"/>
            <a:r>
              <a:rPr lang="en-SE" dirty="0"/>
              <a:t>Learned to create datasets</a:t>
            </a:r>
            <a:endParaRPr lang="en-US" dirty="0"/>
          </a:p>
          <a:p>
            <a:pPr lvl="0"/>
            <a:r>
              <a:rPr lang="en-SE" dirty="0"/>
              <a:t>Learned to manipulate HTML and CSS</a:t>
            </a:r>
          </a:p>
          <a:p>
            <a:pPr lvl="0"/>
            <a:r>
              <a:rPr lang="en-SE" dirty="0"/>
              <a:t>Data analysis/visualization</a:t>
            </a:r>
          </a:p>
          <a:p>
            <a:pPr lvl="0"/>
            <a:endParaRPr lang="en-US" dirty="0"/>
          </a:p>
          <a:p>
            <a:endParaRPr lang="en-US" dirty="0"/>
          </a:p>
          <a:p>
            <a:endParaRPr lang="en-US" dirty="0"/>
          </a:p>
        </p:txBody>
      </p:sp>
      <p:sp>
        <p:nvSpPr>
          <p:cNvPr id="11" name="Text Placeholder 10">
            <a:extLst>
              <a:ext uri="{FF2B5EF4-FFF2-40B4-BE49-F238E27FC236}">
                <a16:creationId xmlns:a16="http://schemas.microsoft.com/office/drawing/2014/main" id="{3A9D6D54-1465-4F38-AF0C-D1D9C4B69188}"/>
              </a:ext>
            </a:extLst>
          </p:cNvPr>
          <p:cNvSpPr>
            <a:spLocks noGrp="1"/>
          </p:cNvSpPr>
          <p:nvPr>
            <p:ph type="body" sz="quarter" idx="3"/>
          </p:nvPr>
        </p:nvSpPr>
        <p:spPr>
          <a:xfrm>
            <a:off x="4477512" y="2587752"/>
            <a:ext cx="3236976" cy="892048"/>
          </a:xfrm>
        </p:spPr>
        <p:txBody>
          <a:bodyPr/>
          <a:lstStyle/>
          <a:p>
            <a:r>
              <a:rPr lang="en-SE" dirty="0"/>
              <a:t>Highlights</a:t>
            </a:r>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477512" y="3594538"/>
            <a:ext cx="3236976" cy="2586806"/>
          </a:xfrm>
        </p:spPr>
        <p:txBody>
          <a:bodyPr>
            <a:normAutofit/>
          </a:bodyPr>
          <a:lstStyle/>
          <a:p>
            <a:r>
              <a:rPr lang="en-SE" dirty="0"/>
              <a:t>Created UFC fighter stats dataset</a:t>
            </a:r>
            <a:r>
              <a:rPr lang="en-US" dirty="0"/>
              <a:t> </a:t>
            </a:r>
          </a:p>
          <a:p>
            <a:r>
              <a:rPr lang="en-SE" dirty="0"/>
              <a:t>Created UFC events dataset</a:t>
            </a:r>
          </a:p>
          <a:p>
            <a:r>
              <a:rPr lang="en-SE" dirty="0"/>
              <a:t>EDA on datasets</a:t>
            </a:r>
            <a:endParaRPr lang="en-US" dirty="0"/>
          </a:p>
          <a:p>
            <a:endParaRPr lang="en-US" dirty="0"/>
          </a:p>
          <a:p>
            <a:endParaRPr lang="en-US" dirty="0"/>
          </a:p>
        </p:txBody>
      </p:sp>
      <p:sp>
        <p:nvSpPr>
          <p:cNvPr id="12" name="Text Placeholder 11">
            <a:extLst>
              <a:ext uri="{FF2B5EF4-FFF2-40B4-BE49-F238E27FC236}">
                <a16:creationId xmlns:a16="http://schemas.microsoft.com/office/drawing/2014/main" id="{B2E3A0DE-C4AF-4CF7-8543-12273A610699}"/>
              </a:ext>
            </a:extLst>
          </p:cNvPr>
          <p:cNvSpPr>
            <a:spLocks noGrp="1"/>
          </p:cNvSpPr>
          <p:nvPr>
            <p:ph type="body" sz="quarter" idx="13"/>
          </p:nvPr>
        </p:nvSpPr>
        <p:spPr>
          <a:xfrm>
            <a:off x="7994903" y="2587752"/>
            <a:ext cx="3236976" cy="892048"/>
          </a:xfrm>
        </p:spPr>
        <p:txBody>
          <a:bodyPr/>
          <a:lstStyle/>
          <a:p>
            <a:r>
              <a:rPr lang="en-SE" dirty="0"/>
              <a:t>Improvements</a:t>
            </a:r>
            <a:endParaRPr lang="en-US" dirty="0"/>
          </a:p>
        </p:txBody>
      </p:sp>
      <p:sp>
        <p:nvSpPr>
          <p:cNvPr id="13" name="Content Placeholder 12">
            <a:extLst>
              <a:ext uri="{FF2B5EF4-FFF2-40B4-BE49-F238E27FC236}">
                <a16:creationId xmlns:a16="http://schemas.microsoft.com/office/drawing/2014/main" id="{4E650F12-7519-49DD-8FF1-548919AFB264}"/>
              </a:ext>
            </a:extLst>
          </p:cNvPr>
          <p:cNvSpPr>
            <a:spLocks noGrp="1"/>
          </p:cNvSpPr>
          <p:nvPr>
            <p:ph sz="quarter" idx="14"/>
          </p:nvPr>
        </p:nvSpPr>
        <p:spPr>
          <a:xfrm>
            <a:off x="7994903" y="3594538"/>
            <a:ext cx="3236976" cy="2586806"/>
          </a:xfrm>
        </p:spPr>
        <p:txBody>
          <a:bodyPr>
            <a:normAutofit/>
          </a:bodyPr>
          <a:lstStyle/>
          <a:p>
            <a:r>
              <a:rPr lang="en-SE" dirty="0"/>
              <a:t>Add more data to the fighter events dataset</a:t>
            </a:r>
          </a:p>
          <a:p>
            <a:r>
              <a:rPr lang="en-SE" dirty="0"/>
              <a:t>Fix ‘height’ </a:t>
            </a:r>
            <a:r>
              <a:rPr lang="en-SE" dirty="0" err="1"/>
              <a:t>Dtype</a:t>
            </a:r>
            <a:r>
              <a:rPr lang="en-SE" dirty="0"/>
              <a:t> to float</a:t>
            </a:r>
          </a:p>
          <a:p>
            <a:endParaRPr lang="en-US" dirty="0"/>
          </a:p>
        </p:txBody>
      </p:sp>
      <p:sp>
        <p:nvSpPr>
          <p:cNvPr id="14" name="Footer Placeholder 8">
            <a:extLst>
              <a:ext uri="{FF2B5EF4-FFF2-40B4-BE49-F238E27FC236}">
                <a16:creationId xmlns:a16="http://schemas.microsoft.com/office/drawing/2014/main" id="{8E6B0707-86FA-428E-86BD-882776B0451C}"/>
              </a:ext>
            </a:extLst>
          </p:cNvPr>
          <p:cNvSpPr>
            <a:spLocks noGrp="1"/>
          </p:cNvSpPr>
          <p:nvPr>
            <p:ph type="ftr" sz="quarter" idx="11"/>
          </p:nvPr>
        </p:nvSpPr>
        <p:spPr>
          <a:xfrm>
            <a:off x="960120" y="6356350"/>
            <a:ext cx="3417916" cy="365125"/>
          </a:xfrm>
        </p:spPr>
        <p:txBody>
          <a:bodyPr/>
          <a:lstStyle/>
          <a:p>
            <a:r>
              <a:rPr lang="en-SE" dirty="0"/>
              <a:t>Learnings, highlights and improvements</a:t>
            </a:r>
            <a:endParaRPr lang="en-US" dirty="0"/>
          </a:p>
        </p:txBody>
      </p:sp>
      <p:sp>
        <p:nvSpPr>
          <p:cNvPr id="10" name="Date Placeholder 7">
            <a:extLst>
              <a:ext uri="{FF2B5EF4-FFF2-40B4-BE49-F238E27FC236}">
                <a16:creationId xmlns:a16="http://schemas.microsoft.com/office/drawing/2014/main" id="{43EA785F-3C99-4CEB-AA0D-223DD8F4E789}"/>
              </a:ext>
            </a:extLst>
          </p:cNvPr>
          <p:cNvSpPr>
            <a:spLocks noGrp="1"/>
          </p:cNvSpPr>
          <p:nvPr>
            <p:ph type="dt" sz="half" idx="10"/>
          </p:nvPr>
        </p:nvSpPr>
        <p:spPr>
          <a:xfrm>
            <a:off x="4477512" y="6356350"/>
            <a:ext cx="3236976" cy="365125"/>
          </a:xfrm>
        </p:spPr>
        <p:txBody>
          <a:bodyPr/>
          <a:lstStyle/>
          <a:p>
            <a:r>
              <a:rPr lang="en-US" dirty="0"/>
              <a:t>20</a:t>
            </a:r>
            <a:r>
              <a:rPr lang="en-SE" dirty="0"/>
              <a:t>23</a:t>
            </a:r>
            <a:endParaRPr lang="en-US" dirty="0"/>
          </a:p>
        </p:txBody>
      </p:sp>
      <p:sp>
        <p:nvSpPr>
          <p:cNvPr id="15" name="Slide Number Placeholder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pic>
        <p:nvPicPr>
          <p:cNvPr id="6" name="Picture 5" descr="A red and black logo&#10;&#10;Description automatically generated">
            <a:extLst>
              <a:ext uri="{FF2B5EF4-FFF2-40B4-BE49-F238E27FC236}">
                <a16:creationId xmlns:a16="http://schemas.microsoft.com/office/drawing/2014/main" id="{CFD74DD5-977F-0226-C37B-AAFC88E82C70}"/>
              </a:ext>
            </a:extLst>
          </p:cNvPr>
          <p:cNvPicPr>
            <a:picLocks noChangeAspect="1"/>
          </p:cNvPicPr>
          <p:nvPr/>
        </p:nvPicPr>
        <p:blipFill>
          <a:blip r:embed="rId2"/>
          <a:stretch>
            <a:fillRect/>
          </a:stretch>
        </p:blipFill>
        <p:spPr>
          <a:xfrm>
            <a:off x="5644637" y="0"/>
            <a:ext cx="6547363" cy="2269753"/>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r>
              <a:rPr lang="en-SE" dirty="0"/>
              <a:t>!</a:t>
            </a:r>
            <a:endParaRPr lang="en-US" dirty="0"/>
          </a:p>
        </p:txBody>
      </p:sp>
      <p:pic>
        <p:nvPicPr>
          <p:cNvPr id="27" name="Picture Placeholder 26">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a:blip r:embed="rId3"/>
          <a:srcRect/>
          <a:stretch/>
        </p:blipFill>
        <p:spPr>
          <a:xfrm>
            <a:off x="-12804" y="1225484"/>
            <a:ext cx="4059934" cy="3951807"/>
          </a:xfrm>
        </p:spPr>
      </p:pic>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4547779" y="5355583"/>
            <a:ext cx="2270162" cy="577153"/>
          </a:xfrm>
        </p:spPr>
        <p:txBody>
          <a:bodyPr>
            <a:normAutofit/>
          </a:bodyPr>
          <a:lstStyle/>
          <a:p>
            <a:r>
              <a:rPr lang="en-SE" dirty="0"/>
              <a:t>Kevin Glugar</a:t>
            </a:r>
            <a:endParaRPr lang="en-US" dirty="0"/>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563360" y="5355583"/>
            <a:ext cx="2691239" cy="1000767"/>
          </a:xfrm>
        </p:spPr>
        <p:txBody>
          <a:bodyPr/>
          <a:lstStyle/>
          <a:p>
            <a:r>
              <a:rPr lang="en-SE" dirty="0">
                <a:solidFill>
                  <a:schemeClr val="tx1">
                    <a:lumMod val="95000"/>
                    <a:lumOff val="5000"/>
                  </a:schemeClr>
                </a:solidFill>
                <a:hlinkClick r:id="rId4">
                  <a:extLst>
                    <a:ext uri="{A12FA001-AC4F-418D-AE19-62706E023703}">
                      <ahyp:hlinkClr xmlns:ahyp="http://schemas.microsoft.com/office/drawing/2018/hyperlinkcolor" val="tx"/>
                    </a:ext>
                  </a:extLst>
                </a:hlinkClick>
              </a:rPr>
              <a:t>kevinglugar@hotmail.com</a:t>
            </a:r>
            <a:endParaRPr lang="en-SE" dirty="0">
              <a:solidFill>
                <a:schemeClr val="tx1">
                  <a:lumMod val="95000"/>
                  <a:lumOff val="5000"/>
                </a:schemeClr>
              </a:solidFill>
            </a:endParaRPr>
          </a:p>
          <a:p>
            <a:r>
              <a:rPr lang="en-SE" u="sng" dirty="0"/>
              <a:t>+46 73 782 00 95</a:t>
            </a:r>
            <a:endParaRPr lang="en-US" u="sng" dirty="0"/>
          </a:p>
        </p:txBody>
      </p:sp>
      <p:sp>
        <p:nvSpPr>
          <p:cNvPr id="15" name="Content Placeholder 14">
            <a:extLst>
              <a:ext uri="{FF2B5EF4-FFF2-40B4-BE49-F238E27FC236}">
                <a16:creationId xmlns:a16="http://schemas.microsoft.com/office/drawing/2014/main" id="{5C765B3E-A7DA-421D-A959-98BFA5AE3BA1}"/>
              </a:ext>
            </a:extLst>
          </p:cNvPr>
          <p:cNvSpPr>
            <a:spLocks noGrp="1"/>
          </p:cNvSpPr>
          <p:nvPr>
            <p:ph idx="17"/>
          </p:nvPr>
        </p:nvSpPr>
        <p:spPr>
          <a:xfrm>
            <a:off x="9421095" y="5355583"/>
            <a:ext cx="2270162" cy="1000767"/>
          </a:xfrm>
        </p:spPr>
        <p:txBody>
          <a:bodyPr>
            <a:normAutofit/>
          </a:bodyPr>
          <a:lstStyle/>
          <a:p>
            <a:r>
              <a:rPr lang="en-SE" dirty="0">
                <a:solidFill>
                  <a:schemeClr val="tx1">
                    <a:lumMod val="95000"/>
                    <a:lumOff val="5000"/>
                  </a:schemeClr>
                </a:solidFill>
                <a:hlinkClick r:id="rId5">
                  <a:extLst>
                    <a:ext uri="{A12FA001-AC4F-418D-AE19-62706E023703}">
                      <ahyp:hlinkClr xmlns:ahyp="http://schemas.microsoft.com/office/drawing/2018/hyperlinkcolor" val="tx"/>
                    </a:ext>
                  </a:extLst>
                </a:hlinkClick>
              </a:rPr>
              <a:t>LinkedIn</a:t>
            </a:r>
            <a:endParaRPr lang="en-SE" dirty="0">
              <a:solidFill>
                <a:schemeClr val="tx1">
                  <a:lumMod val="95000"/>
                  <a:lumOff val="5000"/>
                </a:schemeClr>
              </a:solidFill>
            </a:endParaRPr>
          </a:p>
          <a:p>
            <a:r>
              <a:rPr lang="en-SE" dirty="0">
                <a:solidFill>
                  <a:schemeClr val="tx1">
                    <a:lumMod val="95000"/>
                    <a:lumOff val="5000"/>
                  </a:schemeClr>
                </a:solidFill>
                <a:hlinkClick r:id="rId6">
                  <a:extLst>
                    <a:ext uri="{A12FA001-AC4F-418D-AE19-62706E023703}">
                      <ahyp:hlinkClr xmlns:ahyp="http://schemas.microsoft.com/office/drawing/2018/hyperlinkcolor" val="tx"/>
                    </a:ext>
                  </a:extLst>
                </a:hlinkClick>
              </a:rPr>
              <a:t>GitHub</a:t>
            </a:r>
            <a:endParaRPr lang="en-US" dirty="0">
              <a:solidFill>
                <a:schemeClr val="tx1">
                  <a:lumMod val="95000"/>
                  <a:lumOff val="5000"/>
                </a:schemeClr>
              </a:solidFill>
            </a:endParaRPr>
          </a:p>
        </p:txBody>
      </p:sp>
      <p:sp>
        <p:nvSpPr>
          <p:cNvPr id="9" name="Footer Placeholder 8">
            <a:extLst>
              <a:ext uri="{FF2B5EF4-FFF2-40B4-BE49-F238E27FC236}">
                <a16:creationId xmlns:a16="http://schemas.microsoft.com/office/drawing/2014/main" id="{E499FA5D-C267-460D-ACB2-5253424F4931}"/>
              </a:ext>
            </a:extLst>
          </p:cNvPr>
          <p:cNvSpPr>
            <a:spLocks noGrp="1"/>
          </p:cNvSpPr>
          <p:nvPr>
            <p:ph type="ftr" sz="quarter" idx="11"/>
          </p:nvPr>
        </p:nvSpPr>
        <p:spPr>
          <a:xfrm>
            <a:off x="960120" y="6356350"/>
            <a:ext cx="3405051" cy="365125"/>
          </a:xfrm>
        </p:spPr>
        <p:txBody>
          <a:bodyPr/>
          <a:lstStyle/>
          <a:p>
            <a:r>
              <a:rPr lang="en-SE" dirty="0"/>
              <a:t>Thank you</a:t>
            </a:r>
            <a:endParaRPr lang="en-US" dirty="0"/>
          </a:p>
        </p:txBody>
      </p:sp>
      <p:sp>
        <p:nvSpPr>
          <p:cNvPr id="8" name="Date Placeholder 7">
            <a:extLst>
              <a:ext uri="{FF2B5EF4-FFF2-40B4-BE49-F238E27FC236}">
                <a16:creationId xmlns:a16="http://schemas.microsoft.com/office/drawing/2014/main" id="{A0398B5F-BF8F-42E4-966A-B8A111CA909F}"/>
              </a:ext>
            </a:extLst>
          </p:cNvPr>
          <p:cNvSpPr>
            <a:spLocks noGrp="1"/>
          </p:cNvSpPr>
          <p:nvPr>
            <p:ph type="dt" sz="half" idx="10"/>
          </p:nvPr>
        </p:nvSpPr>
        <p:spPr>
          <a:xfrm>
            <a:off x="4477512" y="6356350"/>
            <a:ext cx="3236976" cy="365125"/>
          </a:xfrm>
        </p:spPr>
        <p:txBody>
          <a:bodyPr/>
          <a:lstStyle/>
          <a:p>
            <a:r>
              <a:rPr lang="en-US" dirty="0"/>
              <a:t>20</a:t>
            </a:r>
            <a:r>
              <a:rPr lang="en-SE" dirty="0"/>
              <a:t>23</a:t>
            </a:r>
            <a:endParaRPr lang="en-US" dirty="0"/>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spTree>
    <p:extLst>
      <p:ext uri="{BB962C8B-B14F-4D97-AF65-F5344CB8AC3E}">
        <p14:creationId xmlns:p14="http://schemas.microsoft.com/office/powerpoint/2010/main" val="245235232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Fracture design</Template>
  <TotalTime>178</TotalTime>
  <Words>308</Words>
  <Application>Microsoft Office PowerPoint</Application>
  <PresentationFormat>Widescreen</PresentationFormat>
  <Paragraphs>60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Demi Cond</vt:lpstr>
      <vt:lpstr>Franklin Gothic Medium</vt:lpstr>
      <vt:lpstr>Wingdings</vt:lpstr>
      <vt:lpstr>JuxtaposeVTI</vt:lpstr>
      <vt:lpstr>Web Scraping Ufc stats</vt:lpstr>
      <vt:lpstr>Ultimate fighting championship</vt:lpstr>
      <vt:lpstr>The Data</vt:lpstr>
      <vt:lpstr>The Dataset</vt:lpstr>
      <vt:lpstr>The Dataset</vt:lpstr>
      <vt:lpstr>Charts – Coming soon...</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Ufc stats</dc:title>
  <dc:creator>Kevin Glugar (elev)</dc:creator>
  <cp:lastModifiedBy>Kevin Glugar (elev)</cp:lastModifiedBy>
  <cp:revision>4</cp:revision>
  <dcterms:created xsi:type="dcterms:W3CDTF">2023-10-02T17:08:46Z</dcterms:created>
  <dcterms:modified xsi:type="dcterms:W3CDTF">2023-10-02T20:58:10Z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