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60" r:id="rId3"/>
    <p:sldId id="261" r:id="rId4"/>
    <p:sldId id="268" r:id="rId5"/>
    <p:sldId id="262" r:id="rId6"/>
    <p:sldId id="263" r:id="rId7"/>
    <p:sldId id="264" r:id="rId8"/>
    <p:sldId id="265" r:id="rId9"/>
    <p:sldId id="266" r:id="rId10"/>
    <p:sldId id="267" r:id="rId11"/>
    <p:sldId id="269" r:id="rId12"/>
    <p:sldId id="259" r:id="rId13"/>
  </p:sldIdLst>
  <p:sldSz cx="12192000" cy="6858000"/>
  <p:notesSz cx="6858000" cy="9144000"/>
  <p:embeddedFontLst>
    <p:embeddedFont>
      <p:font typeface="Lato Black" panose="020F0502020204030203" pitchFamily="34" charset="0"/>
      <p:bold r:id="rId15"/>
      <p:boldItalic r:id="rId16"/>
    </p:embeddedFont>
    <p:embeddedFont>
      <p:font typeface="Libre Baskerville" panose="02000000000000000000" pitchFamily="2" charset="0"/>
      <p:regular r:id="rId17"/>
      <p:bold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18854"/>
            <a:ext cx="12190815" cy="6694098"/>
          </a:xfrm>
          <a:prstGeom prst="rect">
            <a:avLst/>
          </a:prstGeom>
          <a:noFill/>
          <a:ln>
            <a:noFill/>
          </a:ln>
        </p:spPr>
      </p:pic>
      <p:sp>
        <p:nvSpPr>
          <p:cNvPr id="99" name="Google Shape;99;p1"/>
          <p:cNvSpPr txBox="1"/>
          <p:nvPr/>
        </p:nvSpPr>
        <p:spPr>
          <a:xfrm>
            <a:off x="2472904" y="3717986"/>
            <a:ext cx="7246189"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dirty="0">
                <a:solidFill>
                  <a:schemeClr val="dk1"/>
                </a:solidFill>
                <a:latin typeface="Times New Roman" panose="02020603050405020304" pitchFamily="18" charset="0"/>
                <a:ea typeface="Calibri"/>
                <a:cs typeface="Times New Roman" panose="02020603050405020304" pitchFamily="18" charset="0"/>
                <a:sym typeface="Calibri"/>
              </a:rPr>
              <a:t>EXPLORATORY DATA ANALYSIS ON </a:t>
            </a:r>
          </a:p>
          <a:p>
            <a:pPr marL="0" marR="0" lvl="0" indent="0" algn="ctr" rtl="0">
              <a:spcBef>
                <a:spcPts val="0"/>
              </a:spcBef>
              <a:spcAft>
                <a:spcPts val="0"/>
              </a:spcAft>
              <a:buNone/>
            </a:pPr>
            <a:r>
              <a:rPr lang="en-IN" sz="3200" b="1" dirty="0">
                <a:solidFill>
                  <a:schemeClr val="dk1"/>
                </a:solidFill>
                <a:latin typeface="Times New Roman" panose="02020603050405020304" pitchFamily="18" charset="0"/>
                <a:ea typeface="Calibri"/>
                <a:cs typeface="Times New Roman" panose="02020603050405020304" pitchFamily="18" charset="0"/>
                <a:sym typeface="Calibri"/>
              </a:rPr>
              <a:t>AMEO_DATASET</a:t>
            </a:r>
            <a:endParaRPr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499D2-A589-8F2D-2634-2D781E31BA4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636F87C-45CE-BC25-7F82-ACE5FB2AAAC4}"/>
              </a:ext>
            </a:extLst>
          </p:cNvPr>
          <p:cNvSpPr>
            <a:spLocks noGrp="1"/>
          </p:cNvSpPr>
          <p:nvPr>
            <p:ph type="body" idx="1"/>
          </p:nvPr>
        </p:nvSpPr>
        <p:spPr/>
        <p:txBody>
          <a:bodyPr>
            <a:normAutofit/>
          </a:bodyPr>
          <a:lstStyle/>
          <a:p>
            <a:pPr marL="114300" indent="0">
              <a:buNone/>
            </a:pPr>
            <a:r>
              <a:rPr lang="en-IN" b="1" dirty="0">
                <a:latin typeface="Times New Roman" panose="02020603050405020304" pitchFamily="18" charset="0"/>
                <a:cs typeface="Times New Roman" panose="02020603050405020304" pitchFamily="18" charset="0"/>
                <a:sym typeface="Wingdings" panose="05000000000000000000" pitchFamily="2" charset="2"/>
              </a:rPr>
              <a:t></a:t>
            </a:r>
            <a:r>
              <a:rPr lang="en-US" b="1" i="0" u="none" strike="noStrike" dirty="0">
                <a:solidFill>
                  <a:srgbClr val="000000"/>
                </a:solidFill>
                <a:effectLst/>
                <a:latin typeface="Times New Roman" panose="02020603050405020304" pitchFamily="18" charset="0"/>
                <a:cs typeface="Times New Roman" panose="02020603050405020304" pitchFamily="18" charset="0"/>
              </a:rPr>
              <a:t>Is there a relationship between gender and specialization? (i.e. Does the preference of Specialization depend on the Gender?)</a:t>
            </a:r>
          </a:p>
          <a:p>
            <a:pPr marL="11430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Chi-square statistic: 104.46891913608455 </a:t>
            </a:r>
          </a:p>
          <a:p>
            <a:pPr>
              <a:buFont typeface="Wingdings" panose="05000000000000000000" pitchFamily="2" charset="2"/>
              <a:buChar char="ü"/>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P-value: 1.2453868176976918e-06 </a:t>
            </a:r>
          </a:p>
          <a:p>
            <a:pPr>
              <a:buFont typeface="Wingdings" panose="05000000000000000000" pitchFamily="2" charset="2"/>
              <a:buChar char="ü"/>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There is a significant relationship between gender and specialization.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11430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5204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355A9-2516-8496-46C9-2204DDC61A1A}"/>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CONCLUSION</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AB4B65A-8F8C-A174-4F68-416DB2250D58}"/>
              </a:ext>
            </a:extLst>
          </p:cNvPr>
          <p:cNvSpPr>
            <a:spLocks noGrp="1"/>
          </p:cNvSpPr>
          <p:nvPr>
            <p:ph type="body" idx="1"/>
          </p:nvPr>
        </p:nvSpPr>
        <p:spPr/>
        <p:txBody>
          <a:bodyPr/>
          <a:lstStyle/>
          <a:p>
            <a:pPr marL="114300" indent="0">
              <a:buNone/>
            </a:pPr>
            <a:r>
              <a:rPr lang="en-US" dirty="0">
                <a:latin typeface="Times New Roman" panose="02020603050405020304" pitchFamily="18" charset="0"/>
                <a:cs typeface="Times New Roman" panose="02020603050405020304" pitchFamily="18" charset="0"/>
              </a:rPr>
              <a:t>	Based on many features, I can say that the pay varies according to my analysis. The majority of the people are making less than five lakhs per year. The number of men are more compared to females. The pay is independent of both test results and studies percentage.</a:t>
            </a:r>
            <a:r>
              <a:rPr lang="en-IN" dirty="0">
                <a:latin typeface="Times New Roman" panose="02020603050405020304" pitchFamily="18" charset="0"/>
                <a:cs typeface="Times New Roman" panose="02020603050405020304" pitchFamily="18" charset="0"/>
              </a:rPr>
              <a:t> The area of expertise, and degree all affect the pay. And the MTech degree earns more compared to other streams.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2183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05;p3">
            <a:extLst>
              <a:ext uri="{FF2B5EF4-FFF2-40B4-BE49-F238E27FC236}">
                <a16:creationId xmlns:a16="http://schemas.microsoft.com/office/drawing/2014/main" id="{43A46E0E-078A-7138-22AA-E564599C7298}"/>
              </a:ext>
            </a:extLst>
          </p:cNvPr>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Times New Roman" panose="02020603050405020304" pitchFamily="18" charset="0"/>
                <a:ea typeface="Lato Black"/>
                <a:cs typeface="Times New Roman" panose="02020603050405020304" pitchFamily="18" charset="0"/>
                <a:sym typeface="Lato Black"/>
              </a:rPr>
              <a:t>About me</a:t>
            </a:r>
            <a:endParaRPr sz="18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6" name="Google Shape;104;p3">
            <a:extLst>
              <a:ext uri="{FF2B5EF4-FFF2-40B4-BE49-F238E27FC236}">
                <a16:creationId xmlns:a16="http://schemas.microsoft.com/office/drawing/2014/main" id="{D6755DB9-75F9-3138-9460-C4471549BC32}"/>
              </a:ext>
            </a:extLst>
          </p:cNvPr>
          <p:cNvSpPr txBox="1"/>
          <p:nvPr/>
        </p:nvSpPr>
        <p:spPr>
          <a:xfrm>
            <a:off x="756666" y="1308599"/>
            <a:ext cx="10470658" cy="6124713"/>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IN" sz="2800" dirty="0">
                <a:solidFill>
                  <a:schemeClr val="dk1"/>
                </a:solidFill>
                <a:latin typeface="Times New Roman" panose="02020603050405020304" pitchFamily="18" charset="0"/>
                <a:ea typeface="Calibri"/>
                <a:cs typeface="Times New Roman" panose="02020603050405020304" pitchFamily="18" charset="0"/>
                <a:sym typeface="Calibri"/>
              </a:rPr>
              <a:t>Hello, </a:t>
            </a:r>
          </a:p>
          <a:p>
            <a:pPr marR="0" lvl="0" algn="l" rtl="0">
              <a:spcBef>
                <a:spcPts val="0"/>
              </a:spcBef>
              <a:spcAft>
                <a:spcPts val="0"/>
              </a:spcAft>
              <a:buClr>
                <a:schemeClr val="dk1"/>
              </a:buClr>
              <a:buSzPts val="1800"/>
            </a:pPr>
            <a:r>
              <a:rPr lang="en-IN" sz="2800" dirty="0">
                <a:solidFill>
                  <a:schemeClr val="dk1"/>
                </a:solidFill>
                <a:latin typeface="Times New Roman" panose="02020603050405020304" pitchFamily="18" charset="0"/>
                <a:ea typeface="Calibri"/>
                <a:cs typeface="Times New Roman" panose="02020603050405020304" pitchFamily="18" charset="0"/>
                <a:sym typeface="Calibri"/>
              </a:rPr>
              <a:t>	I’m Ganesh and currently I’m pursing my post graduation(M.Sc. Data Science) final semester in Loyola Academy. I have joined data science to explore and learn about the data and variables that effect the immediate future and also to make data science as my career. As per my experience I have done two internships in Ossias and Bharat intern respectively.</a:t>
            </a:r>
          </a:p>
          <a:p>
            <a:pPr marR="0" lvl="0" algn="l" rtl="0">
              <a:spcBef>
                <a:spcPts val="0"/>
              </a:spcBef>
              <a:spcAft>
                <a:spcPts val="0"/>
              </a:spcAft>
              <a:buClr>
                <a:schemeClr val="dk1"/>
              </a:buClr>
              <a:buSzPts val="1800"/>
            </a:pPr>
            <a:endParaRPr lang="en-IN" sz="28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l" rtl="0">
              <a:spcBef>
                <a:spcPts val="0"/>
              </a:spcBef>
              <a:spcAft>
                <a:spcPts val="0"/>
              </a:spcAft>
              <a:buClr>
                <a:schemeClr val="dk1"/>
              </a:buClr>
              <a:buSzPts val="1800"/>
              <a:buFont typeface="Wingdings" panose="05000000000000000000" pitchFamily="2" charset="2"/>
              <a:buChar char="Ø"/>
            </a:pPr>
            <a:r>
              <a:rPr lang="en-IN" sz="2800" dirty="0" err="1">
                <a:solidFill>
                  <a:schemeClr val="dk1"/>
                </a:solidFill>
                <a:latin typeface="Times New Roman" panose="02020603050405020304" pitchFamily="18" charset="0"/>
                <a:ea typeface="Calibri"/>
                <a:cs typeface="Times New Roman" panose="02020603050405020304" pitchFamily="18" charset="0"/>
                <a:sym typeface="Calibri"/>
              </a:rPr>
              <a:t>linkedin</a:t>
            </a:r>
            <a:r>
              <a:rPr lang="en-IN" sz="2800" dirty="0">
                <a:solidFill>
                  <a:schemeClr val="dk1"/>
                </a:solidFill>
                <a:latin typeface="Times New Roman" panose="02020603050405020304" pitchFamily="18" charset="0"/>
                <a:ea typeface="Calibri"/>
                <a:cs typeface="Times New Roman" panose="02020603050405020304" pitchFamily="18" charset="0"/>
                <a:sym typeface="Calibri"/>
              </a:rPr>
              <a:t> profile -- https://linkedin.com/in/ganesh2001</a:t>
            </a:r>
          </a:p>
          <a:p>
            <a:pPr marL="285750" indent="-285750">
              <a:buClr>
                <a:schemeClr val="dk1"/>
              </a:buClr>
              <a:buSzPts val="1800"/>
              <a:buFont typeface="Wingdings" panose="05000000000000000000" pitchFamily="2" charset="2"/>
              <a:buChar char="Ø"/>
            </a:pPr>
            <a:r>
              <a:rPr lang="en-IN" sz="2800" dirty="0" err="1">
                <a:solidFill>
                  <a:schemeClr val="dk1"/>
                </a:solidFill>
                <a:latin typeface="Times New Roman" panose="02020603050405020304" pitchFamily="18" charset="0"/>
                <a:ea typeface="Calibri"/>
                <a:cs typeface="Times New Roman" panose="02020603050405020304" pitchFamily="18" charset="0"/>
                <a:sym typeface="Calibri"/>
              </a:rPr>
              <a:t>github</a:t>
            </a:r>
            <a:r>
              <a:rPr lang="en-IN" sz="2800" dirty="0">
                <a:solidFill>
                  <a:schemeClr val="dk1"/>
                </a:solidFill>
                <a:latin typeface="Times New Roman" panose="02020603050405020304" pitchFamily="18" charset="0"/>
                <a:ea typeface="Calibri"/>
                <a:cs typeface="Times New Roman" panose="02020603050405020304" pitchFamily="18" charset="0"/>
                <a:sym typeface="Calibri"/>
              </a:rPr>
              <a:t> profile -- https://github.com/Kganesh2121</a:t>
            </a:r>
          </a:p>
          <a:p>
            <a:pPr marR="0" lvl="0" algn="l" rtl="0">
              <a:spcBef>
                <a:spcPts val="0"/>
              </a:spcBef>
              <a:spcAft>
                <a:spcPts val="0"/>
              </a:spcAft>
              <a:buClr>
                <a:schemeClr val="dk1"/>
              </a:buClr>
              <a:buSzPts val="1800"/>
            </a:pPr>
            <a:endParaRPr lang="en-IN" sz="2800"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spcBef>
                <a:spcPts val="0"/>
              </a:spcBef>
              <a:spcAft>
                <a:spcPts val="0"/>
              </a:spcAft>
              <a:buClr>
                <a:schemeClr val="dk1"/>
              </a:buClr>
              <a:buSzPts val="1800"/>
            </a:pPr>
            <a:endParaRPr lang="en-IN" sz="2800"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spcBef>
                <a:spcPts val="0"/>
              </a:spcBef>
              <a:spcAft>
                <a:spcPts val="0"/>
              </a:spcAft>
              <a:buClr>
                <a:schemeClr val="dk1"/>
              </a:buClr>
              <a:buSzPts val="1800"/>
            </a:pPr>
            <a:endParaRPr lang="en-IN" sz="2800"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spcBef>
                <a:spcPts val="0"/>
              </a:spcBef>
              <a:spcAft>
                <a:spcPts val="0"/>
              </a:spcAft>
              <a:buClr>
                <a:schemeClr val="dk1"/>
              </a:buClr>
              <a:buSzPts val="1800"/>
            </a:pPr>
            <a:endParaRPr sz="2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384136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61D17-3947-0336-A95D-94A9C145D516}"/>
              </a:ext>
            </a:extLst>
          </p:cNvPr>
          <p:cNvSpPr>
            <a:spLocks noGrp="1"/>
          </p:cNvSpPr>
          <p:nvPr>
            <p:ph type="title"/>
          </p:nvPr>
        </p:nvSpPr>
        <p:spPr/>
        <p:txBody>
          <a:bodyPr/>
          <a:lstStyle/>
          <a:p>
            <a:r>
              <a:rPr lang="en-IN"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Objective</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7617CE4-2638-1A85-82D2-633C6F041A37}"/>
              </a:ext>
            </a:extLst>
          </p:cNvPr>
          <p:cNvSpPr>
            <a:spLocks noGrp="1"/>
          </p:cNvSpPr>
          <p:nvPr>
            <p:ph type="body" idx="1"/>
          </p:nvPr>
        </p:nvSpPr>
        <p:spPr/>
        <p:txBody>
          <a:bodyPr/>
          <a:lstStyle/>
          <a:p>
            <a:pPr marL="114300" indent="0">
              <a:buNone/>
            </a:pPr>
            <a:r>
              <a:rPr lang="en-US" b="0" i="0" dirty="0">
                <a:solidFill>
                  <a:srgbClr val="000000"/>
                </a:solidFill>
                <a:effectLst/>
                <a:latin typeface="Times New Roman" panose="02020603050405020304" pitchFamily="18" charset="0"/>
                <a:cs typeface="Times New Roman" panose="02020603050405020304" pitchFamily="18" charset="0"/>
              </a:rPr>
              <a:t>	The objective of analyzing this dataset could be to gain insights into factors influencing salary, job satisfaction, career progression, and personality traits among individuals in the workforce. We perform both visualization and non-visualization techniques to extract the hidden data, insights from the given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8282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0F436-D72A-137E-9720-84CA26CD1848}"/>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Summary of the Data</a:t>
            </a:r>
          </a:p>
        </p:txBody>
      </p:sp>
      <p:sp>
        <p:nvSpPr>
          <p:cNvPr id="3" name="Text Placeholder 2">
            <a:extLst>
              <a:ext uri="{FF2B5EF4-FFF2-40B4-BE49-F238E27FC236}">
                <a16:creationId xmlns:a16="http://schemas.microsoft.com/office/drawing/2014/main" id="{D6AF9BC6-9513-1724-D6F4-AC26F988111E}"/>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In this dataset we have students data about their studies and percentages and their career opportunities like what they are doing and how much they are earning.</a:t>
            </a:r>
          </a:p>
          <a:p>
            <a:r>
              <a:rPr lang="en-US" dirty="0">
                <a:latin typeface="Times New Roman" panose="02020603050405020304" pitchFamily="18" charset="0"/>
                <a:cs typeface="Times New Roman" panose="02020603050405020304" pitchFamily="18" charset="0"/>
              </a:rPr>
              <a:t>We have 38 columns and 3998 rows.</a:t>
            </a:r>
          </a:p>
          <a:p>
            <a:r>
              <a:rPr lang="en-US" dirty="0">
                <a:latin typeface="Times New Roman" panose="02020603050405020304" pitchFamily="18" charset="0"/>
                <a:cs typeface="Times New Roman" panose="02020603050405020304" pitchFamily="18" charset="0"/>
              </a:rPr>
              <a:t>We are taking the ‘Salary’ as the target variable.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24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E0317-1BBC-AD60-4477-73A03F909BFD}"/>
              </a:ext>
            </a:extLst>
          </p:cNvPr>
          <p:cNvSpPr>
            <a:spLocks noGrp="1"/>
          </p:cNvSpPr>
          <p:nvPr>
            <p:ph type="title"/>
          </p:nvPr>
        </p:nvSpPr>
        <p:spPr/>
        <p:txBody>
          <a:bodyPr/>
          <a:lstStyle/>
          <a:p>
            <a:r>
              <a:rPr lang="en-IN" b="1" dirty="0">
                <a:solidFill>
                  <a:srgbClr val="FF0000"/>
                </a:solidFill>
              </a:rPr>
              <a:t>EXPLORATORY DATA ANALYSIS</a:t>
            </a:r>
          </a:p>
        </p:txBody>
      </p:sp>
      <p:sp>
        <p:nvSpPr>
          <p:cNvPr id="3" name="Text Placeholder 2">
            <a:extLst>
              <a:ext uri="{FF2B5EF4-FFF2-40B4-BE49-F238E27FC236}">
                <a16:creationId xmlns:a16="http://schemas.microsoft.com/office/drawing/2014/main" id="{E6D42A65-79BE-7347-BCAF-14B6A48DFECE}"/>
              </a:ext>
            </a:extLst>
          </p:cNvPr>
          <p:cNvSpPr>
            <a:spLocks noGrp="1"/>
          </p:cNvSpPr>
          <p:nvPr>
            <p:ph type="body" idx="1"/>
          </p:nvPr>
        </p:nvSpPr>
        <p:spPr/>
        <p:txBody>
          <a:bodyPr/>
          <a:lstStyle/>
          <a:p>
            <a:pPr marL="114300" indent="0">
              <a:buNone/>
            </a:pPr>
            <a:r>
              <a:rPr lang="en-IN" b="1" i="1" u="sng" dirty="0">
                <a:latin typeface="Times New Roman" panose="02020603050405020304" pitchFamily="18" charset="0"/>
                <a:cs typeface="Times New Roman" panose="02020603050405020304" pitchFamily="18" charset="0"/>
              </a:rPr>
              <a:t>Data Cleaning Steps  </a:t>
            </a:r>
            <a:endParaRPr lang="en-IN"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Here I this dataset we have 38 columns/features and 3998 rows.</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We have the features like salary, DOJ, DOB, DOL, </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12</a:t>
            </a:r>
            <a:r>
              <a:rPr kumimoji="0" lang="en-US" altLang="en-US" sz="2800" b="0" i="0"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th</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graduation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12</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percentage, 10</a:t>
            </a:r>
            <a:r>
              <a:rPr lang="en-IN" baseline="30000" dirty="0">
                <a:latin typeface="Times New Roman" panose="02020603050405020304" pitchFamily="18" charset="0"/>
                <a:cs typeface="Times New Roman" panose="02020603050405020304" pitchFamily="18" charset="0"/>
              </a:rPr>
              <a:t>th</a:t>
            </a:r>
            <a:r>
              <a:rPr lang="en-IN" dirty="0">
                <a:latin typeface="Times New Roman" panose="02020603050405020304" pitchFamily="18" charset="0"/>
                <a:cs typeface="Times New Roman" panose="02020603050405020304" pitchFamily="18" charset="0"/>
              </a:rPr>
              <a:t> percentage, specialization, etc…</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We have zero null values and we have performed the actions like shape, head, tail.</a:t>
            </a:r>
          </a:p>
          <a:p>
            <a:pPr marL="11430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1731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A56CAA-801C-2AB1-DBF0-37762A5D9969}"/>
              </a:ext>
            </a:extLst>
          </p:cNvPr>
          <p:cNvSpPr>
            <a:spLocks noGrp="1"/>
          </p:cNvSpPr>
          <p:nvPr>
            <p:ph type="body" idx="1"/>
          </p:nvPr>
        </p:nvSpPr>
        <p:spPr>
          <a:xfrm>
            <a:off x="838200" y="1211034"/>
            <a:ext cx="10515600" cy="4351338"/>
          </a:xfrm>
        </p:spPr>
        <p:txBody>
          <a:bodyPr/>
          <a:lstStyle/>
          <a:p>
            <a:pPr marL="114300" indent="0">
              <a:buNone/>
            </a:pPr>
            <a:r>
              <a:rPr lang="en-IN" b="1" u="sng" dirty="0">
                <a:latin typeface="Times New Roman" panose="02020603050405020304" pitchFamily="18" charset="0"/>
                <a:cs typeface="Times New Roman" panose="02020603050405020304" pitchFamily="18" charset="0"/>
              </a:rPr>
              <a:t>Data Manipulation</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As the features like </a:t>
            </a:r>
            <a:r>
              <a:rPr lang="en-IN" dirty="0" err="1">
                <a:latin typeface="Times New Roman" panose="02020603050405020304" pitchFamily="18" charset="0"/>
                <a:cs typeface="Times New Roman" panose="02020603050405020304" pitchFamily="18" charset="0"/>
              </a:rPr>
              <a:t>CollegeID</a:t>
            </a:r>
            <a:r>
              <a:rPr lang="en-IN" dirty="0">
                <a:latin typeface="Times New Roman" panose="02020603050405020304" pitchFamily="18" charset="0"/>
                <a:cs typeface="Times New Roman" panose="02020603050405020304" pitchFamily="18" charset="0"/>
              </a:rPr>
              <a:t>, ID, </a:t>
            </a:r>
            <a:r>
              <a:rPr lang="en-IN" dirty="0" err="1">
                <a:latin typeface="Times New Roman" panose="02020603050405020304" pitchFamily="18" charset="0"/>
                <a:cs typeface="Times New Roman" panose="02020603050405020304" pitchFamily="18" charset="0"/>
              </a:rPr>
              <a:t>CollegeCityID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CollegeID</a:t>
            </a:r>
            <a:r>
              <a:rPr lang="en-IN" dirty="0">
                <a:latin typeface="Times New Roman" panose="02020603050405020304" pitchFamily="18" charset="0"/>
                <a:cs typeface="Times New Roman" panose="02020603050405020304" pitchFamily="18" charset="0"/>
              </a:rPr>
              <a:t> are not useful so we are dropping these features.</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I have modified the data types for the features DOJ, DOB, DOL from object datatype to datetime datatype to make our analysis easier.</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Extracting these programmer analyst, software engineer, hardware engineer, associate engineer and make a new dataset to perform few operations.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093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DC1E5-D42D-1EE0-A82C-CEF33D670BF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BB029C1-1FAB-7ACB-AAEB-1527C233C641}"/>
              </a:ext>
            </a:extLst>
          </p:cNvPr>
          <p:cNvSpPr>
            <a:spLocks noGrp="1"/>
          </p:cNvSpPr>
          <p:nvPr>
            <p:ph type="body" idx="1"/>
          </p:nvPr>
        </p:nvSpPr>
        <p:spPr/>
        <p:txBody>
          <a:bodyPr/>
          <a:lstStyle/>
          <a:p>
            <a:pPr marL="114300" indent="0">
              <a:buNone/>
            </a:pPr>
            <a:r>
              <a:rPr lang="en-IN" b="1" i="1" u="sng" dirty="0">
                <a:latin typeface="Times New Roman" panose="02020603050405020304" pitchFamily="18" charset="0"/>
                <a:cs typeface="Times New Roman" panose="02020603050405020304" pitchFamily="18" charset="0"/>
              </a:rPr>
              <a:t>Univariate Analysis  Steps</a:t>
            </a:r>
            <a:endParaRPr lang="en-IN"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Here I have performed visualization techniques like PDF, boxplot, histogram, etc…</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To understand the data we have performed the PDF for each feature with the target feature/column as ‘Salary’.</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To identify the outliers we have used boxplot where we can see the outlier and how far they are.</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Additionally, I have created  other plots like histogram, count plot and few more.</a:t>
            </a:r>
          </a:p>
        </p:txBody>
      </p:sp>
    </p:spTree>
    <p:extLst>
      <p:ext uri="{BB962C8B-B14F-4D97-AF65-F5344CB8AC3E}">
        <p14:creationId xmlns:p14="http://schemas.microsoft.com/office/powerpoint/2010/main" val="2134790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F4FEF-02FD-8FAD-DB8E-E4E9F32EA91F}"/>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F8369973-8181-C95D-AC21-1E52A0F2DEA8}"/>
              </a:ext>
            </a:extLst>
          </p:cNvPr>
          <p:cNvSpPr>
            <a:spLocks noGrp="1"/>
          </p:cNvSpPr>
          <p:nvPr>
            <p:ph type="body" idx="1"/>
          </p:nvPr>
        </p:nvSpPr>
        <p:spPr/>
        <p:txBody>
          <a:bodyPr/>
          <a:lstStyle/>
          <a:p>
            <a:pPr marL="114300" indent="0">
              <a:buNone/>
            </a:pPr>
            <a:r>
              <a:rPr lang="en-IN" b="1" i="1" dirty="0">
                <a:latin typeface="Times New Roman" panose="02020603050405020304" pitchFamily="18" charset="0"/>
                <a:cs typeface="Times New Roman" panose="02020603050405020304" pitchFamily="18" charset="0"/>
              </a:rPr>
              <a:t>Bivariate Analysis  Steps </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I have performed the pair plot technique.</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I have correlation to find the relation between the features.</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I have created a scatter plot for each column with respective to the target variable Salary.</a:t>
            </a:r>
          </a:p>
        </p:txBody>
      </p:sp>
    </p:spTree>
    <p:extLst>
      <p:ext uri="{BB962C8B-B14F-4D97-AF65-F5344CB8AC3E}">
        <p14:creationId xmlns:p14="http://schemas.microsoft.com/office/powerpoint/2010/main" val="1086798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E20F-4C47-F4EF-8B23-C98AF40817FD}"/>
              </a:ext>
            </a:extLst>
          </p:cNvPr>
          <p:cNvSpPr>
            <a:spLocks noGrp="1"/>
          </p:cNvSpPr>
          <p:nvPr>
            <p:ph type="title"/>
          </p:nvPr>
        </p:nvSpPr>
        <p:spPr>
          <a:xfrm>
            <a:off x="838200" y="250031"/>
            <a:ext cx="10515600" cy="1325563"/>
          </a:xfrm>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rPr>
              <a:t>Research</a:t>
            </a:r>
            <a:r>
              <a:rPr lang="en-IN" b="1" i="0" u="none" strike="noStrike" dirty="0">
                <a:solidFill>
                  <a:srgbClr val="000000"/>
                </a:solidFill>
                <a:effectLst/>
                <a:latin typeface="Times New Roman" panose="02020603050405020304" pitchFamily="18" charset="0"/>
                <a:cs typeface="Times New Roman" panose="02020603050405020304" pitchFamily="18" charset="0"/>
              </a:rPr>
              <a:t> </a:t>
            </a:r>
            <a:r>
              <a:rPr lang="en-IN" b="1" dirty="0">
                <a:solidFill>
                  <a:srgbClr val="FF0000"/>
                </a:solidFill>
                <a:latin typeface="Times New Roman" panose="02020603050405020304" pitchFamily="18" charset="0"/>
                <a:cs typeface="Times New Roman" panose="02020603050405020304" pitchFamily="18" charset="0"/>
              </a:rPr>
              <a:t>Questions</a:t>
            </a:r>
          </a:p>
        </p:txBody>
      </p:sp>
      <p:sp>
        <p:nvSpPr>
          <p:cNvPr id="3" name="Text Placeholder 2">
            <a:extLst>
              <a:ext uri="{FF2B5EF4-FFF2-40B4-BE49-F238E27FC236}">
                <a16:creationId xmlns:a16="http://schemas.microsoft.com/office/drawing/2014/main" id="{BF5584FB-4955-13FA-35E2-B07E2E3D7994}"/>
              </a:ext>
            </a:extLst>
          </p:cNvPr>
          <p:cNvSpPr>
            <a:spLocks noGrp="1"/>
          </p:cNvSpPr>
          <p:nvPr>
            <p:ph type="body" idx="1"/>
          </p:nvPr>
        </p:nvSpPr>
        <p:spPr>
          <a:xfrm>
            <a:off x="838200" y="1575593"/>
            <a:ext cx="10515600" cy="4585363"/>
          </a:xfrm>
        </p:spPr>
        <p:txBody>
          <a:bodyPr>
            <a:normAutofit fontScale="92500" lnSpcReduction="20000"/>
          </a:bodyPr>
          <a:lstStyle/>
          <a:p>
            <a:pPr marL="114300" indent="0">
              <a:buNone/>
            </a:pPr>
            <a:r>
              <a:rPr lang="en-US" b="1" u="none" strike="noStrike" dirty="0">
                <a:solidFill>
                  <a:srgbClr val="000000"/>
                </a:solidFill>
                <a:effectLst/>
                <a:latin typeface="Times New Roman" panose="02020603050405020304" pitchFamily="18" charset="0"/>
                <a:cs typeface="Times New Roman" panose="02020603050405020304" pitchFamily="18" charset="0"/>
                <a:sym typeface="Wingdings" panose="05000000000000000000" pitchFamily="2" charset="2"/>
              </a:rPr>
              <a:t> </a:t>
            </a:r>
            <a:r>
              <a:rPr lang="en-US" b="0" u="none" strike="noStrike" dirty="0">
                <a:solidFill>
                  <a:srgbClr val="000000"/>
                </a:solidFill>
                <a:effectLst/>
                <a:latin typeface="Times New Roman" panose="02020603050405020304" pitchFamily="18" charset="0"/>
                <a:cs typeface="Times New Roman" panose="02020603050405020304" pitchFamily="18" charset="0"/>
                <a:sym typeface="Wingdings" panose="05000000000000000000" pitchFamily="2" charset="2"/>
              </a:rPr>
              <a:t> </a:t>
            </a:r>
            <a:r>
              <a:rPr lang="en-US" b="1" u="none" strike="noStrike" dirty="0">
                <a:solidFill>
                  <a:srgbClr val="000000"/>
                </a:solidFill>
                <a:effectLst/>
                <a:latin typeface="Times New Roman" panose="02020603050405020304" pitchFamily="18" charset="0"/>
                <a:cs typeface="Times New Roman" panose="02020603050405020304" pitchFamily="18" charset="0"/>
              </a:rPr>
              <a:t>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a:t>
            </a:r>
          </a:p>
          <a:p>
            <a:pPr marL="114300" indent="0">
              <a:buNone/>
            </a:pPr>
            <a:endParaRPr lang="en-IN" dirty="0">
              <a:latin typeface="Times New Roman" panose="02020603050405020304" pitchFamily="18" charset="0"/>
              <a:cs typeface="Times New Roman" panose="02020603050405020304" pitchFamily="18" charset="0"/>
            </a:endParaRPr>
          </a:p>
          <a:p>
            <a:pPr indent="-457200" eaLnBrk="0" fontAlgn="base" hangingPunct="0">
              <a:lnSpc>
                <a:spcPct val="100000"/>
              </a:lnSpc>
              <a:spcBef>
                <a:spcPct val="0"/>
              </a:spcBef>
              <a:spcAft>
                <a:spcPct val="0"/>
              </a:spcAft>
              <a:buClrTx/>
              <a:buSzTx/>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 </a:t>
            </a:r>
            <a:r>
              <a:rPr kumimoji="0" lang="en-US" altLang="en-US" sz="28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claim that fresh graduates can earn up to 2.5-3 lakhs is not supported by the data. </a:t>
            </a:r>
            <a:endParaRPr kumimoji="0" lang="en-US" altLang="en-US"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indent="-457200" eaLnBrk="0" fontAlgn="base" hangingPunct="0">
              <a:lnSpc>
                <a:spcPct val="100000"/>
              </a:lnSpc>
              <a:spcBef>
                <a:spcPct val="0"/>
              </a:spcBef>
              <a:spcAft>
                <a:spcPct val="0"/>
              </a:spcAft>
              <a:buClrTx/>
              <a:buSzTx/>
              <a:buFont typeface="Wingdings" panose="05000000000000000000" pitchFamily="2" charset="2"/>
              <a:buChar char="ü"/>
            </a:pPr>
            <a:r>
              <a:rPr kumimoji="0" lang="en-US" altLang="en-US" sz="28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 we talk about </a:t>
            </a:r>
            <a:r>
              <a:rPr kumimoji="0" lang="en-US" altLang="en-US" sz="2800" b="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Avearge</a:t>
            </a:r>
            <a:r>
              <a:rPr kumimoji="0" lang="en-US" altLang="en-US" sz="28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salary of fresher working as Programming Analyst, Software </a:t>
            </a:r>
            <a:r>
              <a:rPr kumimoji="0" lang="en-US" altLang="en-US" sz="2800" b="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Engineer,Hardware</a:t>
            </a:r>
            <a:r>
              <a:rPr kumimoji="0" lang="en-US" altLang="en-US" sz="2800" b="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Engineer or Associate Engineer then it is around 340000 INR. and there are some graduates whose starting salary is 1500000 INR. So in both the cases Salaries are more than 2.5-3 lakhs. which is claimed by Times of India.</a:t>
            </a:r>
            <a:endParaRPr kumimoji="0" lang="en-US" altLang="en-US" sz="54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14300" indent="0">
              <a:buNone/>
            </a:pPr>
            <a:endParaRPr lang="en-IN"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8461E4DF-8815-D1DC-1046-F7C531B0CE96}"/>
              </a:ext>
            </a:extLst>
          </p:cNvPr>
          <p:cNvSpPr>
            <a:spLocks noChangeArrowheads="1"/>
          </p:cNvSpPr>
          <p:nvPr/>
        </p:nvSpPr>
        <p:spPr bwMode="auto">
          <a:xfrm>
            <a:off x="0" y="0"/>
            <a:ext cx="7048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31740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157145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TotalTime>
  <Words>721</Words>
  <Application>Microsoft Office PowerPoint</Application>
  <PresentationFormat>Widescreen</PresentationFormat>
  <Paragraphs>49</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Times New Roman</vt:lpstr>
      <vt:lpstr>Libre Baskerville</vt:lpstr>
      <vt:lpstr>Lato Black</vt:lpstr>
      <vt:lpstr>Wingdings</vt:lpstr>
      <vt:lpstr>Arial</vt:lpstr>
      <vt:lpstr>Courier New</vt:lpstr>
      <vt:lpstr>Calibri</vt:lpstr>
      <vt:lpstr>Office Theme</vt:lpstr>
      <vt:lpstr>PowerPoint Presentation</vt:lpstr>
      <vt:lpstr>PowerPoint Presentation</vt:lpstr>
      <vt:lpstr>Objective</vt:lpstr>
      <vt:lpstr>Summary of the Data</vt:lpstr>
      <vt:lpstr>EXPLORATORY DATA ANALYSIS</vt:lpstr>
      <vt:lpstr>PowerPoint Presentation</vt:lpstr>
      <vt:lpstr>PowerPoint Presentation</vt:lpstr>
      <vt:lpstr>PowerPoint Presentation</vt:lpstr>
      <vt:lpstr>Research Questions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Kothakonda Ganesh</cp:lastModifiedBy>
  <cp:revision>8</cp:revision>
  <dcterms:created xsi:type="dcterms:W3CDTF">2021-02-16T05:19:01Z</dcterms:created>
  <dcterms:modified xsi:type="dcterms:W3CDTF">2024-03-11T08:07:34Z</dcterms:modified>
</cp:coreProperties>
</file>