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3C308"/>
    <a:srgbClr val="5D5D03"/>
    <a:srgbClr val="9D9D06"/>
    <a:srgbClr val="C4C408"/>
    <a:srgbClr val="808003"/>
    <a:srgbClr val="FD941E"/>
    <a:srgbClr val="80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/>
    <p:restoredTop sz="93632"/>
  </p:normalViewPr>
  <p:slideViewPr>
    <p:cSldViewPr snapToGrid="0" snapToObjects="1">
      <p:cViewPr varScale="1">
        <p:scale>
          <a:sx n="85" d="100"/>
          <a:sy n="85" d="100"/>
        </p:scale>
        <p:origin x="-1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7EF5-DE73-1942-BF00-42480C9A5FD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9891-5B0A-5D4E-9D61-5E8D16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119C-D003-224A-B2BC-E2FE9B89F90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D08F-9A1F-AC4D-9EF4-FAE208E0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is a police officer, tasked with stop and frisk duties.</a:t>
            </a:r>
          </a:p>
          <a:p>
            <a:r>
              <a:rPr lang="en-US" dirty="0" smtClean="0"/>
              <a:t>She wants to understand and quantify the social bias influencing her choices so she can augment her behavior to minimize bias.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D08F-9A1F-AC4D-9EF4-FAE208E0B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represents </a:t>
            </a:r>
            <a:r>
              <a:rPr lang="en-US" dirty="0" err="1" smtClean="0"/>
              <a:t>Alethea</a:t>
            </a:r>
            <a:r>
              <a:rPr lang="en-US" dirty="0" smtClean="0"/>
              <a:t>. At each step she is given a choice between two subjects and must decide whether to detain one or neither.</a:t>
            </a:r>
          </a:p>
          <a:p>
            <a:r>
              <a:rPr lang="en-US" dirty="0" smtClean="0"/>
              <a:t>The subjects have a level of criminality and a level of suspiciousness. Suspiciousness is a function of criminality with more suspicion tending to indicate more criminality.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D08F-9A1F-AC4D-9EF4-FAE208E0B3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does not know the level of criminality of the subjects, only their suspiciousness level</a:t>
            </a:r>
          </a:p>
          <a:p>
            <a:r>
              <a:rPr lang="en-US" dirty="0" smtClean="0"/>
              <a:t>The subjects from one group have an added level of bias, </a:t>
            </a:r>
            <a:r>
              <a:rPr lang="en-US" dirty="0" err="1" smtClean="0"/>
              <a:t>Alethea</a:t>
            </a:r>
            <a:r>
              <a:rPr lang="en-US" dirty="0" smtClean="0"/>
              <a:t> unconsciously tends to overestimate their potential for criminality.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D08F-9A1F-AC4D-9EF4-FAE208E0B3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day is 32 time units in length</a:t>
            </a:r>
          </a:p>
          <a:p>
            <a:r>
              <a:rPr lang="en-US" dirty="0" smtClean="0"/>
              <a:t>Each stop and frisk incident takes four time units.</a:t>
            </a:r>
          </a:p>
          <a:p>
            <a:r>
              <a:rPr lang="en-US" dirty="0" smtClean="0"/>
              <a:t>The choice not to stop and frisk takes one time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D08F-9A1F-AC4D-9EF4-FAE208E0B3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reinforcement learning engine generates background data in three scenarios</a:t>
            </a:r>
          </a:p>
          <a:p>
            <a:r>
              <a:rPr lang="en-US" dirty="0" smtClean="0"/>
              <a:t>First, when </a:t>
            </a:r>
            <a:r>
              <a:rPr lang="en-US" dirty="0" err="1" smtClean="0"/>
              <a:t>Alethea</a:t>
            </a:r>
            <a:r>
              <a:rPr lang="en-US" dirty="0" smtClean="0"/>
              <a:t> has information on suspiciousness only</a:t>
            </a:r>
          </a:p>
          <a:p>
            <a:r>
              <a:rPr lang="en-US" dirty="0" smtClean="0"/>
              <a:t>Second when she knows suspiciousness and group</a:t>
            </a:r>
          </a:p>
          <a:p>
            <a:r>
              <a:rPr lang="en-US" dirty="0" smtClean="0"/>
              <a:t>Third, when she knows an indirect factor associated with group (like neighborhood)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D08F-9A1F-AC4D-9EF4-FAE208E0B3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496" y="697838"/>
            <a:ext cx="9880596" cy="52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496" y="753228"/>
            <a:ext cx="98805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496" y="2336873"/>
            <a:ext cx="98805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fld id="{0ABE77D9-1691-2B4C-BF47-6CBB73E94A61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8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4367243"/>
            <a:ext cx="10748952" cy="137307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Alethea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Reinforcement Learning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506" y="5740313"/>
            <a:ext cx="6736768" cy="1117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</a:t>
            </a:r>
            <a:r>
              <a:rPr lang="en-US" sz="2400" dirty="0" smtClean="0"/>
              <a:t> June 2019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97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is a stop and frisk police officer</a:t>
            </a:r>
          </a:p>
          <a:p>
            <a:r>
              <a:rPr lang="en-US" dirty="0"/>
              <a:t>W</a:t>
            </a:r>
            <a:r>
              <a:rPr lang="en-US" dirty="0" smtClean="0"/>
              <a:t>ants to understand the social bias influencing her decisions </a:t>
            </a:r>
          </a:p>
          <a:p>
            <a:r>
              <a:rPr lang="en-US" dirty="0" smtClean="0"/>
              <a:t>Goal is to augment her behavior to minimize bias</a:t>
            </a:r>
          </a:p>
        </p:txBody>
      </p:sp>
    </p:spTree>
    <p:extLst>
      <p:ext uri="{BB962C8B-B14F-4D97-AF65-F5344CB8AC3E}">
        <p14:creationId xmlns:p14="http://schemas.microsoft.com/office/powerpoint/2010/main" val="11916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Belong to one of two groups</a:t>
            </a:r>
          </a:p>
          <a:p>
            <a:r>
              <a:rPr lang="en-US" dirty="0" smtClean="0"/>
              <a:t>Each has a </a:t>
            </a:r>
            <a:r>
              <a:rPr lang="en-US" dirty="0"/>
              <a:t>level of criminality and a level of </a:t>
            </a:r>
            <a:r>
              <a:rPr lang="en-US" dirty="0" smtClean="0"/>
              <a:t>suspiciousness</a:t>
            </a:r>
          </a:p>
          <a:p>
            <a:r>
              <a:rPr lang="en-US" dirty="0" smtClean="0"/>
              <a:t>Criminality is uniformly distributed across the groups</a:t>
            </a:r>
          </a:p>
        </p:txBody>
      </p:sp>
    </p:spTree>
    <p:extLst>
      <p:ext uri="{BB962C8B-B14F-4D97-AF65-F5344CB8AC3E}">
        <p14:creationId xmlns:p14="http://schemas.microsoft.com/office/powerpoint/2010/main" val="177996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model represents </a:t>
            </a:r>
            <a:r>
              <a:rPr lang="en-US" dirty="0" err="1" smtClean="0"/>
              <a:t>Alethea</a:t>
            </a:r>
            <a:r>
              <a:rPr lang="en-US" dirty="0" smtClean="0"/>
              <a:t> </a:t>
            </a:r>
          </a:p>
          <a:p>
            <a:r>
              <a:rPr lang="en-US" dirty="0"/>
              <a:t>E</a:t>
            </a:r>
            <a:r>
              <a:rPr lang="en-US" dirty="0" smtClean="0"/>
              <a:t>ach step: a choice between two subjects </a:t>
            </a:r>
          </a:p>
          <a:p>
            <a:r>
              <a:rPr lang="en-US" dirty="0" smtClean="0"/>
              <a:t>Choice: detain one or neither</a:t>
            </a:r>
          </a:p>
        </p:txBody>
      </p:sp>
    </p:spTree>
    <p:extLst>
      <p:ext uri="{BB962C8B-B14F-4D97-AF65-F5344CB8AC3E}">
        <p14:creationId xmlns:p14="http://schemas.microsoft.com/office/powerpoint/2010/main" val="34494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Criminality and Suspiciousness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Suspiciousness is a function of criminality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suspicion </a:t>
            </a:r>
            <a:r>
              <a:rPr lang="en-US" dirty="0" smtClean="0"/>
              <a:t>tends </a:t>
            </a:r>
            <a:r>
              <a:rPr lang="en-US" dirty="0"/>
              <a:t>to indicate more criminality</a:t>
            </a:r>
          </a:p>
          <a:p>
            <a:r>
              <a:rPr lang="en-US" dirty="0"/>
              <a:t>Criminality is ranked 1 to 4 with 4 being more criminal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Unequal Suspiciousness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Suspiciousness for the non target group is </a:t>
            </a:r>
            <a:r>
              <a:rPr lang="en-US" dirty="0" err="1"/>
              <a:t>criminality+random</a:t>
            </a:r>
            <a:r>
              <a:rPr lang="en-US" dirty="0"/>
              <a:t> (0,1</a:t>
            </a:r>
            <a:r>
              <a:rPr lang="en-US" dirty="0" smtClean="0"/>
              <a:t>), no social bias</a:t>
            </a:r>
            <a:endParaRPr lang="en-US" dirty="0"/>
          </a:p>
          <a:p>
            <a:r>
              <a:rPr lang="en-US" dirty="0"/>
              <a:t>Suspiciousness for the target group is </a:t>
            </a:r>
            <a:r>
              <a:rPr lang="en-US" dirty="0" err="1"/>
              <a:t>criminality+random</a:t>
            </a:r>
            <a:r>
              <a:rPr lang="en-US" dirty="0"/>
              <a:t> (1,1</a:t>
            </a:r>
            <a:r>
              <a:rPr lang="en-US" dirty="0" smtClean="0"/>
              <a:t>), social bias</a:t>
            </a:r>
          </a:p>
          <a:p>
            <a:r>
              <a:rPr lang="en-US" dirty="0" smtClean="0"/>
              <a:t>Therefore target group appears more suspicious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4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does not know the criminality of the subjects</a:t>
            </a:r>
          </a:p>
          <a:p>
            <a:r>
              <a:rPr lang="en-US" dirty="0" smtClean="0"/>
              <a:t>Due to the added social bias, </a:t>
            </a:r>
            <a:r>
              <a:rPr lang="en-US" dirty="0" err="1" smtClean="0"/>
              <a:t>Alethea</a:t>
            </a:r>
            <a:r>
              <a:rPr lang="en-US" dirty="0" smtClean="0"/>
              <a:t> unconsciously overestimates the second group’s potential for criminality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9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day is 28 time units in length</a:t>
            </a:r>
          </a:p>
          <a:p>
            <a:r>
              <a:rPr lang="en-US" dirty="0" smtClean="0"/>
              <a:t>Each stop and frisk takes four time units</a:t>
            </a:r>
          </a:p>
          <a:p>
            <a:r>
              <a:rPr lang="en-US" dirty="0" smtClean="0"/>
              <a:t>No stop and frisk takes one time unit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uspiciousness only</a:t>
            </a:r>
          </a:p>
          <a:p>
            <a:r>
              <a:rPr lang="en-US" dirty="0"/>
              <a:t>S</a:t>
            </a:r>
            <a:r>
              <a:rPr lang="en-US" dirty="0" smtClean="0"/>
              <a:t>uspiciousness and group</a:t>
            </a:r>
          </a:p>
          <a:p>
            <a:r>
              <a:rPr lang="en-US" dirty="0" smtClean="0"/>
              <a:t>Suspiciousness and an indirect factor associated with group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6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1C903C"/>
      </a:hlink>
      <a:folHlink>
        <a:srgbClr val="1A9E4D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26841</TotalTime>
  <Words>412</Words>
  <Application>Microsoft Macintosh PowerPoint</Application>
  <PresentationFormat>Custom</PresentationFormat>
  <Paragraphs>48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</vt:lpstr>
      <vt:lpstr>Alethea: A Reinforcement Learning Model</vt:lpstr>
      <vt:lpstr>The Story</vt:lpstr>
      <vt:lpstr>The Subjects</vt:lpstr>
      <vt:lpstr>PowerPoint Presentation</vt:lpstr>
      <vt:lpstr>Criminality and Suspiciousness</vt:lpstr>
      <vt:lpstr>Unequal Suspiciousness</vt:lpstr>
      <vt:lpstr>PowerPoint Presentation</vt:lpstr>
      <vt:lpstr>PowerPoint Presentation</vt:lpstr>
      <vt:lpstr>Three Scenarios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</dc:title>
  <dc:creator>Wortman-wunder, Emily</dc:creator>
  <cp:lastModifiedBy>Kathleen Gatliffe</cp:lastModifiedBy>
  <cp:revision>104</cp:revision>
  <cp:lastPrinted>2019-06-11T15:11:18Z</cp:lastPrinted>
  <dcterms:created xsi:type="dcterms:W3CDTF">2017-09-01T16:33:17Z</dcterms:created>
  <dcterms:modified xsi:type="dcterms:W3CDTF">2019-06-11T20:17:42Z</dcterms:modified>
</cp:coreProperties>
</file>