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embeddings/oleObject1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8" r:id="rId3"/>
    <p:sldId id="257" r:id="rId4"/>
    <p:sldId id="259" r:id="rId5"/>
    <p:sldId id="268" r:id="rId6"/>
    <p:sldId id="260" r:id="rId7"/>
    <p:sldId id="261" r:id="rId8"/>
    <p:sldId id="269" r:id="rId9"/>
    <p:sldId id="263" r:id="rId10"/>
    <p:sldId id="264" r:id="rId11"/>
    <p:sldId id="262" r:id="rId12"/>
    <p:sldId id="265" r:id="rId13"/>
    <p:sldId id="266" r:id="rId14"/>
    <p:sldId id="267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1654"/>
  </p:normalViewPr>
  <p:slideViewPr>
    <p:cSldViewPr snapToGrid="0" snapToObjects="1">
      <p:cViewPr varScale="1">
        <p:scale>
          <a:sx n="88" d="100"/>
          <a:sy n="88" d="100"/>
        </p:scale>
        <p:origin x="-296" y="-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E27A92-6148-AF40-A9D9-D13149311F34}" type="datetimeFigureOut">
              <a:rPr lang="en-US" smtClean="0"/>
              <a:t>9/24/18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7F0D18-714B-DE43-922F-9B04FADD1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369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7F0D18-714B-DE43-922F-9B04FADD145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6084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7F0D18-714B-DE43-922F-9B04FADD145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7404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7F0D18-714B-DE43-922F-9B04FADD145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7658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1D6F8-755F-EB41-B367-AF4A25671245}" type="datetimeFigureOut">
              <a:rPr lang="en-US" smtClean="0"/>
              <a:t>9/24/18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A1F46-87C6-3841-ADFD-CD5F553CE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605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1D6F8-755F-EB41-B367-AF4A25671245}" type="datetimeFigureOut">
              <a:rPr lang="en-US" smtClean="0"/>
              <a:t>9/24/18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A1F46-87C6-3841-ADFD-CD5F553CE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455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1D6F8-755F-EB41-B367-AF4A25671245}" type="datetimeFigureOut">
              <a:rPr lang="en-US" smtClean="0"/>
              <a:t>9/24/18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A1F46-87C6-3841-ADFD-CD5F553CE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30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1D6F8-755F-EB41-B367-AF4A25671245}" type="datetimeFigureOut">
              <a:rPr lang="en-US" smtClean="0"/>
              <a:t>9/24/18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A1F46-87C6-3841-ADFD-CD5F553CE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987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1D6F8-755F-EB41-B367-AF4A25671245}" type="datetimeFigureOut">
              <a:rPr lang="en-US" smtClean="0"/>
              <a:t>9/24/18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A1F46-87C6-3841-ADFD-CD5F553CE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011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1D6F8-755F-EB41-B367-AF4A25671245}" type="datetimeFigureOut">
              <a:rPr lang="en-US" smtClean="0"/>
              <a:t>9/24/18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A1F46-87C6-3841-ADFD-CD5F553CE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122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1D6F8-755F-EB41-B367-AF4A25671245}" type="datetimeFigureOut">
              <a:rPr lang="en-US" smtClean="0"/>
              <a:t>9/24/18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A1F46-87C6-3841-ADFD-CD5F553CE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550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1D6F8-755F-EB41-B367-AF4A25671245}" type="datetimeFigureOut">
              <a:rPr lang="en-US" smtClean="0"/>
              <a:t>9/24/18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A1F46-87C6-3841-ADFD-CD5F553CE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153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1D6F8-755F-EB41-B367-AF4A25671245}" type="datetimeFigureOut">
              <a:rPr lang="en-US" smtClean="0"/>
              <a:t>9/24/18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A1F46-87C6-3841-ADFD-CD5F553CE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515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1D6F8-755F-EB41-B367-AF4A25671245}" type="datetimeFigureOut">
              <a:rPr lang="en-US" smtClean="0"/>
              <a:t>9/24/18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A1F46-87C6-3841-ADFD-CD5F553CE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761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1D6F8-755F-EB41-B367-AF4A25671245}" type="datetimeFigureOut">
              <a:rPr lang="en-US" smtClean="0"/>
              <a:t>9/24/18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A1F46-87C6-3841-ADFD-CD5F553CE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077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20000"/>
                <a:lumOff val="80000"/>
              </a:schemeClr>
            </a:gs>
            <a:gs pos="100000">
              <a:schemeClr val="accent1">
                <a:lumMod val="75000"/>
              </a:schemeClr>
            </a:gs>
          </a:gsLst>
          <a:lin ang="81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21D6F8-755F-EB41-B367-AF4A25671245}" type="datetimeFigureOut">
              <a:rPr lang="en-US" smtClean="0"/>
              <a:t>9/24/18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4A1F46-87C6-3841-ADFD-CD5F553CE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443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4" Type="http://schemas.openxmlformats.org/officeDocument/2006/relationships/image" Target="../media/image11.jpg"/><Relationship Id="rId5" Type="http://schemas.openxmlformats.org/officeDocument/2006/relationships/oleObject" Target="../embeddings/oleObject1.bin"/><Relationship Id="rId6" Type="http://schemas.openxmlformats.org/officeDocument/2006/relationships/image" Target="../media/image9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1000">
              <a:schemeClr val="accent1">
                <a:lumMod val="20000"/>
                <a:lumOff val="80000"/>
              </a:schemeClr>
            </a:gs>
            <a:gs pos="100000">
              <a:schemeClr val="accent1">
                <a:lumMod val="75000"/>
              </a:schemeClr>
            </a:gs>
          </a:gsLst>
          <a:lin ang="7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59930"/>
            <a:ext cx="7772400" cy="1470025"/>
          </a:xfrm>
        </p:spPr>
        <p:txBody>
          <a:bodyPr/>
          <a:lstStyle/>
          <a:p>
            <a:r>
              <a:rPr lang="en-US" b="1" dirty="0"/>
              <a:t>Will it Rain/ Snow Tomorrow?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780940"/>
            <a:ext cx="7854969" cy="4721562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A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Logisitic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Regression</a:t>
            </a:r>
          </a:p>
          <a:p>
            <a:r>
              <a:rPr lang="en-US" sz="2200" dirty="0">
                <a:solidFill>
                  <a:schemeClr val="accent6">
                    <a:lumMod val="50000"/>
                  </a:schemeClr>
                </a:solidFill>
              </a:rPr>
              <a:t>Kathleen Gatliffe-Lee </a:t>
            </a:r>
            <a:r>
              <a:rPr lang="en-US" sz="2200" dirty="0" err="1">
                <a:solidFill>
                  <a:schemeClr val="accent6">
                    <a:lumMod val="50000"/>
                  </a:schemeClr>
                </a:solidFill>
              </a:rPr>
              <a:t>Panter</a:t>
            </a:r>
            <a:r>
              <a:rPr lang="en-US" sz="2200" dirty="0">
                <a:solidFill>
                  <a:schemeClr val="accent6">
                    <a:lumMod val="50000"/>
                  </a:schemeClr>
                </a:solidFill>
              </a:rPr>
              <a:t>-Leo Zhang</a:t>
            </a:r>
          </a:p>
          <a:p>
            <a:r>
              <a:rPr lang="en-US" sz="2200" dirty="0">
                <a:solidFill>
                  <a:schemeClr val="accent6">
                    <a:lumMod val="50000"/>
                  </a:schemeClr>
                </a:solidFill>
              </a:rPr>
              <a:t>University of Colorado at Denver</a:t>
            </a:r>
          </a:p>
          <a:p>
            <a:r>
              <a:rPr lang="en-US" sz="2200" dirty="0">
                <a:solidFill>
                  <a:schemeClr val="accent6">
                    <a:lumMod val="50000"/>
                  </a:schemeClr>
                </a:solidFill>
              </a:rPr>
              <a:t>MATH 6388 Professor Audrey Hendricks</a:t>
            </a:r>
          </a:p>
        </p:txBody>
      </p:sp>
      <p:pic>
        <p:nvPicPr>
          <p:cNvPr id="6" name="Picture 5" descr="Monsoon-rain-in-Madhya-Pradesh_Mid-day-600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8779" y="1626172"/>
            <a:ext cx="5753898" cy="297284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9273878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whit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373506" cy="6858000"/>
          </a:xfrm>
          <a:prstGeom prst="rect">
            <a:avLst/>
          </a:prstGeom>
        </p:spPr>
      </p:pic>
      <p:pic>
        <p:nvPicPr>
          <p:cNvPr id="5" name="Picture 4" descr="goodwp.com_16595.jpg"/>
          <p:cNvPicPr>
            <a:picLocks noChangeAspect="1"/>
          </p:cNvPicPr>
          <p:nvPr/>
        </p:nvPicPr>
        <p:blipFill>
          <a:blip r:embed="rId4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36281" y="-441784"/>
            <a:ext cx="13365401" cy="8090522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Variables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x</a:t>
            </a:r>
            <a:r>
              <a:rPr lang="en-US" baseline="-25000" smtClean="0"/>
              <a:t>t</a:t>
            </a:r>
            <a:r>
              <a:rPr lang="en-US" smtClean="0"/>
              <a:t> := temperature, pressure,  humidity, wind speed, % cloud coverage, precipitation/no precipitation binary for all t.</a:t>
            </a:r>
          </a:p>
          <a:p>
            <a:r>
              <a:rPr lang="en-US" smtClean="0"/>
              <a:t>Not used: wind direction, acculmulated precipitation (1 hr, 3 hr)</a:t>
            </a:r>
          </a:p>
          <a:p>
            <a:r>
              <a:rPr lang="en-US" smtClean="0"/>
              <a:t>Linear rate of change between each previous   reading and each current reading</a:t>
            </a:r>
            <a:endParaRPr lang="en-US" dirty="0" smtClean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0687158"/>
              </p:ext>
            </p:extLst>
          </p:nvPr>
        </p:nvGraphicFramePr>
        <p:xfrm>
          <a:off x="3278188" y="5329238"/>
          <a:ext cx="2151062" cy="1158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Equation" r:id="rId5" imgW="990600" imgH="533400" progId="Equation.3">
                  <p:embed/>
                </p:oleObj>
              </mc:Choice>
              <mc:Fallback>
                <p:oleObj name="Equation" r:id="rId5" imgW="990600" imgH="533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278188" y="5329238"/>
                        <a:ext cx="2151062" cy="1158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364838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Model</a:t>
            </a:r>
          </a:p>
        </p:txBody>
      </p:sp>
      <p:pic>
        <p:nvPicPr>
          <p:cNvPr id="4" name="Picture 3" descr="Screenshot 2018-09-24 09.33.01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1233" y="1587656"/>
            <a:ext cx="5303966" cy="4733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1706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0990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3372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206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exels-photo-110874.jpeg"/>
          <p:cNvPicPr>
            <a:picLocks noChangeAspect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900" y="566035"/>
            <a:ext cx="8656198" cy="577079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6173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/>
            </a:r>
            <a:br>
              <a:rPr lang="en-US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</a:br>
            <a:r>
              <a:rPr lang="en-US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/>
            </a:r>
            <a:br>
              <a:rPr lang="en-US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</a:br>
            <a:r>
              <a:rPr lang="en-US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How far in advance can we successfully predict precipitation (yes/no) for the following day? </a:t>
            </a:r>
            <a:br>
              <a:rPr lang="en-US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</a:br>
            <a:endParaRPr lang="en-US" b="1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68385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Data 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s-IS" dirty="0"/>
              <a:t>Hourly readings from Denver International Airport taken between  1 September 2013 and 31 August 2018</a:t>
            </a:r>
          </a:p>
          <a:p>
            <a:pPr marL="0" indent="0">
              <a:buNone/>
            </a:pPr>
            <a:endParaRPr lang="is-IS" dirty="0"/>
          </a:p>
          <a:p>
            <a:pPr marL="0" indent="0">
              <a:buNone/>
            </a:pPr>
            <a:r>
              <a:rPr lang="is-IS" dirty="0"/>
              <a:t>Variables recorded include: temperature, pressure, humidity, wind speed and direction,  precipitation accumulation, cloud cover and course and fine categorical descriptions.    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008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A433D14E-3BC4-304C-A1DB-ADC468E2FC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5678"/>
            <a:ext cx="9144000" cy="474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301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E952F46A-D4BD-BA46-9A2D-D99140DA4C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737" y="275572"/>
            <a:ext cx="8714977" cy="4997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9901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4CB0DDDC-EC9C-204F-A1C6-A3CE9D2520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0312"/>
            <a:ext cx="9144000" cy="6707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4305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7A918B01-97D6-3141-870A-9BEBAC9789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0625"/>
            <a:ext cx="9144000" cy="510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8202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03AF33C2-6F2F-4645-91D3-336F02BCDE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34" y="266779"/>
            <a:ext cx="8843376" cy="4409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9702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522795232-612x612.jpg"/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82225" y="55759"/>
            <a:ext cx="10384946" cy="7109955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Data Cleaning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09600" y="1752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Interpolated missing  </a:t>
            </a:r>
            <a:r>
              <a:rPr lang="en-US" i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x</a:t>
            </a:r>
            <a:r>
              <a:rPr lang="en-US" i="1" baseline="-2500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t</a:t>
            </a:r>
            <a:r>
              <a:rPr lang="en-US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en-US" i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en-US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values where </a:t>
            </a:r>
            <a:r>
              <a:rPr lang="en-US" i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x</a:t>
            </a:r>
            <a:r>
              <a:rPr lang="en-US" i="1" baseline="-2500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t-1 </a:t>
            </a:r>
            <a:r>
              <a:rPr lang="en-US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and </a:t>
            </a:r>
            <a:r>
              <a:rPr lang="en-US" i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x</a:t>
            </a:r>
            <a:r>
              <a:rPr lang="en-US" i="1" baseline="-2500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t+1 </a:t>
            </a:r>
            <a:r>
              <a:rPr lang="en-US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are known.</a:t>
            </a:r>
          </a:p>
          <a:p>
            <a:r>
              <a:rPr lang="en-US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Created variables for previous hourly readings </a:t>
            </a:r>
            <a:r>
              <a:rPr lang="en-US" i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at t</a:t>
            </a:r>
            <a:r>
              <a:rPr lang="en-US" i="1" baseline="-2500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</a:t>
            </a:r>
            <a:r>
              <a:rPr lang="en-US" i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-24,  t</a:t>
            </a:r>
            <a:r>
              <a:rPr lang="en-US" i="1" baseline="-2500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</a:t>
            </a:r>
            <a:r>
              <a:rPr lang="en-US" i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-12,  t</a:t>
            </a:r>
            <a:r>
              <a:rPr lang="en-US" i="1" baseline="-2500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</a:t>
            </a:r>
            <a:r>
              <a:rPr lang="en-US" i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-6, t</a:t>
            </a:r>
            <a:r>
              <a:rPr lang="en-US" i="1" baseline="-2500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</a:t>
            </a:r>
            <a:r>
              <a:rPr lang="en-US" i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-3,  t</a:t>
            </a:r>
            <a:r>
              <a:rPr lang="en-US" i="1" baseline="-2500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</a:t>
            </a:r>
            <a:r>
              <a:rPr lang="en-US" i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-1</a:t>
            </a:r>
          </a:p>
          <a:p>
            <a:r>
              <a:rPr lang="en-US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Conversion of wind direction from degrees to categorical variables (N, NNE, NE, ENE, E, etc.)</a:t>
            </a:r>
          </a:p>
          <a:p>
            <a:r>
              <a:rPr lang="en-US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Converted temperature from Kelvin to Celsius</a:t>
            </a:r>
          </a:p>
          <a:p>
            <a:r>
              <a:rPr lang="en-US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Created binary variables for no precipitation/ precipitation at all </a:t>
            </a:r>
            <a:r>
              <a:rPr lang="en-US" i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t</a:t>
            </a:r>
          </a:p>
          <a:p>
            <a:r>
              <a:rPr lang="en-US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Created binary variable for precipitation in the next 24 hours for </a:t>
            </a:r>
            <a:r>
              <a:rPr lang="en-US" i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t</a:t>
            </a:r>
            <a:r>
              <a:rPr lang="en-US" i="1" baseline="-2500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</a:t>
            </a:r>
            <a:endParaRPr lang="en-US" baseline="-2500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r>
              <a:rPr lang="en-US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Remove all records with NAs.</a:t>
            </a:r>
          </a:p>
          <a:p>
            <a:endParaRPr lang="en-US" smtClean="0"/>
          </a:p>
          <a:p>
            <a:pPr marL="0" indent="0">
              <a:buFont typeface="Arial"/>
              <a:buNone/>
            </a:pPr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7619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ummer">
      <a:dk1>
        <a:sysClr val="windowText" lastClr="000000"/>
      </a:dk1>
      <a:lt1>
        <a:sysClr val="window" lastClr="FFFFFF"/>
      </a:lt1>
      <a:dk2>
        <a:srgbClr val="D16207"/>
      </a:dk2>
      <a:lt2>
        <a:srgbClr val="F0B31E"/>
      </a:lt2>
      <a:accent1>
        <a:srgbClr val="51A6C2"/>
      </a:accent1>
      <a:accent2>
        <a:srgbClr val="51C2A9"/>
      </a:accent2>
      <a:accent3>
        <a:srgbClr val="7EC251"/>
      </a:accent3>
      <a:accent4>
        <a:srgbClr val="E1DC53"/>
      </a:accent4>
      <a:accent5>
        <a:srgbClr val="B54721"/>
      </a:accent5>
      <a:accent6>
        <a:srgbClr val="A16BB1"/>
      </a:accent6>
      <a:hlink>
        <a:srgbClr val="A40A06"/>
      </a:hlink>
      <a:folHlink>
        <a:srgbClr val="837F1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1281</TotalTime>
  <Words>235</Words>
  <Application>Microsoft Macintosh PowerPoint</Application>
  <PresentationFormat>On-screen Show (4:3)</PresentationFormat>
  <Paragraphs>37</Paragraphs>
  <Slides>14</Slides>
  <Notes>3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Office Theme</vt:lpstr>
      <vt:lpstr>Equation</vt:lpstr>
      <vt:lpstr>Will it Rain/ Snow Tomorrow?</vt:lpstr>
      <vt:lpstr>  How far in advance can we successfully predict precipitation (yes/no) for the following day?  </vt:lpstr>
      <vt:lpstr>The Data Set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Basic Model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Will it Rain/ Snow Tomorrow?</dc:title>
  <dc:creator>Kathleen Gatliffe</dc:creator>
  <cp:lastModifiedBy>Kathleen Gatliffe</cp:lastModifiedBy>
  <cp:revision>12</cp:revision>
  <dcterms:created xsi:type="dcterms:W3CDTF">2018-09-23T18:27:20Z</dcterms:created>
  <dcterms:modified xsi:type="dcterms:W3CDTF">2018-09-24T19:17:17Z</dcterms:modified>
</cp:coreProperties>
</file>