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32.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4"/>
  </p:notesMasterIdLst>
  <p:sldIdLst>
    <p:sldId id="367" r:id="rId2"/>
    <p:sldId id="368" r:id="rId3"/>
    <p:sldId id="369" r:id="rId4"/>
    <p:sldId id="370" r:id="rId5"/>
    <p:sldId id="371" r:id="rId6"/>
    <p:sldId id="372" r:id="rId7"/>
    <p:sldId id="373" r:id="rId8"/>
    <p:sldId id="374" r:id="rId9"/>
    <p:sldId id="375" r:id="rId10"/>
    <p:sldId id="376" r:id="rId11"/>
    <p:sldId id="378" r:id="rId12"/>
    <p:sldId id="380" r:id="rId1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49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8637F1-8B53-4269-89B0-7544CE6FC225}" type="datetimeFigureOut">
              <a:rPr lang="fr-FR" smtClean="0"/>
              <a:t>06/02/2025</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94A13D-2D89-4769-B4E6-22DC6A83F9F1}" type="slidenum">
              <a:rPr lang="fr-FR" smtClean="0"/>
              <a:t>‹N°›</a:t>
            </a:fld>
            <a:endParaRPr lang="fr-FR"/>
          </a:p>
        </p:txBody>
      </p:sp>
    </p:spTree>
    <p:extLst>
      <p:ext uri="{BB962C8B-B14F-4D97-AF65-F5344CB8AC3E}">
        <p14:creationId xmlns:p14="http://schemas.microsoft.com/office/powerpoint/2010/main" val="32929802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C84E546-2808-B585-1D15-5CE8F3C007F6}"/>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7DFE162C-617D-E197-6550-74324F8168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E3B8F2B4-00E1-0336-72B4-8BEB79B5BD56}"/>
              </a:ext>
            </a:extLst>
          </p:cNvPr>
          <p:cNvSpPr>
            <a:spLocks noGrp="1"/>
          </p:cNvSpPr>
          <p:nvPr>
            <p:ph type="dt" sz="half" idx="10"/>
          </p:nvPr>
        </p:nvSpPr>
        <p:spPr/>
        <p:txBody>
          <a:bodyPr/>
          <a:lstStyle/>
          <a:p>
            <a:fld id="{1231735B-23B3-4D81-A86A-F06CBF9E9766}" type="datetime1">
              <a:rPr lang="fr-FR" smtClean="0"/>
              <a:t>06/02/2025</a:t>
            </a:fld>
            <a:endParaRPr lang="fr-FR"/>
          </a:p>
        </p:txBody>
      </p:sp>
      <p:sp>
        <p:nvSpPr>
          <p:cNvPr id="5" name="Espace réservé du pied de page 4">
            <a:extLst>
              <a:ext uri="{FF2B5EF4-FFF2-40B4-BE49-F238E27FC236}">
                <a16:creationId xmlns:a16="http://schemas.microsoft.com/office/drawing/2014/main" id="{2DE1EB17-8C6B-D0F2-7D0C-82A7F988CCE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1F1EA98-4CF3-2D78-50EC-566900D87483}"/>
              </a:ext>
            </a:extLst>
          </p:cNvPr>
          <p:cNvSpPr>
            <a:spLocks noGrp="1"/>
          </p:cNvSpPr>
          <p:nvPr>
            <p:ph type="sldNum" sz="quarter" idx="12"/>
          </p:nvPr>
        </p:nvSpPr>
        <p:spPr/>
        <p:txBody>
          <a:bodyPr/>
          <a:lstStyle/>
          <a:p>
            <a:fld id="{C4638023-8896-4FB0-92AD-FCB5968FD643}" type="slidenum">
              <a:rPr lang="fr-FR" smtClean="0"/>
              <a:t>‹N°›</a:t>
            </a:fld>
            <a:endParaRPr lang="fr-FR"/>
          </a:p>
        </p:txBody>
      </p:sp>
    </p:spTree>
    <p:extLst>
      <p:ext uri="{BB962C8B-B14F-4D97-AF65-F5344CB8AC3E}">
        <p14:creationId xmlns:p14="http://schemas.microsoft.com/office/powerpoint/2010/main" val="2663412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867EF1F-602B-7E2C-FAE9-BC0324CEEAC5}"/>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33266714-5AFA-0BA0-A9D5-0A5CBC5DE0F6}"/>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8A9029D-804F-56E9-AB82-606FF4E03A0B}"/>
              </a:ext>
            </a:extLst>
          </p:cNvPr>
          <p:cNvSpPr>
            <a:spLocks noGrp="1"/>
          </p:cNvSpPr>
          <p:nvPr>
            <p:ph type="dt" sz="half" idx="10"/>
          </p:nvPr>
        </p:nvSpPr>
        <p:spPr/>
        <p:txBody>
          <a:bodyPr/>
          <a:lstStyle/>
          <a:p>
            <a:fld id="{3F8B3AA3-35D3-4FA4-AF85-D8BDACDAB527}" type="datetime1">
              <a:rPr lang="fr-FR" smtClean="0"/>
              <a:t>06/02/2025</a:t>
            </a:fld>
            <a:endParaRPr lang="fr-FR"/>
          </a:p>
        </p:txBody>
      </p:sp>
      <p:sp>
        <p:nvSpPr>
          <p:cNvPr id="5" name="Espace réservé du pied de page 4">
            <a:extLst>
              <a:ext uri="{FF2B5EF4-FFF2-40B4-BE49-F238E27FC236}">
                <a16:creationId xmlns:a16="http://schemas.microsoft.com/office/drawing/2014/main" id="{59B4D48D-166F-F9E8-DF3B-2756203C9F2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29D4782-D4D3-F17F-2DC0-95BDFE9425B5}"/>
              </a:ext>
            </a:extLst>
          </p:cNvPr>
          <p:cNvSpPr>
            <a:spLocks noGrp="1"/>
          </p:cNvSpPr>
          <p:nvPr>
            <p:ph type="sldNum" sz="quarter" idx="12"/>
          </p:nvPr>
        </p:nvSpPr>
        <p:spPr/>
        <p:txBody>
          <a:bodyPr/>
          <a:lstStyle/>
          <a:p>
            <a:fld id="{C4638023-8896-4FB0-92AD-FCB5968FD643}" type="slidenum">
              <a:rPr lang="fr-FR" smtClean="0"/>
              <a:t>‹N°›</a:t>
            </a:fld>
            <a:endParaRPr lang="fr-FR"/>
          </a:p>
        </p:txBody>
      </p:sp>
    </p:spTree>
    <p:extLst>
      <p:ext uri="{BB962C8B-B14F-4D97-AF65-F5344CB8AC3E}">
        <p14:creationId xmlns:p14="http://schemas.microsoft.com/office/powerpoint/2010/main" val="3921876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13A0BB91-D98B-0741-DD03-431A31DF5962}"/>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B3EC6EF0-CD26-597A-2192-0DF88DC69B11}"/>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5E03905-8693-BB01-6C63-C8B0AE2E5BD0}"/>
              </a:ext>
            </a:extLst>
          </p:cNvPr>
          <p:cNvSpPr>
            <a:spLocks noGrp="1"/>
          </p:cNvSpPr>
          <p:nvPr>
            <p:ph type="dt" sz="half" idx="10"/>
          </p:nvPr>
        </p:nvSpPr>
        <p:spPr/>
        <p:txBody>
          <a:bodyPr/>
          <a:lstStyle/>
          <a:p>
            <a:fld id="{49BC0C81-6CDE-4762-A0B1-052DF2B21F04}" type="datetime1">
              <a:rPr lang="fr-FR" smtClean="0"/>
              <a:t>06/02/2025</a:t>
            </a:fld>
            <a:endParaRPr lang="fr-FR"/>
          </a:p>
        </p:txBody>
      </p:sp>
      <p:sp>
        <p:nvSpPr>
          <p:cNvPr id="5" name="Espace réservé du pied de page 4">
            <a:extLst>
              <a:ext uri="{FF2B5EF4-FFF2-40B4-BE49-F238E27FC236}">
                <a16:creationId xmlns:a16="http://schemas.microsoft.com/office/drawing/2014/main" id="{1E141CC7-23BA-680C-50EF-33428C15371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7C66D40-983E-6500-7B07-0EE1883E3FF2}"/>
              </a:ext>
            </a:extLst>
          </p:cNvPr>
          <p:cNvSpPr>
            <a:spLocks noGrp="1"/>
          </p:cNvSpPr>
          <p:nvPr>
            <p:ph type="sldNum" sz="quarter" idx="12"/>
          </p:nvPr>
        </p:nvSpPr>
        <p:spPr/>
        <p:txBody>
          <a:bodyPr/>
          <a:lstStyle/>
          <a:p>
            <a:fld id="{C4638023-8896-4FB0-92AD-FCB5968FD643}" type="slidenum">
              <a:rPr lang="fr-FR" smtClean="0"/>
              <a:t>‹N°›</a:t>
            </a:fld>
            <a:endParaRPr lang="fr-FR"/>
          </a:p>
        </p:txBody>
      </p:sp>
    </p:spTree>
    <p:extLst>
      <p:ext uri="{BB962C8B-B14F-4D97-AF65-F5344CB8AC3E}">
        <p14:creationId xmlns:p14="http://schemas.microsoft.com/office/powerpoint/2010/main" val="654997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CA4837-AA5C-6F7F-A687-F926E1C3D2AF}"/>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A4608270-417C-1299-E475-0E929D63436C}"/>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9176E99-074A-58DE-C110-DDFB86B2FB77}"/>
              </a:ext>
            </a:extLst>
          </p:cNvPr>
          <p:cNvSpPr>
            <a:spLocks noGrp="1"/>
          </p:cNvSpPr>
          <p:nvPr>
            <p:ph type="dt" sz="half" idx="10"/>
          </p:nvPr>
        </p:nvSpPr>
        <p:spPr/>
        <p:txBody>
          <a:bodyPr/>
          <a:lstStyle/>
          <a:p>
            <a:fld id="{65EA47E6-EB54-4A87-BE94-5B1AB61CE602}" type="datetime1">
              <a:rPr lang="fr-FR" smtClean="0"/>
              <a:t>06/02/2025</a:t>
            </a:fld>
            <a:endParaRPr lang="fr-FR"/>
          </a:p>
        </p:txBody>
      </p:sp>
      <p:sp>
        <p:nvSpPr>
          <p:cNvPr id="5" name="Espace réservé du pied de page 4">
            <a:extLst>
              <a:ext uri="{FF2B5EF4-FFF2-40B4-BE49-F238E27FC236}">
                <a16:creationId xmlns:a16="http://schemas.microsoft.com/office/drawing/2014/main" id="{E7C61A57-5C4C-F452-4928-98BAC43FA9D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165ACE3-1C68-A7D1-056A-70B6EB20B23C}"/>
              </a:ext>
            </a:extLst>
          </p:cNvPr>
          <p:cNvSpPr>
            <a:spLocks noGrp="1"/>
          </p:cNvSpPr>
          <p:nvPr>
            <p:ph type="sldNum" sz="quarter" idx="12"/>
          </p:nvPr>
        </p:nvSpPr>
        <p:spPr/>
        <p:txBody>
          <a:bodyPr/>
          <a:lstStyle/>
          <a:p>
            <a:fld id="{C4638023-8896-4FB0-92AD-FCB5968FD643}" type="slidenum">
              <a:rPr lang="fr-FR" smtClean="0"/>
              <a:t>‹N°›</a:t>
            </a:fld>
            <a:endParaRPr lang="fr-FR"/>
          </a:p>
        </p:txBody>
      </p:sp>
    </p:spTree>
    <p:extLst>
      <p:ext uri="{BB962C8B-B14F-4D97-AF65-F5344CB8AC3E}">
        <p14:creationId xmlns:p14="http://schemas.microsoft.com/office/powerpoint/2010/main" val="4001747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14C02C-1AC0-0E67-F970-43A5FA9EB781}"/>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56FBEB36-EFD8-8CBF-A895-9D1AE5EE43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A47333B1-E024-4F99-B413-D5C6FE2A6F77}"/>
              </a:ext>
            </a:extLst>
          </p:cNvPr>
          <p:cNvSpPr>
            <a:spLocks noGrp="1"/>
          </p:cNvSpPr>
          <p:nvPr>
            <p:ph type="dt" sz="half" idx="10"/>
          </p:nvPr>
        </p:nvSpPr>
        <p:spPr/>
        <p:txBody>
          <a:bodyPr/>
          <a:lstStyle/>
          <a:p>
            <a:fld id="{480D468E-65FE-44A1-AA8C-BE2AFA497036}" type="datetime1">
              <a:rPr lang="fr-FR" smtClean="0"/>
              <a:t>06/02/2025</a:t>
            </a:fld>
            <a:endParaRPr lang="fr-FR"/>
          </a:p>
        </p:txBody>
      </p:sp>
      <p:sp>
        <p:nvSpPr>
          <p:cNvPr id="5" name="Espace réservé du pied de page 4">
            <a:extLst>
              <a:ext uri="{FF2B5EF4-FFF2-40B4-BE49-F238E27FC236}">
                <a16:creationId xmlns:a16="http://schemas.microsoft.com/office/drawing/2014/main" id="{C56D524E-6923-F946-B2D8-0DEFD1861F8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AA3D51A-D9C4-7065-C0B1-71F8D2FAD07F}"/>
              </a:ext>
            </a:extLst>
          </p:cNvPr>
          <p:cNvSpPr>
            <a:spLocks noGrp="1"/>
          </p:cNvSpPr>
          <p:nvPr>
            <p:ph type="sldNum" sz="quarter" idx="12"/>
          </p:nvPr>
        </p:nvSpPr>
        <p:spPr/>
        <p:txBody>
          <a:bodyPr/>
          <a:lstStyle/>
          <a:p>
            <a:fld id="{C4638023-8896-4FB0-92AD-FCB5968FD643}" type="slidenum">
              <a:rPr lang="fr-FR" smtClean="0"/>
              <a:t>‹N°›</a:t>
            </a:fld>
            <a:endParaRPr lang="fr-FR"/>
          </a:p>
        </p:txBody>
      </p:sp>
    </p:spTree>
    <p:extLst>
      <p:ext uri="{BB962C8B-B14F-4D97-AF65-F5344CB8AC3E}">
        <p14:creationId xmlns:p14="http://schemas.microsoft.com/office/powerpoint/2010/main" val="3560866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10A00E-CE10-9ECB-C8D2-C586467800D8}"/>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5CFEB5A9-07CD-E3BF-BD3B-37CB0EB22D51}"/>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4E1326B3-9900-14E4-F8DD-DDFE2102A2B6}"/>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5F62A7E8-DC1D-06E6-28A6-8C387B2E58DC}"/>
              </a:ext>
            </a:extLst>
          </p:cNvPr>
          <p:cNvSpPr>
            <a:spLocks noGrp="1"/>
          </p:cNvSpPr>
          <p:nvPr>
            <p:ph type="dt" sz="half" idx="10"/>
          </p:nvPr>
        </p:nvSpPr>
        <p:spPr/>
        <p:txBody>
          <a:bodyPr/>
          <a:lstStyle/>
          <a:p>
            <a:fld id="{F4DF9309-BCA1-4203-B167-E0185BA71D7A}" type="datetime1">
              <a:rPr lang="fr-FR" smtClean="0"/>
              <a:t>06/02/2025</a:t>
            </a:fld>
            <a:endParaRPr lang="fr-FR"/>
          </a:p>
        </p:txBody>
      </p:sp>
      <p:sp>
        <p:nvSpPr>
          <p:cNvPr id="6" name="Espace réservé du pied de page 5">
            <a:extLst>
              <a:ext uri="{FF2B5EF4-FFF2-40B4-BE49-F238E27FC236}">
                <a16:creationId xmlns:a16="http://schemas.microsoft.com/office/drawing/2014/main" id="{900670B7-55D9-1640-0111-2D030375C911}"/>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E6D8CD7-BFB5-79AF-C51D-9D2352508921}"/>
              </a:ext>
            </a:extLst>
          </p:cNvPr>
          <p:cNvSpPr>
            <a:spLocks noGrp="1"/>
          </p:cNvSpPr>
          <p:nvPr>
            <p:ph type="sldNum" sz="quarter" idx="12"/>
          </p:nvPr>
        </p:nvSpPr>
        <p:spPr/>
        <p:txBody>
          <a:bodyPr/>
          <a:lstStyle/>
          <a:p>
            <a:fld id="{C4638023-8896-4FB0-92AD-FCB5968FD643}" type="slidenum">
              <a:rPr lang="fr-FR" smtClean="0"/>
              <a:t>‹N°›</a:t>
            </a:fld>
            <a:endParaRPr lang="fr-FR"/>
          </a:p>
        </p:txBody>
      </p:sp>
    </p:spTree>
    <p:extLst>
      <p:ext uri="{BB962C8B-B14F-4D97-AF65-F5344CB8AC3E}">
        <p14:creationId xmlns:p14="http://schemas.microsoft.com/office/powerpoint/2010/main" val="2614641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48DA451-1271-A537-8C33-24728AE82A42}"/>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CB69EC24-71BE-A217-982B-BA6BE29C96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B554CB25-E4A9-79AA-7734-D14724B0F36B}"/>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FEEED83A-1B64-4360-30DC-0621C72347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CF7E1AFE-B859-6C40-AAEF-C4B253D4CBAA}"/>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E5D24168-7AC1-5106-1BE5-8BE9F92EC138}"/>
              </a:ext>
            </a:extLst>
          </p:cNvPr>
          <p:cNvSpPr>
            <a:spLocks noGrp="1"/>
          </p:cNvSpPr>
          <p:nvPr>
            <p:ph type="dt" sz="half" idx="10"/>
          </p:nvPr>
        </p:nvSpPr>
        <p:spPr/>
        <p:txBody>
          <a:bodyPr/>
          <a:lstStyle/>
          <a:p>
            <a:fld id="{BB7F8E02-F13B-4460-97FA-AE8484043FF6}" type="datetime1">
              <a:rPr lang="fr-FR" smtClean="0"/>
              <a:t>06/02/2025</a:t>
            </a:fld>
            <a:endParaRPr lang="fr-FR"/>
          </a:p>
        </p:txBody>
      </p:sp>
      <p:sp>
        <p:nvSpPr>
          <p:cNvPr id="8" name="Espace réservé du pied de page 7">
            <a:extLst>
              <a:ext uri="{FF2B5EF4-FFF2-40B4-BE49-F238E27FC236}">
                <a16:creationId xmlns:a16="http://schemas.microsoft.com/office/drawing/2014/main" id="{1ED88FB0-BE59-0DA0-BC91-7616F17B2FFD}"/>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3ECEE0FF-4391-8368-C87E-96BF36B26DBF}"/>
              </a:ext>
            </a:extLst>
          </p:cNvPr>
          <p:cNvSpPr>
            <a:spLocks noGrp="1"/>
          </p:cNvSpPr>
          <p:nvPr>
            <p:ph type="sldNum" sz="quarter" idx="12"/>
          </p:nvPr>
        </p:nvSpPr>
        <p:spPr/>
        <p:txBody>
          <a:bodyPr/>
          <a:lstStyle/>
          <a:p>
            <a:fld id="{C4638023-8896-4FB0-92AD-FCB5968FD643}" type="slidenum">
              <a:rPr lang="fr-FR" smtClean="0"/>
              <a:t>‹N°›</a:t>
            </a:fld>
            <a:endParaRPr lang="fr-FR"/>
          </a:p>
        </p:txBody>
      </p:sp>
    </p:spTree>
    <p:extLst>
      <p:ext uri="{BB962C8B-B14F-4D97-AF65-F5344CB8AC3E}">
        <p14:creationId xmlns:p14="http://schemas.microsoft.com/office/powerpoint/2010/main" val="3224306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50502F6-9126-B35B-CB39-419B3AE0A153}"/>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BD4A40D1-3336-37DD-3219-DF827EE376AF}"/>
              </a:ext>
            </a:extLst>
          </p:cNvPr>
          <p:cNvSpPr>
            <a:spLocks noGrp="1"/>
          </p:cNvSpPr>
          <p:nvPr>
            <p:ph type="dt" sz="half" idx="10"/>
          </p:nvPr>
        </p:nvSpPr>
        <p:spPr/>
        <p:txBody>
          <a:bodyPr/>
          <a:lstStyle/>
          <a:p>
            <a:fld id="{7994FA75-F5BF-43EE-966E-B163CD6F2B65}" type="datetime1">
              <a:rPr lang="fr-FR" smtClean="0"/>
              <a:t>06/02/2025</a:t>
            </a:fld>
            <a:endParaRPr lang="fr-FR"/>
          </a:p>
        </p:txBody>
      </p:sp>
      <p:sp>
        <p:nvSpPr>
          <p:cNvPr id="4" name="Espace réservé du pied de page 3">
            <a:extLst>
              <a:ext uri="{FF2B5EF4-FFF2-40B4-BE49-F238E27FC236}">
                <a16:creationId xmlns:a16="http://schemas.microsoft.com/office/drawing/2014/main" id="{61F9FD2F-9842-A359-01D1-2BCC54243207}"/>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BEC014AA-5AF0-2678-0AAF-E4BE4550B546}"/>
              </a:ext>
            </a:extLst>
          </p:cNvPr>
          <p:cNvSpPr>
            <a:spLocks noGrp="1"/>
          </p:cNvSpPr>
          <p:nvPr>
            <p:ph type="sldNum" sz="quarter" idx="12"/>
          </p:nvPr>
        </p:nvSpPr>
        <p:spPr/>
        <p:txBody>
          <a:bodyPr/>
          <a:lstStyle/>
          <a:p>
            <a:fld id="{C4638023-8896-4FB0-92AD-FCB5968FD643}" type="slidenum">
              <a:rPr lang="fr-FR" smtClean="0"/>
              <a:t>‹N°›</a:t>
            </a:fld>
            <a:endParaRPr lang="fr-FR"/>
          </a:p>
        </p:txBody>
      </p:sp>
    </p:spTree>
    <p:extLst>
      <p:ext uri="{BB962C8B-B14F-4D97-AF65-F5344CB8AC3E}">
        <p14:creationId xmlns:p14="http://schemas.microsoft.com/office/powerpoint/2010/main" val="877519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02078CC8-9EAD-4138-4958-5C17A1F87D82}"/>
              </a:ext>
            </a:extLst>
          </p:cNvPr>
          <p:cNvSpPr>
            <a:spLocks noGrp="1"/>
          </p:cNvSpPr>
          <p:nvPr>
            <p:ph type="dt" sz="half" idx="10"/>
          </p:nvPr>
        </p:nvSpPr>
        <p:spPr/>
        <p:txBody>
          <a:bodyPr/>
          <a:lstStyle/>
          <a:p>
            <a:fld id="{6FA35DAF-CAF2-43CB-BC87-59575353885D}" type="datetime1">
              <a:rPr lang="fr-FR" smtClean="0"/>
              <a:t>06/02/2025</a:t>
            </a:fld>
            <a:endParaRPr lang="fr-FR"/>
          </a:p>
        </p:txBody>
      </p:sp>
      <p:sp>
        <p:nvSpPr>
          <p:cNvPr id="3" name="Espace réservé du pied de page 2">
            <a:extLst>
              <a:ext uri="{FF2B5EF4-FFF2-40B4-BE49-F238E27FC236}">
                <a16:creationId xmlns:a16="http://schemas.microsoft.com/office/drawing/2014/main" id="{7B638F3F-6517-7C45-F077-3FB4B774BAC0}"/>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56AD224B-B3A9-09C8-6ED6-D961ECC87DDD}"/>
              </a:ext>
            </a:extLst>
          </p:cNvPr>
          <p:cNvSpPr>
            <a:spLocks noGrp="1"/>
          </p:cNvSpPr>
          <p:nvPr>
            <p:ph type="sldNum" sz="quarter" idx="12"/>
          </p:nvPr>
        </p:nvSpPr>
        <p:spPr/>
        <p:txBody>
          <a:bodyPr/>
          <a:lstStyle/>
          <a:p>
            <a:fld id="{C4638023-8896-4FB0-92AD-FCB5968FD643}" type="slidenum">
              <a:rPr lang="fr-FR" smtClean="0"/>
              <a:t>‹N°›</a:t>
            </a:fld>
            <a:endParaRPr lang="fr-FR"/>
          </a:p>
        </p:txBody>
      </p:sp>
    </p:spTree>
    <p:extLst>
      <p:ext uri="{BB962C8B-B14F-4D97-AF65-F5344CB8AC3E}">
        <p14:creationId xmlns:p14="http://schemas.microsoft.com/office/powerpoint/2010/main" val="688800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20E6EC-F494-1695-7160-7A5C7496658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9AB5740B-CDCE-1EDE-5891-5F849DD317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2E597E47-8A2A-2C31-4BFF-BEBF19AD1F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02D16151-EBE4-C129-4D84-558E3AF2D4D2}"/>
              </a:ext>
            </a:extLst>
          </p:cNvPr>
          <p:cNvSpPr>
            <a:spLocks noGrp="1"/>
          </p:cNvSpPr>
          <p:nvPr>
            <p:ph type="dt" sz="half" idx="10"/>
          </p:nvPr>
        </p:nvSpPr>
        <p:spPr/>
        <p:txBody>
          <a:bodyPr/>
          <a:lstStyle/>
          <a:p>
            <a:fld id="{2ACB74E3-DE0B-4840-8936-FCD7E279929E}" type="datetime1">
              <a:rPr lang="fr-FR" smtClean="0"/>
              <a:t>06/02/2025</a:t>
            </a:fld>
            <a:endParaRPr lang="fr-FR"/>
          </a:p>
        </p:txBody>
      </p:sp>
      <p:sp>
        <p:nvSpPr>
          <p:cNvPr id="6" name="Espace réservé du pied de page 5">
            <a:extLst>
              <a:ext uri="{FF2B5EF4-FFF2-40B4-BE49-F238E27FC236}">
                <a16:creationId xmlns:a16="http://schemas.microsoft.com/office/drawing/2014/main" id="{C36F4CF8-6D99-DF39-9F1B-3C523A85C584}"/>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1D6A8EB0-88BA-6AB6-082F-CAA455C0A375}"/>
              </a:ext>
            </a:extLst>
          </p:cNvPr>
          <p:cNvSpPr>
            <a:spLocks noGrp="1"/>
          </p:cNvSpPr>
          <p:nvPr>
            <p:ph type="sldNum" sz="quarter" idx="12"/>
          </p:nvPr>
        </p:nvSpPr>
        <p:spPr/>
        <p:txBody>
          <a:bodyPr/>
          <a:lstStyle/>
          <a:p>
            <a:fld id="{C4638023-8896-4FB0-92AD-FCB5968FD643}" type="slidenum">
              <a:rPr lang="fr-FR" smtClean="0"/>
              <a:t>‹N°›</a:t>
            </a:fld>
            <a:endParaRPr lang="fr-FR"/>
          </a:p>
        </p:txBody>
      </p:sp>
    </p:spTree>
    <p:extLst>
      <p:ext uri="{BB962C8B-B14F-4D97-AF65-F5344CB8AC3E}">
        <p14:creationId xmlns:p14="http://schemas.microsoft.com/office/powerpoint/2010/main" val="462247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B84D221-6256-6A7D-7645-C158A2A214E2}"/>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964675AB-EC60-3B6B-1BB9-FA05D34960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EEE9131B-3C68-2D33-3644-62FB09C33E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D1D853F3-E56B-959B-BA0F-830728F434BC}"/>
              </a:ext>
            </a:extLst>
          </p:cNvPr>
          <p:cNvSpPr>
            <a:spLocks noGrp="1"/>
          </p:cNvSpPr>
          <p:nvPr>
            <p:ph type="dt" sz="half" idx="10"/>
          </p:nvPr>
        </p:nvSpPr>
        <p:spPr/>
        <p:txBody>
          <a:bodyPr/>
          <a:lstStyle/>
          <a:p>
            <a:fld id="{517D045C-0810-4966-BA46-5FE8427E8340}" type="datetime1">
              <a:rPr lang="fr-FR" smtClean="0"/>
              <a:t>06/02/2025</a:t>
            </a:fld>
            <a:endParaRPr lang="fr-FR"/>
          </a:p>
        </p:txBody>
      </p:sp>
      <p:sp>
        <p:nvSpPr>
          <p:cNvPr id="6" name="Espace réservé du pied de page 5">
            <a:extLst>
              <a:ext uri="{FF2B5EF4-FFF2-40B4-BE49-F238E27FC236}">
                <a16:creationId xmlns:a16="http://schemas.microsoft.com/office/drawing/2014/main" id="{F04F5423-3564-4149-1320-F51A0EAA0E0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92BA4A8-0C6E-F545-D0AD-C5924453DADB}"/>
              </a:ext>
            </a:extLst>
          </p:cNvPr>
          <p:cNvSpPr>
            <a:spLocks noGrp="1"/>
          </p:cNvSpPr>
          <p:nvPr>
            <p:ph type="sldNum" sz="quarter" idx="12"/>
          </p:nvPr>
        </p:nvSpPr>
        <p:spPr/>
        <p:txBody>
          <a:bodyPr/>
          <a:lstStyle/>
          <a:p>
            <a:fld id="{C4638023-8896-4FB0-92AD-FCB5968FD643}" type="slidenum">
              <a:rPr lang="fr-FR" smtClean="0"/>
              <a:t>‹N°›</a:t>
            </a:fld>
            <a:endParaRPr lang="fr-FR"/>
          </a:p>
        </p:txBody>
      </p:sp>
    </p:spTree>
    <p:extLst>
      <p:ext uri="{BB962C8B-B14F-4D97-AF65-F5344CB8AC3E}">
        <p14:creationId xmlns:p14="http://schemas.microsoft.com/office/powerpoint/2010/main" val="2571669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B094342D-658E-5825-66CB-D8BC92F42A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3CB50CBB-8218-6EA3-6020-AA524CC62D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BCF1196-8700-58F7-BEA5-0A26B1031E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FE1381-93FE-4F8F-A879-399FD059E06A}" type="datetime1">
              <a:rPr lang="fr-FR" smtClean="0"/>
              <a:t>06/02/2025</a:t>
            </a:fld>
            <a:endParaRPr lang="fr-FR"/>
          </a:p>
        </p:txBody>
      </p:sp>
      <p:sp>
        <p:nvSpPr>
          <p:cNvPr id="5" name="Espace réservé du pied de page 4">
            <a:extLst>
              <a:ext uri="{FF2B5EF4-FFF2-40B4-BE49-F238E27FC236}">
                <a16:creationId xmlns:a16="http://schemas.microsoft.com/office/drawing/2014/main" id="{D7F1EB93-8EB8-9213-C44F-F80391EFEE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7ADAE428-BC42-1328-5017-4A84367AC6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638023-8896-4FB0-92AD-FCB5968FD643}" type="slidenum">
              <a:rPr lang="fr-FR" smtClean="0"/>
              <a:t>‹N°›</a:t>
            </a:fld>
            <a:endParaRPr lang="fr-FR"/>
          </a:p>
        </p:txBody>
      </p:sp>
    </p:spTree>
    <p:extLst>
      <p:ext uri="{BB962C8B-B14F-4D97-AF65-F5344CB8AC3E}">
        <p14:creationId xmlns:p14="http://schemas.microsoft.com/office/powerpoint/2010/main" val="20555787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webp"/><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8.jpeg"/><Relationship Id="rId7" Type="http://schemas.openxmlformats.org/officeDocument/2006/relationships/image" Target="../media/image27.jpeg"/><Relationship Id="rId2"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image" Target="../media/image6.jpeg"/><Relationship Id="rId5" Type="http://schemas.openxmlformats.org/officeDocument/2006/relationships/image" Target="../media/image26.jpeg"/><Relationship Id="rId4" Type="http://schemas.openxmlformats.org/officeDocument/2006/relationships/image" Target="../media/image25.jpeg"/></Relationships>
</file>

<file path=ppt/slides/_rels/slide11.xml.rels><?xml version="1.0" encoding="UTF-8" standalone="yes"?>
<Relationships xmlns="http://schemas.openxmlformats.org/package/2006/relationships"><Relationship Id="rId8" Type="http://schemas.openxmlformats.org/officeDocument/2006/relationships/image" Target="../media/image29.jpeg"/><Relationship Id="rId3" Type="http://schemas.openxmlformats.org/officeDocument/2006/relationships/image" Target="../media/image9.jpeg"/><Relationship Id="rId7" Type="http://schemas.openxmlformats.org/officeDocument/2006/relationships/image" Target="../media/image28.jpeg"/><Relationship Id="rId2" Type="http://schemas.openxmlformats.org/officeDocument/2006/relationships/image" Target="../media/image11.jpeg"/><Relationship Id="rId1" Type="http://schemas.openxmlformats.org/officeDocument/2006/relationships/slideLayout" Target="../slideLayouts/slideLayout7.xml"/><Relationship Id="rId6" Type="http://schemas.openxmlformats.org/officeDocument/2006/relationships/image" Target="../media/image22.jpeg"/><Relationship Id="rId5" Type="http://schemas.openxmlformats.org/officeDocument/2006/relationships/image" Target="../media/image10.jpeg"/><Relationship Id="rId10" Type="http://schemas.openxmlformats.org/officeDocument/2006/relationships/image" Target="../media/image13.jpeg"/><Relationship Id="rId4" Type="http://schemas.openxmlformats.org/officeDocument/2006/relationships/image" Target="../media/image14.jpeg"/><Relationship Id="rId9" Type="http://schemas.openxmlformats.org/officeDocument/2006/relationships/image" Target="../media/image23.jpeg"/></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7" Type="http://schemas.openxmlformats.org/officeDocument/2006/relationships/image" Target="../media/image7.jpg"/><Relationship Id="rId2" Type="http://schemas.openxmlformats.org/officeDocument/2006/relationships/image" Target="../media/image15.jpeg"/><Relationship Id="rId1" Type="http://schemas.openxmlformats.org/officeDocument/2006/relationships/slideLayout" Target="../slideLayouts/slideLayout7.xml"/><Relationship Id="rId6" Type="http://schemas.openxmlformats.org/officeDocument/2006/relationships/image" Target="../media/image32.jpg"/><Relationship Id="rId5" Type="http://schemas.openxmlformats.org/officeDocument/2006/relationships/image" Target="../media/image31.jpeg"/><Relationship Id="rId4" Type="http://schemas.openxmlformats.org/officeDocument/2006/relationships/image" Target="../media/image30.jpeg"/></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 Id="rId4"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 Id="rId5" Type="http://schemas.openxmlformats.org/officeDocument/2006/relationships/image" Target="../media/image11.jpeg"/><Relationship Id="rId4" Type="http://schemas.openxmlformats.org/officeDocument/2006/relationships/image" Target="../media/image10.jpeg"/></Relationships>
</file>

<file path=ppt/slides/_rels/slide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7.xml"/><Relationship Id="rId6" Type="http://schemas.openxmlformats.org/officeDocument/2006/relationships/image" Target="../media/image7.jpg"/><Relationship Id="rId5" Type="http://schemas.openxmlformats.org/officeDocument/2006/relationships/image" Target="../media/image6.jpeg"/><Relationship Id="rId4" Type="http://schemas.openxmlformats.org/officeDocument/2006/relationships/image" Target="../media/image19.jpeg"/></Relationships>
</file>

<file path=ppt/slides/_rels/slide9.xml.rels><?xml version="1.0" encoding="UTF-8" standalone="yes"?>
<Relationships xmlns="http://schemas.openxmlformats.org/package/2006/relationships"><Relationship Id="rId8" Type="http://schemas.openxmlformats.org/officeDocument/2006/relationships/image" Target="../media/image23.jpeg"/><Relationship Id="rId3" Type="http://schemas.openxmlformats.org/officeDocument/2006/relationships/image" Target="../media/image9.jpeg"/><Relationship Id="rId7" Type="http://schemas.openxmlformats.org/officeDocument/2006/relationships/image" Target="../media/image22.jpe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10.jpeg"/><Relationship Id="rId5" Type="http://schemas.openxmlformats.org/officeDocument/2006/relationships/image" Target="../media/image11.jpeg"/><Relationship Id="rId4" Type="http://schemas.openxmlformats.org/officeDocument/2006/relationships/image" Target="../media/image21.jpeg"/><Relationship Id="rId9"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58657004-D8A6-06E1-86B3-39BE41B5D9DA}"/>
              </a:ext>
            </a:extLst>
          </p:cNvPr>
          <p:cNvSpPr txBox="1"/>
          <p:nvPr/>
        </p:nvSpPr>
        <p:spPr>
          <a:xfrm>
            <a:off x="880245" y="676604"/>
            <a:ext cx="7230533" cy="4616648"/>
          </a:xfrm>
          <a:prstGeom prst="rect">
            <a:avLst/>
          </a:prstGeom>
          <a:noFill/>
        </p:spPr>
        <p:txBody>
          <a:bodyPr wrap="square">
            <a:spAutoFit/>
          </a:bodyPr>
          <a:lstStyle/>
          <a:p>
            <a:pPr algn="just"/>
            <a:r>
              <a:rPr lang="fr-FR" sz="1200" dirty="0"/>
              <a:t>La société « </a:t>
            </a:r>
            <a:r>
              <a:rPr lang="fr-FR" sz="1200" b="1" dirty="0">
                <a:solidFill>
                  <a:srgbClr val="FF0000"/>
                </a:solidFill>
              </a:rPr>
              <a:t>3 S - Security</a:t>
            </a:r>
            <a:r>
              <a:rPr lang="fr-FR" sz="1200" dirty="0"/>
              <a:t> » est spécialisée dans la sécurité des personnes et des biens. Elle exerce dans des secteurs variés tel que: </a:t>
            </a:r>
            <a:r>
              <a:rPr lang="fr-FR" sz="1200" i="1" u="none" strike="noStrike" baseline="0" dirty="0"/>
              <a:t>Gardiennage et Surveillance, Protection rapprochée, Événementiel</a:t>
            </a:r>
            <a:r>
              <a:rPr lang="fr-FR" sz="1200" i="1" dirty="0"/>
              <a:t>, </a:t>
            </a:r>
            <a:r>
              <a:rPr lang="fr-FR" sz="1200" i="1" u="none" strike="noStrike" baseline="0" dirty="0"/>
              <a:t>Accompagnement</a:t>
            </a:r>
            <a:r>
              <a:rPr lang="fr-FR" sz="1200" i="1" dirty="0"/>
              <a:t>, </a:t>
            </a:r>
            <a:r>
              <a:rPr lang="fr-FR" sz="1200" i="1" u="none" strike="noStrike" baseline="0" dirty="0"/>
              <a:t>Hôtesses,</a:t>
            </a:r>
            <a:r>
              <a:rPr lang="fr-FR" sz="1200" i="1" dirty="0"/>
              <a:t> Contrôle d’accès, Télésurveillance &amp; les systèmes d’alarmes</a:t>
            </a:r>
            <a:r>
              <a:rPr lang="fr-FR" sz="1200" dirty="0"/>
              <a:t>.</a:t>
            </a:r>
          </a:p>
          <a:p>
            <a:pPr algn="just"/>
            <a:endParaRPr lang="fr-FR" sz="1200" dirty="0"/>
          </a:p>
          <a:p>
            <a:pPr algn="just"/>
            <a:r>
              <a:rPr lang="fr-FR" sz="1200" dirty="0"/>
              <a:t>Nous organisons et remplissons tous les types de missions allant de la protection rapprochée des personnalités jusqu’au gardiennage, en passant par la sécurité événementielle (cérémonies ou réceptions) et la surveillance de points sensibles.</a:t>
            </a:r>
          </a:p>
          <a:p>
            <a:pPr algn="just"/>
            <a:endParaRPr lang="fr-FR" sz="1200" dirty="0"/>
          </a:p>
          <a:p>
            <a:pPr algn="just"/>
            <a:r>
              <a:rPr lang="fr-FR" sz="1200" dirty="0"/>
              <a:t>Notre mot d’ordre est: «</a:t>
            </a:r>
            <a:r>
              <a:rPr lang="fr-FR" sz="1000" dirty="0"/>
              <a:t> </a:t>
            </a:r>
            <a:r>
              <a:rPr lang="fr-FR" sz="1200" b="1" dirty="0">
                <a:effectLst/>
                <a:ea typeface="Calibri" panose="020F0502020204030204" pitchFamily="34" charset="0"/>
                <a:cs typeface="Calibri" panose="020F0502020204030204" pitchFamily="34" charset="0"/>
              </a:rPr>
              <a:t>Protéger, Prévenir, Préserver</a:t>
            </a:r>
            <a:r>
              <a:rPr lang="fr-FR" sz="1200" b="1" dirty="0">
                <a:ea typeface="Calibri" panose="020F0502020204030204" pitchFamily="34" charset="0"/>
                <a:cs typeface="Calibri" panose="020F0502020204030204" pitchFamily="34" charset="0"/>
              </a:rPr>
              <a:t> </a:t>
            </a:r>
            <a:r>
              <a:rPr lang="fr-FR" sz="1200" dirty="0"/>
              <a:t>», car notre premier travail est d’anticiper tout type de danger et être prêt à réagir. Ensuite, nous avons pour mission de calmer la situation et de garder le contrôle: veillez à l’ordre. Pour y arriver, il nous est très important, voir une obligation, de passer au préalable par un audit des besoins du clients en hommes, équipements ainsi qu’une visite d’inspection sur les lieux concernés. Ces audits sont menés par nos cadres hautement spécialisés qui conseillent et détermineront les mesures et les dispositifs à prendre afin de répondre plus efficacement aux besoins et objectifs fixés.</a:t>
            </a:r>
          </a:p>
          <a:p>
            <a:pPr algn="just"/>
            <a:endParaRPr lang="fr-FR" sz="1200" dirty="0"/>
          </a:p>
          <a:p>
            <a:pPr algn="just"/>
            <a:r>
              <a:rPr lang="fr-FR" sz="1200" dirty="0"/>
              <a:t>Afin de répondre efficacement aux besoins du clients et satisfaire ses demandes, </a:t>
            </a:r>
            <a:r>
              <a:rPr lang="fr-FR" sz="1200" b="1" dirty="0"/>
              <a:t>3 S - Security </a:t>
            </a:r>
            <a:r>
              <a:rPr lang="fr-FR" sz="1200" dirty="0"/>
              <a:t>met un accent particulier sur la formation de son personnel.</a:t>
            </a:r>
          </a:p>
          <a:p>
            <a:pPr algn="just"/>
            <a:endParaRPr lang="fr-FR" sz="1200" dirty="0"/>
          </a:p>
          <a:p>
            <a:pPr algn="just"/>
            <a:r>
              <a:rPr lang="fr-FR" sz="1200" dirty="0"/>
              <a:t>Pour vos événements ponctuels et vos besoins quotidiens, nos équipes sont uniquement constituées de professionnels. Qu’ils soient spécialistes de la protection rapprochée, maîtres chien, agents de sécurité, d’accueil ou voituriers, hommes ou femmes, nos agents sont parfaitement aptes à répondre à l’ensemble des missions que vous nous confiez: public ou privé. Quels que soient vos besoins, </a:t>
            </a:r>
            <a:r>
              <a:rPr lang="fr-FR" sz="1200" b="1" dirty="0"/>
              <a:t>3 S - Security </a:t>
            </a:r>
            <a:r>
              <a:rPr lang="fr-FR" sz="1200" dirty="0"/>
              <a:t>répondra à vos demandes</a:t>
            </a:r>
          </a:p>
          <a:p>
            <a:pPr algn="just"/>
            <a:r>
              <a:rPr lang="fr-FR" sz="1200" dirty="0"/>
              <a:t>avec efficacité et sans faille.</a:t>
            </a:r>
          </a:p>
          <a:p>
            <a:pPr algn="just"/>
            <a:endParaRPr lang="fr-FR" sz="600" dirty="0"/>
          </a:p>
          <a:p>
            <a:pPr algn="just"/>
            <a:r>
              <a:rPr lang="fr-FR" sz="1200" dirty="0"/>
              <a:t>Nos équipes opèrent 24h/24 et 7jrs/7 dans la rapidité et l’efficacité.</a:t>
            </a:r>
          </a:p>
        </p:txBody>
      </p:sp>
      <p:sp>
        <p:nvSpPr>
          <p:cNvPr id="5" name="ZoneTexte 4">
            <a:extLst>
              <a:ext uri="{FF2B5EF4-FFF2-40B4-BE49-F238E27FC236}">
                <a16:creationId xmlns:a16="http://schemas.microsoft.com/office/drawing/2014/main" id="{F552C860-4E2F-9C17-7374-B22C8E55CA43}"/>
              </a:ext>
            </a:extLst>
          </p:cNvPr>
          <p:cNvSpPr txBox="1"/>
          <p:nvPr/>
        </p:nvSpPr>
        <p:spPr>
          <a:xfrm>
            <a:off x="898650" y="104653"/>
            <a:ext cx="3516190" cy="461665"/>
          </a:xfrm>
          <a:prstGeom prst="rect">
            <a:avLst/>
          </a:prstGeom>
          <a:noFill/>
        </p:spPr>
        <p:txBody>
          <a:bodyPr wrap="square">
            <a:spAutoFit/>
          </a:bodyPr>
          <a:lstStyle/>
          <a:p>
            <a:pPr algn="l"/>
            <a:r>
              <a:rPr lang="fr-FR" sz="2400" b="1" dirty="0">
                <a:solidFill>
                  <a:srgbClr val="0070C0"/>
                </a:solidFill>
                <a:latin typeface="Aptos Narrow" panose="020B0004020202020204" pitchFamily="34" charset="0"/>
              </a:rPr>
              <a:t>Présentation de Société</a:t>
            </a:r>
          </a:p>
        </p:txBody>
      </p:sp>
      <p:pic>
        <p:nvPicPr>
          <p:cNvPr id="13" name="Image 12">
            <a:extLst>
              <a:ext uri="{FF2B5EF4-FFF2-40B4-BE49-F238E27FC236}">
                <a16:creationId xmlns:a16="http://schemas.microsoft.com/office/drawing/2014/main" id="{3F9EE588-0F91-3E61-B25F-700864363C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5259" y="5269657"/>
            <a:ext cx="2095500" cy="1524000"/>
          </a:xfrm>
          <a:prstGeom prst="rect">
            <a:avLst/>
          </a:prstGeom>
        </p:spPr>
      </p:pic>
      <p:pic>
        <p:nvPicPr>
          <p:cNvPr id="15" name="Image 14">
            <a:extLst>
              <a:ext uri="{FF2B5EF4-FFF2-40B4-BE49-F238E27FC236}">
                <a16:creationId xmlns:a16="http://schemas.microsoft.com/office/drawing/2014/main" id="{14543537-9E61-F3D5-04C9-A220C75FACCD}"/>
              </a:ext>
            </a:extLst>
          </p:cNvPr>
          <p:cNvPicPr>
            <a:picLocks noChangeAspect="1"/>
          </p:cNvPicPr>
          <p:nvPr/>
        </p:nvPicPr>
        <p:blipFill>
          <a:blip r:embed="rId3">
            <a:extLst>
              <a:ext uri="{28A0092B-C50C-407E-A947-70E740481C1C}">
                <a14:useLocalDpi xmlns:a14="http://schemas.microsoft.com/office/drawing/2010/main" val="0"/>
              </a:ext>
            </a:extLst>
          </a:blip>
          <a:srcRect l="5921" t="17779" r="6383" b="13097"/>
          <a:stretch/>
        </p:blipFill>
        <p:spPr>
          <a:xfrm>
            <a:off x="6493772" y="5865203"/>
            <a:ext cx="1555960" cy="918712"/>
          </a:xfrm>
          <a:prstGeom prst="rect">
            <a:avLst/>
          </a:prstGeom>
        </p:spPr>
      </p:pic>
      <p:pic>
        <p:nvPicPr>
          <p:cNvPr id="17" name="Image 16">
            <a:extLst>
              <a:ext uri="{FF2B5EF4-FFF2-40B4-BE49-F238E27FC236}">
                <a16:creationId xmlns:a16="http://schemas.microsoft.com/office/drawing/2014/main" id="{976C3717-8118-B807-9909-5CB151F631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56745" y="5249664"/>
            <a:ext cx="2095500" cy="1524000"/>
          </a:xfrm>
          <a:prstGeom prst="rect">
            <a:avLst/>
          </a:prstGeom>
        </p:spPr>
      </p:pic>
      <p:pic>
        <p:nvPicPr>
          <p:cNvPr id="19" name="Image 18">
            <a:extLst>
              <a:ext uri="{FF2B5EF4-FFF2-40B4-BE49-F238E27FC236}">
                <a16:creationId xmlns:a16="http://schemas.microsoft.com/office/drawing/2014/main" id="{7230B04A-76C2-EEBE-5D2D-82D43B0E410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5921" y="5183013"/>
            <a:ext cx="1871903" cy="1587048"/>
          </a:xfrm>
          <a:prstGeom prst="rect">
            <a:avLst/>
          </a:prstGeom>
        </p:spPr>
      </p:pic>
      <p:sp>
        <p:nvSpPr>
          <p:cNvPr id="21" name="Espace réservé du numéro de diapositive 20">
            <a:extLst>
              <a:ext uri="{FF2B5EF4-FFF2-40B4-BE49-F238E27FC236}">
                <a16:creationId xmlns:a16="http://schemas.microsoft.com/office/drawing/2014/main" id="{B8D7F77A-3E6B-8D75-4009-E88B720A3E7B}"/>
              </a:ext>
            </a:extLst>
          </p:cNvPr>
          <p:cNvSpPr>
            <a:spLocks noGrp="1"/>
          </p:cNvSpPr>
          <p:nvPr>
            <p:ph type="sldNum" sz="quarter" idx="12"/>
          </p:nvPr>
        </p:nvSpPr>
        <p:spPr>
          <a:xfrm>
            <a:off x="3704495" y="6492875"/>
            <a:ext cx="2743200" cy="365125"/>
          </a:xfrm>
        </p:spPr>
        <p:txBody>
          <a:bodyPr/>
          <a:lstStyle/>
          <a:p>
            <a:fld id="{C4638023-8896-4FB0-92AD-FCB5968FD643}" type="slidenum">
              <a:rPr lang="fr-FR" smtClean="0"/>
              <a:t>1</a:t>
            </a:fld>
            <a:endParaRPr lang="fr-FR"/>
          </a:p>
        </p:txBody>
      </p:sp>
      <p:cxnSp>
        <p:nvCxnSpPr>
          <p:cNvPr id="29" name="Connecteur droit 28">
            <a:extLst>
              <a:ext uri="{FF2B5EF4-FFF2-40B4-BE49-F238E27FC236}">
                <a16:creationId xmlns:a16="http://schemas.microsoft.com/office/drawing/2014/main" id="{DBEE3587-F403-1A3D-C798-270FB73D093E}"/>
              </a:ext>
            </a:extLst>
          </p:cNvPr>
          <p:cNvCxnSpPr>
            <a:cxnSpLocks/>
          </p:cNvCxnSpPr>
          <p:nvPr/>
        </p:nvCxnSpPr>
        <p:spPr>
          <a:xfrm>
            <a:off x="1009650" y="566318"/>
            <a:ext cx="2962275"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94447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E7D0B117-5EFC-536C-18D2-9F3B09501944}"/>
              </a:ext>
            </a:extLst>
          </p:cNvPr>
          <p:cNvSpPr txBox="1"/>
          <p:nvPr/>
        </p:nvSpPr>
        <p:spPr>
          <a:xfrm>
            <a:off x="1165861" y="318254"/>
            <a:ext cx="6093822" cy="461665"/>
          </a:xfrm>
          <a:prstGeom prst="rect">
            <a:avLst/>
          </a:prstGeom>
          <a:noFill/>
        </p:spPr>
        <p:txBody>
          <a:bodyPr wrap="square">
            <a:spAutoFit/>
          </a:bodyPr>
          <a:lstStyle/>
          <a:p>
            <a:r>
              <a:rPr lang="fr-FR" sz="2400" b="1" i="0" u="none" strike="noStrike" baseline="0" dirty="0">
                <a:solidFill>
                  <a:srgbClr val="002060"/>
                </a:solidFill>
                <a:latin typeface="Aptos Narrow" panose="020B0004020202020204" pitchFamily="34" charset="0"/>
              </a:rPr>
              <a:t>Télésurveillance &amp; Système d’alarme</a:t>
            </a:r>
            <a:endParaRPr lang="fr-FR" sz="2400" dirty="0">
              <a:latin typeface="Aptos Narrow" panose="020B0004020202020204" pitchFamily="34" charset="0"/>
            </a:endParaRPr>
          </a:p>
        </p:txBody>
      </p:sp>
      <p:sp>
        <p:nvSpPr>
          <p:cNvPr id="5" name="ZoneTexte 4">
            <a:extLst>
              <a:ext uri="{FF2B5EF4-FFF2-40B4-BE49-F238E27FC236}">
                <a16:creationId xmlns:a16="http://schemas.microsoft.com/office/drawing/2014/main" id="{BAA6EC6B-A092-61F3-E102-3694B8639A52}"/>
              </a:ext>
            </a:extLst>
          </p:cNvPr>
          <p:cNvSpPr txBox="1"/>
          <p:nvPr/>
        </p:nvSpPr>
        <p:spPr>
          <a:xfrm>
            <a:off x="1171932" y="1037177"/>
            <a:ext cx="7421116" cy="3046988"/>
          </a:xfrm>
          <a:prstGeom prst="rect">
            <a:avLst/>
          </a:prstGeom>
          <a:noFill/>
        </p:spPr>
        <p:txBody>
          <a:bodyPr wrap="square">
            <a:spAutoFit/>
          </a:bodyPr>
          <a:lstStyle/>
          <a:p>
            <a:pPr algn="just"/>
            <a:r>
              <a:rPr lang="fr-FR" sz="1200" b="0" i="0" u="none" strike="noStrike" baseline="0" dirty="0">
                <a:solidFill>
                  <a:srgbClr val="000000"/>
                </a:solidFill>
              </a:rPr>
              <a:t>Installer une alarme, une camera ou un détecteur de présence chez soi est certainement la solution la plus efficace pour limiter les risques d’être cambriolé. Mais encore faut-il choisir le bon système en fonction de la configuration de son habitation, de la valeur de ses biens et de ses besoins!</a:t>
            </a:r>
          </a:p>
          <a:p>
            <a:pPr algn="just"/>
            <a:endParaRPr lang="fr-FR" sz="1200" b="1" i="0" u="none" strike="noStrike" baseline="0" dirty="0">
              <a:solidFill>
                <a:srgbClr val="002060"/>
              </a:solidFill>
            </a:endParaRPr>
          </a:p>
          <a:p>
            <a:pPr algn="just"/>
            <a:r>
              <a:rPr lang="fr-FR" sz="1200" b="1" i="0" u="none" strike="noStrike" baseline="0" dirty="0">
                <a:solidFill>
                  <a:srgbClr val="002060"/>
                </a:solidFill>
              </a:rPr>
              <a:t>PROTEGEZ VOTRE RESIDENCE:</a:t>
            </a:r>
          </a:p>
          <a:p>
            <a:pPr algn="just"/>
            <a:endParaRPr lang="fr-FR" sz="1200" b="0" i="0" u="none" strike="noStrike" baseline="0" dirty="0">
              <a:solidFill>
                <a:srgbClr val="000000"/>
              </a:solidFill>
            </a:endParaRPr>
          </a:p>
          <a:p>
            <a:pPr algn="just"/>
            <a:r>
              <a:rPr lang="fr-FR" sz="1200" b="0" i="0" u="none" strike="noStrike" baseline="0" dirty="0">
                <a:solidFill>
                  <a:srgbClr val="000000"/>
                </a:solidFill>
              </a:rPr>
              <a:t>La télésurveillance est plus qu’une simple alarme </a:t>
            </a:r>
            <a:r>
              <a:rPr lang="fr-FR" sz="1200" dirty="0">
                <a:solidFill>
                  <a:srgbClr val="000000"/>
                </a:solidFill>
              </a:rPr>
              <a:t>ou</a:t>
            </a:r>
            <a:r>
              <a:rPr lang="fr-FR" sz="1200" b="0" i="0" u="none" strike="noStrike" baseline="0" dirty="0">
                <a:solidFill>
                  <a:srgbClr val="000000"/>
                </a:solidFill>
              </a:rPr>
              <a:t> d’une camera. Seule la protection 24 h sur 24 et 7 jours sur 7 vous assurera une assistance immédiate et adéquate. </a:t>
            </a:r>
            <a:r>
              <a:rPr lang="fr-FR" sz="1200" dirty="0">
                <a:solidFill>
                  <a:srgbClr val="000000"/>
                </a:solidFill>
              </a:rPr>
              <a:t>A la moindre détection de fumée ou de feu, vous êtes immédiatement informé.</a:t>
            </a:r>
            <a:r>
              <a:rPr lang="fr-FR" sz="1200" dirty="0"/>
              <a:t> Si quelqu’un essaye de forcer votre serrure, vous êtes déjà au courant, quoi de plus mieux?</a:t>
            </a:r>
            <a:endParaRPr lang="fr-FR" sz="1200" b="0" i="0" u="none" strike="noStrike" baseline="0" dirty="0">
              <a:solidFill>
                <a:srgbClr val="000000"/>
              </a:solidFill>
            </a:endParaRPr>
          </a:p>
          <a:p>
            <a:pPr algn="just"/>
            <a:endParaRPr lang="fr-FR" sz="1200" b="1" i="0" u="none" strike="noStrike" baseline="0" dirty="0">
              <a:solidFill>
                <a:srgbClr val="002060"/>
              </a:solidFill>
            </a:endParaRPr>
          </a:p>
          <a:p>
            <a:pPr algn="just"/>
            <a:r>
              <a:rPr lang="fr-FR" sz="1200" b="1" i="0" u="none" strike="noStrike" baseline="0" dirty="0">
                <a:solidFill>
                  <a:srgbClr val="002060"/>
                </a:solidFill>
              </a:rPr>
              <a:t>PROTEGEZ VOTRE ENTREPRISE, </a:t>
            </a:r>
            <a:r>
              <a:rPr lang="fr-FR" sz="1200" b="1" dirty="0">
                <a:solidFill>
                  <a:srgbClr val="002060"/>
                </a:solidFill>
              </a:rPr>
              <a:t>VOTRE ENTREPRISE OU VOTRE USINE</a:t>
            </a:r>
            <a:r>
              <a:rPr lang="fr-FR" sz="1200" b="1" i="0" u="none" strike="noStrike" baseline="0" dirty="0">
                <a:solidFill>
                  <a:srgbClr val="002060"/>
                </a:solidFill>
              </a:rPr>
              <a:t> :</a:t>
            </a:r>
          </a:p>
          <a:p>
            <a:pPr algn="just"/>
            <a:endParaRPr lang="fr-FR" sz="1200" b="0" i="0" u="none" strike="noStrike" baseline="0" dirty="0">
              <a:solidFill>
                <a:srgbClr val="000000"/>
              </a:solidFill>
            </a:endParaRPr>
          </a:p>
          <a:p>
            <a:pPr algn="just"/>
            <a:r>
              <a:rPr lang="fr-FR" sz="1200" b="0" i="0" u="none" strike="noStrike" baseline="0" dirty="0">
                <a:solidFill>
                  <a:srgbClr val="000000"/>
                </a:solidFill>
              </a:rPr>
              <a:t>Vandalisme, vol d'équipements et de données, dégât d'eau et incendie menacent votre entreprise en votre absence. Partez l'esprit tranquille et laissez le système de télésurveillance garder l’œil sur vos </a:t>
            </a:r>
            <a:r>
              <a:rPr lang="fr-FR" sz="1200" dirty="0">
                <a:solidFill>
                  <a:srgbClr val="000000"/>
                </a:solidFill>
              </a:rPr>
              <a:t>affaires</a:t>
            </a:r>
            <a:r>
              <a:rPr lang="fr-FR" sz="1200" b="0" i="0" u="none" strike="noStrike" baseline="0" dirty="0">
                <a:solidFill>
                  <a:srgbClr val="000000"/>
                </a:solidFill>
              </a:rPr>
              <a:t>. </a:t>
            </a:r>
            <a:r>
              <a:rPr lang="fr-FR" sz="1200" b="1" i="0" u="none" strike="noStrike" baseline="0" dirty="0">
                <a:solidFill>
                  <a:srgbClr val="FF0000"/>
                </a:solidFill>
              </a:rPr>
              <a:t>3 S - Security </a:t>
            </a:r>
            <a:r>
              <a:rPr lang="fr-FR" sz="1200" b="0" i="0" u="none" strike="noStrike" baseline="0" dirty="0">
                <a:solidFill>
                  <a:srgbClr val="000000"/>
                </a:solidFill>
              </a:rPr>
              <a:t>vous offre même une double connexion à sa centrale de surveillance advenant le cas où la ligne téléphonique de votre entreprise serait coupée.</a:t>
            </a:r>
          </a:p>
        </p:txBody>
      </p:sp>
      <p:pic>
        <p:nvPicPr>
          <p:cNvPr id="7" name="Image 6">
            <a:extLst>
              <a:ext uri="{FF2B5EF4-FFF2-40B4-BE49-F238E27FC236}">
                <a16:creationId xmlns:a16="http://schemas.microsoft.com/office/drawing/2014/main" id="{10461F50-6FBB-8559-D0EB-AF143C2683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3404" y="5395766"/>
            <a:ext cx="3329262" cy="1264277"/>
          </a:xfrm>
          <a:prstGeom prst="rect">
            <a:avLst/>
          </a:prstGeom>
        </p:spPr>
      </p:pic>
      <p:pic>
        <p:nvPicPr>
          <p:cNvPr id="9" name="Image 8">
            <a:extLst>
              <a:ext uri="{FF2B5EF4-FFF2-40B4-BE49-F238E27FC236}">
                <a16:creationId xmlns:a16="http://schemas.microsoft.com/office/drawing/2014/main" id="{386182CB-712F-A3FF-FCA4-506BC4421832}"/>
              </a:ext>
            </a:extLst>
          </p:cNvPr>
          <p:cNvPicPr>
            <a:picLocks noChangeAspect="1"/>
          </p:cNvPicPr>
          <p:nvPr/>
        </p:nvPicPr>
        <p:blipFill>
          <a:blip r:embed="rId3">
            <a:extLst>
              <a:ext uri="{28A0092B-C50C-407E-A947-70E740481C1C}">
                <a14:useLocalDpi xmlns:a14="http://schemas.microsoft.com/office/drawing/2010/main" val="0"/>
              </a:ext>
            </a:extLst>
          </a:blip>
          <a:srcRect l="4861" t="16958" r="4852" b="17174"/>
          <a:stretch/>
        </p:blipFill>
        <p:spPr>
          <a:xfrm>
            <a:off x="10141131" y="439494"/>
            <a:ext cx="2050869" cy="997457"/>
          </a:xfrm>
          <a:prstGeom prst="rect">
            <a:avLst/>
          </a:prstGeom>
        </p:spPr>
      </p:pic>
      <p:pic>
        <p:nvPicPr>
          <p:cNvPr id="13" name="Image 12">
            <a:extLst>
              <a:ext uri="{FF2B5EF4-FFF2-40B4-BE49-F238E27FC236}">
                <a16:creationId xmlns:a16="http://schemas.microsoft.com/office/drawing/2014/main" id="{B077EF8F-8D3A-888D-85F4-DCAB8A9F0CA0}"/>
              </a:ext>
            </a:extLst>
          </p:cNvPr>
          <p:cNvPicPr>
            <a:picLocks noChangeAspect="1"/>
          </p:cNvPicPr>
          <p:nvPr/>
        </p:nvPicPr>
        <p:blipFill>
          <a:blip r:embed="rId4">
            <a:extLst>
              <a:ext uri="{28A0092B-C50C-407E-A947-70E740481C1C}">
                <a14:useLocalDpi xmlns:a14="http://schemas.microsoft.com/office/drawing/2010/main" val="0"/>
              </a:ext>
            </a:extLst>
          </a:blip>
          <a:srcRect l="9484" t="15962" r="9072" b="17942"/>
          <a:stretch/>
        </p:blipFill>
        <p:spPr>
          <a:xfrm>
            <a:off x="6089499" y="4569043"/>
            <a:ext cx="1685735" cy="136805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5" name="Image 14">
            <a:extLst>
              <a:ext uri="{FF2B5EF4-FFF2-40B4-BE49-F238E27FC236}">
                <a16:creationId xmlns:a16="http://schemas.microsoft.com/office/drawing/2014/main" id="{A7CB1999-C933-43C9-D5BA-6BEE3CAF2D32}"/>
              </a:ext>
            </a:extLst>
          </p:cNvPr>
          <p:cNvPicPr>
            <a:picLocks noChangeAspect="1"/>
          </p:cNvPicPr>
          <p:nvPr/>
        </p:nvPicPr>
        <p:blipFill>
          <a:blip r:embed="rId5">
            <a:extLst>
              <a:ext uri="{28A0092B-C50C-407E-A947-70E740481C1C}">
                <a14:useLocalDpi xmlns:a14="http://schemas.microsoft.com/office/drawing/2010/main" val="0"/>
              </a:ext>
            </a:extLst>
          </a:blip>
          <a:srcRect l="28000" r="25566"/>
          <a:stretch/>
        </p:blipFill>
        <p:spPr>
          <a:xfrm>
            <a:off x="4830331" y="4622169"/>
            <a:ext cx="818010" cy="176164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7" name="Image 16">
            <a:extLst>
              <a:ext uri="{FF2B5EF4-FFF2-40B4-BE49-F238E27FC236}">
                <a16:creationId xmlns:a16="http://schemas.microsoft.com/office/drawing/2014/main" id="{26A8F510-7CD8-41A7-B7FC-CCEDBC1FB5A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331143" y="2125155"/>
            <a:ext cx="860857" cy="871032"/>
          </a:xfrm>
          <a:prstGeom prst="rect">
            <a:avLst/>
          </a:prstGeom>
        </p:spPr>
      </p:pic>
      <p:pic>
        <p:nvPicPr>
          <p:cNvPr id="19" name="Image 18">
            <a:extLst>
              <a:ext uri="{FF2B5EF4-FFF2-40B4-BE49-F238E27FC236}">
                <a16:creationId xmlns:a16="http://schemas.microsoft.com/office/drawing/2014/main" id="{F904E437-48D7-9FF0-34F1-B1CFEDEA4CD7}"/>
              </a:ext>
            </a:extLst>
          </p:cNvPr>
          <p:cNvPicPr>
            <a:picLocks noChangeAspect="1"/>
          </p:cNvPicPr>
          <p:nvPr/>
        </p:nvPicPr>
        <p:blipFill>
          <a:blip r:embed="rId7">
            <a:extLst>
              <a:ext uri="{28A0092B-C50C-407E-A947-70E740481C1C}">
                <a14:useLocalDpi xmlns:a14="http://schemas.microsoft.com/office/drawing/2010/main" val="0"/>
              </a:ext>
            </a:extLst>
          </a:blip>
          <a:srcRect l="4053" t="16946" r="5738" b="18009"/>
          <a:stretch/>
        </p:blipFill>
        <p:spPr>
          <a:xfrm>
            <a:off x="7259683" y="20562"/>
            <a:ext cx="825722" cy="595384"/>
          </a:xfrm>
          <a:prstGeom prst="rect">
            <a:avLst/>
          </a:prstGeom>
        </p:spPr>
      </p:pic>
      <p:sp>
        <p:nvSpPr>
          <p:cNvPr id="21" name="Espace réservé du numéro de diapositive 20">
            <a:extLst>
              <a:ext uri="{FF2B5EF4-FFF2-40B4-BE49-F238E27FC236}">
                <a16:creationId xmlns:a16="http://schemas.microsoft.com/office/drawing/2014/main" id="{79F06773-62DE-5AF2-55F2-4353108B89BA}"/>
              </a:ext>
            </a:extLst>
          </p:cNvPr>
          <p:cNvSpPr>
            <a:spLocks noGrp="1"/>
          </p:cNvSpPr>
          <p:nvPr>
            <p:ph type="sldNum" sz="quarter" idx="12"/>
          </p:nvPr>
        </p:nvSpPr>
        <p:spPr>
          <a:xfrm>
            <a:off x="9252382" y="74369"/>
            <a:ext cx="2743200" cy="365125"/>
          </a:xfrm>
        </p:spPr>
        <p:txBody>
          <a:bodyPr/>
          <a:lstStyle/>
          <a:p>
            <a:fld id="{C4638023-8896-4FB0-92AD-FCB5968FD643}" type="slidenum">
              <a:rPr lang="fr-FR" smtClean="0"/>
              <a:t>10</a:t>
            </a:fld>
            <a:endParaRPr lang="fr-FR" dirty="0"/>
          </a:p>
        </p:txBody>
      </p:sp>
      <p:cxnSp>
        <p:nvCxnSpPr>
          <p:cNvPr id="23" name="Connecteur droit 22">
            <a:extLst>
              <a:ext uri="{FF2B5EF4-FFF2-40B4-BE49-F238E27FC236}">
                <a16:creationId xmlns:a16="http://schemas.microsoft.com/office/drawing/2014/main" id="{EFAFA930-2D5A-999A-5CA4-5E0C5BD0597E}"/>
              </a:ext>
            </a:extLst>
          </p:cNvPr>
          <p:cNvCxnSpPr>
            <a:cxnSpLocks/>
          </p:cNvCxnSpPr>
          <p:nvPr/>
        </p:nvCxnSpPr>
        <p:spPr>
          <a:xfrm flipV="1">
            <a:off x="1293404" y="779919"/>
            <a:ext cx="4554946" cy="1905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7707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age 14">
            <a:extLst>
              <a:ext uri="{FF2B5EF4-FFF2-40B4-BE49-F238E27FC236}">
                <a16:creationId xmlns:a16="http://schemas.microsoft.com/office/drawing/2014/main" id="{F2237997-777F-476E-53FE-DE98B54406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995242">
            <a:off x="5273371" y="789877"/>
            <a:ext cx="1895614" cy="148173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7" name="Image 16">
            <a:extLst>
              <a:ext uri="{FF2B5EF4-FFF2-40B4-BE49-F238E27FC236}">
                <a16:creationId xmlns:a16="http://schemas.microsoft.com/office/drawing/2014/main" id="{773303FA-0DDF-F082-C11E-FDEF4D9F1E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96271" y="2566855"/>
            <a:ext cx="2023085" cy="202308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9" name="Image 18">
            <a:extLst>
              <a:ext uri="{FF2B5EF4-FFF2-40B4-BE49-F238E27FC236}">
                <a16:creationId xmlns:a16="http://schemas.microsoft.com/office/drawing/2014/main" id="{9AD00FCC-E2F3-D7C9-7AE5-6E1FB2C8C6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1288607">
            <a:off x="9240519" y="72438"/>
            <a:ext cx="835248" cy="83524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3" name="Image 22">
            <a:extLst>
              <a:ext uri="{FF2B5EF4-FFF2-40B4-BE49-F238E27FC236}">
                <a16:creationId xmlns:a16="http://schemas.microsoft.com/office/drawing/2014/main" id="{A3FA65A8-22EB-F909-78DA-9E721940DA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969258" y="1302829"/>
            <a:ext cx="1201209" cy="285887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9" name="Image 28">
            <a:extLst>
              <a:ext uri="{FF2B5EF4-FFF2-40B4-BE49-F238E27FC236}">
                <a16:creationId xmlns:a16="http://schemas.microsoft.com/office/drawing/2014/main" id="{B5952888-EF42-5390-E437-670A4F5B638B}"/>
              </a:ext>
            </a:extLst>
          </p:cNvPr>
          <p:cNvPicPr>
            <a:picLocks noChangeAspect="1"/>
          </p:cNvPicPr>
          <p:nvPr/>
        </p:nvPicPr>
        <p:blipFill>
          <a:blip r:embed="rId6">
            <a:extLst>
              <a:ext uri="{28A0092B-C50C-407E-A947-70E740481C1C}">
                <a14:useLocalDpi xmlns:a14="http://schemas.microsoft.com/office/drawing/2010/main" val="0"/>
              </a:ext>
            </a:extLst>
          </a:blip>
          <a:srcRect t="20217" b="20352"/>
          <a:stretch/>
        </p:blipFill>
        <p:spPr>
          <a:xfrm>
            <a:off x="8968184" y="1160670"/>
            <a:ext cx="2001074" cy="118926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7" name="Image 36">
            <a:extLst>
              <a:ext uri="{FF2B5EF4-FFF2-40B4-BE49-F238E27FC236}">
                <a16:creationId xmlns:a16="http://schemas.microsoft.com/office/drawing/2014/main" id="{01BC6AC6-921D-2726-1A80-1E007A16B3E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481434">
            <a:off x="1612369" y="479375"/>
            <a:ext cx="3798560" cy="297331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47" name="Image 46">
            <a:extLst>
              <a:ext uri="{FF2B5EF4-FFF2-40B4-BE49-F238E27FC236}">
                <a16:creationId xmlns:a16="http://schemas.microsoft.com/office/drawing/2014/main" id="{B591788C-E5D0-82FB-3C7A-CDFFA739515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213869">
            <a:off x="5339856" y="4339638"/>
            <a:ext cx="3544405" cy="225041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5" name="Image 54">
            <a:extLst>
              <a:ext uri="{FF2B5EF4-FFF2-40B4-BE49-F238E27FC236}">
                <a16:creationId xmlns:a16="http://schemas.microsoft.com/office/drawing/2014/main" id="{C0300401-5CD2-6BB4-1A04-8155AC3DB5A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130718" y="2566855"/>
            <a:ext cx="2076450" cy="12906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4" name="Image 63">
            <a:extLst>
              <a:ext uri="{FF2B5EF4-FFF2-40B4-BE49-F238E27FC236}">
                <a16:creationId xmlns:a16="http://schemas.microsoft.com/office/drawing/2014/main" id="{6C5AF6BD-A1AF-4052-29C1-D72511AA8B7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84018" y="159941"/>
            <a:ext cx="1427101" cy="13500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6" name="Espace réservé du numéro de diapositive 65">
            <a:extLst>
              <a:ext uri="{FF2B5EF4-FFF2-40B4-BE49-F238E27FC236}">
                <a16:creationId xmlns:a16="http://schemas.microsoft.com/office/drawing/2014/main" id="{ACBF7C95-03BC-53B6-B7DC-4E4F75627226}"/>
              </a:ext>
            </a:extLst>
          </p:cNvPr>
          <p:cNvSpPr>
            <a:spLocks noGrp="1"/>
          </p:cNvSpPr>
          <p:nvPr>
            <p:ph type="sldNum" sz="quarter" idx="12"/>
          </p:nvPr>
        </p:nvSpPr>
        <p:spPr>
          <a:xfrm>
            <a:off x="9204454" y="6456502"/>
            <a:ext cx="2743200" cy="365125"/>
          </a:xfrm>
        </p:spPr>
        <p:txBody>
          <a:bodyPr/>
          <a:lstStyle/>
          <a:p>
            <a:fld id="{C4638023-8896-4FB0-92AD-FCB5968FD643}" type="slidenum">
              <a:rPr lang="fr-FR" smtClean="0"/>
              <a:t>11</a:t>
            </a:fld>
            <a:endParaRPr lang="fr-FR" dirty="0"/>
          </a:p>
        </p:txBody>
      </p:sp>
      <p:sp>
        <p:nvSpPr>
          <p:cNvPr id="4" name="ZoneTexte 3">
            <a:extLst>
              <a:ext uri="{FF2B5EF4-FFF2-40B4-BE49-F238E27FC236}">
                <a16:creationId xmlns:a16="http://schemas.microsoft.com/office/drawing/2014/main" id="{4F393171-605A-DF04-BE1C-2FEE3FE720FF}"/>
              </a:ext>
            </a:extLst>
          </p:cNvPr>
          <p:cNvSpPr txBox="1"/>
          <p:nvPr/>
        </p:nvSpPr>
        <p:spPr>
          <a:xfrm>
            <a:off x="525340" y="6106441"/>
            <a:ext cx="3352068" cy="369332"/>
          </a:xfrm>
          <a:prstGeom prst="rect">
            <a:avLst/>
          </a:prstGeom>
          <a:noFill/>
        </p:spPr>
        <p:txBody>
          <a:bodyPr wrap="square">
            <a:spAutoFit/>
          </a:bodyPr>
          <a:lstStyle/>
          <a:p>
            <a:r>
              <a:rPr lang="fr-FR" sz="1800" b="1" i="1" dirty="0">
                <a:solidFill>
                  <a:srgbClr val="FF0000"/>
                </a:solidFill>
                <a:effectLst/>
                <a:ea typeface="Calibri" panose="020F0502020204030204" pitchFamily="34" charset="0"/>
                <a:cs typeface="Calibri" panose="020F0502020204030204" pitchFamily="34" charset="0"/>
              </a:rPr>
              <a:t>Protéger, Prévenir, Préserver</a:t>
            </a:r>
            <a:r>
              <a:rPr lang="fr-FR" sz="1800" b="1" i="1" dirty="0">
                <a:solidFill>
                  <a:srgbClr val="FF0000"/>
                </a:solidFill>
                <a:ea typeface="Calibri" panose="020F0502020204030204" pitchFamily="34" charset="0"/>
                <a:cs typeface="Calibri" panose="020F0502020204030204" pitchFamily="34" charset="0"/>
              </a:rPr>
              <a:t> </a:t>
            </a:r>
            <a:endParaRPr lang="fr-FR" i="1" dirty="0">
              <a:solidFill>
                <a:srgbClr val="FF0000"/>
              </a:solidFill>
            </a:endParaRPr>
          </a:p>
        </p:txBody>
      </p:sp>
    </p:spTree>
    <p:extLst>
      <p:ext uri="{BB962C8B-B14F-4D97-AF65-F5344CB8AC3E}">
        <p14:creationId xmlns:p14="http://schemas.microsoft.com/office/powerpoint/2010/main" val="34476148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Image 20">
            <a:extLst>
              <a:ext uri="{FF2B5EF4-FFF2-40B4-BE49-F238E27FC236}">
                <a16:creationId xmlns:a16="http://schemas.microsoft.com/office/drawing/2014/main" id="{7D02372D-2318-FDDF-8A88-819CD51716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7857" y="502467"/>
            <a:ext cx="1434890" cy="143489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5" name="Image 24">
            <a:extLst>
              <a:ext uri="{FF2B5EF4-FFF2-40B4-BE49-F238E27FC236}">
                <a16:creationId xmlns:a16="http://schemas.microsoft.com/office/drawing/2014/main" id="{49E1175A-BF87-DE64-2DD3-3DC4AB378D0F}"/>
              </a:ext>
            </a:extLst>
          </p:cNvPr>
          <p:cNvPicPr>
            <a:picLocks noChangeAspect="1"/>
          </p:cNvPicPr>
          <p:nvPr/>
        </p:nvPicPr>
        <p:blipFill>
          <a:blip r:embed="rId3">
            <a:extLst>
              <a:ext uri="{28A0092B-C50C-407E-A947-70E740481C1C}">
                <a14:useLocalDpi xmlns:a14="http://schemas.microsoft.com/office/drawing/2010/main" val="0"/>
              </a:ext>
            </a:extLst>
          </a:blip>
          <a:srcRect l="12336" t="11221" r="20375" b="10230"/>
          <a:stretch/>
        </p:blipFill>
        <p:spPr>
          <a:xfrm>
            <a:off x="11210759" y="916832"/>
            <a:ext cx="764773" cy="135248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7" name="Image 26">
            <a:extLst>
              <a:ext uri="{FF2B5EF4-FFF2-40B4-BE49-F238E27FC236}">
                <a16:creationId xmlns:a16="http://schemas.microsoft.com/office/drawing/2014/main" id="{98EB7686-2B69-918E-3773-8F7736FF95CD}"/>
              </a:ext>
            </a:extLst>
          </p:cNvPr>
          <p:cNvPicPr>
            <a:picLocks noChangeAspect="1"/>
          </p:cNvPicPr>
          <p:nvPr/>
        </p:nvPicPr>
        <p:blipFill>
          <a:blip r:embed="rId4">
            <a:extLst>
              <a:ext uri="{28A0092B-C50C-407E-A947-70E740481C1C}">
                <a14:useLocalDpi xmlns:a14="http://schemas.microsoft.com/office/drawing/2010/main" val="0"/>
              </a:ext>
            </a:extLst>
          </a:blip>
          <a:srcRect l="20588" t="19509" r="20588" b="9719"/>
          <a:stretch/>
        </p:blipFill>
        <p:spPr>
          <a:xfrm>
            <a:off x="3369516" y="2202620"/>
            <a:ext cx="1172399" cy="166221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1" name="Image 50">
            <a:extLst>
              <a:ext uri="{FF2B5EF4-FFF2-40B4-BE49-F238E27FC236}">
                <a16:creationId xmlns:a16="http://schemas.microsoft.com/office/drawing/2014/main" id="{7F49395D-8B8F-E0B3-A02E-3DB78E6D067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24277" y="388805"/>
            <a:ext cx="1428750" cy="14192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 name="Image 2">
            <a:extLst>
              <a:ext uri="{FF2B5EF4-FFF2-40B4-BE49-F238E27FC236}">
                <a16:creationId xmlns:a16="http://schemas.microsoft.com/office/drawing/2014/main" id="{59AF88E7-BC00-D848-BEE2-D96C449CD2A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48617" y="2116054"/>
            <a:ext cx="1649321" cy="1966947"/>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4" name="Espace réservé du numéro de diapositive 3">
            <a:extLst>
              <a:ext uri="{FF2B5EF4-FFF2-40B4-BE49-F238E27FC236}">
                <a16:creationId xmlns:a16="http://schemas.microsoft.com/office/drawing/2014/main" id="{F5C46501-5046-ADF6-F1B6-1DE84AE074DD}"/>
              </a:ext>
            </a:extLst>
          </p:cNvPr>
          <p:cNvSpPr>
            <a:spLocks noGrp="1"/>
          </p:cNvSpPr>
          <p:nvPr>
            <p:ph type="sldNum" sz="quarter" idx="12"/>
          </p:nvPr>
        </p:nvSpPr>
        <p:spPr>
          <a:xfrm>
            <a:off x="9232332" y="134903"/>
            <a:ext cx="2743200" cy="365125"/>
          </a:xfrm>
        </p:spPr>
        <p:txBody>
          <a:bodyPr/>
          <a:lstStyle/>
          <a:p>
            <a:fld id="{C4638023-8896-4FB0-92AD-FCB5968FD643}" type="slidenum">
              <a:rPr lang="fr-FR" smtClean="0"/>
              <a:t>12</a:t>
            </a:fld>
            <a:endParaRPr lang="fr-FR" dirty="0"/>
          </a:p>
        </p:txBody>
      </p:sp>
      <p:pic>
        <p:nvPicPr>
          <p:cNvPr id="2" name="Image 1">
            <a:extLst>
              <a:ext uri="{FF2B5EF4-FFF2-40B4-BE49-F238E27FC236}">
                <a16:creationId xmlns:a16="http://schemas.microsoft.com/office/drawing/2014/main" id="{9753F818-B3B2-0F44-6C0B-9201FBA9323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8286" y="425952"/>
            <a:ext cx="5760720" cy="1344930"/>
          </a:xfrm>
          <a:prstGeom prst="rect">
            <a:avLst/>
          </a:prstGeom>
        </p:spPr>
      </p:pic>
    </p:spTree>
    <p:extLst>
      <p:ext uri="{BB962C8B-B14F-4D97-AF65-F5344CB8AC3E}">
        <p14:creationId xmlns:p14="http://schemas.microsoft.com/office/powerpoint/2010/main" val="1354159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ZoneTexte 17">
            <a:extLst>
              <a:ext uri="{FF2B5EF4-FFF2-40B4-BE49-F238E27FC236}">
                <a16:creationId xmlns:a16="http://schemas.microsoft.com/office/drawing/2014/main" id="{D95B5516-4762-6466-1B96-BD6E796B643C}"/>
              </a:ext>
            </a:extLst>
          </p:cNvPr>
          <p:cNvSpPr txBox="1"/>
          <p:nvPr/>
        </p:nvSpPr>
        <p:spPr>
          <a:xfrm>
            <a:off x="1330635" y="172113"/>
            <a:ext cx="3205228" cy="461665"/>
          </a:xfrm>
          <a:prstGeom prst="rect">
            <a:avLst/>
          </a:prstGeom>
          <a:noFill/>
        </p:spPr>
        <p:txBody>
          <a:bodyPr wrap="square">
            <a:spAutoFit/>
          </a:bodyPr>
          <a:lstStyle/>
          <a:p>
            <a:pPr algn="l"/>
            <a:r>
              <a:rPr lang="fr-FR" sz="2400" b="1" dirty="0">
                <a:solidFill>
                  <a:srgbClr val="002060"/>
                </a:solidFill>
                <a:latin typeface="Aptos Narrow" panose="020B0004020202020204" pitchFamily="34" charset="0"/>
              </a:rPr>
              <a:t>Activités de la société</a:t>
            </a:r>
          </a:p>
        </p:txBody>
      </p:sp>
      <p:pic>
        <p:nvPicPr>
          <p:cNvPr id="9" name="Image 8">
            <a:extLst>
              <a:ext uri="{FF2B5EF4-FFF2-40B4-BE49-F238E27FC236}">
                <a16:creationId xmlns:a16="http://schemas.microsoft.com/office/drawing/2014/main" id="{8430D060-CF01-DE7D-CE01-7938567286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0635" y="995739"/>
            <a:ext cx="4619936" cy="3464952"/>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9" name="ZoneTexte 18">
            <a:extLst>
              <a:ext uri="{FF2B5EF4-FFF2-40B4-BE49-F238E27FC236}">
                <a16:creationId xmlns:a16="http://schemas.microsoft.com/office/drawing/2014/main" id="{CB27410A-BD54-C083-998B-B24E5B701657}"/>
              </a:ext>
            </a:extLst>
          </p:cNvPr>
          <p:cNvSpPr txBox="1"/>
          <p:nvPr/>
        </p:nvSpPr>
        <p:spPr>
          <a:xfrm>
            <a:off x="1215251" y="5934500"/>
            <a:ext cx="4248925" cy="276999"/>
          </a:xfrm>
          <a:prstGeom prst="rect">
            <a:avLst/>
          </a:prstGeom>
          <a:noFill/>
        </p:spPr>
        <p:txBody>
          <a:bodyPr wrap="square">
            <a:spAutoFit/>
          </a:bodyPr>
          <a:lstStyle/>
          <a:p>
            <a:r>
              <a:rPr lang="fr-FR" sz="1200" b="1" dirty="0">
                <a:solidFill>
                  <a:srgbClr val="002060"/>
                </a:solidFill>
              </a:rPr>
              <a:t>Votre satisfaction est notre seule source de motivation.</a:t>
            </a:r>
          </a:p>
        </p:txBody>
      </p:sp>
      <p:pic>
        <p:nvPicPr>
          <p:cNvPr id="20" name="Image 19">
            <a:extLst>
              <a:ext uri="{FF2B5EF4-FFF2-40B4-BE49-F238E27FC236}">
                <a16:creationId xmlns:a16="http://schemas.microsoft.com/office/drawing/2014/main" id="{673BE4DB-2098-BFD5-D152-761B9A8C2A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88778" y="217275"/>
            <a:ext cx="783897" cy="793163"/>
          </a:xfrm>
          <a:prstGeom prst="rect">
            <a:avLst/>
          </a:prstGeom>
        </p:spPr>
      </p:pic>
      <p:sp>
        <p:nvSpPr>
          <p:cNvPr id="22" name="Espace réservé du numéro de diapositive 21">
            <a:extLst>
              <a:ext uri="{FF2B5EF4-FFF2-40B4-BE49-F238E27FC236}">
                <a16:creationId xmlns:a16="http://schemas.microsoft.com/office/drawing/2014/main" id="{064EFB24-BC13-04AC-42F2-C9FE63FEB17A}"/>
              </a:ext>
            </a:extLst>
          </p:cNvPr>
          <p:cNvSpPr>
            <a:spLocks noGrp="1"/>
          </p:cNvSpPr>
          <p:nvPr>
            <p:ph type="sldNum" sz="quarter" idx="12"/>
          </p:nvPr>
        </p:nvSpPr>
        <p:spPr/>
        <p:txBody>
          <a:bodyPr/>
          <a:lstStyle/>
          <a:p>
            <a:fld id="{C4638023-8896-4FB0-92AD-FCB5968FD643}" type="slidenum">
              <a:rPr lang="fr-FR" smtClean="0"/>
              <a:t>2</a:t>
            </a:fld>
            <a:endParaRPr lang="fr-FR"/>
          </a:p>
        </p:txBody>
      </p:sp>
      <p:cxnSp>
        <p:nvCxnSpPr>
          <p:cNvPr id="23" name="Connecteur droit 22">
            <a:extLst>
              <a:ext uri="{FF2B5EF4-FFF2-40B4-BE49-F238E27FC236}">
                <a16:creationId xmlns:a16="http://schemas.microsoft.com/office/drawing/2014/main" id="{0C6F5B89-22C9-C6BE-FF7F-80E278B13A43}"/>
              </a:ext>
            </a:extLst>
          </p:cNvPr>
          <p:cNvCxnSpPr>
            <a:cxnSpLocks/>
          </p:cNvCxnSpPr>
          <p:nvPr/>
        </p:nvCxnSpPr>
        <p:spPr>
          <a:xfrm flipV="1">
            <a:off x="1390110" y="633778"/>
            <a:ext cx="2640928" cy="12723"/>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2" name="Image 1">
            <a:extLst>
              <a:ext uri="{FF2B5EF4-FFF2-40B4-BE49-F238E27FC236}">
                <a16:creationId xmlns:a16="http://schemas.microsoft.com/office/drawing/2014/main" id="{BE1E0877-7EDA-28BD-2E2C-544710C192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64176" y="5011420"/>
            <a:ext cx="5760720" cy="1344930"/>
          </a:xfrm>
          <a:prstGeom prst="rect">
            <a:avLst/>
          </a:prstGeom>
        </p:spPr>
      </p:pic>
    </p:spTree>
    <p:extLst>
      <p:ext uri="{BB962C8B-B14F-4D97-AF65-F5344CB8AC3E}">
        <p14:creationId xmlns:p14="http://schemas.microsoft.com/office/powerpoint/2010/main" val="2272873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195629A5-C06E-95AB-75CC-DDC5187979B0}"/>
              </a:ext>
            </a:extLst>
          </p:cNvPr>
          <p:cNvSpPr txBox="1"/>
          <p:nvPr/>
        </p:nvSpPr>
        <p:spPr>
          <a:xfrm>
            <a:off x="1374547" y="1182596"/>
            <a:ext cx="6496708" cy="2862322"/>
          </a:xfrm>
          <a:prstGeom prst="rect">
            <a:avLst/>
          </a:prstGeom>
          <a:noFill/>
        </p:spPr>
        <p:txBody>
          <a:bodyPr wrap="square">
            <a:spAutoFit/>
          </a:bodyPr>
          <a:lstStyle/>
          <a:p>
            <a:pPr algn="just"/>
            <a:r>
              <a:rPr lang="fr-FR" sz="1200" dirty="0"/>
              <a:t>L</a:t>
            </a:r>
            <a:r>
              <a:rPr lang="fr-FR" sz="1200" b="0" i="0" u="none" strike="noStrike" baseline="0" dirty="0"/>
              <a:t>a surveillance et le gardiennage</a:t>
            </a:r>
            <a:r>
              <a:rPr lang="fr-FR" sz="1200" dirty="0"/>
              <a:t> ont pris </a:t>
            </a:r>
            <a:r>
              <a:rPr lang="fr-FR" sz="1200" b="0" i="0" u="none" strike="noStrike" baseline="0" dirty="0"/>
              <a:t>une place prépondérante dans l’environnement et dans la société moderne. Pour protéger se protéger ou protéger ses biens, il faut penser aux professionnels et aux qualifiés; il faut penser à </a:t>
            </a:r>
            <a:r>
              <a:rPr lang="fr-FR" sz="1200" b="1" i="0" u="none" strike="noStrike" baseline="0" dirty="0">
                <a:solidFill>
                  <a:srgbClr val="0070C0"/>
                </a:solidFill>
              </a:rPr>
              <a:t>3 S - Security</a:t>
            </a:r>
            <a:r>
              <a:rPr lang="fr-FR" sz="1200" b="0" i="0" u="none" strike="noStrike" baseline="0" dirty="0"/>
              <a:t>.</a:t>
            </a:r>
          </a:p>
          <a:p>
            <a:pPr algn="just"/>
            <a:endParaRPr lang="fr-FR" sz="1200" b="0" i="0" u="none" strike="noStrike" baseline="0" dirty="0"/>
          </a:p>
          <a:p>
            <a:pPr algn="just"/>
            <a:r>
              <a:rPr lang="fr-FR" sz="1200" b="0" i="0" u="none" strike="noStrike" baseline="0" dirty="0"/>
              <a:t>Notre mode opératoire </a:t>
            </a:r>
            <a:r>
              <a:rPr lang="fr-FR" sz="1200" dirty="0"/>
              <a:t>a</a:t>
            </a:r>
            <a:r>
              <a:rPr lang="fr-FR" sz="1200" b="0" i="0" u="none" strike="noStrike" baseline="0" dirty="0"/>
              <a:t> fait l’objet d’une étude bien approfondie dans </a:t>
            </a:r>
            <a:r>
              <a:rPr lang="fr-FR" sz="1200" dirty="0"/>
              <a:t>l</a:t>
            </a:r>
            <a:r>
              <a:rPr lang="fr-FR" sz="1200" b="0" i="0" u="none" strike="noStrike" baseline="0" dirty="0"/>
              <a:t>e domaine de sécurité :</a:t>
            </a:r>
          </a:p>
          <a:p>
            <a:pPr algn="just"/>
            <a:endParaRPr lang="fr-FR" sz="1200" b="0" i="0" u="none" strike="noStrike" baseline="0" dirty="0"/>
          </a:p>
          <a:p>
            <a:pPr marL="171450" indent="-171450" algn="just">
              <a:buFont typeface="Arial" panose="020B0604020202020204" pitchFamily="34" charset="0"/>
              <a:buChar char="•"/>
            </a:pPr>
            <a:r>
              <a:rPr lang="fr-FR" sz="1200" b="0" i="0" u="none" strike="noStrike" baseline="0" dirty="0"/>
              <a:t>Contrôle et filtrage d’accès;</a:t>
            </a:r>
          </a:p>
          <a:p>
            <a:pPr marL="171450" indent="-171450" algn="just">
              <a:buFont typeface="Arial" panose="020B0604020202020204" pitchFamily="34" charset="0"/>
              <a:buChar char="•"/>
            </a:pPr>
            <a:r>
              <a:rPr lang="fr-FR" sz="1200" b="0" i="0" u="none" strike="noStrike" baseline="0" dirty="0"/>
              <a:t>Services de surveillance statique</a:t>
            </a:r>
            <a:r>
              <a:rPr lang="fr-FR" sz="1200" dirty="0"/>
              <a:t>;</a:t>
            </a:r>
            <a:endParaRPr lang="fr-FR" sz="1200" b="0" i="0" u="none" strike="noStrike" baseline="0" dirty="0"/>
          </a:p>
          <a:p>
            <a:pPr marL="171450" indent="-171450" algn="just">
              <a:buFont typeface="Arial" panose="020B0604020202020204" pitchFamily="34" charset="0"/>
              <a:buChar char="•"/>
            </a:pPr>
            <a:r>
              <a:rPr lang="fr-FR" sz="1200" b="0" i="0" u="none" strike="noStrike" baseline="0" dirty="0"/>
              <a:t>Rondes de surveillance et de vérification technique;</a:t>
            </a:r>
          </a:p>
          <a:p>
            <a:pPr marL="171450" indent="-171450" algn="just">
              <a:buFont typeface="Arial" panose="020B0604020202020204" pitchFamily="34" charset="0"/>
              <a:buChar char="•"/>
            </a:pPr>
            <a:r>
              <a:rPr lang="fr-FR" sz="1200" b="0" i="0" u="none" strike="noStrike" baseline="0" dirty="0"/>
              <a:t>Accompagnement de personnes (visiteurs ou collaborateurs);</a:t>
            </a:r>
          </a:p>
          <a:p>
            <a:pPr marL="171450" indent="-171450" algn="just">
              <a:buFont typeface="Arial" panose="020B0604020202020204" pitchFamily="34" charset="0"/>
              <a:buChar char="•"/>
            </a:pPr>
            <a:r>
              <a:rPr lang="fr-FR" sz="1200" b="0" i="0" u="none" strike="noStrike" baseline="0" dirty="0"/>
              <a:t>Contrôle de vos colis et livraison;</a:t>
            </a:r>
          </a:p>
          <a:p>
            <a:pPr marL="171450" indent="-171450" algn="just">
              <a:buFont typeface="Arial" panose="020B0604020202020204" pitchFamily="34" charset="0"/>
              <a:buChar char="•"/>
            </a:pPr>
            <a:r>
              <a:rPr lang="fr-FR" sz="1200" b="0" i="0" u="none" strike="noStrike" baseline="0" dirty="0"/>
              <a:t>Gestion des clés et des différents moyens d’accès;</a:t>
            </a:r>
          </a:p>
          <a:p>
            <a:pPr marL="171450" indent="-171450" algn="just">
              <a:buFont typeface="Arial" panose="020B0604020202020204" pitchFamily="34" charset="0"/>
              <a:buChar char="•"/>
            </a:pPr>
            <a:r>
              <a:rPr lang="fr-FR" sz="1200" b="0" i="0" u="none" strike="noStrike" baseline="0" dirty="0"/>
              <a:t>Et plus généralement toutes missions en lien avec votre sécurité</a:t>
            </a:r>
          </a:p>
          <a:p>
            <a:pPr algn="just"/>
            <a:endParaRPr lang="fr-FR" sz="1200" b="0" i="0" u="none" strike="noStrike" baseline="0" dirty="0"/>
          </a:p>
          <a:p>
            <a:pPr algn="just"/>
            <a:r>
              <a:rPr lang="fr-FR" sz="1200" b="0" i="0" u="none" strike="noStrike" baseline="0" dirty="0"/>
              <a:t>Quelque soit votre domaine d’activité (tertiaire, industriel, logistique, etc…) , </a:t>
            </a:r>
          </a:p>
        </p:txBody>
      </p:sp>
      <p:sp>
        <p:nvSpPr>
          <p:cNvPr id="4" name="ZoneTexte 3">
            <a:extLst>
              <a:ext uri="{FF2B5EF4-FFF2-40B4-BE49-F238E27FC236}">
                <a16:creationId xmlns:a16="http://schemas.microsoft.com/office/drawing/2014/main" id="{011ED3DA-A80F-2F9B-D29D-A3F2F21DAB36}"/>
              </a:ext>
            </a:extLst>
          </p:cNvPr>
          <p:cNvSpPr txBox="1"/>
          <p:nvPr/>
        </p:nvSpPr>
        <p:spPr>
          <a:xfrm>
            <a:off x="1374547" y="262084"/>
            <a:ext cx="6096000" cy="461665"/>
          </a:xfrm>
          <a:prstGeom prst="rect">
            <a:avLst/>
          </a:prstGeom>
          <a:noFill/>
        </p:spPr>
        <p:txBody>
          <a:bodyPr wrap="square">
            <a:spAutoFit/>
          </a:bodyPr>
          <a:lstStyle/>
          <a:p>
            <a:pPr algn="l"/>
            <a:r>
              <a:rPr lang="fr-FR" sz="2400" b="1" dirty="0">
                <a:solidFill>
                  <a:srgbClr val="002060"/>
                </a:solidFill>
                <a:latin typeface="Aptos Narrow" panose="020B0004020202020204" pitchFamily="34" charset="0"/>
              </a:rPr>
              <a:t>Pourquoi nous choisir parmi tant d’autres?</a:t>
            </a:r>
          </a:p>
        </p:txBody>
      </p:sp>
      <p:grpSp>
        <p:nvGrpSpPr>
          <p:cNvPr id="12" name="Groupe 11">
            <a:extLst>
              <a:ext uri="{FF2B5EF4-FFF2-40B4-BE49-F238E27FC236}">
                <a16:creationId xmlns:a16="http://schemas.microsoft.com/office/drawing/2014/main" id="{143B7745-4641-D81A-FFF8-F979BAC54B3A}"/>
              </a:ext>
            </a:extLst>
          </p:cNvPr>
          <p:cNvGrpSpPr/>
          <p:nvPr/>
        </p:nvGrpSpPr>
        <p:grpSpPr>
          <a:xfrm>
            <a:off x="8990739" y="429093"/>
            <a:ext cx="2908093" cy="1858781"/>
            <a:chOff x="8731770" y="771993"/>
            <a:chExt cx="2908093" cy="1858781"/>
          </a:xfrm>
        </p:grpSpPr>
        <p:sp>
          <p:nvSpPr>
            <p:cNvPr id="6" name="ZoneTexte 5">
              <a:extLst>
                <a:ext uri="{FF2B5EF4-FFF2-40B4-BE49-F238E27FC236}">
                  <a16:creationId xmlns:a16="http://schemas.microsoft.com/office/drawing/2014/main" id="{24C97956-135D-21FA-0F9D-FCA20CC21A44}"/>
                </a:ext>
              </a:extLst>
            </p:cNvPr>
            <p:cNvSpPr txBox="1"/>
            <p:nvPr/>
          </p:nvSpPr>
          <p:spPr>
            <a:xfrm>
              <a:off x="8849818" y="838096"/>
              <a:ext cx="2542706" cy="338554"/>
            </a:xfrm>
            <a:prstGeom prst="rect">
              <a:avLst/>
            </a:prstGeom>
            <a:noFill/>
          </p:spPr>
          <p:txBody>
            <a:bodyPr wrap="square">
              <a:spAutoFit/>
            </a:bodyPr>
            <a:lstStyle/>
            <a:p>
              <a:pPr algn="l"/>
              <a:r>
                <a:rPr lang="fr-FR" sz="1600" b="1" i="1" u="none" strike="noStrike" baseline="0" dirty="0">
                  <a:solidFill>
                    <a:srgbClr val="FF0000"/>
                  </a:solidFill>
                  <a:latin typeface="Aptos Narrow" panose="020B0004020202020204" pitchFamily="34" charset="0"/>
                </a:rPr>
                <a:t>PROFIL : Présentation</a:t>
              </a:r>
              <a:endParaRPr lang="fr-FR" sz="1600" b="1" i="1" dirty="0">
                <a:solidFill>
                  <a:srgbClr val="FF0000"/>
                </a:solidFill>
                <a:latin typeface="Aptos Narrow" panose="020B0004020202020204" pitchFamily="34" charset="0"/>
              </a:endParaRPr>
            </a:p>
          </p:txBody>
        </p:sp>
        <p:sp>
          <p:nvSpPr>
            <p:cNvPr id="8" name="ZoneTexte 7">
              <a:extLst>
                <a:ext uri="{FF2B5EF4-FFF2-40B4-BE49-F238E27FC236}">
                  <a16:creationId xmlns:a16="http://schemas.microsoft.com/office/drawing/2014/main" id="{51BE3A9C-CF25-474F-2157-376EC5EAC0F2}"/>
                </a:ext>
              </a:extLst>
            </p:cNvPr>
            <p:cNvSpPr txBox="1"/>
            <p:nvPr/>
          </p:nvSpPr>
          <p:spPr>
            <a:xfrm>
              <a:off x="8849818" y="1176650"/>
              <a:ext cx="2790045" cy="1384995"/>
            </a:xfrm>
            <a:prstGeom prst="rect">
              <a:avLst/>
            </a:prstGeom>
            <a:noFill/>
          </p:spPr>
          <p:txBody>
            <a:bodyPr wrap="square">
              <a:spAutoFit/>
            </a:bodyPr>
            <a:lstStyle/>
            <a:p>
              <a:pPr marL="171450" indent="-171450" algn="l">
                <a:buFont typeface="Arial" panose="020B0604020202020204" pitchFamily="34" charset="0"/>
                <a:buChar char="•"/>
              </a:pPr>
              <a:r>
                <a:rPr lang="fr-FR" sz="1200" b="0" i="1" u="none" strike="noStrike" baseline="0" dirty="0">
                  <a:latin typeface="Aptos Narrow" panose="020B0004020202020204" pitchFamily="34" charset="0"/>
                </a:rPr>
                <a:t>Bonne présentation</a:t>
              </a:r>
            </a:p>
            <a:p>
              <a:pPr marL="171450" indent="-171450" algn="l">
                <a:buFont typeface="Arial" panose="020B0604020202020204" pitchFamily="34" charset="0"/>
                <a:buChar char="•"/>
              </a:pPr>
              <a:r>
                <a:rPr lang="fr-FR" sz="1200" b="0" i="1" u="none" strike="noStrike" baseline="0" dirty="0">
                  <a:latin typeface="Aptos Narrow" panose="020B0004020202020204" pitchFamily="34" charset="0"/>
                </a:rPr>
                <a:t>Tenue en adéquation avec la mission</a:t>
              </a:r>
            </a:p>
            <a:p>
              <a:pPr marL="171450" indent="-171450" algn="l">
                <a:buFont typeface="Arial" panose="020B0604020202020204" pitchFamily="34" charset="0"/>
                <a:buChar char="•"/>
              </a:pPr>
              <a:r>
                <a:rPr lang="fr-FR" sz="1200" b="0" i="1" u="none" strike="noStrike" baseline="0" dirty="0">
                  <a:latin typeface="Aptos Narrow" panose="020B0004020202020204" pitchFamily="34" charset="0"/>
                </a:rPr>
                <a:t>Comportement irréprochable</a:t>
              </a:r>
            </a:p>
            <a:p>
              <a:pPr marL="171450" indent="-171450" algn="l">
                <a:buFont typeface="Arial" panose="020B0604020202020204" pitchFamily="34" charset="0"/>
                <a:buChar char="•"/>
              </a:pPr>
              <a:r>
                <a:rPr lang="fr-FR" sz="1200" b="0" i="1" u="none" strike="noStrike" baseline="0" dirty="0">
                  <a:latin typeface="Aptos Narrow" panose="020B0004020202020204" pitchFamily="34" charset="0"/>
                </a:rPr>
                <a:t>Courtoisie</a:t>
              </a:r>
            </a:p>
            <a:p>
              <a:pPr marL="171450" indent="-171450" algn="l">
                <a:buFont typeface="Arial" panose="020B0604020202020204" pitchFamily="34" charset="0"/>
                <a:buChar char="•"/>
              </a:pPr>
              <a:r>
                <a:rPr lang="fr-FR" sz="1200" b="0" i="1" u="none" strike="noStrike" baseline="0" dirty="0">
                  <a:latin typeface="Aptos Narrow" panose="020B0004020202020204" pitchFamily="34" charset="0"/>
                </a:rPr>
                <a:t>Respect</a:t>
              </a:r>
            </a:p>
            <a:p>
              <a:pPr marL="171450" indent="-171450" algn="l">
                <a:buFont typeface="Arial" panose="020B0604020202020204" pitchFamily="34" charset="0"/>
                <a:buChar char="•"/>
              </a:pPr>
              <a:r>
                <a:rPr lang="fr-FR" sz="1200" b="0" i="1" u="none" strike="noStrike" baseline="0" dirty="0">
                  <a:latin typeface="Aptos Narrow" panose="020B0004020202020204" pitchFamily="34" charset="0"/>
                </a:rPr>
                <a:t>Diplomatie</a:t>
              </a:r>
            </a:p>
            <a:p>
              <a:pPr marL="171450" indent="-171450" algn="l">
                <a:buFont typeface="Arial" panose="020B0604020202020204" pitchFamily="34" charset="0"/>
                <a:buChar char="•"/>
              </a:pPr>
              <a:r>
                <a:rPr lang="fr-FR" sz="1200" b="0" i="1" u="none" strike="noStrike" baseline="0" dirty="0">
                  <a:latin typeface="Aptos Narrow" panose="020B0004020202020204" pitchFamily="34" charset="0"/>
                </a:rPr>
                <a:t>Autorité naturelle</a:t>
              </a:r>
              <a:endParaRPr lang="fr-FR" sz="1200" i="1" dirty="0">
                <a:latin typeface="Aptos Narrow" panose="020B0004020202020204" pitchFamily="34" charset="0"/>
              </a:endParaRPr>
            </a:p>
          </p:txBody>
        </p:sp>
        <p:sp>
          <p:nvSpPr>
            <p:cNvPr id="9" name="Rectangle : coins arrondis 8">
              <a:extLst>
                <a:ext uri="{FF2B5EF4-FFF2-40B4-BE49-F238E27FC236}">
                  <a16:creationId xmlns:a16="http://schemas.microsoft.com/office/drawing/2014/main" id="{79EBFD39-18FE-648D-10E8-B53D5D652D25}"/>
                </a:ext>
              </a:extLst>
            </p:cNvPr>
            <p:cNvSpPr/>
            <p:nvPr/>
          </p:nvSpPr>
          <p:spPr>
            <a:xfrm>
              <a:off x="8731770" y="771993"/>
              <a:ext cx="2713220" cy="1858781"/>
            </a:xfrm>
            <a:prstGeom prst="round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9" name="Espace réservé du numéro de diapositive 18">
            <a:extLst>
              <a:ext uri="{FF2B5EF4-FFF2-40B4-BE49-F238E27FC236}">
                <a16:creationId xmlns:a16="http://schemas.microsoft.com/office/drawing/2014/main" id="{454E4086-E67F-C2C9-082E-803435C79098}"/>
              </a:ext>
            </a:extLst>
          </p:cNvPr>
          <p:cNvSpPr>
            <a:spLocks noGrp="1"/>
          </p:cNvSpPr>
          <p:nvPr>
            <p:ph type="sldNum" sz="quarter" idx="12"/>
          </p:nvPr>
        </p:nvSpPr>
        <p:spPr>
          <a:xfrm>
            <a:off x="3251301" y="6498428"/>
            <a:ext cx="2743200" cy="365125"/>
          </a:xfrm>
        </p:spPr>
        <p:txBody>
          <a:bodyPr/>
          <a:lstStyle/>
          <a:p>
            <a:fld id="{C4638023-8896-4FB0-92AD-FCB5968FD643}" type="slidenum">
              <a:rPr lang="fr-FR" smtClean="0"/>
              <a:t>3</a:t>
            </a:fld>
            <a:endParaRPr lang="fr-FR" dirty="0"/>
          </a:p>
        </p:txBody>
      </p:sp>
      <p:cxnSp>
        <p:nvCxnSpPr>
          <p:cNvPr id="27" name="Connecteur droit 26">
            <a:extLst>
              <a:ext uri="{FF2B5EF4-FFF2-40B4-BE49-F238E27FC236}">
                <a16:creationId xmlns:a16="http://schemas.microsoft.com/office/drawing/2014/main" id="{AFBEAFB2-422A-C925-855C-1E1C2875DCBB}"/>
              </a:ext>
            </a:extLst>
          </p:cNvPr>
          <p:cNvCxnSpPr>
            <a:cxnSpLocks/>
          </p:cNvCxnSpPr>
          <p:nvPr/>
        </p:nvCxnSpPr>
        <p:spPr>
          <a:xfrm>
            <a:off x="1533525" y="833750"/>
            <a:ext cx="5133975"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8879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A143678A-D26A-4B0D-E72E-58680D3EAEC7}"/>
              </a:ext>
            </a:extLst>
          </p:cNvPr>
          <p:cNvSpPr txBox="1"/>
          <p:nvPr/>
        </p:nvSpPr>
        <p:spPr>
          <a:xfrm>
            <a:off x="1171574" y="853164"/>
            <a:ext cx="6753225" cy="461665"/>
          </a:xfrm>
          <a:prstGeom prst="rect">
            <a:avLst/>
          </a:prstGeom>
          <a:noFill/>
        </p:spPr>
        <p:txBody>
          <a:bodyPr wrap="square">
            <a:spAutoFit/>
          </a:bodyPr>
          <a:lstStyle/>
          <a:p>
            <a:pPr algn="just"/>
            <a:r>
              <a:rPr lang="fr-FR" sz="1200" b="0" i="0" u="none" strike="noStrike" baseline="0" dirty="0">
                <a:solidFill>
                  <a:srgbClr val="000000"/>
                </a:solidFill>
              </a:rPr>
              <a:t>La surveillance est un ensemble de procédures de manifestation qui ont pour but de secourir et de remédier à tous les incidents qui peuvent menacer la vie des personnes, ainsi que leurs biens.</a:t>
            </a:r>
            <a:endParaRPr lang="fr-FR" sz="1200" dirty="0"/>
          </a:p>
        </p:txBody>
      </p:sp>
      <p:sp>
        <p:nvSpPr>
          <p:cNvPr id="5" name="ZoneTexte 4">
            <a:extLst>
              <a:ext uri="{FF2B5EF4-FFF2-40B4-BE49-F238E27FC236}">
                <a16:creationId xmlns:a16="http://schemas.microsoft.com/office/drawing/2014/main" id="{B7DCAB2D-332D-F212-591A-EE4C242BBB8F}"/>
              </a:ext>
            </a:extLst>
          </p:cNvPr>
          <p:cNvSpPr txBox="1"/>
          <p:nvPr/>
        </p:nvSpPr>
        <p:spPr>
          <a:xfrm>
            <a:off x="1171574" y="1303064"/>
            <a:ext cx="6096000" cy="1477328"/>
          </a:xfrm>
          <a:prstGeom prst="rect">
            <a:avLst/>
          </a:prstGeom>
          <a:noFill/>
        </p:spPr>
        <p:txBody>
          <a:bodyPr wrap="square">
            <a:spAutoFit/>
          </a:bodyPr>
          <a:lstStyle/>
          <a:p>
            <a:pPr algn="just"/>
            <a:r>
              <a:rPr lang="fr-FR" b="1" i="0" u="none" strike="noStrike" baseline="0" dirty="0">
                <a:solidFill>
                  <a:srgbClr val="0070C0"/>
                </a:solidFill>
                <a:latin typeface="Aptos Narrow" panose="020B0004020202020204" pitchFamily="34" charset="0"/>
              </a:rPr>
              <a:t>No</a:t>
            </a:r>
            <a:r>
              <a:rPr lang="fr-FR" b="1" dirty="0">
                <a:solidFill>
                  <a:srgbClr val="0070C0"/>
                </a:solidFill>
                <a:latin typeface="Aptos Narrow" panose="020B0004020202020204" pitchFamily="34" charset="0"/>
              </a:rPr>
              <a:t>s</a:t>
            </a:r>
            <a:r>
              <a:rPr lang="fr-FR" b="1" i="0" u="none" strike="noStrike" baseline="0" dirty="0">
                <a:solidFill>
                  <a:srgbClr val="0070C0"/>
                </a:solidFill>
                <a:latin typeface="Aptos Narrow" panose="020B0004020202020204" pitchFamily="34" charset="0"/>
              </a:rPr>
              <a:t> méthodes consistent, entre autres :</a:t>
            </a:r>
          </a:p>
          <a:p>
            <a:pPr algn="just"/>
            <a:endParaRPr lang="fr-FR" sz="1200" b="0" i="0" u="none" strike="noStrike" baseline="0" dirty="0">
              <a:solidFill>
                <a:srgbClr val="000000"/>
              </a:solidFill>
            </a:endParaRPr>
          </a:p>
          <a:p>
            <a:pPr marL="171450" indent="-171450" algn="just">
              <a:buFont typeface="Arial" panose="020B0604020202020204" pitchFamily="34" charset="0"/>
              <a:buChar char="•"/>
            </a:pPr>
            <a:r>
              <a:rPr lang="fr-FR" sz="1200" b="0" i="0" u="none" strike="noStrike" baseline="0" dirty="0">
                <a:solidFill>
                  <a:srgbClr val="000000"/>
                </a:solidFill>
              </a:rPr>
              <a:t>Au </a:t>
            </a:r>
            <a:r>
              <a:rPr lang="fr-FR" sz="1200" dirty="0">
                <a:solidFill>
                  <a:srgbClr val="000000"/>
                </a:solidFill>
              </a:rPr>
              <a:t>r</a:t>
            </a:r>
            <a:r>
              <a:rPr lang="fr-FR" sz="1200" b="0" i="0" u="none" strike="noStrike" baseline="0" dirty="0">
                <a:solidFill>
                  <a:srgbClr val="000000"/>
                </a:solidFill>
              </a:rPr>
              <a:t>ecrutement d’agents sportifs / diplômés en arts martiaux</a:t>
            </a:r>
            <a:r>
              <a:rPr lang="fr-FR" sz="1200" dirty="0">
                <a:solidFill>
                  <a:srgbClr val="000000"/>
                </a:solidFill>
              </a:rPr>
              <a:t>, anciens militaires ou policiers;</a:t>
            </a:r>
            <a:endParaRPr lang="fr-FR" sz="1200" b="0" i="0" u="none" strike="noStrike" baseline="0" dirty="0">
              <a:solidFill>
                <a:srgbClr val="000000"/>
              </a:solidFill>
            </a:endParaRPr>
          </a:p>
          <a:p>
            <a:pPr marL="171450" indent="-171450" algn="just">
              <a:buFont typeface="Arial" panose="020B0604020202020204" pitchFamily="34" charset="0"/>
              <a:buChar char="•"/>
            </a:pPr>
            <a:r>
              <a:rPr lang="fr-FR" sz="1200" b="0" i="0" u="none" strike="noStrike" baseline="0" dirty="0">
                <a:solidFill>
                  <a:srgbClr val="000000"/>
                </a:solidFill>
              </a:rPr>
              <a:t>La formation (théorique, pédagogiques et pratique);</a:t>
            </a:r>
          </a:p>
          <a:p>
            <a:pPr marL="171450" indent="-171450" algn="just">
              <a:buFont typeface="Arial" panose="020B0604020202020204" pitchFamily="34" charset="0"/>
              <a:buChar char="•"/>
            </a:pPr>
            <a:r>
              <a:rPr lang="fr-FR" sz="1200" dirty="0">
                <a:solidFill>
                  <a:srgbClr val="000000"/>
                </a:solidFill>
              </a:rPr>
              <a:t>La d</a:t>
            </a:r>
            <a:r>
              <a:rPr lang="fr-FR" sz="1200" b="0" i="0" u="none" strike="noStrike" baseline="0" dirty="0">
                <a:solidFill>
                  <a:srgbClr val="000000"/>
                </a:solidFill>
              </a:rPr>
              <a:t>otation des nos agents d’équipement spécialisés dans le domaine de sécurité;</a:t>
            </a:r>
          </a:p>
          <a:p>
            <a:pPr marL="171450" indent="-171450" algn="just">
              <a:buFont typeface="Arial" panose="020B0604020202020204" pitchFamily="34" charset="0"/>
              <a:buChar char="•"/>
            </a:pPr>
            <a:r>
              <a:rPr lang="fr-FR" sz="1200" dirty="0">
                <a:solidFill>
                  <a:srgbClr val="000000"/>
                </a:solidFill>
              </a:rPr>
              <a:t>L’E</a:t>
            </a:r>
            <a:r>
              <a:rPr lang="fr-FR" sz="1200" b="0" i="0" u="none" strike="noStrike" baseline="0" dirty="0">
                <a:solidFill>
                  <a:srgbClr val="000000"/>
                </a:solidFill>
              </a:rPr>
              <a:t>mplacements spécifiés de nos agents;</a:t>
            </a:r>
          </a:p>
          <a:p>
            <a:pPr marL="171450" indent="-171450" algn="just">
              <a:buFont typeface="Arial" panose="020B0604020202020204" pitchFamily="34" charset="0"/>
              <a:buChar char="•"/>
            </a:pPr>
            <a:r>
              <a:rPr lang="fr-FR" sz="1200" dirty="0">
                <a:solidFill>
                  <a:srgbClr val="000000"/>
                </a:solidFill>
              </a:rPr>
              <a:t>La f</a:t>
            </a:r>
            <a:r>
              <a:rPr lang="fr-FR" sz="1200" b="0" i="0" u="none" strike="noStrike" baseline="0" dirty="0">
                <a:solidFill>
                  <a:srgbClr val="000000"/>
                </a:solidFill>
              </a:rPr>
              <a:t>ormation et la mise à niveau continue pour notre personnel.</a:t>
            </a:r>
            <a:endParaRPr lang="fr-FR" sz="1200" dirty="0"/>
          </a:p>
        </p:txBody>
      </p:sp>
      <p:sp>
        <p:nvSpPr>
          <p:cNvPr id="7" name="ZoneTexte 6">
            <a:extLst>
              <a:ext uri="{FF2B5EF4-FFF2-40B4-BE49-F238E27FC236}">
                <a16:creationId xmlns:a16="http://schemas.microsoft.com/office/drawing/2014/main" id="{D010FD2F-9C1B-46D2-3765-506FE79114D6}"/>
              </a:ext>
            </a:extLst>
          </p:cNvPr>
          <p:cNvSpPr txBox="1"/>
          <p:nvPr/>
        </p:nvSpPr>
        <p:spPr>
          <a:xfrm>
            <a:off x="1143000" y="2741208"/>
            <a:ext cx="6096000" cy="1292662"/>
          </a:xfrm>
          <a:prstGeom prst="rect">
            <a:avLst/>
          </a:prstGeom>
          <a:noFill/>
        </p:spPr>
        <p:txBody>
          <a:bodyPr wrap="square">
            <a:spAutoFit/>
          </a:bodyPr>
          <a:lstStyle/>
          <a:p>
            <a:pPr algn="just"/>
            <a:r>
              <a:rPr lang="fr-FR" b="1" i="0" u="none" strike="noStrike" baseline="0" dirty="0">
                <a:solidFill>
                  <a:srgbClr val="0070C0"/>
                </a:solidFill>
                <a:latin typeface="Aptos Narrow" panose="020B0004020202020204" pitchFamily="34" charset="0"/>
              </a:rPr>
              <a:t>Critères de base pour le recrutement de nos agents :</a:t>
            </a:r>
          </a:p>
          <a:p>
            <a:pPr algn="just"/>
            <a:endParaRPr lang="fr-FR" sz="1200" b="0" i="0" u="none" strike="noStrike" baseline="0" dirty="0">
              <a:solidFill>
                <a:srgbClr val="000000"/>
              </a:solidFill>
            </a:endParaRPr>
          </a:p>
          <a:p>
            <a:pPr marL="171450" indent="-171450" algn="just">
              <a:buFont typeface="Arial" panose="020B0604020202020204" pitchFamily="34" charset="0"/>
              <a:buChar char="•"/>
            </a:pPr>
            <a:r>
              <a:rPr lang="fr-FR" sz="1200" b="0" i="0" u="none" strike="noStrike" baseline="0" dirty="0">
                <a:solidFill>
                  <a:srgbClr val="000000"/>
                </a:solidFill>
              </a:rPr>
              <a:t>Compétence et dynamisme;</a:t>
            </a:r>
          </a:p>
          <a:p>
            <a:pPr marL="171450" indent="-171450" algn="just">
              <a:buFont typeface="Arial" panose="020B0604020202020204" pitchFamily="34" charset="0"/>
              <a:buChar char="•"/>
            </a:pPr>
            <a:r>
              <a:rPr lang="fr-FR" sz="1200" b="0" i="0" u="none" strike="noStrike" baseline="0" dirty="0">
                <a:solidFill>
                  <a:srgbClr val="000000"/>
                </a:solidFill>
              </a:rPr>
              <a:t>Expérience: une expérience probante dans le domaine;</a:t>
            </a:r>
          </a:p>
          <a:p>
            <a:pPr marL="171450" indent="-171450" algn="just">
              <a:buFont typeface="Arial" panose="020B0604020202020204" pitchFamily="34" charset="0"/>
              <a:buChar char="•"/>
            </a:pPr>
            <a:r>
              <a:rPr lang="fr-FR" sz="1200" b="0" i="0" u="none" strike="noStrike" baseline="0" dirty="0">
                <a:solidFill>
                  <a:srgbClr val="000000"/>
                </a:solidFill>
              </a:rPr>
              <a:t>Vigilance et aptitude physique.</a:t>
            </a:r>
          </a:p>
          <a:p>
            <a:pPr marL="171450" indent="-171450" algn="just">
              <a:buFont typeface="Arial" panose="020B0604020202020204" pitchFamily="34" charset="0"/>
              <a:buChar char="•"/>
            </a:pPr>
            <a:r>
              <a:rPr lang="fr-FR" sz="1200" dirty="0">
                <a:solidFill>
                  <a:srgbClr val="000000"/>
                </a:solidFill>
              </a:rPr>
              <a:t>Compétence en langues, civilités et éthique, etc.</a:t>
            </a:r>
            <a:endParaRPr lang="fr-FR" sz="1200" dirty="0"/>
          </a:p>
        </p:txBody>
      </p:sp>
      <p:sp>
        <p:nvSpPr>
          <p:cNvPr id="9" name="ZoneTexte 8">
            <a:extLst>
              <a:ext uri="{FF2B5EF4-FFF2-40B4-BE49-F238E27FC236}">
                <a16:creationId xmlns:a16="http://schemas.microsoft.com/office/drawing/2014/main" id="{E1DBDDE8-3563-B3B4-3916-7A0D1DDC2D91}"/>
              </a:ext>
            </a:extLst>
          </p:cNvPr>
          <p:cNvSpPr txBox="1"/>
          <p:nvPr/>
        </p:nvSpPr>
        <p:spPr>
          <a:xfrm>
            <a:off x="9505950" y="486151"/>
            <a:ext cx="2686050" cy="2585323"/>
          </a:xfrm>
          <a:prstGeom prst="rect">
            <a:avLst/>
          </a:prstGeom>
          <a:noFill/>
        </p:spPr>
        <p:txBody>
          <a:bodyPr wrap="square">
            <a:spAutoFit/>
          </a:bodyPr>
          <a:lstStyle/>
          <a:p>
            <a:pPr algn="just"/>
            <a:r>
              <a:rPr lang="fr-FR" b="1" i="0" u="none" strike="noStrike" baseline="0" dirty="0">
                <a:solidFill>
                  <a:srgbClr val="0070C0"/>
                </a:solidFill>
                <a:latin typeface="Aptos Narrow" panose="020B0004020202020204" pitchFamily="34" charset="0"/>
              </a:rPr>
              <a:t>Qualités des agents :</a:t>
            </a:r>
          </a:p>
          <a:p>
            <a:pPr algn="just"/>
            <a:endParaRPr lang="fr-FR" sz="1200" b="0" i="0" u="none" strike="noStrike" baseline="0" dirty="0">
              <a:solidFill>
                <a:srgbClr val="000000"/>
              </a:solidFill>
            </a:endParaRPr>
          </a:p>
          <a:p>
            <a:pPr marL="171450" indent="-171450" algn="just">
              <a:buFont typeface="Arial" panose="020B0604020202020204" pitchFamily="34" charset="0"/>
              <a:buChar char="•"/>
            </a:pPr>
            <a:r>
              <a:rPr lang="fr-FR" sz="1200" b="0" i="0" u="none" strike="noStrike" baseline="0" dirty="0">
                <a:solidFill>
                  <a:srgbClr val="000000"/>
                </a:solidFill>
              </a:rPr>
              <a:t>Esprit d’équipe</a:t>
            </a:r>
          </a:p>
          <a:p>
            <a:pPr marL="171450" indent="-171450" algn="just">
              <a:buFont typeface="Arial" panose="020B0604020202020204" pitchFamily="34" charset="0"/>
              <a:buChar char="•"/>
            </a:pPr>
            <a:r>
              <a:rPr lang="fr-FR" sz="1200" dirty="0">
                <a:solidFill>
                  <a:srgbClr val="000000"/>
                </a:solidFill>
              </a:rPr>
              <a:t>A</a:t>
            </a:r>
            <a:r>
              <a:rPr lang="fr-FR" sz="1200" b="0" i="0" u="none" strike="noStrike" baseline="0" dirty="0">
                <a:solidFill>
                  <a:srgbClr val="000000"/>
                </a:solidFill>
              </a:rPr>
              <a:t>ptitudes physique</a:t>
            </a:r>
          </a:p>
          <a:p>
            <a:pPr marL="171450" indent="-171450" algn="just">
              <a:buFont typeface="Arial" panose="020B0604020202020204" pitchFamily="34" charset="0"/>
              <a:buChar char="•"/>
            </a:pPr>
            <a:r>
              <a:rPr lang="fr-FR" sz="1200" b="0" i="0" u="none" strike="noStrike" baseline="0" dirty="0">
                <a:solidFill>
                  <a:srgbClr val="000000"/>
                </a:solidFill>
              </a:rPr>
              <a:t>Discipline</a:t>
            </a:r>
          </a:p>
          <a:p>
            <a:pPr marL="171450" indent="-171450" algn="just">
              <a:buFont typeface="Arial" panose="020B0604020202020204" pitchFamily="34" charset="0"/>
              <a:buChar char="•"/>
            </a:pPr>
            <a:r>
              <a:rPr lang="fr-FR" sz="1200" b="0" i="0" u="none" strike="noStrike" baseline="0" dirty="0">
                <a:solidFill>
                  <a:srgbClr val="000000"/>
                </a:solidFill>
              </a:rPr>
              <a:t>Adaptabilité</a:t>
            </a:r>
          </a:p>
          <a:p>
            <a:pPr marL="171450" indent="-171450" algn="just">
              <a:buFont typeface="Arial" panose="020B0604020202020204" pitchFamily="34" charset="0"/>
              <a:buChar char="•"/>
            </a:pPr>
            <a:r>
              <a:rPr lang="fr-FR" sz="1200" b="0" i="0" u="none" strike="noStrike" baseline="0" dirty="0">
                <a:solidFill>
                  <a:srgbClr val="000000"/>
                </a:solidFill>
              </a:rPr>
              <a:t>Fermeté</a:t>
            </a:r>
          </a:p>
          <a:p>
            <a:pPr marL="171450" indent="-171450" algn="just">
              <a:buFont typeface="Arial" panose="020B0604020202020204" pitchFamily="34" charset="0"/>
              <a:buChar char="•"/>
            </a:pPr>
            <a:r>
              <a:rPr lang="fr-FR" sz="1200" b="0" i="0" u="none" strike="noStrike" baseline="0" dirty="0">
                <a:solidFill>
                  <a:srgbClr val="000000"/>
                </a:solidFill>
              </a:rPr>
              <a:t>Compétence</a:t>
            </a:r>
          </a:p>
          <a:p>
            <a:pPr marL="171450" indent="-171450" algn="just">
              <a:buFont typeface="Arial" panose="020B0604020202020204" pitchFamily="34" charset="0"/>
              <a:buChar char="•"/>
            </a:pPr>
            <a:r>
              <a:rPr lang="fr-FR" sz="1200" b="0" i="0" u="none" strike="noStrike" baseline="0" dirty="0">
                <a:solidFill>
                  <a:srgbClr val="000000"/>
                </a:solidFill>
              </a:rPr>
              <a:t>Diplomatie</a:t>
            </a:r>
          </a:p>
          <a:p>
            <a:pPr marL="171450" indent="-171450" algn="just">
              <a:buFont typeface="Arial" panose="020B0604020202020204" pitchFamily="34" charset="0"/>
              <a:buChar char="•"/>
            </a:pPr>
            <a:r>
              <a:rPr lang="fr-FR" sz="1200" b="0" i="0" u="none" strike="noStrike" baseline="0" dirty="0">
                <a:solidFill>
                  <a:srgbClr val="000000"/>
                </a:solidFill>
              </a:rPr>
              <a:t>Esprit de service</a:t>
            </a:r>
          </a:p>
          <a:p>
            <a:pPr marL="171450" indent="-171450" algn="just">
              <a:buFont typeface="Arial" panose="020B0604020202020204" pitchFamily="34" charset="0"/>
              <a:buChar char="•"/>
            </a:pPr>
            <a:r>
              <a:rPr lang="fr-FR" sz="1200" b="0" i="0" u="none" strike="noStrike" baseline="0" dirty="0">
                <a:solidFill>
                  <a:srgbClr val="000000"/>
                </a:solidFill>
              </a:rPr>
              <a:t>Esprit d’initiative</a:t>
            </a:r>
          </a:p>
          <a:p>
            <a:pPr marL="171450" indent="-171450" algn="just">
              <a:buFont typeface="Arial" panose="020B0604020202020204" pitchFamily="34" charset="0"/>
              <a:buChar char="•"/>
            </a:pPr>
            <a:r>
              <a:rPr lang="fr-FR" sz="1200" b="0" i="0" u="none" strike="noStrike" baseline="0" dirty="0">
                <a:solidFill>
                  <a:srgbClr val="000000"/>
                </a:solidFill>
              </a:rPr>
              <a:t>Discrétion</a:t>
            </a:r>
          </a:p>
          <a:p>
            <a:pPr marL="171450" indent="-171450" algn="just">
              <a:buFont typeface="Arial" panose="020B0604020202020204" pitchFamily="34" charset="0"/>
              <a:buChar char="•"/>
            </a:pPr>
            <a:r>
              <a:rPr lang="fr-FR" sz="1200" dirty="0">
                <a:solidFill>
                  <a:srgbClr val="000000"/>
                </a:solidFill>
              </a:rPr>
              <a:t>Civisme et morale</a:t>
            </a:r>
            <a:endParaRPr lang="fr-FR" sz="1200" dirty="0"/>
          </a:p>
        </p:txBody>
      </p:sp>
      <p:sp>
        <p:nvSpPr>
          <p:cNvPr id="11" name="ZoneTexte 10">
            <a:extLst>
              <a:ext uri="{FF2B5EF4-FFF2-40B4-BE49-F238E27FC236}">
                <a16:creationId xmlns:a16="http://schemas.microsoft.com/office/drawing/2014/main" id="{31256C1A-8A1A-C269-7C67-8EEDEBD44BCC}"/>
              </a:ext>
            </a:extLst>
          </p:cNvPr>
          <p:cNvSpPr txBox="1"/>
          <p:nvPr/>
        </p:nvSpPr>
        <p:spPr>
          <a:xfrm>
            <a:off x="1171574" y="183721"/>
            <a:ext cx="6096000" cy="461665"/>
          </a:xfrm>
          <a:prstGeom prst="rect">
            <a:avLst/>
          </a:prstGeom>
          <a:noFill/>
        </p:spPr>
        <p:txBody>
          <a:bodyPr wrap="square">
            <a:spAutoFit/>
          </a:bodyPr>
          <a:lstStyle/>
          <a:p>
            <a:pPr algn="just"/>
            <a:r>
              <a:rPr lang="fr-FR" sz="2400" b="1" i="0" u="none" strike="noStrike" baseline="0" dirty="0">
                <a:solidFill>
                  <a:srgbClr val="0070C0"/>
                </a:solidFill>
                <a:latin typeface="Aptos Narrow" panose="020B0004020202020204" pitchFamily="34" charset="0"/>
              </a:rPr>
              <a:t>INFORMATION ET METHODOLOGIE DE TRAVAIL</a:t>
            </a:r>
          </a:p>
        </p:txBody>
      </p:sp>
      <p:sp>
        <p:nvSpPr>
          <p:cNvPr id="20" name="Rectangle : coins arrondis 19">
            <a:extLst>
              <a:ext uri="{FF2B5EF4-FFF2-40B4-BE49-F238E27FC236}">
                <a16:creationId xmlns:a16="http://schemas.microsoft.com/office/drawing/2014/main" id="{6C1CCB49-2F5D-5205-1DAA-47B21E185C6D}"/>
              </a:ext>
            </a:extLst>
          </p:cNvPr>
          <p:cNvSpPr/>
          <p:nvPr/>
        </p:nvSpPr>
        <p:spPr>
          <a:xfrm>
            <a:off x="9378461" y="429093"/>
            <a:ext cx="2325497" cy="2642381"/>
          </a:xfrm>
          <a:prstGeom prst="roundRect">
            <a:avLst/>
          </a:prstGeom>
          <a:no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Espace réservé du numéro de diapositive 21">
            <a:extLst>
              <a:ext uri="{FF2B5EF4-FFF2-40B4-BE49-F238E27FC236}">
                <a16:creationId xmlns:a16="http://schemas.microsoft.com/office/drawing/2014/main" id="{6CFB5F64-2ABC-F001-495D-7CCC37CD9F40}"/>
              </a:ext>
            </a:extLst>
          </p:cNvPr>
          <p:cNvSpPr>
            <a:spLocks noGrp="1"/>
          </p:cNvSpPr>
          <p:nvPr>
            <p:ph type="sldNum" sz="quarter" idx="12"/>
          </p:nvPr>
        </p:nvSpPr>
        <p:spPr>
          <a:xfrm>
            <a:off x="9169609" y="101325"/>
            <a:ext cx="2743200" cy="365125"/>
          </a:xfrm>
        </p:spPr>
        <p:txBody>
          <a:bodyPr/>
          <a:lstStyle/>
          <a:p>
            <a:fld id="{C4638023-8896-4FB0-92AD-FCB5968FD643}" type="slidenum">
              <a:rPr lang="fr-FR" smtClean="0"/>
              <a:t>4</a:t>
            </a:fld>
            <a:endParaRPr lang="fr-FR" dirty="0"/>
          </a:p>
        </p:txBody>
      </p:sp>
      <p:cxnSp>
        <p:nvCxnSpPr>
          <p:cNvPr id="23" name="Connecteur droit 22">
            <a:extLst>
              <a:ext uri="{FF2B5EF4-FFF2-40B4-BE49-F238E27FC236}">
                <a16:creationId xmlns:a16="http://schemas.microsoft.com/office/drawing/2014/main" id="{0551834B-82BD-06ED-5080-2C47F801EC06}"/>
              </a:ext>
            </a:extLst>
          </p:cNvPr>
          <p:cNvCxnSpPr>
            <a:cxnSpLocks/>
          </p:cNvCxnSpPr>
          <p:nvPr/>
        </p:nvCxnSpPr>
        <p:spPr>
          <a:xfrm>
            <a:off x="1263366" y="645386"/>
            <a:ext cx="575606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Connecteur droit 24">
            <a:extLst>
              <a:ext uri="{FF2B5EF4-FFF2-40B4-BE49-F238E27FC236}">
                <a16:creationId xmlns:a16="http://schemas.microsoft.com/office/drawing/2014/main" id="{31433961-11BA-2FF9-2BB5-BD65089D34E1}"/>
              </a:ext>
            </a:extLst>
          </p:cNvPr>
          <p:cNvCxnSpPr>
            <a:cxnSpLocks/>
          </p:cNvCxnSpPr>
          <p:nvPr/>
        </p:nvCxnSpPr>
        <p:spPr>
          <a:xfrm>
            <a:off x="9620250" y="872214"/>
            <a:ext cx="191334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7913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AEDA1DDA-D40B-4822-83E0-B378B97A11F1}"/>
              </a:ext>
            </a:extLst>
          </p:cNvPr>
          <p:cNvSpPr txBox="1"/>
          <p:nvPr/>
        </p:nvSpPr>
        <p:spPr>
          <a:xfrm>
            <a:off x="3807398" y="621859"/>
            <a:ext cx="4406210" cy="461665"/>
          </a:xfrm>
          <a:prstGeom prst="rect">
            <a:avLst/>
          </a:prstGeom>
          <a:noFill/>
        </p:spPr>
        <p:txBody>
          <a:bodyPr wrap="square">
            <a:spAutoFit/>
          </a:bodyPr>
          <a:lstStyle/>
          <a:p>
            <a:r>
              <a:rPr lang="fr-FR" sz="2400" b="1" i="0" u="none" strike="noStrike" baseline="0" dirty="0">
                <a:solidFill>
                  <a:srgbClr val="0070C0"/>
                </a:solidFill>
                <a:latin typeface="Aptos Narrow" panose="020B0004020202020204" pitchFamily="34" charset="0"/>
              </a:rPr>
              <a:t>SÉCURITÉ ÉVÉNEMENTIELLE</a:t>
            </a:r>
            <a:endParaRPr lang="fr-FR" sz="2400" dirty="0">
              <a:solidFill>
                <a:srgbClr val="0070C0"/>
              </a:solidFill>
              <a:latin typeface="Aptos Narrow" panose="020B0004020202020204" pitchFamily="34" charset="0"/>
            </a:endParaRPr>
          </a:p>
        </p:txBody>
      </p:sp>
      <p:sp>
        <p:nvSpPr>
          <p:cNvPr id="5" name="ZoneTexte 4">
            <a:extLst>
              <a:ext uri="{FF2B5EF4-FFF2-40B4-BE49-F238E27FC236}">
                <a16:creationId xmlns:a16="http://schemas.microsoft.com/office/drawing/2014/main" id="{5BABFAFC-D1E4-A58A-C07D-1B4B973CD969}"/>
              </a:ext>
            </a:extLst>
          </p:cNvPr>
          <p:cNvSpPr txBox="1"/>
          <p:nvPr/>
        </p:nvSpPr>
        <p:spPr>
          <a:xfrm>
            <a:off x="3811238" y="1443841"/>
            <a:ext cx="5590120" cy="3970318"/>
          </a:xfrm>
          <a:prstGeom prst="rect">
            <a:avLst/>
          </a:prstGeom>
          <a:noFill/>
        </p:spPr>
        <p:txBody>
          <a:bodyPr wrap="square">
            <a:spAutoFit/>
          </a:bodyPr>
          <a:lstStyle/>
          <a:p>
            <a:pPr algn="just"/>
            <a:r>
              <a:rPr lang="fr-FR" sz="1200" b="1" i="0" u="none" strike="noStrike" baseline="0" dirty="0">
                <a:solidFill>
                  <a:schemeClr val="accent6">
                    <a:lumMod val="50000"/>
                  </a:schemeClr>
                </a:solidFill>
              </a:rPr>
              <a:t>POUR ASSURER LE BON DEROULEMENT DE VOTRE MANIFESTATION :</a:t>
            </a:r>
          </a:p>
          <a:p>
            <a:pPr algn="just"/>
            <a:endParaRPr lang="fr-FR" sz="1200" b="0" i="0" u="none" strike="noStrike" baseline="0" dirty="0">
              <a:solidFill>
                <a:srgbClr val="002060"/>
              </a:solidFill>
            </a:endParaRPr>
          </a:p>
          <a:p>
            <a:pPr algn="just"/>
            <a:r>
              <a:rPr lang="fr-FR" sz="1200" b="0" i="0" u="none" strike="noStrike" baseline="0" dirty="0">
                <a:solidFill>
                  <a:srgbClr val="000000"/>
                </a:solidFill>
              </a:rPr>
              <a:t>Une cérémonie d’envergure, un meeting, un salon international ouvert au public ou encore une inauguration d’usine ou autre; tous ces événements attirent des publics divers et variés souhaitant avant tout contempler, découvrir, admirer, supporter, s’exalter dans des conditions idéales de sécurité sans aucun mouvement de foule, d’agressivité </a:t>
            </a:r>
            <a:r>
              <a:rPr lang="fr-FR" sz="1200" dirty="0">
                <a:solidFill>
                  <a:srgbClr val="000000"/>
                </a:solidFill>
              </a:rPr>
              <a:t>ni</a:t>
            </a:r>
            <a:r>
              <a:rPr lang="fr-FR" sz="1200" b="0" i="0" u="none" strike="noStrike" baseline="0" dirty="0">
                <a:solidFill>
                  <a:srgbClr val="000000"/>
                </a:solidFill>
              </a:rPr>
              <a:t> de conflit.  C’est là que nous entrons en jeu.</a:t>
            </a:r>
          </a:p>
          <a:p>
            <a:pPr algn="just"/>
            <a:endParaRPr lang="fr-FR" sz="1200" b="0" i="0" u="none" strike="noStrike" baseline="0" dirty="0">
              <a:solidFill>
                <a:srgbClr val="000000"/>
              </a:solidFill>
            </a:endParaRPr>
          </a:p>
          <a:p>
            <a:pPr algn="just"/>
            <a:r>
              <a:rPr lang="fr-FR" sz="1200" b="1" i="0" u="none" strike="noStrike" baseline="0" dirty="0">
                <a:solidFill>
                  <a:schemeClr val="accent6">
                    <a:lumMod val="50000"/>
                  </a:schemeClr>
                </a:solidFill>
              </a:rPr>
              <a:t>NOS OBJECTIFS :</a:t>
            </a:r>
          </a:p>
          <a:p>
            <a:pPr algn="just"/>
            <a:endParaRPr lang="fr-FR" sz="1200" b="0" i="0" u="none" strike="noStrike" baseline="0" dirty="0">
              <a:solidFill>
                <a:srgbClr val="000000"/>
              </a:solidFill>
            </a:endParaRPr>
          </a:p>
          <a:p>
            <a:pPr algn="just"/>
            <a:r>
              <a:rPr lang="fr-FR" sz="1200" b="0" i="0" u="none" strike="noStrike" baseline="0" dirty="0">
                <a:solidFill>
                  <a:srgbClr val="000000"/>
                </a:solidFill>
              </a:rPr>
              <a:t>En focalisant les ressources humaines sur une date donnée, </a:t>
            </a:r>
            <a:r>
              <a:rPr lang="fr-FR" sz="1200" b="1" i="0" u="none" strike="noStrike" baseline="0" dirty="0">
                <a:solidFill>
                  <a:srgbClr val="FF0000"/>
                </a:solidFill>
              </a:rPr>
              <a:t>3 S - </a:t>
            </a:r>
            <a:r>
              <a:rPr lang="fr-FR" sz="1200" b="1" i="0" u="none" strike="noStrike" baseline="0" dirty="0" err="1">
                <a:solidFill>
                  <a:srgbClr val="FF0000"/>
                </a:solidFill>
              </a:rPr>
              <a:t>Secutity</a:t>
            </a:r>
            <a:r>
              <a:rPr lang="fr-FR" sz="1200" b="1" i="0" u="none" strike="noStrike" baseline="0" dirty="0">
                <a:solidFill>
                  <a:srgbClr val="FF0000"/>
                </a:solidFill>
              </a:rPr>
              <a:t> </a:t>
            </a:r>
            <a:r>
              <a:rPr lang="fr-FR" sz="1200" b="0" i="0" u="none" strike="noStrike" baseline="0" dirty="0">
                <a:solidFill>
                  <a:srgbClr val="000000"/>
                </a:solidFill>
              </a:rPr>
              <a:t>gère sur mesures ces types d’événements par sa capacité à mobiliser en un temps record ses équipes; et à choisir avec le plus grand soin les collaborateurs qui sauront s’adapter à certaines missions :</a:t>
            </a:r>
          </a:p>
          <a:p>
            <a:pPr algn="just"/>
            <a:endParaRPr lang="fr-FR" sz="1200" b="0" i="0" u="none" strike="noStrike" baseline="0" dirty="0">
              <a:solidFill>
                <a:srgbClr val="000000"/>
              </a:solidFill>
            </a:endParaRPr>
          </a:p>
          <a:p>
            <a:pPr marL="171450" indent="-171450" algn="just">
              <a:buClr>
                <a:srgbClr val="FF0000"/>
              </a:buClr>
              <a:buFont typeface="Arial" panose="020B0604020202020204" pitchFamily="34" charset="0"/>
              <a:buChar char="•"/>
            </a:pPr>
            <a:r>
              <a:rPr lang="fr-FR" sz="1200" b="0" i="0" u="none" strike="noStrike" baseline="0" dirty="0">
                <a:solidFill>
                  <a:srgbClr val="000000"/>
                </a:solidFill>
              </a:rPr>
              <a:t>Surveillance spécifique </a:t>
            </a:r>
            <a:r>
              <a:rPr lang="fr-FR" sz="1200" dirty="0">
                <a:solidFill>
                  <a:srgbClr val="000000"/>
                </a:solidFill>
              </a:rPr>
              <a:t>d’un</a:t>
            </a:r>
            <a:r>
              <a:rPr lang="fr-FR" sz="1200" b="0" i="0" u="none" strike="noStrike" baseline="0" dirty="0">
                <a:solidFill>
                  <a:srgbClr val="000000"/>
                </a:solidFill>
              </a:rPr>
              <a:t> secteur </a:t>
            </a:r>
            <a:r>
              <a:rPr lang="fr-FR" sz="1200" dirty="0">
                <a:solidFill>
                  <a:srgbClr val="000000"/>
                </a:solidFill>
              </a:rPr>
              <a:t>VIP</a:t>
            </a:r>
            <a:r>
              <a:rPr lang="fr-FR" sz="1200" b="0" i="0" u="none" strike="noStrike" baseline="0" dirty="0">
                <a:solidFill>
                  <a:srgbClr val="000000"/>
                </a:solidFill>
              </a:rPr>
              <a:t>,</a:t>
            </a:r>
          </a:p>
          <a:p>
            <a:pPr marL="171450" indent="-171450" algn="just">
              <a:buClr>
                <a:srgbClr val="FF0000"/>
              </a:buClr>
              <a:buFont typeface="Arial" panose="020B0604020202020204" pitchFamily="34" charset="0"/>
              <a:buChar char="•"/>
            </a:pPr>
            <a:r>
              <a:rPr lang="fr-FR" sz="1200" b="0" i="0" u="none" strike="noStrike" baseline="0" dirty="0">
                <a:solidFill>
                  <a:srgbClr val="000000"/>
                </a:solidFill>
              </a:rPr>
              <a:t>Contrôle d’accès limité pour tous types d’événements,</a:t>
            </a:r>
          </a:p>
          <a:p>
            <a:pPr marL="171450" indent="-171450" algn="just">
              <a:buClr>
                <a:srgbClr val="FF0000"/>
              </a:buClr>
              <a:buFont typeface="Arial" panose="020B0604020202020204" pitchFamily="34" charset="0"/>
              <a:buChar char="•"/>
            </a:pPr>
            <a:r>
              <a:rPr lang="fr-FR" sz="1200" b="0" i="0" u="none" strike="noStrike" baseline="0" dirty="0">
                <a:solidFill>
                  <a:srgbClr val="000000"/>
                </a:solidFill>
              </a:rPr>
              <a:t>Prestation de palpation,</a:t>
            </a:r>
          </a:p>
          <a:p>
            <a:pPr marL="171450" indent="-171450" algn="just">
              <a:buClr>
                <a:srgbClr val="FF0000"/>
              </a:buClr>
              <a:buFont typeface="Arial" panose="020B0604020202020204" pitchFamily="34" charset="0"/>
              <a:buChar char="•"/>
            </a:pPr>
            <a:r>
              <a:rPr lang="fr-FR" sz="1200" b="0" i="0" u="none" strike="noStrike" baseline="0" dirty="0">
                <a:solidFill>
                  <a:srgbClr val="000000"/>
                </a:solidFill>
              </a:rPr>
              <a:t>Encadrement des supporters et accompagnement des personnalités VIP,</a:t>
            </a:r>
          </a:p>
          <a:p>
            <a:pPr marL="171450" indent="-171450" algn="just">
              <a:buClr>
                <a:srgbClr val="FF0000"/>
              </a:buClr>
              <a:buFont typeface="Arial" panose="020B0604020202020204" pitchFamily="34" charset="0"/>
              <a:buChar char="•"/>
            </a:pPr>
            <a:r>
              <a:rPr lang="fr-FR" sz="1200" b="0" i="0" u="none" strike="noStrike" baseline="0" dirty="0">
                <a:solidFill>
                  <a:srgbClr val="000000"/>
                </a:solidFill>
              </a:rPr>
              <a:t>Gestion des conflits,</a:t>
            </a:r>
          </a:p>
          <a:p>
            <a:pPr marL="171450" indent="-171450" algn="just">
              <a:buClr>
                <a:srgbClr val="FF0000"/>
              </a:buClr>
              <a:buFont typeface="Arial" panose="020B0604020202020204" pitchFamily="34" charset="0"/>
              <a:buChar char="•"/>
            </a:pPr>
            <a:r>
              <a:rPr lang="fr-FR" sz="1200" b="0" i="0" u="none" strike="noStrike" baseline="0" dirty="0">
                <a:solidFill>
                  <a:srgbClr val="000000"/>
                </a:solidFill>
              </a:rPr>
              <a:t>Sécurisation du matériel, équipement ou des infrastructures, etc.</a:t>
            </a:r>
            <a:endParaRPr lang="fr-FR" sz="1200" dirty="0"/>
          </a:p>
        </p:txBody>
      </p:sp>
      <p:pic>
        <p:nvPicPr>
          <p:cNvPr id="31" name="Image 30">
            <a:extLst>
              <a:ext uri="{FF2B5EF4-FFF2-40B4-BE49-F238E27FC236}">
                <a16:creationId xmlns:a16="http://schemas.microsoft.com/office/drawing/2014/main" id="{6395D167-A8E1-240D-574A-22E928E9E715}"/>
              </a:ext>
            </a:extLst>
          </p:cNvPr>
          <p:cNvPicPr>
            <a:picLocks noChangeAspect="1"/>
          </p:cNvPicPr>
          <p:nvPr/>
        </p:nvPicPr>
        <p:blipFill>
          <a:blip r:embed="rId2">
            <a:extLst>
              <a:ext uri="{28A0092B-C50C-407E-A947-70E740481C1C}">
                <a14:useLocalDpi xmlns:a14="http://schemas.microsoft.com/office/drawing/2010/main" val="0"/>
              </a:ext>
            </a:extLst>
          </a:blip>
          <a:srcRect l="12583" t="9928" r="19865" b="10196"/>
          <a:stretch/>
        </p:blipFill>
        <p:spPr>
          <a:xfrm>
            <a:off x="5599868" y="5376977"/>
            <a:ext cx="821271" cy="1471199"/>
          </a:xfrm>
          <a:prstGeom prst="rect">
            <a:avLst/>
          </a:prstGeom>
        </p:spPr>
      </p:pic>
      <p:pic>
        <p:nvPicPr>
          <p:cNvPr id="33" name="Image 32">
            <a:extLst>
              <a:ext uri="{FF2B5EF4-FFF2-40B4-BE49-F238E27FC236}">
                <a16:creationId xmlns:a16="http://schemas.microsoft.com/office/drawing/2014/main" id="{7E666710-2B98-8DA0-D1F5-E2C69AC6E0E9}"/>
              </a:ext>
            </a:extLst>
          </p:cNvPr>
          <p:cNvPicPr>
            <a:picLocks noChangeAspect="1"/>
          </p:cNvPicPr>
          <p:nvPr/>
        </p:nvPicPr>
        <p:blipFill>
          <a:blip r:embed="rId3">
            <a:extLst>
              <a:ext uri="{28A0092B-C50C-407E-A947-70E740481C1C}">
                <a14:useLocalDpi xmlns:a14="http://schemas.microsoft.com/office/drawing/2010/main" val="0"/>
              </a:ext>
            </a:extLst>
          </a:blip>
          <a:srcRect l="7700" t="6190" r="5600" b="7148"/>
          <a:stretch/>
        </p:blipFill>
        <p:spPr>
          <a:xfrm>
            <a:off x="7005684" y="5414160"/>
            <a:ext cx="1448641" cy="1447994"/>
          </a:xfrm>
          <a:prstGeom prst="rect">
            <a:avLst/>
          </a:prstGeom>
        </p:spPr>
      </p:pic>
      <p:pic>
        <p:nvPicPr>
          <p:cNvPr id="39" name="Image 38">
            <a:extLst>
              <a:ext uri="{FF2B5EF4-FFF2-40B4-BE49-F238E27FC236}">
                <a16:creationId xmlns:a16="http://schemas.microsoft.com/office/drawing/2014/main" id="{A82148CE-7D9E-731C-F63E-E120DD1DE7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16319" y="4248726"/>
            <a:ext cx="1073943" cy="2555984"/>
          </a:xfrm>
          <a:prstGeom prst="rect">
            <a:avLst/>
          </a:prstGeom>
        </p:spPr>
      </p:pic>
      <p:pic>
        <p:nvPicPr>
          <p:cNvPr id="41" name="Image 40">
            <a:extLst>
              <a:ext uri="{FF2B5EF4-FFF2-40B4-BE49-F238E27FC236}">
                <a16:creationId xmlns:a16="http://schemas.microsoft.com/office/drawing/2014/main" id="{22D9268A-2FC0-19E8-A9DE-B62B34EE3F3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95868" y="5513586"/>
            <a:ext cx="1621186" cy="1267226"/>
          </a:xfrm>
          <a:prstGeom prst="rect">
            <a:avLst/>
          </a:prstGeom>
        </p:spPr>
      </p:pic>
      <p:sp>
        <p:nvSpPr>
          <p:cNvPr id="43" name="Espace réservé du numéro de diapositive 42">
            <a:extLst>
              <a:ext uri="{FF2B5EF4-FFF2-40B4-BE49-F238E27FC236}">
                <a16:creationId xmlns:a16="http://schemas.microsoft.com/office/drawing/2014/main" id="{E07BC8F9-9C92-CBB1-48B6-756905C0D1B7}"/>
              </a:ext>
            </a:extLst>
          </p:cNvPr>
          <p:cNvSpPr>
            <a:spLocks noGrp="1"/>
          </p:cNvSpPr>
          <p:nvPr>
            <p:ph type="sldNum" sz="quarter" idx="12"/>
          </p:nvPr>
        </p:nvSpPr>
        <p:spPr>
          <a:xfrm>
            <a:off x="4133022" y="6492875"/>
            <a:ext cx="2743200" cy="365125"/>
          </a:xfrm>
        </p:spPr>
        <p:txBody>
          <a:bodyPr/>
          <a:lstStyle/>
          <a:p>
            <a:fld id="{C4638023-8896-4FB0-92AD-FCB5968FD643}" type="slidenum">
              <a:rPr lang="fr-FR" smtClean="0"/>
              <a:t>5</a:t>
            </a:fld>
            <a:endParaRPr lang="fr-FR" dirty="0"/>
          </a:p>
        </p:txBody>
      </p:sp>
      <p:cxnSp>
        <p:nvCxnSpPr>
          <p:cNvPr id="51" name="Connecteur droit 50">
            <a:extLst>
              <a:ext uri="{FF2B5EF4-FFF2-40B4-BE49-F238E27FC236}">
                <a16:creationId xmlns:a16="http://schemas.microsoft.com/office/drawing/2014/main" id="{EF13031D-07A5-CBC6-68C3-99A980099B07}"/>
              </a:ext>
            </a:extLst>
          </p:cNvPr>
          <p:cNvCxnSpPr>
            <a:cxnSpLocks/>
          </p:cNvCxnSpPr>
          <p:nvPr/>
        </p:nvCxnSpPr>
        <p:spPr>
          <a:xfrm>
            <a:off x="3905250" y="1121624"/>
            <a:ext cx="35814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4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F44EB3F9-C32F-0247-6775-87EB7529350E}"/>
              </a:ext>
            </a:extLst>
          </p:cNvPr>
          <p:cNvSpPr txBox="1"/>
          <p:nvPr/>
        </p:nvSpPr>
        <p:spPr>
          <a:xfrm>
            <a:off x="1171575" y="301507"/>
            <a:ext cx="6096000" cy="461665"/>
          </a:xfrm>
          <a:prstGeom prst="rect">
            <a:avLst/>
          </a:prstGeom>
          <a:noFill/>
        </p:spPr>
        <p:txBody>
          <a:bodyPr wrap="square">
            <a:spAutoFit/>
          </a:bodyPr>
          <a:lstStyle/>
          <a:p>
            <a:pPr algn="l"/>
            <a:r>
              <a:rPr lang="fr-FR" sz="2400" b="1" i="0" u="none" strike="noStrike" baseline="0" dirty="0">
                <a:solidFill>
                  <a:srgbClr val="002060"/>
                </a:solidFill>
                <a:latin typeface="Aptos Narrow" panose="020B0004020202020204" pitchFamily="34" charset="0"/>
              </a:rPr>
              <a:t>GARDIENNAGE : MAÎTRE CHIEN</a:t>
            </a:r>
          </a:p>
        </p:txBody>
      </p:sp>
      <p:sp>
        <p:nvSpPr>
          <p:cNvPr id="5" name="ZoneTexte 4">
            <a:extLst>
              <a:ext uri="{FF2B5EF4-FFF2-40B4-BE49-F238E27FC236}">
                <a16:creationId xmlns:a16="http://schemas.microsoft.com/office/drawing/2014/main" id="{5869EB57-0674-5EC4-4F51-8F3117AF45D6}"/>
              </a:ext>
            </a:extLst>
          </p:cNvPr>
          <p:cNvSpPr txBox="1"/>
          <p:nvPr/>
        </p:nvSpPr>
        <p:spPr>
          <a:xfrm>
            <a:off x="1104098" y="936010"/>
            <a:ext cx="9502610" cy="1200329"/>
          </a:xfrm>
          <a:prstGeom prst="rect">
            <a:avLst/>
          </a:prstGeom>
          <a:noFill/>
        </p:spPr>
        <p:txBody>
          <a:bodyPr wrap="square">
            <a:spAutoFit/>
          </a:bodyPr>
          <a:lstStyle/>
          <a:p>
            <a:pPr algn="just"/>
            <a:r>
              <a:rPr lang="fr-FR" sz="1200" b="0" i="0" u="none" strike="noStrike" baseline="0" dirty="0"/>
              <a:t>Pour certaines missions de sécurité spécifique, la présence d’un chien apporte une nette valeur ajoutée. </a:t>
            </a:r>
          </a:p>
          <a:p>
            <a:pPr algn="just"/>
            <a:endParaRPr lang="fr-FR" sz="1200" dirty="0"/>
          </a:p>
          <a:p>
            <a:pPr algn="just"/>
            <a:r>
              <a:rPr lang="fr-FR" sz="1200" b="0" i="0" u="none" strike="noStrike" baseline="0" dirty="0"/>
              <a:t>Ce service est proposé pour des espaces ouverts et des parkings, pour le contrôle des valises ou des véhicules. Le guide du chien est un agent de gardiennage bien formé en relation d’équipe avec son chien. Le chien est sociable, n’est pas agressif et n’écoute que son guide. Il réside chez son maître afin de créer une étroite relation de confiance. Nous utilisons uniquement les races de bergers et c’est dans le strict respect des prescriptions légales et médicales.</a:t>
            </a:r>
          </a:p>
        </p:txBody>
      </p:sp>
      <p:pic>
        <p:nvPicPr>
          <p:cNvPr id="17" name="Image 16">
            <a:extLst>
              <a:ext uri="{FF2B5EF4-FFF2-40B4-BE49-F238E27FC236}">
                <a16:creationId xmlns:a16="http://schemas.microsoft.com/office/drawing/2014/main" id="{FD090C97-8515-C319-54F1-A1FFF805DC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231" y="5155733"/>
            <a:ext cx="1626186" cy="1626186"/>
          </a:xfrm>
          <a:prstGeom prst="rect">
            <a:avLst/>
          </a:prstGeom>
        </p:spPr>
      </p:pic>
      <p:pic>
        <p:nvPicPr>
          <p:cNvPr id="19" name="Image 18">
            <a:extLst>
              <a:ext uri="{FF2B5EF4-FFF2-40B4-BE49-F238E27FC236}">
                <a16:creationId xmlns:a16="http://schemas.microsoft.com/office/drawing/2014/main" id="{C987E08F-61CC-EC1A-C4AC-8D04C17C0D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06707" y="5155733"/>
            <a:ext cx="1521051" cy="1438915"/>
          </a:xfrm>
          <a:prstGeom prst="rect">
            <a:avLst/>
          </a:prstGeom>
        </p:spPr>
      </p:pic>
      <p:sp>
        <p:nvSpPr>
          <p:cNvPr id="21" name="ZoneTexte 20">
            <a:extLst>
              <a:ext uri="{FF2B5EF4-FFF2-40B4-BE49-F238E27FC236}">
                <a16:creationId xmlns:a16="http://schemas.microsoft.com/office/drawing/2014/main" id="{C90947E2-F25D-502F-6BB3-A0C097C4B6E1}"/>
              </a:ext>
            </a:extLst>
          </p:cNvPr>
          <p:cNvSpPr txBox="1"/>
          <p:nvPr/>
        </p:nvSpPr>
        <p:spPr>
          <a:xfrm>
            <a:off x="1037303" y="2076796"/>
            <a:ext cx="6096000" cy="830997"/>
          </a:xfrm>
          <a:prstGeom prst="rect">
            <a:avLst/>
          </a:prstGeom>
          <a:noFill/>
        </p:spPr>
        <p:txBody>
          <a:bodyPr wrap="square">
            <a:spAutoFit/>
          </a:bodyPr>
          <a:lstStyle/>
          <a:p>
            <a:pPr algn="just"/>
            <a:r>
              <a:rPr lang="fr-FR" sz="1200" b="0" i="1" u="none" strike="noStrike" baseline="0" dirty="0"/>
              <a:t>La valeur ajoutée de ce genre de gardiennage :</a:t>
            </a:r>
          </a:p>
          <a:p>
            <a:pPr algn="just"/>
            <a:endParaRPr lang="fr-FR" sz="1200" b="0" i="1" u="none" strike="noStrike" baseline="0" dirty="0"/>
          </a:p>
          <a:p>
            <a:pPr marL="171450" indent="-171450" algn="just">
              <a:buFont typeface="Arial" panose="020B0604020202020204" pitchFamily="34" charset="0"/>
              <a:buChar char="•"/>
            </a:pPr>
            <a:r>
              <a:rPr lang="fr-FR" sz="1200" b="0" i="1" u="none" strike="noStrike" baseline="0" dirty="0"/>
              <a:t>Le chien remarque plus rapidement les comportements suspects</a:t>
            </a:r>
          </a:p>
          <a:p>
            <a:pPr marL="171450" indent="-171450" algn="just">
              <a:buFont typeface="Arial" panose="020B0604020202020204" pitchFamily="34" charset="0"/>
              <a:buChar char="•"/>
            </a:pPr>
            <a:r>
              <a:rPr lang="fr-FR" sz="1200" b="0" i="1" u="none" strike="noStrike" baseline="0" dirty="0"/>
              <a:t>L’équipe, c’est-à-dire l’agent et son chien peut accroitre le sentiment de sécurité.</a:t>
            </a:r>
            <a:endParaRPr lang="fr-FR" sz="1200" i="1" dirty="0"/>
          </a:p>
        </p:txBody>
      </p:sp>
      <p:sp>
        <p:nvSpPr>
          <p:cNvPr id="23" name="Espace réservé du numéro de diapositive 22">
            <a:extLst>
              <a:ext uri="{FF2B5EF4-FFF2-40B4-BE49-F238E27FC236}">
                <a16:creationId xmlns:a16="http://schemas.microsoft.com/office/drawing/2014/main" id="{EABB56D5-A345-0502-F170-317F57D02ACB}"/>
              </a:ext>
            </a:extLst>
          </p:cNvPr>
          <p:cNvSpPr>
            <a:spLocks noGrp="1"/>
          </p:cNvSpPr>
          <p:nvPr>
            <p:ph type="sldNum" sz="quarter" idx="12"/>
          </p:nvPr>
        </p:nvSpPr>
        <p:spPr/>
        <p:txBody>
          <a:bodyPr/>
          <a:lstStyle/>
          <a:p>
            <a:fld id="{C4638023-8896-4FB0-92AD-FCB5968FD643}" type="slidenum">
              <a:rPr lang="fr-FR" smtClean="0"/>
              <a:t>6</a:t>
            </a:fld>
            <a:endParaRPr lang="fr-FR"/>
          </a:p>
        </p:txBody>
      </p:sp>
      <p:cxnSp>
        <p:nvCxnSpPr>
          <p:cNvPr id="35" name="Connecteur droit 34">
            <a:extLst>
              <a:ext uri="{FF2B5EF4-FFF2-40B4-BE49-F238E27FC236}">
                <a16:creationId xmlns:a16="http://schemas.microsoft.com/office/drawing/2014/main" id="{1EAFC022-23D4-1B00-87F1-0FCEF3E70CF5}"/>
              </a:ext>
            </a:extLst>
          </p:cNvPr>
          <p:cNvCxnSpPr>
            <a:cxnSpLocks/>
          </p:cNvCxnSpPr>
          <p:nvPr/>
        </p:nvCxnSpPr>
        <p:spPr>
          <a:xfrm>
            <a:off x="1263865" y="801272"/>
            <a:ext cx="385106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9148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9ADFD79D-1CE9-80EC-8B85-3E72AB14BAA3}"/>
              </a:ext>
            </a:extLst>
          </p:cNvPr>
          <p:cNvSpPr txBox="1"/>
          <p:nvPr/>
        </p:nvSpPr>
        <p:spPr>
          <a:xfrm>
            <a:off x="1325104" y="309435"/>
            <a:ext cx="4894721" cy="461665"/>
          </a:xfrm>
          <a:prstGeom prst="rect">
            <a:avLst/>
          </a:prstGeom>
          <a:noFill/>
        </p:spPr>
        <p:txBody>
          <a:bodyPr wrap="square">
            <a:spAutoFit/>
          </a:bodyPr>
          <a:lstStyle/>
          <a:p>
            <a:r>
              <a:rPr lang="fr-FR" sz="2400" b="1" i="0" u="none" strike="noStrike" baseline="0" dirty="0">
                <a:solidFill>
                  <a:srgbClr val="002060"/>
                </a:solidFill>
                <a:latin typeface="Aptos Narrow" panose="020B0004020202020204" pitchFamily="34" charset="0"/>
              </a:rPr>
              <a:t>GARDIENNAGE : AGENT DE SECURITE</a:t>
            </a:r>
            <a:endParaRPr lang="fr-FR" sz="2400" dirty="0">
              <a:latin typeface="Aptos Narrow" panose="020B0004020202020204" pitchFamily="34" charset="0"/>
            </a:endParaRPr>
          </a:p>
        </p:txBody>
      </p:sp>
      <p:sp>
        <p:nvSpPr>
          <p:cNvPr id="5" name="ZoneTexte 4">
            <a:extLst>
              <a:ext uri="{FF2B5EF4-FFF2-40B4-BE49-F238E27FC236}">
                <a16:creationId xmlns:a16="http://schemas.microsoft.com/office/drawing/2014/main" id="{EB468FDE-B638-FEDC-9E02-01E029C698DF}"/>
              </a:ext>
            </a:extLst>
          </p:cNvPr>
          <p:cNvSpPr txBox="1"/>
          <p:nvPr/>
        </p:nvSpPr>
        <p:spPr>
          <a:xfrm>
            <a:off x="1325104" y="879962"/>
            <a:ext cx="8455819" cy="1754326"/>
          </a:xfrm>
          <a:prstGeom prst="rect">
            <a:avLst/>
          </a:prstGeom>
          <a:noFill/>
        </p:spPr>
        <p:txBody>
          <a:bodyPr wrap="square">
            <a:spAutoFit/>
          </a:bodyPr>
          <a:lstStyle/>
          <a:p>
            <a:pPr algn="just"/>
            <a:r>
              <a:rPr lang="fr-FR" sz="1200" b="0" i="0" u="none" strike="noStrike" baseline="0" dirty="0"/>
              <a:t>Les menaces auxquelles les entreprises et les privés font face aujourd’hui sont variées et constante évolution.</a:t>
            </a:r>
          </a:p>
          <a:p>
            <a:pPr algn="just"/>
            <a:endParaRPr lang="fr-FR" sz="1200" b="0" i="0" u="none" strike="noStrike" baseline="0" dirty="0"/>
          </a:p>
          <a:p>
            <a:pPr algn="just"/>
            <a:r>
              <a:rPr lang="fr-FR" sz="1200" b="0" i="0" u="none" strike="noStrike" baseline="0" dirty="0"/>
              <a:t>En conséquence, nous discutons maintenant de la gestion efficace des risques afin de pourvoir nous concentrer sur l’exploitation harmonieuse de vos entreprises</a:t>
            </a:r>
            <a:r>
              <a:rPr lang="fr-FR" sz="1200" dirty="0"/>
              <a:t>.</a:t>
            </a:r>
            <a:r>
              <a:rPr lang="fr-FR" sz="1200" b="0" i="0" u="none" strike="noStrike" baseline="0" dirty="0"/>
              <a:t> </a:t>
            </a:r>
            <a:r>
              <a:rPr lang="fr-FR" sz="1200" dirty="0"/>
              <a:t>I</a:t>
            </a:r>
            <a:r>
              <a:rPr lang="fr-FR" sz="1200" b="0" i="0" u="none" strike="noStrike" baseline="0" dirty="0"/>
              <a:t>l est donc nécessaire, voir important que vous disposiez d’un partenaire possédant l’expertise et les ressources requises pour comprendre </a:t>
            </a:r>
            <a:r>
              <a:rPr lang="fr-FR" sz="1200" dirty="0"/>
              <a:t>d’éventuelles</a:t>
            </a:r>
            <a:r>
              <a:rPr lang="fr-FR" sz="1200" b="0" i="0" u="none" strike="noStrike" baseline="0" dirty="0"/>
              <a:t> menaces et minimiser les risques, tout ça à faible coût. </a:t>
            </a:r>
          </a:p>
          <a:p>
            <a:pPr algn="just"/>
            <a:endParaRPr lang="fr-FR" sz="1200" b="0" i="0" u="none" strike="noStrike" baseline="0" dirty="0"/>
          </a:p>
          <a:p>
            <a:pPr algn="just"/>
            <a:r>
              <a:rPr lang="fr-FR" sz="1200" b="0" i="0" u="none" strike="noStrike" baseline="0" dirty="0"/>
              <a:t>Nous sommes expérimentés en adaptation de solutions et de service de sécurité en fonction des besoins des clients, opérant dans plusieurs secteurs et plusieurs régions, quand</a:t>
            </a:r>
            <a:r>
              <a:rPr lang="fr-FR" sz="1200" dirty="0"/>
              <a:t> il</a:t>
            </a:r>
            <a:r>
              <a:rPr lang="fr-FR" sz="1200" b="0" i="0" u="none" strike="noStrike" baseline="0" dirty="0"/>
              <a:t> s’agit de déployer nos agents de sécurité d’une qualité inégalée qui sauront répondre à votre besoin, peu importe votre</a:t>
            </a:r>
            <a:r>
              <a:rPr lang="fr-FR" sz="1200" dirty="0"/>
              <a:t> distance et votre </a:t>
            </a:r>
            <a:r>
              <a:rPr lang="fr-FR" sz="1200" b="0" i="0" u="none" strike="noStrike" baseline="0" dirty="0"/>
              <a:t>secteur d’activité.</a:t>
            </a:r>
            <a:endParaRPr lang="fr-FR" sz="1200" dirty="0"/>
          </a:p>
        </p:txBody>
      </p:sp>
      <p:pic>
        <p:nvPicPr>
          <p:cNvPr id="16" name="Image 15">
            <a:extLst>
              <a:ext uri="{FF2B5EF4-FFF2-40B4-BE49-F238E27FC236}">
                <a16:creationId xmlns:a16="http://schemas.microsoft.com/office/drawing/2014/main" id="{F91A1521-FEFE-63F8-4188-0A223E747F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70104" y="2642410"/>
            <a:ext cx="844046" cy="786590"/>
          </a:xfrm>
          <a:prstGeom prst="rect">
            <a:avLst/>
          </a:prstGeom>
        </p:spPr>
      </p:pic>
      <p:pic>
        <p:nvPicPr>
          <p:cNvPr id="17" name="Image 16">
            <a:extLst>
              <a:ext uri="{FF2B5EF4-FFF2-40B4-BE49-F238E27FC236}">
                <a16:creationId xmlns:a16="http://schemas.microsoft.com/office/drawing/2014/main" id="{1B0BA616-D0EB-567C-567F-C779706D56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52531" y="1182030"/>
            <a:ext cx="2008900" cy="2008900"/>
          </a:xfrm>
          <a:prstGeom prst="rect">
            <a:avLst/>
          </a:prstGeom>
        </p:spPr>
      </p:pic>
      <p:sp>
        <p:nvSpPr>
          <p:cNvPr id="19" name="Espace réservé du numéro de diapositive 18">
            <a:extLst>
              <a:ext uri="{FF2B5EF4-FFF2-40B4-BE49-F238E27FC236}">
                <a16:creationId xmlns:a16="http://schemas.microsoft.com/office/drawing/2014/main" id="{FFFA2408-FD78-5D97-965D-2269FB2F2801}"/>
              </a:ext>
            </a:extLst>
          </p:cNvPr>
          <p:cNvSpPr>
            <a:spLocks noGrp="1"/>
          </p:cNvSpPr>
          <p:nvPr>
            <p:ph type="sldNum" sz="quarter" idx="12"/>
          </p:nvPr>
        </p:nvSpPr>
        <p:spPr>
          <a:xfrm>
            <a:off x="9118231" y="6415952"/>
            <a:ext cx="2743200" cy="365125"/>
          </a:xfrm>
        </p:spPr>
        <p:txBody>
          <a:bodyPr/>
          <a:lstStyle/>
          <a:p>
            <a:fld id="{C4638023-8896-4FB0-92AD-FCB5968FD643}" type="slidenum">
              <a:rPr lang="fr-FR" smtClean="0"/>
              <a:t>7</a:t>
            </a:fld>
            <a:endParaRPr lang="fr-FR" dirty="0"/>
          </a:p>
        </p:txBody>
      </p:sp>
      <p:cxnSp>
        <p:nvCxnSpPr>
          <p:cNvPr id="21" name="Connecteur droit 20">
            <a:extLst>
              <a:ext uri="{FF2B5EF4-FFF2-40B4-BE49-F238E27FC236}">
                <a16:creationId xmlns:a16="http://schemas.microsoft.com/office/drawing/2014/main" id="{48565D27-0F62-DE09-A1B1-0104E16356E9}"/>
              </a:ext>
            </a:extLst>
          </p:cNvPr>
          <p:cNvCxnSpPr>
            <a:cxnSpLocks/>
          </p:cNvCxnSpPr>
          <p:nvPr/>
        </p:nvCxnSpPr>
        <p:spPr>
          <a:xfrm>
            <a:off x="1387690" y="771100"/>
            <a:ext cx="470831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pic>
        <p:nvPicPr>
          <p:cNvPr id="2" name="Image 1">
            <a:extLst>
              <a:ext uri="{FF2B5EF4-FFF2-40B4-BE49-F238E27FC236}">
                <a16:creationId xmlns:a16="http://schemas.microsoft.com/office/drawing/2014/main" id="{837C165F-8346-9E85-8810-03F6989038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95668" y="175115"/>
            <a:ext cx="1237371" cy="1006915"/>
          </a:xfrm>
          <a:prstGeom prst="rect">
            <a:avLst/>
          </a:prstGeom>
        </p:spPr>
      </p:pic>
    </p:spTree>
    <p:extLst>
      <p:ext uri="{BB962C8B-B14F-4D97-AF65-F5344CB8AC3E}">
        <p14:creationId xmlns:p14="http://schemas.microsoft.com/office/powerpoint/2010/main" val="608203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130F292D-72E0-2FBB-C603-C44824968B66}"/>
              </a:ext>
            </a:extLst>
          </p:cNvPr>
          <p:cNvSpPr txBox="1"/>
          <p:nvPr/>
        </p:nvSpPr>
        <p:spPr>
          <a:xfrm>
            <a:off x="1025332" y="372180"/>
            <a:ext cx="3295668" cy="461665"/>
          </a:xfrm>
          <a:prstGeom prst="rect">
            <a:avLst/>
          </a:prstGeom>
          <a:noFill/>
        </p:spPr>
        <p:txBody>
          <a:bodyPr wrap="square">
            <a:spAutoFit/>
          </a:bodyPr>
          <a:lstStyle/>
          <a:p>
            <a:r>
              <a:rPr lang="fr-FR" sz="2400" b="1" i="0" u="none" strike="noStrike" baseline="0" dirty="0">
                <a:solidFill>
                  <a:srgbClr val="002060"/>
                </a:solidFill>
                <a:latin typeface="Aptos Narrow" panose="020B0004020202020204" pitchFamily="34" charset="0"/>
              </a:rPr>
              <a:t>GARDIENS RONDIERS</a:t>
            </a:r>
            <a:endParaRPr lang="fr-FR" sz="2400" dirty="0">
              <a:latin typeface="Aptos Narrow" panose="020B0004020202020204" pitchFamily="34" charset="0"/>
            </a:endParaRPr>
          </a:p>
        </p:txBody>
      </p:sp>
      <p:sp>
        <p:nvSpPr>
          <p:cNvPr id="5" name="ZoneTexte 4">
            <a:extLst>
              <a:ext uri="{FF2B5EF4-FFF2-40B4-BE49-F238E27FC236}">
                <a16:creationId xmlns:a16="http://schemas.microsoft.com/office/drawing/2014/main" id="{8798AEB6-B7A8-DAA5-E9BF-D4FAA0B7D45D}"/>
              </a:ext>
            </a:extLst>
          </p:cNvPr>
          <p:cNvSpPr txBox="1"/>
          <p:nvPr/>
        </p:nvSpPr>
        <p:spPr>
          <a:xfrm>
            <a:off x="1025332" y="1152343"/>
            <a:ext cx="6836277" cy="1569660"/>
          </a:xfrm>
          <a:prstGeom prst="rect">
            <a:avLst/>
          </a:prstGeom>
          <a:noFill/>
        </p:spPr>
        <p:txBody>
          <a:bodyPr wrap="square">
            <a:spAutoFit/>
          </a:bodyPr>
          <a:lstStyle/>
          <a:p>
            <a:pPr algn="just"/>
            <a:r>
              <a:rPr lang="fr-FR" sz="1200" dirty="0"/>
              <a:t>Un gardien rondier est</a:t>
            </a:r>
            <a:r>
              <a:rPr lang="fr-FR" sz="1200" b="0" i="0" u="none" strike="noStrike" baseline="0" dirty="0"/>
              <a:t> un agent de sécurité dont le travail principal consiste à effectuer des rondes de surveillance (parfois en en véhicule) pour assurer la prévention des malveillances et des risques facilement détectables tels que l’incendie ou l’intrusion. </a:t>
            </a:r>
          </a:p>
          <a:p>
            <a:pPr algn="just"/>
            <a:endParaRPr lang="fr-FR" sz="1200" dirty="0"/>
          </a:p>
          <a:p>
            <a:pPr algn="just"/>
            <a:r>
              <a:rPr lang="fr-FR" sz="1200" b="0" i="0" u="none" strike="noStrike" baseline="0" dirty="0"/>
              <a:t>Son</a:t>
            </a:r>
            <a:r>
              <a:rPr lang="fr-FR" sz="1200" dirty="0"/>
              <a:t> </a:t>
            </a:r>
            <a:r>
              <a:rPr lang="fr-FR" sz="1200" b="0" i="0" u="none" strike="noStrike" baseline="0" dirty="0"/>
              <a:t>travail consiste également à intervenir pour effectuer une levée de doute dans le cadre de mission de télé sécurité, à détecter l’origine de l’alarme, à prévenir ou faire prévenir les services ou personnes concernées, à procéder aux actions de sauvegarde adaptées, assurer la continuité de la protection du site</a:t>
            </a:r>
            <a:r>
              <a:rPr lang="fr-FR" sz="1200" dirty="0"/>
              <a:t> </a:t>
            </a:r>
            <a:r>
              <a:rPr lang="fr-FR" sz="1200" b="0" i="0" u="none" strike="noStrike" baseline="0" dirty="0"/>
              <a:t>et enfin rendre compte de sa mission .</a:t>
            </a:r>
            <a:endParaRPr lang="fr-FR" sz="1200" dirty="0"/>
          </a:p>
        </p:txBody>
      </p:sp>
      <p:pic>
        <p:nvPicPr>
          <p:cNvPr id="15" name="Image 14">
            <a:extLst>
              <a:ext uri="{FF2B5EF4-FFF2-40B4-BE49-F238E27FC236}">
                <a16:creationId xmlns:a16="http://schemas.microsoft.com/office/drawing/2014/main" id="{8EB85460-7F80-B85D-B5A1-C6CE7D2BEB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4683" y="3252486"/>
            <a:ext cx="1641863" cy="1099596"/>
          </a:xfrm>
          <a:prstGeom prst="rect">
            <a:avLst/>
          </a:prstGeom>
        </p:spPr>
      </p:pic>
      <p:pic>
        <p:nvPicPr>
          <p:cNvPr id="17" name="Image 16">
            <a:extLst>
              <a:ext uri="{FF2B5EF4-FFF2-40B4-BE49-F238E27FC236}">
                <a16:creationId xmlns:a16="http://schemas.microsoft.com/office/drawing/2014/main" id="{64BDFE32-C714-6206-B2F7-EE5C363079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83887" y="0"/>
            <a:ext cx="3148479" cy="2098986"/>
          </a:xfrm>
          <a:prstGeom prst="rect">
            <a:avLst/>
          </a:prstGeom>
        </p:spPr>
      </p:pic>
      <p:pic>
        <p:nvPicPr>
          <p:cNvPr id="19" name="Image 18">
            <a:extLst>
              <a:ext uri="{FF2B5EF4-FFF2-40B4-BE49-F238E27FC236}">
                <a16:creationId xmlns:a16="http://schemas.microsoft.com/office/drawing/2014/main" id="{E5214C9C-6E86-7C23-4981-572E95E3EC5C}"/>
              </a:ext>
            </a:extLst>
          </p:cNvPr>
          <p:cNvPicPr>
            <a:picLocks noChangeAspect="1"/>
          </p:cNvPicPr>
          <p:nvPr/>
        </p:nvPicPr>
        <p:blipFill>
          <a:blip r:embed="rId4">
            <a:extLst>
              <a:ext uri="{28A0092B-C50C-407E-A947-70E740481C1C}">
                <a14:useLocalDpi xmlns:a14="http://schemas.microsoft.com/office/drawing/2010/main" val="0"/>
              </a:ext>
            </a:extLst>
          </a:blip>
          <a:srcRect l="3581" t="42724" r="8215" b="3277"/>
          <a:stretch/>
        </p:blipFill>
        <p:spPr>
          <a:xfrm>
            <a:off x="4784000" y="3252486"/>
            <a:ext cx="1987190" cy="810228"/>
          </a:xfrm>
          <a:prstGeom prst="rect">
            <a:avLst/>
          </a:prstGeom>
        </p:spPr>
      </p:pic>
      <p:pic>
        <p:nvPicPr>
          <p:cNvPr id="20" name="Image 19">
            <a:extLst>
              <a:ext uri="{FF2B5EF4-FFF2-40B4-BE49-F238E27FC236}">
                <a16:creationId xmlns:a16="http://schemas.microsoft.com/office/drawing/2014/main" id="{DF945B2E-4514-1F2B-672D-89C216961DD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78531" y="100420"/>
            <a:ext cx="724857" cy="733425"/>
          </a:xfrm>
          <a:prstGeom prst="rect">
            <a:avLst/>
          </a:prstGeom>
        </p:spPr>
      </p:pic>
      <p:sp>
        <p:nvSpPr>
          <p:cNvPr id="22" name="Espace réservé du numéro de diapositive 21">
            <a:extLst>
              <a:ext uri="{FF2B5EF4-FFF2-40B4-BE49-F238E27FC236}">
                <a16:creationId xmlns:a16="http://schemas.microsoft.com/office/drawing/2014/main" id="{7DBE2A02-E395-0D17-C3C8-151EE1254B9E}"/>
              </a:ext>
            </a:extLst>
          </p:cNvPr>
          <p:cNvSpPr>
            <a:spLocks noGrp="1"/>
          </p:cNvSpPr>
          <p:nvPr>
            <p:ph type="sldNum" sz="quarter" idx="12"/>
          </p:nvPr>
        </p:nvSpPr>
        <p:spPr>
          <a:xfrm>
            <a:off x="9191625" y="189617"/>
            <a:ext cx="2743200" cy="365125"/>
          </a:xfrm>
        </p:spPr>
        <p:txBody>
          <a:bodyPr/>
          <a:lstStyle/>
          <a:p>
            <a:fld id="{C4638023-8896-4FB0-92AD-FCB5968FD643}" type="slidenum">
              <a:rPr lang="fr-FR" smtClean="0"/>
              <a:t>8</a:t>
            </a:fld>
            <a:endParaRPr lang="fr-FR" dirty="0"/>
          </a:p>
        </p:txBody>
      </p:sp>
      <p:cxnSp>
        <p:nvCxnSpPr>
          <p:cNvPr id="24" name="Connecteur droit 23">
            <a:extLst>
              <a:ext uri="{FF2B5EF4-FFF2-40B4-BE49-F238E27FC236}">
                <a16:creationId xmlns:a16="http://schemas.microsoft.com/office/drawing/2014/main" id="{F25A8DD8-2B85-8EC2-6950-DF23ABCB130C}"/>
              </a:ext>
            </a:extLst>
          </p:cNvPr>
          <p:cNvCxnSpPr>
            <a:cxnSpLocks/>
          </p:cNvCxnSpPr>
          <p:nvPr/>
        </p:nvCxnSpPr>
        <p:spPr>
          <a:xfrm flipV="1">
            <a:off x="1117586" y="833845"/>
            <a:ext cx="2701939" cy="952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pic>
        <p:nvPicPr>
          <p:cNvPr id="4" name="Image 3">
            <a:extLst>
              <a:ext uri="{FF2B5EF4-FFF2-40B4-BE49-F238E27FC236}">
                <a16:creationId xmlns:a16="http://schemas.microsoft.com/office/drawing/2014/main" id="{25A78E07-9044-5D21-F986-8C8F960C9D4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96000" y="4892444"/>
            <a:ext cx="5760720" cy="1344930"/>
          </a:xfrm>
          <a:prstGeom prst="rect">
            <a:avLst/>
          </a:prstGeom>
        </p:spPr>
      </p:pic>
    </p:spTree>
    <p:extLst>
      <p:ext uri="{BB962C8B-B14F-4D97-AF65-F5344CB8AC3E}">
        <p14:creationId xmlns:p14="http://schemas.microsoft.com/office/powerpoint/2010/main" val="768843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52AA3638-FF68-0C78-A3D4-823553349BEF}"/>
              </a:ext>
            </a:extLst>
          </p:cNvPr>
          <p:cNvSpPr txBox="1"/>
          <p:nvPr/>
        </p:nvSpPr>
        <p:spPr>
          <a:xfrm>
            <a:off x="1627172" y="295665"/>
            <a:ext cx="5093697" cy="461665"/>
          </a:xfrm>
          <a:prstGeom prst="rect">
            <a:avLst/>
          </a:prstGeom>
          <a:noFill/>
        </p:spPr>
        <p:txBody>
          <a:bodyPr wrap="square">
            <a:spAutoFit/>
          </a:bodyPr>
          <a:lstStyle/>
          <a:p>
            <a:r>
              <a:rPr lang="fr-FR" sz="2400" b="1" i="0" u="none" strike="noStrike" baseline="0" dirty="0">
                <a:solidFill>
                  <a:srgbClr val="002060"/>
                </a:solidFill>
                <a:latin typeface="Aptos Narrow" panose="020B0004020202020204" pitchFamily="34" charset="0"/>
              </a:rPr>
              <a:t>GARDIENNAGE : AGENTS DE PARKING</a:t>
            </a:r>
            <a:endParaRPr lang="fr-FR" sz="2400" dirty="0">
              <a:latin typeface="Aptos Narrow" panose="020B0004020202020204" pitchFamily="34" charset="0"/>
            </a:endParaRPr>
          </a:p>
        </p:txBody>
      </p:sp>
      <p:pic>
        <p:nvPicPr>
          <p:cNvPr id="7" name="Image 6">
            <a:extLst>
              <a:ext uri="{FF2B5EF4-FFF2-40B4-BE49-F238E27FC236}">
                <a16:creationId xmlns:a16="http://schemas.microsoft.com/office/drawing/2014/main" id="{A5F0A5C2-60B8-5A7C-51C0-75996C71AA2E}"/>
              </a:ext>
            </a:extLst>
          </p:cNvPr>
          <p:cNvPicPr>
            <a:picLocks noChangeAspect="1"/>
          </p:cNvPicPr>
          <p:nvPr/>
        </p:nvPicPr>
        <p:blipFill>
          <a:blip r:embed="rId2">
            <a:extLst>
              <a:ext uri="{28A0092B-C50C-407E-A947-70E740481C1C}">
                <a14:useLocalDpi xmlns:a14="http://schemas.microsoft.com/office/drawing/2010/main" val="0"/>
              </a:ext>
            </a:extLst>
          </a:blip>
          <a:srcRect l="6985" t="6666" r="6158" b="6043"/>
          <a:stretch/>
        </p:blipFill>
        <p:spPr>
          <a:xfrm>
            <a:off x="3988525" y="4950480"/>
            <a:ext cx="1737360" cy="1746022"/>
          </a:xfrm>
          <a:prstGeom prst="rect">
            <a:avLst/>
          </a:prstGeom>
        </p:spPr>
      </p:pic>
      <p:pic>
        <p:nvPicPr>
          <p:cNvPr id="15" name="Image 14">
            <a:extLst>
              <a:ext uri="{FF2B5EF4-FFF2-40B4-BE49-F238E27FC236}">
                <a16:creationId xmlns:a16="http://schemas.microsoft.com/office/drawing/2014/main" id="{288F663E-0C93-5312-76BA-69539EFB9196}"/>
              </a:ext>
            </a:extLst>
          </p:cNvPr>
          <p:cNvPicPr>
            <a:picLocks noChangeAspect="1"/>
          </p:cNvPicPr>
          <p:nvPr/>
        </p:nvPicPr>
        <p:blipFill>
          <a:blip r:embed="rId3">
            <a:extLst>
              <a:ext uri="{28A0092B-C50C-407E-A947-70E740481C1C}">
                <a14:useLocalDpi xmlns:a14="http://schemas.microsoft.com/office/drawing/2010/main" val="0"/>
              </a:ext>
            </a:extLst>
          </a:blip>
          <a:srcRect l="13915" t="3439" r="8984" b="7821"/>
          <a:stretch/>
        </p:blipFill>
        <p:spPr>
          <a:xfrm>
            <a:off x="5725885" y="3600454"/>
            <a:ext cx="2741599" cy="3155415"/>
          </a:xfrm>
          <a:prstGeom prst="rect">
            <a:avLst/>
          </a:prstGeom>
        </p:spPr>
      </p:pic>
      <p:pic>
        <p:nvPicPr>
          <p:cNvPr id="17" name="Image 16">
            <a:extLst>
              <a:ext uri="{FF2B5EF4-FFF2-40B4-BE49-F238E27FC236}">
                <a16:creationId xmlns:a16="http://schemas.microsoft.com/office/drawing/2014/main" id="{16900065-4D75-3DA5-A6A4-0BC1BFB09A8F}"/>
              </a:ext>
            </a:extLst>
          </p:cNvPr>
          <p:cNvPicPr>
            <a:picLocks noChangeAspect="1"/>
          </p:cNvPicPr>
          <p:nvPr/>
        </p:nvPicPr>
        <p:blipFill>
          <a:blip r:embed="rId4">
            <a:extLst>
              <a:ext uri="{28A0092B-C50C-407E-A947-70E740481C1C}">
                <a14:useLocalDpi xmlns:a14="http://schemas.microsoft.com/office/drawing/2010/main" val="0"/>
              </a:ext>
            </a:extLst>
          </a:blip>
          <a:srcRect l="33579" t="14261" r="33332" b="11847"/>
          <a:stretch/>
        </p:blipFill>
        <p:spPr>
          <a:xfrm>
            <a:off x="1930612" y="3541087"/>
            <a:ext cx="1439605" cy="3214782"/>
          </a:xfrm>
          <a:prstGeom prst="rect">
            <a:avLst/>
          </a:prstGeom>
        </p:spPr>
      </p:pic>
      <p:sp>
        <p:nvSpPr>
          <p:cNvPr id="19" name="Espace réservé du numéro de diapositive 18">
            <a:extLst>
              <a:ext uri="{FF2B5EF4-FFF2-40B4-BE49-F238E27FC236}">
                <a16:creationId xmlns:a16="http://schemas.microsoft.com/office/drawing/2014/main" id="{9461F5AA-95D2-C402-5523-227879FAE092}"/>
              </a:ext>
            </a:extLst>
          </p:cNvPr>
          <p:cNvSpPr>
            <a:spLocks noGrp="1"/>
          </p:cNvSpPr>
          <p:nvPr>
            <p:ph type="sldNum" sz="quarter" idx="12"/>
          </p:nvPr>
        </p:nvSpPr>
        <p:spPr>
          <a:xfrm>
            <a:off x="2975065" y="6492875"/>
            <a:ext cx="2743200" cy="365125"/>
          </a:xfrm>
        </p:spPr>
        <p:txBody>
          <a:bodyPr/>
          <a:lstStyle/>
          <a:p>
            <a:fld id="{C4638023-8896-4FB0-92AD-FCB5968FD643}" type="slidenum">
              <a:rPr lang="fr-FR" smtClean="0"/>
              <a:t>9</a:t>
            </a:fld>
            <a:endParaRPr lang="fr-FR" dirty="0"/>
          </a:p>
        </p:txBody>
      </p:sp>
      <p:pic>
        <p:nvPicPr>
          <p:cNvPr id="21" name="Image 20">
            <a:extLst>
              <a:ext uri="{FF2B5EF4-FFF2-40B4-BE49-F238E27FC236}">
                <a16:creationId xmlns:a16="http://schemas.microsoft.com/office/drawing/2014/main" id="{51F36D4C-AC4F-A7B8-C9E5-EB6ED4538B3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0995242">
            <a:off x="6337572" y="2006336"/>
            <a:ext cx="1895614" cy="148173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2" name="Image 21">
            <a:extLst>
              <a:ext uri="{FF2B5EF4-FFF2-40B4-BE49-F238E27FC236}">
                <a16:creationId xmlns:a16="http://schemas.microsoft.com/office/drawing/2014/main" id="{C8CC9A93-3D04-8AFF-D720-AE25FE2644D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857117" y="81741"/>
            <a:ext cx="1201209" cy="285887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3" name="Image 22">
            <a:extLst>
              <a:ext uri="{FF2B5EF4-FFF2-40B4-BE49-F238E27FC236}">
                <a16:creationId xmlns:a16="http://schemas.microsoft.com/office/drawing/2014/main" id="{B9E51D3D-82B1-D0F1-293C-DEC1D30A34C7}"/>
              </a:ext>
            </a:extLst>
          </p:cNvPr>
          <p:cNvPicPr>
            <a:picLocks noChangeAspect="1"/>
          </p:cNvPicPr>
          <p:nvPr/>
        </p:nvPicPr>
        <p:blipFill>
          <a:blip r:embed="rId7">
            <a:extLst>
              <a:ext uri="{28A0092B-C50C-407E-A947-70E740481C1C}">
                <a14:useLocalDpi xmlns:a14="http://schemas.microsoft.com/office/drawing/2010/main" val="0"/>
              </a:ext>
            </a:extLst>
          </a:blip>
          <a:srcRect t="20217" b="20352"/>
          <a:stretch/>
        </p:blipFill>
        <p:spPr>
          <a:xfrm>
            <a:off x="9025334" y="266002"/>
            <a:ext cx="2001074" cy="118926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4" name="Image 23">
            <a:extLst>
              <a:ext uri="{FF2B5EF4-FFF2-40B4-BE49-F238E27FC236}">
                <a16:creationId xmlns:a16="http://schemas.microsoft.com/office/drawing/2014/main" id="{656D7117-86D1-F372-9385-90A5ADB8197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829290" y="1950436"/>
            <a:ext cx="2076450" cy="12906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5" name="Image 24">
            <a:extLst>
              <a:ext uri="{FF2B5EF4-FFF2-40B4-BE49-F238E27FC236}">
                <a16:creationId xmlns:a16="http://schemas.microsoft.com/office/drawing/2014/main" id="{EFC84528-77B0-376C-4A21-421360C48F5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450811" y="129865"/>
            <a:ext cx="1427101" cy="13500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ZoneTexte 4">
            <a:extLst>
              <a:ext uri="{FF2B5EF4-FFF2-40B4-BE49-F238E27FC236}">
                <a16:creationId xmlns:a16="http://schemas.microsoft.com/office/drawing/2014/main" id="{01D393BF-0543-B003-565B-E25F7A7ACDE4}"/>
              </a:ext>
            </a:extLst>
          </p:cNvPr>
          <p:cNvSpPr txBox="1"/>
          <p:nvPr/>
        </p:nvSpPr>
        <p:spPr>
          <a:xfrm>
            <a:off x="1585807" y="1010354"/>
            <a:ext cx="4988922" cy="2492990"/>
          </a:xfrm>
          <a:prstGeom prst="rect">
            <a:avLst/>
          </a:prstGeom>
          <a:noFill/>
        </p:spPr>
        <p:txBody>
          <a:bodyPr wrap="square">
            <a:spAutoFit/>
          </a:bodyPr>
          <a:lstStyle/>
          <a:p>
            <a:pPr algn="just"/>
            <a:r>
              <a:rPr lang="fr-FR" sz="1200" b="0" i="0" u="none" strike="noStrike" baseline="0" dirty="0"/>
              <a:t>Nos agent de parking interviennent de façon ponctuelle à l’occasion de grands événements (Congrès, séminaires, concerts, toutes manifestation culturelles …). </a:t>
            </a:r>
          </a:p>
          <a:p>
            <a:pPr algn="just"/>
            <a:endParaRPr lang="fr-FR" sz="1200" dirty="0"/>
          </a:p>
          <a:p>
            <a:pPr algn="just"/>
            <a:r>
              <a:rPr lang="fr-FR" sz="1200" b="0" i="0" u="none" strike="noStrike" baseline="0" dirty="0"/>
              <a:t>Ils sont chargés de la gestion des véhicules entrant et sortant</a:t>
            </a:r>
            <a:r>
              <a:rPr lang="fr-FR" sz="1200" dirty="0"/>
              <a:t>: o</a:t>
            </a:r>
            <a:r>
              <a:rPr lang="fr-FR" sz="1200" b="0" i="0" u="none" strike="noStrike" baseline="0" dirty="0"/>
              <a:t>rienter, </a:t>
            </a:r>
            <a:r>
              <a:rPr lang="fr-FR" sz="1200" dirty="0"/>
              <a:t>r</a:t>
            </a:r>
            <a:r>
              <a:rPr lang="fr-FR" sz="1200" b="0" i="0" u="none" strike="noStrike" baseline="0" dirty="0"/>
              <a:t>enseigner</a:t>
            </a:r>
            <a:r>
              <a:rPr lang="fr-FR" sz="1200" dirty="0"/>
              <a:t>.</a:t>
            </a:r>
            <a:r>
              <a:rPr lang="fr-FR" sz="1200" b="0" i="0" u="none" strike="noStrike" baseline="0" dirty="0"/>
              <a:t> </a:t>
            </a:r>
          </a:p>
          <a:p>
            <a:pPr algn="just"/>
            <a:endParaRPr lang="fr-FR" sz="1200" b="0" i="0" u="none" strike="noStrike" baseline="0" dirty="0"/>
          </a:p>
          <a:p>
            <a:pPr algn="just"/>
            <a:r>
              <a:rPr lang="fr-FR" sz="1200" b="0" i="0" u="none" strike="noStrike" baseline="0" dirty="0"/>
              <a:t>Ils veillent au bon stationnement des véhicules de façon à optimiser la capacité du parking tout en veillant à ce que les voies de secours restent accessibles. </a:t>
            </a:r>
          </a:p>
          <a:p>
            <a:pPr algn="just"/>
            <a:endParaRPr lang="fr-FR" sz="1200" b="0" i="0" u="none" strike="noStrike" baseline="0" dirty="0"/>
          </a:p>
          <a:p>
            <a:pPr algn="just"/>
            <a:r>
              <a:rPr lang="fr-FR" sz="1200" b="0" i="0" u="none" strike="noStrike" baseline="0" dirty="0"/>
              <a:t>Ils assurent la protection des véhicules et des personnes contre toute agression ou vandalisme.</a:t>
            </a:r>
            <a:endParaRPr lang="fr-FR" sz="1200" dirty="0"/>
          </a:p>
        </p:txBody>
      </p:sp>
      <p:cxnSp>
        <p:nvCxnSpPr>
          <p:cNvPr id="26" name="Connecteur droit 25">
            <a:extLst>
              <a:ext uri="{FF2B5EF4-FFF2-40B4-BE49-F238E27FC236}">
                <a16:creationId xmlns:a16="http://schemas.microsoft.com/office/drawing/2014/main" id="{7006469E-8C08-9C5F-5BDB-BB2C9159A6E8}"/>
              </a:ext>
            </a:extLst>
          </p:cNvPr>
          <p:cNvCxnSpPr>
            <a:cxnSpLocks/>
          </p:cNvCxnSpPr>
          <p:nvPr/>
        </p:nvCxnSpPr>
        <p:spPr>
          <a:xfrm>
            <a:off x="1742594" y="776380"/>
            <a:ext cx="464868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5992697"/>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699</TotalTime>
  <Words>1513</Words>
  <Application>Microsoft Office PowerPoint</Application>
  <PresentationFormat>Grand écran</PresentationFormat>
  <Paragraphs>129</Paragraphs>
  <Slides>12</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12</vt:i4>
      </vt:variant>
    </vt:vector>
  </HeadingPairs>
  <TitlesOfParts>
    <vt:vector size="17" baseType="lpstr">
      <vt:lpstr>Aptos Narrow</vt:lpstr>
      <vt:lpstr>Arial</vt:lpstr>
      <vt:lpstr>Calibri</vt:lpstr>
      <vt:lpstr>Calibri Light</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JEFFREY FURAHA</dc:creator>
  <cp:lastModifiedBy>JEFFREY FURAHA</cp:lastModifiedBy>
  <cp:revision>317</cp:revision>
  <dcterms:created xsi:type="dcterms:W3CDTF">2024-10-02T10:15:44Z</dcterms:created>
  <dcterms:modified xsi:type="dcterms:W3CDTF">2025-02-06T08:15:22Z</dcterms:modified>
</cp:coreProperties>
</file>