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smtClean="0"/>
              <a:t>3/6/2024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772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9939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4600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220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671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253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C235CF-BDA2-4E7E-8BBD-350479985E74}" type="datetimeFigureOut">
              <a:rPr lang="en-US" smtClean="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98635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344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smtClean="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77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3782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410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smtClean="0"/>
              <a:pPr/>
              <a:t>3/6/2024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983136"/>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uru99.com/different-types-ram-random-access-memor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loudflare.com/learning/ddos/what-is-a-ddos-bot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uru99.com/tcp-ip-mode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D8AA-42D8-BD1D-04F6-C9BE84F36ECF}"/>
              </a:ext>
            </a:extLst>
          </p:cNvPr>
          <p:cNvSpPr>
            <a:spLocks noGrp="1"/>
          </p:cNvSpPr>
          <p:nvPr>
            <p:ph type="ctrTitle"/>
          </p:nvPr>
        </p:nvSpPr>
        <p:spPr>
          <a:xfrm>
            <a:off x="1261872" y="365761"/>
            <a:ext cx="9418320" cy="4493110"/>
          </a:xfrm>
        </p:spPr>
        <p:txBody>
          <a:bodyPr/>
          <a:lstStyle/>
          <a:p>
            <a:r>
              <a:rPr lang="en-IN" dirty="0"/>
              <a:t> </a:t>
            </a:r>
          </a:p>
        </p:txBody>
      </p:sp>
      <p:sp>
        <p:nvSpPr>
          <p:cNvPr id="3" name="Subtitle 2">
            <a:extLst>
              <a:ext uri="{FF2B5EF4-FFF2-40B4-BE49-F238E27FC236}">
                <a16:creationId xmlns:a16="http://schemas.microsoft.com/office/drawing/2014/main" id="{43AC7EB7-6BDC-DBFB-2F11-C4B4C5EEF1D7}"/>
              </a:ext>
            </a:extLst>
          </p:cNvPr>
          <p:cNvSpPr>
            <a:spLocks noGrp="1"/>
          </p:cNvSpPr>
          <p:nvPr>
            <p:ph type="subTitle" idx="1"/>
          </p:nvPr>
        </p:nvSpPr>
        <p:spPr>
          <a:xfrm>
            <a:off x="1261872" y="5020234"/>
            <a:ext cx="9418320" cy="1472005"/>
          </a:xfrm>
        </p:spPr>
        <p:txBody>
          <a:bodyPr>
            <a:normAutofit/>
          </a:bodyPr>
          <a:lstStyle/>
          <a:p>
            <a:pPr algn="ctr">
              <a:lnSpc>
                <a:spcPct val="150000"/>
              </a:lnSpc>
            </a:pPr>
            <a:r>
              <a:rPr lang="en-IN" sz="3600" b="1" u="sng" spc="300" dirty="0">
                <a:solidFill>
                  <a:schemeClr val="tx1"/>
                </a:solidFill>
                <a:latin typeface="Arial Rounded MT Bold" panose="020F0704030504030204" pitchFamily="34" charset="0"/>
              </a:rPr>
              <a:t>DoS Attack</a:t>
            </a:r>
          </a:p>
        </p:txBody>
      </p:sp>
      <p:pic>
        <p:nvPicPr>
          <p:cNvPr id="5" name="Picture 4">
            <a:extLst>
              <a:ext uri="{FF2B5EF4-FFF2-40B4-BE49-F238E27FC236}">
                <a16:creationId xmlns:a16="http://schemas.microsoft.com/office/drawing/2014/main" id="{2C8294A7-BB83-5906-2E38-0C4946EE31BD}"/>
              </a:ext>
            </a:extLst>
          </p:cNvPr>
          <p:cNvPicPr>
            <a:picLocks noChangeAspect="1"/>
          </p:cNvPicPr>
          <p:nvPr/>
        </p:nvPicPr>
        <p:blipFill>
          <a:blip r:embed="rId2"/>
          <a:stretch>
            <a:fillRect/>
          </a:stretch>
        </p:blipFill>
        <p:spPr>
          <a:xfrm>
            <a:off x="1279801" y="365760"/>
            <a:ext cx="9400391" cy="4493109"/>
          </a:xfrm>
          <a:prstGeom prst="rect">
            <a:avLst/>
          </a:prstGeom>
          <a:noFill/>
          <a:effectLst>
            <a:softEdge rad="63500"/>
          </a:effectLst>
        </p:spPr>
      </p:pic>
    </p:spTree>
    <p:extLst>
      <p:ext uri="{BB962C8B-B14F-4D97-AF65-F5344CB8AC3E}">
        <p14:creationId xmlns:p14="http://schemas.microsoft.com/office/powerpoint/2010/main" val="293476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B648-38BA-20B9-B303-022091886C47}"/>
              </a:ext>
            </a:extLst>
          </p:cNvPr>
          <p:cNvSpPr>
            <a:spLocks noGrp="1"/>
          </p:cNvSpPr>
          <p:nvPr>
            <p:ph type="title"/>
          </p:nvPr>
        </p:nvSpPr>
        <p:spPr/>
        <p:txBody>
          <a:bodyPr>
            <a:normAutofit/>
          </a:bodyPr>
          <a:lstStyle/>
          <a:p>
            <a:r>
              <a:rPr lang="en-IN" sz="4000" kern="1200" spc="-50" baseline="0" dirty="0">
                <a:solidFill>
                  <a:srgbClr val="FFFFFF"/>
                </a:solidFill>
                <a:effectLst/>
                <a:latin typeface="Source Sans Pro" panose="020B0503030403020204" pitchFamily="34" charset="0"/>
                <a:ea typeface="Source Sans Pro" panose="020B0503030403020204" pitchFamily="34" charset="0"/>
                <a:cs typeface="Arial" panose="020B0604020202020204" pitchFamily="34" charset="0"/>
              </a:rPr>
              <a:t>Dos – Denial of Service attack</a:t>
            </a:r>
            <a:endParaRPr lang="en-IN" sz="8000"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E63C0A11-3447-8A5C-2036-3768CEFDD35A}"/>
              </a:ext>
            </a:extLst>
          </p:cNvPr>
          <p:cNvSpPr>
            <a:spLocks noGrp="1"/>
          </p:cNvSpPr>
          <p:nvPr>
            <p:ph idx="1"/>
          </p:nvPr>
        </p:nvSpPr>
        <p:spPr/>
        <p:txBody>
          <a:bodyPr>
            <a:normAutofit lnSpcReduction="10000"/>
          </a:bodyPr>
          <a:lstStyle/>
          <a:p>
            <a:pPr algn="l">
              <a:lnSpc>
                <a:spcPct val="150000"/>
              </a:lnSpc>
            </a:pPr>
            <a:r>
              <a:rPr lang="en-IN" sz="2400" b="1" u="sng" dirty="0">
                <a:latin typeface="Source Sans Pro" panose="020B0503030403020204" pitchFamily="34" charset="0"/>
                <a:ea typeface="Source Sans Pro" panose="020B0503030403020204" pitchFamily="34" charset="0"/>
              </a:rPr>
              <a:t>SYN</a:t>
            </a:r>
            <a:r>
              <a:rPr lang="en-IN" sz="2400" u="sng" dirty="0">
                <a:latin typeface="Source Sans Pro" panose="020B0503030403020204" pitchFamily="34" charset="0"/>
                <a:ea typeface="Source Sans Pro" panose="020B0503030403020204" pitchFamily="34" charset="0"/>
              </a:rPr>
              <a:t> </a:t>
            </a:r>
          </a:p>
          <a:p>
            <a:pPr algn="l">
              <a:lnSpc>
                <a:spcPct val="150000"/>
              </a:lnSpc>
            </a:pPr>
            <a:r>
              <a:rPr lang="en-GB" sz="2400" b="0" i="0" dirty="0">
                <a:effectLst/>
                <a:latin typeface="Source Sans Pro" panose="020B0503030403020204" pitchFamily="34" charset="0"/>
                <a:ea typeface="Source Sans Pro" panose="020B0503030403020204" pitchFamily="34" charset="0"/>
              </a:rPr>
              <a:t>SYN is a short form for Synchronize. This type of attack takes advantage of the three-way handshake to establish communication using TCP. SYN attack works by flooding the victim with incomplete SYN messages. This causes the victim machine to allocate memory resources that are never used and deny access to legitimate users.</a:t>
            </a:r>
            <a:br>
              <a:rPr lang="en-GB" sz="2400" b="0" i="0" dirty="0">
                <a:effectLst/>
                <a:latin typeface="Source Sans Pro" panose="020B0503030403020204" pitchFamily="34" charset="0"/>
                <a:ea typeface="Source Sans Pro" panose="020B0503030403020204" pitchFamily="34" charset="0"/>
              </a:rPr>
            </a:br>
            <a:endParaRPr lang="en-IN"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8592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D0AF-2B8B-7946-A715-84C288A65549}"/>
              </a:ext>
            </a:extLst>
          </p:cNvPr>
          <p:cNvSpPr>
            <a:spLocks noGrp="1"/>
          </p:cNvSpPr>
          <p:nvPr>
            <p:ph type="title"/>
          </p:nvPr>
        </p:nvSpPr>
        <p:spPr/>
        <p:txBody>
          <a:bodyPr>
            <a:normAutofit/>
          </a:bodyPr>
          <a:lstStyle/>
          <a:p>
            <a:r>
              <a:rPr lang="en-IN" sz="4000" kern="1200" spc="-50" baseline="0" dirty="0">
                <a:solidFill>
                  <a:srgbClr val="FFFFFF"/>
                </a:solidFill>
                <a:effectLst/>
                <a:latin typeface="Source Sans Pro" panose="020B0503030403020204" pitchFamily="34" charset="0"/>
                <a:ea typeface="Source Sans Pro" panose="020B0503030403020204" pitchFamily="34" charset="0"/>
                <a:cs typeface="Arial" panose="020B0604020202020204" pitchFamily="34" charset="0"/>
              </a:rPr>
              <a:t>Dos – Denial of Service attack</a:t>
            </a:r>
            <a:endParaRPr lang="en-IN" sz="8000"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22A6BD48-F5C0-994D-4B2C-92E89E5B1627}"/>
              </a:ext>
            </a:extLst>
          </p:cNvPr>
          <p:cNvSpPr>
            <a:spLocks noGrp="1"/>
          </p:cNvSpPr>
          <p:nvPr>
            <p:ph idx="1"/>
          </p:nvPr>
        </p:nvSpPr>
        <p:spPr>
          <a:xfrm>
            <a:off x="1261872" y="1828800"/>
            <a:ext cx="8595360" cy="4554071"/>
          </a:xfrm>
        </p:spPr>
        <p:txBody>
          <a:bodyPr>
            <a:normAutofit lnSpcReduction="10000"/>
          </a:bodyPr>
          <a:lstStyle/>
          <a:p>
            <a:pPr marL="0" indent="0">
              <a:lnSpc>
                <a:spcPct val="150000"/>
              </a:lnSpc>
              <a:buNone/>
            </a:pPr>
            <a:r>
              <a:rPr lang="en-GB" sz="2400" dirty="0">
                <a:latin typeface="Source Sans Pro" panose="020B0503030403020204" pitchFamily="34" charset="0"/>
              </a:rPr>
              <a:t>   </a:t>
            </a:r>
            <a:r>
              <a:rPr lang="en-IN" sz="2400" b="1" i="0" u="sng" dirty="0">
                <a:effectLst/>
                <a:latin typeface="Source Sans Pro" panose="020B0503030403020204" pitchFamily="34" charset="0"/>
              </a:rPr>
              <a:t>Buffer Overflow</a:t>
            </a:r>
            <a:endParaRPr lang="en-GB" sz="2400" b="1" i="0" u="sng" dirty="0">
              <a:effectLst/>
              <a:latin typeface="Source Sans Pro" panose="020B0503030403020204" pitchFamily="34" charset="0"/>
            </a:endParaRPr>
          </a:p>
          <a:p>
            <a:pPr>
              <a:lnSpc>
                <a:spcPct val="150000"/>
              </a:lnSpc>
            </a:pPr>
            <a:r>
              <a:rPr lang="en-GB" sz="2400" b="0" i="0" dirty="0">
                <a:effectLst/>
                <a:latin typeface="Source Sans Pro" panose="020B0503030403020204" pitchFamily="34" charset="0"/>
              </a:rPr>
              <a:t>A buffer is a temporal storage location in </a:t>
            </a:r>
            <a:r>
              <a:rPr lang="en-GB" sz="2400" b="0" i="0" u="none"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RAM</a:t>
            </a:r>
            <a:r>
              <a:rPr lang="en-GB" sz="2400" b="0" i="0" dirty="0">
                <a:effectLst/>
                <a:latin typeface="Source Sans Pro" panose="020B0503030403020204" pitchFamily="34" charset="0"/>
              </a:rPr>
              <a:t> that is used to hold data so that the CPU can manipulate it before writing it back to the disc. Buffers have a size limit. This type of attack loads the buffer with more data that it can hold. This causes the buffer to overflow and corrupt the data it holds. An example of a buffer overflow is sending emails with file names that have 256 characters.</a:t>
            </a:r>
            <a:endParaRPr lang="en-IN" sz="2400" dirty="0"/>
          </a:p>
        </p:txBody>
      </p:sp>
    </p:spTree>
    <p:extLst>
      <p:ext uri="{BB962C8B-B14F-4D97-AF65-F5344CB8AC3E}">
        <p14:creationId xmlns:p14="http://schemas.microsoft.com/office/powerpoint/2010/main" val="352966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7912-6561-0561-CF8E-5FE92CE3554C}"/>
              </a:ext>
            </a:extLst>
          </p:cNvPr>
          <p:cNvSpPr>
            <a:spLocks noGrp="1"/>
          </p:cNvSpPr>
          <p:nvPr>
            <p:ph type="ctrTitle"/>
          </p:nvPr>
        </p:nvSpPr>
        <p:spPr>
          <a:xfrm>
            <a:off x="1261872" y="758952"/>
            <a:ext cx="9418320" cy="5597023"/>
          </a:xfrm>
        </p:spPr>
        <p:txBody>
          <a:bodyPr/>
          <a:lstStyle/>
          <a:p>
            <a:pPr algn="r"/>
            <a:endParaRPr lang="en-IN" dirty="0">
              <a:latin typeface="Arial Rounded MT Bold" panose="020F0704030504030204" pitchFamily="34" charset="0"/>
            </a:endParaRPr>
          </a:p>
        </p:txBody>
      </p:sp>
      <p:pic>
        <p:nvPicPr>
          <p:cNvPr id="5" name="Picture 4">
            <a:extLst>
              <a:ext uri="{FF2B5EF4-FFF2-40B4-BE49-F238E27FC236}">
                <a16:creationId xmlns:a16="http://schemas.microsoft.com/office/drawing/2014/main" id="{64D252FC-9A56-D324-10E8-CC0D5E3FBE35}"/>
              </a:ext>
            </a:extLst>
          </p:cNvPr>
          <p:cNvPicPr>
            <a:picLocks noChangeAspect="1"/>
          </p:cNvPicPr>
          <p:nvPr/>
        </p:nvPicPr>
        <p:blipFill>
          <a:blip r:embed="rId2"/>
          <a:stretch>
            <a:fillRect/>
          </a:stretch>
        </p:blipFill>
        <p:spPr>
          <a:xfrm>
            <a:off x="-1" y="0"/>
            <a:ext cx="12281647" cy="6858000"/>
          </a:xfrm>
          <a:prstGeom prst="rect">
            <a:avLst/>
          </a:prstGeom>
        </p:spPr>
      </p:pic>
    </p:spTree>
    <p:extLst>
      <p:ext uri="{BB962C8B-B14F-4D97-AF65-F5344CB8AC3E}">
        <p14:creationId xmlns:p14="http://schemas.microsoft.com/office/powerpoint/2010/main" val="256956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9E67-2BEA-C37E-98BD-6E635698B632}"/>
              </a:ext>
            </a:extLst>
          </p:cNvPr>
          <p:cNvSpPr>
            <a:spLocks noGrp="1"/>
          </p:cNvSpPr>
          <p:nvPr>
            <p:ph type="title"/>
          </p:nvPr>
        </p:nvSpPr>
        <p:spPr/>
        <p:txBody>
          <a:bodyPr/>
          <a:lstStyle/>
          <a:p>
            <a:r>
              <a:rPr lang="en-IN" dirty="0">
                <a:latin typeface="Source Sans Pro" panose="020B0503030403020204" pitchFamily="34" charset="0"/>
                <a:ea typeface="Source Sans Pro" panose="020B0503030403020204" pitchFamily="34" charset="0"/>
                <a:cs typeface="Arial" panose="020B0604020202020204" pitchFamily="34" charset="0"/>
              </a:rPr>
              <a:t>Dos – Denial of Service attack</a:t>
            </a:r>
          </a:p>
        </p:txBody>
      </p:sp>
      <p:sp>
        <p:nvSpPr>
          <p:cNvPr id="3" name="Content Placeholder 2">
            <a:extLst>
              <a:ext uri="{FF2B5EF4-FFF2-40B4-BE49-F238E27FC236}">
                <a16:creationId xmlns:a16="http://schemas.microsoft.com/office/drawing/2014/main" id="{9948C894-ED4F-8BCB-BD3F-AC5AB65CDC10}"/>
              </a:ext>
            </a:extLst>
          </p:cNvPr>
          <p:cNvSpPr>
            <a:spLocks noGrp="1"/>
          </p:cNvSpPr>
          <p:nvPr>
            <p:ph sz="half" idx="1"/>
          </p:nvPr>
        </p:nvSpPr>
        <p:spPr/>
        <p:txBody>
          <a:bodyPr>
            <a:normAutofit/>
          </a:bodyPr>
          <a:lstStyle/>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Hozefa Dhankot</a:t>
            </a:r>
          </a:p>
          <a:p>
            <a:r>
              <a:rPr lang="en-IN" sz="3200" dirty="0">
                <a:latin typeface="Arial" panose="020B0604020202020204" pitchFamily="34" charset="0"/>
                <a:cs typeface="Arial" panose="020B0604020202020204" pitchFamily="34" charset="0"/>
              </a:rPr>
              <a:t>MG23017				</a:t>
            </a:r>
          </a:p>
        </p:txBody>
      </p:sp>
      <p:sp>
        <p:nvSpPr>
          <p:cNvPr id="4" name="Content Placeholder 3">
            <a:extLst>
              <a:ext uri="{FF2B5EF4-FFF2-40B4-BE49-F238E27FC236}">
                <a16:creationId xmlns:a16="http://schemas.microsoft.com/office/drawing/2014/main" id="{6232B89C-C5FF-61D7-76B1-8C74F87D3CC2}"/>
              </a:ext>
            </a:extLst>
          </p:cNvPr>
          <p:cNvSpPr>
            <a:spLocks noGrp="1"/>
          </p:cNvSpPr>
          <p:nvPr>
            <p:ph sz="half" idx="2"/>
          </p:nvPr>
        </p:nvSpPr>
        <p:spPr/>
        <p:txBody>
          <a:bodyPr>
            <a:normAutofit/>
          </a:bodyPr>
          <a:lstStyle/>
          <a:p>
            <a:endParaRPr lang="en-IN" sz="3200" dirty="0">
              <a:latin typeface="Arial" panose="020B0604020202020204" pitchFamily="34" charset="0"/>
              <a:cs typeface="Arial" panose="020B0604020202020204" pitchFamily="34" charset="0"/>
            </a:endParaRPr>
          </a:p>
          <a:p>
            <a:r>
              <a:rPr lang="en-IN" sz="3200" dirty="0">
                <a:latin typeface="Arial" panose="020B0604020202020204" pitchFamily="34" charset="0"/>
                <a:cs typeface="Arial" panose="020B0604020202020204" pitchFamily="34" charset="0"/>
              </a:rPr>
              <a:t>Jagdish Rajai</a:t>
            </a:r>
          </a:p>
          <a:p>
            <a:r>
              <a:rPr lang="en-IN" sz="3200" dirty="0">
                <a:latin typeface="Arial" panose="020B0604020202020204" pitchFamily="34" charset="0"/>
                <a:cs typeface="Arial" panose="020B0604020202020204" pitchFamily="34" charset="0"/>
              </a:rPr>
              <a:t>MG23019</a:t>
            </a:r>
          </a:p>
        </p:txBody>
      </p:sp>
    </p:spTree>
    <p:extLst>
      <p:ext uri="{BB962C8B-B14F-4D97-AF65-F5344CB8AC3E}">
        <p14:creationId xmlns:p14="http://schemas.microsoft.com/office/powerpoint/2010/main" val="159203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B3D3-CC5D-5032-C34F-E0C129F9C859}"/>
              </a:ext>
            </a:extLst>
          </p:cNvPr>
          <p:cNvSpPr>
            <a:spLocks noGrp="1"/>
          </p:cNvSpPr>
          <p:nvPr>
            <p:ph type="title"/>
          </p:nvPr>
        </p:nvSpPr>
        <p:spPr>
          <a:xfrm>
            <a:off x="1261872" y="365760"/>
            <a:ext cx="9692640" cy="826546"/>
          </a:xfrm>
        </p:spPr>
        <p:txBody>
          <a:bodyPr>
            <a:normAutofit/>
          </a:bodyPr>
          <a:lstStyle/>
          <a:p>
            <a:r>
              <a:rPr lang="en-IN" sz="4000" dirty="0">
                <a:latin typeface="Source Sans Pro" panose="020B0503030403020204" pitchFamily="34" charset="0"/>
                <a:ea typeface="Source Sans Pro" panose="020B0503030403020204" pitchFamily="34" charset="0"/>
              </a:rPr>
              <a:t>Dos – Denial of service attack</a:t>
            </a:r>
          </a:p>
        </p:txBody>
      </p:sp>
      <p:sp>
        <p:nvSpPr>
          <p:cNvPr id="3" name="Content Placeholder 2">
            <a:extLst>
              <a:ext uri="{FF2B5EF4-FFF2-40B4-BE49-F238E27FC236}">
                <a16:creationId xmlns:a16="http://schemas.microsoft.com/office/drawing/2014/main" id="{A8B22FD6-231B-A26B-267E-90A9C4645B2E}"/>
              </a:ext>
            </a:extLst>
          </p:cNvPr>
          <p:cNvSpPr>
            <a:spLocks noGrp="1"/>
          </p:cNvSpPr>
          <p:nvPr>
            <p:ph idx="1"/>
          </p:nvPr>
        </p:nvSpPr>
        <p:spPr>
          <a:xfrm>
            <a:off x="744071" y="1488142"/>
            <a:ext cx="9905999" cy="5004098"/>
          </a:xfrm>
        </p:spPr>
        <p:txBody>
          <a:bodyPr/>
          <a:lstStyle/>
          <a:p>
            <a:endParaRPr lang="en-IN" dirty="0"/>
          </a:p>
          <a:p>
            <a:pPr>
              <a:lnSpc>
                <a:spcPct val="100000"/>
              </a:lnSpc>
            </a:pPr>
            <a:r>
              <a:rPr lang="en-IN" sz="2400" dirty="0"/>
              <a:t>Dos Stands For Denial Of Service Attack.</a:t>
            </a:r>
          </a:p>
          <a:p>
            <a:pPr>
              <a:lnSpc>
                <a:spcPct val="100000"/>
              </a:lnSpc>
            </a:pPr>
            <a:r>
              <a:rPr lang="en-GB" sz="2400" b="0" i="0" dirty="0">
                <a:effectLst/>
                <a:latin typeface="Google Sans"/>
              </a:rPr>
              <a:t>A Denial-of-service (Dos) Attack Is A Cyber Attack That Prevents Legitimate Users From Accessing Information Systems, Devices, Or Network Resources. Dos Attacks Can Be Malicious Or Caused By Systems Being Overloaded.</a:t>
            </a:r>
          </a:p>
          <a:p>
            <a:pPr>
              <a:lnSpc>
                <a:spcPct val="100000"/>
              </a:lnSpc>
            </a:pPr>
            <a:r>
              <a:rPr lang="en-GB" sz="2400" b="0" i="0" dirty="0">
                <a:effectLst/>
                <a:latin typeface="-apple-system"/>
              </a:rPr>
              <a:t> Dos Attacks Typically Function By Flooding A Targeted Machine With Requests Until Normal Traffic Is Unable To Be Processed, Resulting In Denial-of-service .</a:t>
            </a:r>
            <a:endParaRPr lang="en-IN" sz="2400" dirty="0"/>
          </a:p>
        </p:txBody>
      </p:sp>
    </p:spTree>
    <p:extLst>
      <p:ext uri="{BB962C8B-B14F-4D97-AF65-F5344CB8AC3E}">
        <p14:creationId xmlns:p14="http://schemas.microsoft.com/office/powerpoint/2010/main" val="353632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62665-526F-40D2-3FBD-14A6522B1716}"/>
              </a:ext>
            </a:extLst>
          </p:cNvPr>
          <p:cNvSpPr>
            <a:spLocks noGrp="1"/>
          </p:cNvSpPr>
          <p:nvPr>
            <p:ph type="title"/>
          </p:nvPr>
        </p:nvSpPr>
        <p:spPr>
          <a:xfrm>
            <a:off x="1261872" y="365760"/>
            <a:ext cx="9692640" cy="1113416"/>
          </a:xfrm>
        </p:spPr>
        <p:txBody>
          <a:bodyPr>
            <a:normAutofit/>
          </a:bodyPr>
          <a:lstStyle/>
          <a:p>
            <a:r>
              <a:rPr lang="en-IN" sz="4000" u="sng" dirty="0">
                <a:latin typeface="Source Sans Pro" panose="020B0503030403020204" pitchFamily="34" charset="0"/>
                <a:ea typeface="Source Sans Pro" panose="020B0503030403020204" pitchFamily="34" charset="0"/>
                <a:cs typeface="Arial" panose="020B0604020202020204" pitchFamily="34" charset="0"/>
              </a:rPr>
              <a:t>Dos – Denial of Service attack</a:t>
            </a:r>
            <a:endParaRPr lang="en-IN" sz="4000" u="sng"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71055B1E-72AA-E0CB-63BD-A8C9507A31BA}"/>
              </a:ext>
            </a:extLst>
          </p:cNvPr>
          <p:cNvSpPr>
            <a:spLocks noGrp="1"/>
          </p:cNvSpPr>
          <p:nvPr>
            <p:ph idx="1"/>
          </p:nvPr>
        </p:nvSpPr>
        <p:spPr/>
        <p:txBody>
          <a:bodyPr>
            <a:normAutofit lnSpcReduction="10000"/>
          </a:bodyPr>
          <a:lstStyle/>
          <a:p>
            <a:endParaRPr lang="en-IN" dirty="0">
              <a:latin typeface="Source Sans Pro" panose="020B0503030403020204" pitchFamily="34" charset="0"/>
              <a:ea typeface="Source Sans Pro" panose="020B0503030403020204" pitchFamily="34" charset="0"/>
            </a:endParaRPr>
          </a:p>
          <a:p>
            <a:r>
              <a:rPr lang="en-IN" sz="3200" dirty="0">
                <a:latin typeface="Source Sans Pro" panose="020B0503030403020204" pitchFamily="34" charset="0"/>
                <a:ea typeface="Source Sans Pro" panose="020B0503030403020204" pitchFamily="34" charset="0"/>
              </a:rPr>
              <a:t>There are 2 types of attacks:-</a:t>
            </a:r>
          </a:p>
          <a:p>
            <a:endParaRPr lang="en-IN" sz="3200" dirty="0">
              <a:latin typeface="Source Sans Pro" panose="020B0503030403020204" pitchFamily="34" charset="0"/>
              <a:ea typeface="Source Sans Pro" panose="020B0503030403020204" pitchFamily="34" charset="0"/>
            </a:endParaRPr>
          </a:p>
          <a:p>
            <a:r>
              <a:rPr lang="en-IN" sz="3200" dirty="0">
                <a:latin typeface="Source Sans Pro" panose="020B0503030403020204" pitchFamily="34" charset="0"/>
                <a:ea typeface="Source Sans Pro" panose="020B0503030403020204" pitchFamily="34" charset="0"/>
              </a:rPr>
              <a:t>1) DoS attack</a:t>
            </a:r>
          </a:p>
          <a:p>
            <a:pPr lvl="1"/>
            <a:r>
              <a:rPr lang="en-IN" sz="2800" dirty="0">
                <a:latin typeface="Source Sans Pro" panose="020B0503030403020204" pitchFamily="34" charset="0"/>
                <a:ea typeface="Source Sans Pro" panose="020B0503030403020204" pitchFamily="34" charset="0"/>
              </a:rPr>
              <a:t>Denial of service attack</a:t>
            </a:r>
          </a:p>
          <a:p>
            <a:pPr lvl="1"/>
            <a:endParaRPr lang="en-IN" sz="2800" dirty="0">
              <a:latin typeface="Source Sans Pro" panose="020B0503030403020204" pitchFamily="34" charset="0"/>
              <a:ea typeface="Source Sans Pro" panose="020B0503030403020204" pitchFamily="34" charset="0"/>
            </a:endParaRPr>
          </a:p>
          <a:p>
            <a:r>
              <a:rPr lang="en-IN" sz="3200" dirty="0">
                <a:latin typeface="Source Sans Pro" panose="020B0503030403020204" pitchFamily="34" charset="0"/>
                <a:ea typeface="Source Sans Pro" panose="020B0503030403020204" pitchFamily="34" charset="0"/>
              </a:rPr>
              <a:t>2)DDoS attack	</a:t>
            </a:r>
          </a:p>
          <a:p>
            <a:pPr lvl="1"/>
            <a:r>
              <a:rPr lang="en-IN" sz="2800" dirty="0">
                <a:latin typeface="Source Sans Pro" panose="020B0503030403020204" pitchFamily="34" charset="0"/>
                <a:ea typeface="Source Sans Pro" panose="020B0503030403020204" pitchFamily="34" charset="0"/>
              </a:rPr>
              <a:t>Distributed denial of service attack</a:t>
            </a:r>
          </a:p>
          <a:p>
            <a:pPr lvl="1"/>
            <a:endParaRPr lang="en-IN" dirty="0">
              <a:latin typeface="Source Sans Pro" panose="020B0503030403020204" pitchFamily="34" charset="0"/>
              <a:ea typeface="Source Sans Pro" panose="020B0503030403020204" pitchFamily="34" charset="0"/>
            </a:endParaRPr>
          </a:p>
          <a:p>
            <a:pPr marL="274320" lvl="1" indent="0">
              <a:buNone/>
            </a:pPr>
            <a:endParaRPr lang="en-IN"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55728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A883-95C4-5F77-E925-AA264725786F}"/>
              </a:ext>
            </a:extLst>
          </p:cNvPr>
          <p:cNvSpPr>
            <a:spLocks noGrp="1"/>
          </p:cNvSpPr>
          <p:nvPr>
            <p:ph type="title"/>
          </p:nvPr>
        </p:nvSpPr>
        <p:spPr>
          <a:xfrm>
            <a:off x="788896" y="365760"/>
            <a:ext cx="9762564" cy="934122"/>
          </a:xfrm>
        </p:spPr>
        <p:txBody>
          <a:bodyPr>
            <a:normAutofit/>
          </a:bodyPr>
          <a:lstStyle/>
          <a:p>
            <a:r>
              <a:rPr lang="en-IN" sz="4000" dirty="0">
                <a:latin typeface="Source Sans Pro" panose="020B0503030403020204" pitchFamily="34" charset="0"/>
                <a:ea typeface="Source Sans Pro" panose="020B0503030403020204" pitchFamily="34" charset="0"/>
                <a:cs typeface="Arial" panose="020B0604020202020204" pitchFamily="34" charset="0"/>
              </a:rPr>
              <a:t>Dos – Denial of Service attack</a:t>
            </a:r>
            <a:endParaRPr lang="en-IN" sz="4000"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E11ACC53-D599-4F91-8F1F-C3A2A2BBB822}"/>
              </a:ext>
            </a:extLst>
          </p:cNvPr>
          <p:cNvSpPr>
            <a:spLocks noGrp="1"/>
          </p:cNvSpPr>
          <p:nvPr>
            <p:ph idx="1"/>
          </p:nvPr>
        </p:nvSpPr>
        <p:spPr>
          <a:xfrm>
            <a:off x="788895" y="1828800"/>
            <a:ext cx="9762564" cy="4351337"/>
          </a:xfrm>
        </p:spPr>
        <p:txBody>
          <a:bodyPr>
            <a:normAutofit/>
          </a:bodyPr>
          <a:lstStyle/>
          <a:p>
            <a:endParaRPr lang="en-IN" sz="2400" dirty="0">
              <a:latin typeface="Source Sans Pro" panose="020B0503030403020204" pitchFamily="34" charset="0"/>
              <a:ea typeface="Source Sans Pro" panose="020B0503030403020204" pitchFamily="34" charset="0"/>
            </a:endParaRPr>
          </a:p>
          <a:p>
            <a:r>
              <a:rPr lang="en-GB" sz="2400" b="1" dirty="0">
                <a:latin typeface="Source Sans Pro" panose="020B0503030403020204" pitchFamily="34" charset="0"/>
                <a:ea typeface="Source Sans Pro" panose="020B0503030403020204" pitchFamily="34" charset="0"/>
              </a:rPr>
              <a:t>D</a:t>
            </a:r>
            <a:r>
              <a:rPr lang="en-GB" sz="2400" b="1" i="0" dirty="0">
                <a:effectLst/>
                <a:latin typeface="Source Sans Pro" panose="020B0503030403020204" pitchFamily="34" charset="0"/>
                <a:ea typeface="Source Sans Pro" panose="020B0503030403020204" pitchFamily="34" charset="0"/>
              </a:rPr>
              <a:t>ifference between a DDoS attack and a DOS attack</a:t>
            </a:r>
          </a:p>
          <a:p>
            <a:r>
              <a:rPr lang="en-GB" sz="2400" b="0" i="0" dirty="0">
                <a:effectLst/>
                <a:latin typeface="Source Sans Pro" panose="020B0503030403020204" pitchFamily="34" charset="0"/>
                <a:ea typeface="Source Sans Pro" panose="020B0503030403020204" pitchFamily="34" charset="0"/>
              </a:rPr>
              <a:t>The distinguishing difference between DDoS and DoS is the number of connections utilized in the attack. </a:t>
            </a:r>
            <a:endParaRPr lang="en-GB" sz="2400" b="1" i="0" dirty="0">
              <a:effectLst/>
              <a:latin typeface="Source Sans Pro" panose="020B0503030403020204" pitchFamily="34" charset="0"/>
              <a:ea typeface="Source Sans Pro" panose="020B0503030403020204" pitchFamily="34" charset="0"/>
            </a:endParaRPr>
          </a:p>
          <a:p>
            <a:r>
              <a:rPr lang="en-GB" sz="2400" b="0" i="0" dirty="0">
                <a:effectLst/>
                <a:latin typeface="Source Sans Pro" panose="020B0503030403020204" pitchFamily="34" charset="0"/>
                <a:ea typeface="Source Sans Pro" panose="020B0503030403020204" pitchFamily="34" charset="0"/>
              </a:rPr>
              <a:t>DoS utilizes a single connection, while a DDoS attack utilizes many sources of attack traffic, often in the form of a </a:t>
            </a:r>
            <a:r>
              <a:rPr lang="en-GB" sz="2400" b="0" i="0" u="none" strike="noStrike" dirty="0">
                <a:effectLst/>
                <a:latin typeface="Source Sans Pro" panose="020B0503030403020204" pitchFamily="34" charset="0"/>
                <a:ea typeface="Source Sans Pro" panose="020B0503030403020204" pitchFamily="34" charset="0"/>
                <a:hlinkClick r:id="rId2">
                  <a:extLst>
                    <a:ext uri="{A12FA001-AC4F-418D-AE19-62706E023703}">
                      <ahyp:hlinkClr xmlns:ahyp="http://schemas.microsoft.com/office/drawing/2018/hyperlinkcolor" val="tx"/>
                    </a:ext>
                  </a:extLst>
                </a:hlinkClick>
              </a:rPr>
              <a:t>botnet</a:t>
            </a:r>
            <a:r>
              <a:rPr lang="en-GB" sz="2400" b="0" i="0" dirty="0">
                <a:effectLst/>
                <a:latin typeface="Source Sans Pro" panose="020B0503030403020204" pitchFamily="34" charset="0"/>
                <a:ea typeface="Source Sans Pro" panose="020B0503030403020204" pitchFamily="34" charset="0"/>
              </a:rPr>
              <a:t>. Generally speaking, many of the attacks are fundamentally similar and can be attempted using one more many sources of malicious traffic.</a:t>
            </a:r>
            <a:endParaRPr lang="en-GB" sz="2400" b="1" i="0" dirty="0">
              <a:effectLst/>
              <a:latin typeface="Source Sans Pro" panose="020B0503030403020204" pitchFamily="34" charset="0"/>
              <a:ea typeface="Source Sans Pro" panose="020B0503030403020204" pitchFamily="34" charset="0"/>
            </a:endParaRPr>
          </a:p>
          <a:p>
            <a:endParaRPr lang="en-IN"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4928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735A-450F-1FDA-077F-0F5254F770C9}"/>
              </a:ext>
            </a:extLst>
          </p:cNvPr>
          <p:cNvSpPr>
            <a:spLocks noGrp="1"/>
          </p:cNvSpPr>
          <p:nvPr>
            <p:ph type="title"/>
          </p:nvPr>
        </p:nvSpPr>
        <p:spPr>
          <a:xfrm>
            <a:off x="824753" y="365760"/>
            <a:ext cx="9556375" cy="1068593"/>
          </a:xfrm>
        </p:spPr>
        <p:txBody>
          <a:bodyPr>
            <a:normAutofit/>
          </a:bodyPr>
          <a:lstStyle/>
          <a:p>
            <a:r>
              <a:rPr lang="en-IN" sz="4000" kern="1200" spc="-50" baseline="0" dirty="0">
                <a:solidFill>
                  <a:srgbClr val="FFFFFF"/>
                </a:solidFill>
                <a:effectLst/>
                <a:latin typeface="Source Sans Pro" panose="020B0503030403020204" pitchFamily="34" charset="0"/>
                <a:ea typeface="Source Sans Pro" panose="020B0503030403020204" pitchFamily="34" charset="0"/>
                <a:cs typeface="Arial" panose="020B0604020202020204" pitchFamily="34" charset="0"/>
              </a:rPr>
              <a:t>Dos – Denial of Service attack</a:t>
            </a:r>
            <a:endParaRPr lang="en-IN" sz="8000"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6AAE7CDC-951C-13D8-1BCE-81C6D923AAFD}"/>
              </a:ext>
            </a:extLst>
          </p:cNvPr>
          <p:cNvSpPr>
            <a:spLocks noGrp="1"/>
          </p:cNvSpPr>
          <p:nvPr>
            <p:ph idx="1"/>
          </p:nvPr>
        </p:nvSpPr>
        <p:spPr>
          <a:xfrm>
            <a:off x="824753" y="1828800"/>
            <a:ext cx="9556375" cy="4351337"/>
          </a:xfrm>
        </p:spPr>
        <p:txBody>
          <a:bodyPr>
            <a:normAutofit/>
          </a:bodyPr>
          <a:lstStyle/>
          <a:p>
            <a:pPr algn="l"/>
            <a:endParaRPr lang="en-GB" sz="2400" b="1" i="0" dirty="0">
              <a:effectLst/>
              <a:latin typeface="Source Sans Pro" panose="020B0503030403020204" pitchFamily="34" charset="0"/>
              <a:ea typeface="Source Sans Pro" panose="020B0503030403020204" pitchFamily="34" charset="0"/>
            </a:endParaRPr>
          </a:p>
          <a:p>
            <a:pPr algn="l"/>
            <a:r>
              <a:rPr lang="en-GB" sz="2400" b="1" i="0" dirty="0">
                <a:effectLst/>
                <a:latin typeface="Source Sans Pro" panose="020B0503030403020204" pitchFamily="34" charset="0"/>
                <a:ea typeface="Source Sans Pro" panose="020B0503030403020204" pitchFamily="34" charset="0"/>
              </a:rPr>
              <a:t>Here are some ways DoS attacks can occur:</a:t>
            </a:r>
            <a:endParaRPr lang="en-IN" sz="2400" b="1" i="0" dirty="0">
              <a:effectLst/>
              <a:latin typeface="Source Sans Pro" panose="020B0503030403020204" pitchFamily="34" charset="0"/>
              <a:ea typeface="Source Sans Pro" panose="020B0503030403020204" pitchFamily="34" charset="0"/>
            </a:endParaRPr>
          </a:p>
          <a:p>
            <a:pPr algn="l">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Flooding the target with traffic: The attacker sends several requests to the target server, overloading it with traffic.</a:t>
            </a:r>
          </a:p>
          <a:p>
            <a:pPr algn="l">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Sending the target information that triggers a crash: The attacker sends information to the target that triggers a crash.</a:t>
            </a:r>
          </a:p>
          <a:p>
            <a:pPr algn="l">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Buffer overflow attacks: This vulnerability can cause a machine to exhaust the capacity of available memory, hard disks, and CPU time</a:t>
            </a:r>
          </a:p>
          <a:p>
            <a:pPr algn="l"/>
            <a:endParaRPr lang="en-GB" sz="2400" b="1" i="0" dirty="0">
              <a:effectLst/>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1403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38F6-C004-3B76-0CA8-DD96C798FC19}"/>
              </a:ext>
            </a:extLst>
          </p:cNvPr>
          <p:cNvSpPr>
            <a:spLocks noGrp="1"/>
          </p:cNvSpPr>
          <p:nvPr>
            <p:ph type="title"/>
          </p:nvPr>
        </p:nvSpPr>
        <p:spPr/>
        <p:txBody>
          <a:bodyPr>
            <a:normAutofit/>
          </a:bodyPr>
          <a:lstStyle/>
          <a:p>
            <a:r>
              <a:rPr lang="en-IN" sz="4000" kern="1200" spc="-50" baseline="0" dirty="0">
                <a:solidFill>
                  <a:srgbClr val="FFFFFF"/>
                </a:solidFill>
                <a:effectLst/>
                <a:latin typeface="Source Sans Pro" panose="020B0503030403020204" pitchFamily="34" charset="0"/>
                <a:ea typeface="Source Sans Pro" panose="020B0503030403020204" pitchFamily="34" charset="0"/>
                <a:cs typeface="Arial" panose="020B0604020202020204" pitchFamily="34" charset="0"/>
              </a:rPr>
              <a:t>Dos – Denial of Service attack</a:t>
            </a:r>
            <a:endParaRPr lang="en-IN" sz="8000"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782AA765-6126-86C9-64DE-219F3565AFCB}"/>
              </a:ext>
            </a:extLst>
          </p:cNvPr>
          <p:cNvSpPr>
            <a:spLocks noGrp="1"/>
          </p:cNvSpPr>
          <p:nvPr>
            <p:ph idx="1"/>
          </p:nvPr>
        </p:nvSpPr>
        <p:spPr/>
        <p:txBody>
          <a:bodyPr>
            <a:normAutofit lnSpcReduction="10000"/>
          </a:bodyPr>
          <a:lstStyle/>
          <a:p>
            <a:pPr algn="l"/>
            <a:endParaRPr lang="en-GB" sz="2400" b="1" i="0" dirty="0">
              <a:effectLst/>
              <a:latin typeface="Source Sans Pro" panose="020B0503030403020204" pitchFamily="34" charset="0"/>
              <a:ea typeface="Source Sans Pro" panose="020B0503030403020204" pitchFamily="34" charset="0"/>
            </a:endParaRPr>
          </a:p>
          <a:p>
            <a:pPr algn="l"/>
            <a:r>
              <a:rPr lang="en-GB" sz="2400" b="1" i="0" dirty="0">
                <a:effectLst/>
                <a:latin typeface="Source Sans Pro" panose="020B0503030403020204" pitchFamily="34" charset="0"/>
                <a:ea typeface="Source Sans Pro" panose="020B0503030403020204" pitchFamily="34" charset="0"/>
              </a:rPr>
              <a:t>DoS attacks can have many consequences for businesses, including:</a:t>
            </a:r>
          </a:p>
          <a:p>
            <a:pPr algn="l">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Genuine users are not able to access resources</a:t>
            </a:r>
          </a:p>
          <a:p>
            <a:pPr algn="l">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Businesses may not be able to carry out time critical actions</a:t>
            </a:r>
          </a:p>
          <a:p>
            <a:pPr algn="l">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They may suffer reputational damage</a:t>
            </a:r>
          </a:p>
          <a:p>
            <a:pPr algn="l">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Customers may choose to use a competitor </a:t>
            </a:r>
          </a:p>
          <a:p>
            <a:pPr marL="0" indent="0">
              <a:buNone/>
            </a:pPr>
            <a:br>
              <a:rPr lang="en-GB" sz="2400" b="0" i="0" dirty="0">
                <a:effectLst/>
                <a:latin typeface="Source Sans Pro" panose="020B0503030403020204" pitchFamily="34" charset="0"/>
                <a:ea typeface="Source Sans Pro" panose="020B0503030403020204" pitchFamily="34" charset="0"/>
              </a:rPr>
            </a:br>
            <a:endParaRPr lang="en-IN"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383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13ED-901B-1054-97A1-D586B8002C9F}"/>
              </a:ext>
            </a:extLst>
          </p:cNvPr>
          <p:cNvSpPr>
            <a:spLocks noGrp="1"/>
          </p:cNvSpPr>
          <p:nvPr>
            <p:ph type="title"/>
          </p:nvPr>
        </p:nvSpPr>
        <p:spPr/>
        <p:txBody>
          <a:bodyPr>
            <a:normAutofit/>
          </a:bodyPr>
          <a:lstStyle/>
          <a:p>
            <a:r>
              <a:rPr lang="en-IN" sz="4000" kern="1200" spc="-50" baseline="0" dirty="0">
                <a:solidFill>
                  <a:srgbClr val="FFFFFF"/>
                </a:solidFill>
                <a:effectLst/>
                <a:latin typeface="Source Sans Pro" panose="020B0503030403020204" pitchFamily="34" charset="0"/>
                <a:ea typeface="Source Sans Pro" panose="020B0503030403020204" pitchFamily="34" charset="0"/>
                <a:cs typeface="Arial" panose="020B0604020202020204" pitchFamily="34" charset="0"/>
              </a:rPr>
              <a:t>Dos – Denial of Service attack</a:t>
            </a:r>
            <a:endParaRPr lang="en-IN" sz="8000"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FBEAF361-8EBD-0D37-029B-2418DAB197FE}"/>
              </a:ext>
            </a:extLst>
          </p:cNvPr>
          <p:cNvSpPr>
            <a:spLocks noGrp="1"/>
          </p:cNvSpPr>
          <p:nvPr>
            <p:ph idx="1"/>
          </p:nvPr>
        </p:nvSpPr>
        <p:spPr/>
        <p:txBody>
          <a:bodyPr>
            <a:normAutofit/>
          </a:bodyPr>
          <a:lstStyle/>
          <a:p>
            <a:pPr>
              <a:lnSpc>
                <a:spcPct val="150000"/>
              </a:lnSpc>
            </a:pPr>
            <a:r>
              <a:rPr lang="en-IN" sz="2400" dirty="0">
                <a:latin typeface="Source Sans Pro" panose="020B0503030403020204" pitchFamily="34" charset="0"/>
                <a:ea typeface="Source Sans Pro" panose="020B0503030403020204" pitchFamily="34" charset="0"/>
              </a:rPr>
              <a:t>Different Ways To Perform Dos Attack:</a:t>
            </a:r>
          </a:p>
          <a:p>
            <a:pPr>
              <a:lnSpc>
                <a:spcPct val="150000"/>
              </a:lnSpc>
            </a:pPr>
            <a:r>
              <a:rPr lang="en-IN" sz="2400" dirty="0">
                <a:latin typeface="Source Sans Pro" panose="020B0503030403020204" pitchFamily="34" charset="0"/>
                <a:ea typeface="Source Sans Pro" panose="020B0503030403020204" pitchFamily="34" charset="0"/>
              </a:rPr>
              <a:t>There Are Multiple Ways To Perform Denial Of Service Attack , here’s The List Of Mostly Used Methods</a:t>
            </a:r>
          </a:p>
          <a:p>
            <a:pPr>
              <a:lnSpc>
                <a:spcPct val="150000"/>
              </a:lnSpc>
            </a:pPr>
            <a:r>
              <a:rPr lang="en-IN" sz="2400" dirty="0">
                <a:latin typeface="Source Sans Pro" panose="020B0503030403020204" pitchFamily="34" charset="0"/>
                <a:ea typeface="Source Sans Pro" panose="020B0503030403020204" pitchFamily="34" charset="0"/>
              </a:rPr>
              <a:t>1) </a:t>
            </a:r>
            <a:r>
              <a:rPr lang="en-IN" sz="2400" b="1" i="0" dirty="0">
                <a:effectLst/>
                <a:latin typeface="Source Sans Pro" panose="020B0503030403020204" pitchFamily="34" charset="0"/>
                <a:ea typeface="Source Sans Pro" panose="020B0503030403020204" pitchFamily="34" charset="0"/>
              </a:rPr>
              <a:t>Ping Of Death</a:t>
            </a:r>
          </a:p>
          <a:p>
            <a:pPr>
              <a:lnSpc>
                <a:spcPct val="150000"/>
              </a:lnSpc>
            </a:pPr>
            <a:r>
              <a:rPr lang="en-IN" sz="2400" dirty="0">
                <a:latin typeface="Source Sans Pro" panose="020B0503030403020204" pitchFamily="34" charset="0"/>
                <a:ea typeface="Source Sans Pro" panose="020B0503030403020204" pitchFamily="34" charset="0"/>
              </a:rPr>
              <a:t>2)</a:t>
            </a:r>
            <a:r>
              <a:rPr lang="en-IN" sz="2400" b="1" i="0" dirty="0">
                <a:effectLst/>
                <a:latin typeface="Source Sans Pro" panose="020B0503030403020204" pitchFamily="34" charset="0"/>
                <a:ea typeface="Source Sans Pro" panose="020B0503030403020204" pitchFamily="34" charset="0"/>
              </a:rPr>
              <a:t> Buffer Overflow</a:t>
            </a:r>
          </a:p>
          <a:p>
            <a:pPr>
              <a:lnSpc>
                <a:spcPct val="150000"/>
              </a:lnSpc>
            </a:pPr>
            <a:r>
              <a:rPr lang="en-IN" sz="2400" dirty="0">
                <a:latin typeface="Source Sans Pro" panose="020B0503030403020204" pitchFamily="34" charset="0"/>
                <a:ea typeface="Source Sans Pro" panose="020B0503030403020204" pitchFamily="34" charset="0"/>
              </a:rPr>
              <a:t>3)</a:t>
            </a:r>
            <a:r>
              <a:rPr lang="en-IN" sz="2400" b="1" i="0" dirty="0">
                <a:effectLst/>
                <a:latin typeface="Source Sans Pro" panose="020B0503030403020204" pitchFamily="34" charset="0"/>
                <a:ea typeface="Source Sans Pro" panose="020B0503030403020204" pitchFamily="34" charset="0"/>
              </a:rPr>
              <a:t> SYN Attack</a:t>
            </a:r>
          </a:p>
          <a:p>
            <a:pPr>
              <a:lnSpc>
                <a:spcPct val="150000"/>
              </a:lnSpc>
            </a:pPr>
            <a:endParaRPr lang="en-IN"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6348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F399-1BDE-C254-C90B-2AA03BC9634C}"/>
              </a:ext>
            </a:extLst>
          </p:cNvPr>
          <p:cNvSpPr>
            <a:spLocks noGrp="1"/>
          </p:cNvSpPr>
          <p:nvPr>
            <p:ph type="title"/>
          </p:nvPr>
        </p:nvSpPr>
        <p:spPr/>
        <p:txBody>
          <a:bodyPr>
            <a:normAutofit/>
          </a:bodyPr>
          <a:lstStyle/>
          <a:p>
            <a:r>
              <a:rPr lang="en-IN" sz="4000" kern="1200" spc="-50" baseline="0" dirty="0">
                <a:solidFill>
                  <a:srgbClr val="FFFFFF"/>
                </a:solidFill>
                <a:effectLst/>
                <a:latin typeface="Source Sans Pro" panose="020B0503030403020204" pitchFamily="34" charset="0"/>
                <a:ea typeface="Source Sans Pro" panose="020B0503030403020204" pitchFamily="34" charset="0"/>
                <a:cs typeface="Arial" panose="020B0604020202020204" pitchFamily="34" charset="0"/>
              </a:rPr>
              <a:t>Dos – Denial of Service attack</a:t>
            </a:r>
            <a:endParaRPr lang="en-IN" sz="8000"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F1349009-7F3B-AD69-42EC-1AC70795C6A7}"/>
              </a:ext>
            </a:extLst>
          </p:cNvPr>
          <p:cNvSpPr>
            <a:spLocks noGrp="1"/>
          </p:cNvSpPr>
          <p:nvPr>
            <p:ph idx="1"/>
          </p:nvPr>
        </p:nvSpPr>
        <p:spPr/>
        <p:txBody>
          <a:bodyPr>
            <a:normAutofit fontScale="92500" lnSpcReduction="20000"/>
          </a:bodyPr>
          <a:lstStyle/>
          <a:p>
            <a:pPr>
              <a:lnSpc>
                <a:spcPct val="150000"/>
              </a:lnSpc>
            </a:pPr>
            <a:r>
              <a:rPr lang="en-IN" sz="2400" b="1" u="sng" dirty="0">
                <a:latin typeface="Source Sans Pro" panose="020B0503030403020204" pitchFamily="34" charset="0"/>
                <a:ea typeface="Source Sans Pro" panose="020B0503030403020204" pitchFamily="34" charset="0"/>
              </a:rPr>
              <a:t>PING</a:t>
            </a:r>
          </a:p>
          <a:p>
            <a:pPr>
              <a:lnSpc>
                <a:spcPct val="150000"/>
              </a:lnSpc>
            </a:pPr>
            <a:r>
              <a:rPr lang="en-GB" sz="2400" b="0" i="0" dirty="0">
                <a:effectLst/>
                <a:latin typeface="Source Sans Pro" panose="020B0503030403020204" pitchFamily="34" charset="0"/>
                <a:ea typeface="Source Sans Pro" panose="020B0503030403020204" pitchFamily="34" charset="0"/>
              </a:rPr>
              <a:t>The ping command is usually used to test the availability of a network resource. It works by sending small data packets to the network resource. The ping of death takes advantage of this and sends data packets above the maximum limit (65,536 bytes) that TCP/IP allows. </a:t>
            </a:r>
            <a:r>
              <a:rPr lang="en-GB" sz="2400" b="0" i="0" u="none" strike="noStrike" dirty="0">
                <a:effectLst/>
                <a:latin typeface="Source Sans Pro" panose="020B0503030403020204" pitchFamily="34" charset="0"/>
                <a:ea typeface="Source Sans Pro" panose="020B0503030403020204" pitchFamily="34" charset="0"/>
                <a:hlinkClick r:id="rId2">
                  <a:extLst>
                    <a:ext uri="{A12FA001-AC4F-418D-AE19-62706E023703}">
                      <ahyp:hlinkClr xmlns:ahyp="http://schemas.microsoft.com/office/drawing/2018/hyperlinkcolor" val="tx"/>
                    </a:ext>
                  </a:extLst>
                </a:hlinkClick>
              </a:rPr>
              <a:t>TCP/IP</a:t>
            </a:r>
            <a:r>
              <a:rPr lang="en-GB" sz="2400" b="0" i="0" dirty="0">
                <a:effectLst/>
                <a:latin typeface="Source Sans Pro" panose="020B0503030403020204" pitchFamily="34" charset="0"/>
                <a:ea typeface="Source Sans Pro" panose="020B0503030403020204" pitchFamily="34" charset="0"/>
              </a:rPr>
              <a:t> fragmentation breaks the packets into small chunks that are sent to the server. Since the sent data packages are larger than what the server can handle, the server can freeze, reboot, or crash.</a:t>
            </a:r>
            <a:endParaRPr lang="en-IN"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838377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309</TotalTime>
  <Words>635</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Arial Rounded MT Bold</vt:lpstr>
      <vt:lpstr>Century Schoolbook</vt:lpstr>
      <vt:lpstr>Google Sans</vt:lpstr>
      <vt:lpstr>Source Sans Pro</vt:lpstr>
      <vt:lpstr>Wingdings 2</vt:lpstr>
      <vt:lpstr>View</vt:lpstr>
      <vt:lpstr> </vt:lpstr>
      <vt:lpstr>Dos – Denial of Service attack</vt:lpstr>
      <vt:lpstr>Dos – Denial of service attack</vt:lpstr>
      <vt:lpstr>Dos – Denial of Service attack</vt:lpstr>
      <vt:lpstr>Dos – Denial of Service attack</vt:lpstr>
      <vt:lpstr>Dos – Denial of Service attack</vt:lpstr>
      <vt:lpstr>Dos – Denial of Service attack</vt:lpstr>
      <vt:lpstr>Dos – Denial of Service attack</vt:lpstr>
      <vt:lpstr>Dos – Denial of Service attack</vt:lpstr>
      <vt:lpstr>Dos – Denial of Service attack</vt:lpstr>
      <vt:lpstr>Dos – Denial of Service attack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hozefa dhankot</dc:creator>
  <cp:lastModifiedBy>hozefa dhankot</cp:lastModifiedBy>
  <cp:revision>31</cp:revision>
  <dcterms:created xsi:type="dcterms:W3CDTF">2024-03-06T13:29:03Z</dcterms:created>
  <dcterms:modified xsi:type="dcterms:W3CDTF">2024-03-06T18:38:45Z</dcterms:modified>
</cp:coreProperties>
</file>