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6" r:id="rId6"/>
    <p:sldId id="268" r:id="rId7"/>
    <p:sldId id="259" r:id="rId8"/>
    <p:sldId id="260"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7/12/2016</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7/12/2016</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7/12/2016</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7/12/2016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7/12/2016</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EventHandling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b="1" smtClean="0"/>
              <a:t>Event Listeners Interfaces </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r>
              <a:rPr lang="en-IN" dirty="0" smtClean="0"/>
              <a:t>The Event listener represent the interfaces responsible to handle events. Java provides us various Event listener classes but we will discuss those which are more frequently used. Every method of an event listener method has a single argument as an object which is subclass of </a:t>
            </a:r>
            <a:r>
              <a:rPr lang="en-IN" dirty="0" err="1" smtClean="0"/>
              <a:t>EventObject</a:t>
            </a:r>
            <a:r>
              <a:rPr lang="en-IN" dirty="0" smtClean="0"/>
              <a:t> class. For example, mouse event listener methods will accept instance of </a:t>
            </a:r>
            <a:r>
              <a:rPr lang="en-IN" dirty="0" err="1" smtClean="0"/>
              <a:t>MouseEvent</a:t>
            </a:r>
            <a:r>
              <a:rPr lang="en-IN" dirty="0" smtClean="0"/>
              <a:t>, where </a:t>
            </a:r>
            <a:r>
              <a:rPr lang="en-IN" dirty="0" err="1" smtClean="0"/>
              <a:t>MouseEvent</a:t>
            </a:r>
            <a:r>
              <a:rPr lang="en-IN" dirty="0" smtClean="0"/>
              <a:t> derives from </a:t>
            </a:r>
            <a:r>
              <a:rPr lang="en-IN" dirty="0" err="1" smtClean="0"/>
              <a:t>EventObject</a:t>
            </a:r>
            <a:r>
              <a:rPr lang="en-IN" dirty="0" smtClean="0"/>
              <a:t>.</a:t>
            </a:r>
          </a:p>
          <a:p>
            <a:r>
              <a:rPr lang="en-IN" dirty="0" smtClean="0"/>
              <a:t>Following is the list of commonly used event listeners.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33400" y="457200"/>
            <a:ext cx="7543800" cy="6096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IN" b="0" dirty="0" err="1" smtClean="0"/>
              <a:t>ActionListener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990600"/>
            <a:ext cx="7239000" cy="5465136"/>
          </a:xfrm>
        </p:spPr>
        <p:txBody>
          <a:bodyPr>
            <a:normAutofit lnSpcReduction="10000"/>
          </a:bodyPr>
          <a:lstStyle/>
          <a:p>
            <a:r>
              <a:rPr lang="en-IN" dirty="0" smtClean="0"/>
              <a:t>The class which processes the </a:t>
            </a:r>
            <a:r>
              <a:rPr lang="en-IN" dirty="0" err="1" smtClean="0"/>
              <a:t>ActionEvent</a:t>
            </a:r>
            <a:r>
              <a:rPr lang="en-IN" dirty="0" smtClean="0"/>
              <a:t> should implement this </a:t>
            </a:r>
            <a:r>
              <a:rPr lang="en-IN" dirty="0" err="1" smtClean="0"/>
              <a:t>interface.The</a:t>
            </a:r>
            <a:r>
              <a:rPr lang="en-IN" dirty="0" smtClean="0"/>
              <a:t> object of that class must be registered with a component. The object can be registered using the </a:t>
            </a:r>
            <a:r>
              <a:rPr lang="en-IN" dirty="0" err="1" smtClean="0"/>
              <a:t>addActionListener</a:t>
            </a:r>
            <a:r>
              <a:rPr lang="en-IN" dirty="0" smtClean="0"/>
              <a:t>() method. When the action event occurs, that object's </a:t>
            </a:r>
            <a:r>
              <a:rPr lang="en-IN" dirty="0" err="1" smtClean="0"/>
              <a:t>actionPerformed</a:t>
            </a:r>
            <a:r>
              <a:rPr lang="en-IN" dirty="0" smtClean="0"/>
              <a:t> method is invoked.</a:t>
            </a:r>
          </a:p>
          <a:p>
            <a:r>
              <a:rPr lang="en-IN" dirty="0" smtClean="0"/>
              <a:t>Interface declaration</a:t>
            </a:r>
          </a:p>
          <a:p>
            <a:pPr>
              <a:buNone/>
            </a:pPr>
            <a:r>
              <a:rPr lang="en-IN" dirty="0" smtClean="0"/>
              <a:t>		public </a:t>
            </a:r>
            <a:r>
              <a:rPr lang="en-IN" dirty="0" smtClean="0"/>
              <a:t>interface </a:t>
            </a:r>
            <a:r>
              <a:rPr lang="en-IN" dirty="0" err="1" smtClean="0"/>
              <a:t>ActionListener</a:t>
            </a:r>
            <a:r>
              <a:rPr lang="en-IN" dirty="0" smtClean="0"/>
              <a:t> </a:t>
            </a:r>
            <a:r>
              <a:rPr lang="en-IN" dirty="0" smtClean="0"/>
              <a:t>extends</a:t>
            </a:r>
          </a:p>
          <a:p>
            <a:pPr>
              <a:buNone/>
            </a:pPr>
            <a:r>
              <a:rPr lang="en-IN" dirty="0" smtClean="0"/>
              <a:t>	</a:t>
            </a:r>
            <a:endParaRPr lang="en-IN" dirty="0" smtClean="0"/>
          </a:p>
          <a:p>
            <a:pPr>
              <a:buNone/>
            </a:pPr>
            <a:r>
              <a:rPr lang="en-IN" dirty="0" err="1" smtClean="0"/>
              <a:t>EventListenerInterface</a:t>
            </a:r>
            <a:r>
              <a:rPr lang="en-IN" dirty="0" smtClean="0"/>
              <a:t> </a:t>
            </a:r>
            <a:r>
              <a:rPr lang="en-IN" dirty="0" smtClean="0"/>
              <a:t>methods</a:t>
            </a:r>
          </a:p>
          <a:p>
            <a:pPr fontAlgn="t">
              <a:buNone/>
            </a:pPr>
            <a:r>
              <a:rPr lang="en-IN" dirty="0" smtClean="0"/>
              <a:t>	</a:t>
            </a:r>
            <a:r>
              <a:rPr lang="en-IN" b="1" dirty="0" err="1" smtClean="0"/>
              <a:t>actionPerformed</a:t>
            </a:r>
            <a:r>
              <a:rPr lang="en-IN" b="1" dirty="0" smtClean="0"/>
              <a:t>(</a:t>
            </a:r>
            <a:r>
              <a:rPr lang="en-IN" b="1" dirty="0" err="1" smtClean="0"/>
              <a:t>ActionEvent</a:t>
            </a:r>
            <a:r>
              <a:rPr lang="en-IN" b="1" dirty="0" smtClean="0"/>
              <a:t> e)</a:t>
            </a:r>
            <a:r>
              <a:rPr lang="en-IN" dirty="0" smtClean="0"/>
              <a:t>: Invoked </a:t>
            </a:r>
            <a:r>
              <a:rPr lang="en-IN" dirty="0" smtClean="0"/>
              <a:t>when an action occurs.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IN" b="0" dirty="0" err="1" smtClean="0"/>
              <a:t>ComponentListener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143000"/>
            <a:ext cx="7696200" cy="5312736"/>
          </a:xfrm>
        </p:spPr>
        <p:txBody>
          <a:bodyPr>
            <a:normAutofit fontScale="92500" lnSpcReduction="10000"/>
          </a:bodyPr>
          <a:lstStyle/>
          <a:p>
            <a:pPr>
              <a:buNone/>
            </a:pPr>
            <a:r>
              <a:rPr lang="en-IN" sz="3000" b="1" dirty="0" smtClean="0"/>
              <a:t>		Interface </a:t>
            </a:r>
            <a:r>
              <a:rPr lang="en-IN" sz="3000" b="1" dirty="0" smtClean="0"/>
              <a:t>methods</a:t>
            </a:r>
          </a:p>
          <a:p>
            <a:pPr fontAlgn="t"/>
            <a:r>
              <a:rPr lang="en-IN" b="1" dirty="0" smtClean="0"/>
              <a:t>void </a:t>
            </a:r>
            <a:r>
              <a:rPr lang="en-IN" b="1" dirty="0" err="1" smtClean="0"/>
              <a:t>componentHidden</a:t>
            </a:r>
            <a:r>
              <a:rPr lang="en-IN" b="1" dirty="0" smtClean="0"/>
              <a:t>(</a:t>
            </a:r>
            <a:r>
              <a:rPr lang="en-IN" b="1" dirty="0" err="1" smtClean="0"/>
              <a:t>ComponentEvent</a:t>
            </a:r>
            <a:r>
              <a:rPr lang="en-IN" b="1" dirty="0" smtClean="0"/>
              <a:t> </a:t>
            </a:r>
            <a:r>
              <a:rPr lang="en-IN" b="1" dirty="0" smtClean="0"/>
              <a:t>e)</a:t>
            </a:r>
            <a:r>
              <a:rPr lang="en-IN" dirty="0" smtClean="0"/>
              <a:t>: Invoked </a:t>
            </a:r>
            <a:r>
              <a:rPr lang="en-IN" dirty="0" smtClean="0"/>
              <a:t>when the component has been made invisible</a:t>
            </a:r>
            <a:r>
              <a:rPr lang="en-IN" dirty="0" smtClean="0"/>
              <a:t>.</a:t>
            </a:r>
          </a:p>
          <a:p>
            <a:pPr fontAlgn="t"/>
            <a:endParaRPr lang="en-IN" dirty="0" smtClean="0"/>
          </a:p>
          <a:p>
            <a:pPr fontAlgn="t"/>
            <a:r>
              <a:rPr lang="en-IN" b="1" dirty="0" smtClean="0"/>
              <a:t>void </a:t>
            </a:r>
            <a:r>
              <a:rPr lang="en-IN" b="1" dirty="0" err="1" smtClean="0"/>
              <a:t>componentMoved</a:t>
            </a:r>
            <a:r>
              <a:rPr lang="en-IN" b="1" dirty="0" smtClean="0"/>
              <a:t>(</a:t>
            </a:r>
            <a:r>
              <a:rPr lang="en-IN" b="1" dirty="0" err="1" smtClean="0"/>
              <a:t>ComponentEvent</a:t>
            </a:r>
            <a:r>
              <a:rPr lang="en-IN" b="1" dirty="0" smtClean="0"/>
              <a:t> </a:t>
            </a:r>
            <a:r>
              <a:rPr lang="en-IN" b="1" dirty="0" smtClean="0"/>
              <a:t>e)</a:t>
            </a:r>
            <a:r>
              <a:rPr lang="en-IN" dirty="0" smtClean="0"/>
              <a:t>: Invoked </a:t>
            </a:r>
            <a:r>
              <a:rPr lang="en-IN" dirty="0" smtClean="0"/>
              <a:t>when the component's position changes</a:t>
            </a:r>
            <a:r>
              <a:rPr lang="en-IN" dirty="0" smtClean="0"/>
              <a:t>.</a:t>
            </a:r>
          </a:p>
          <a:p>
            <a:pPr fontAlgn="t"/>
            <a:endParaRPr lang="en-IN" dirty="0" smtClean="0"/>
          </a:p>
          <a:p>
            <a:pPr fontAlgn="t"/>
            <a:r>
              <a:rPr lang="en-IN" b="1" dirty="0" smtClean="0"/>
              <a:t>void </a:t>
            </a:r>
            <a:r>
              <a:rPr lang="en-IN" b="1" dirty="0" err="1" smtClean="0"/>
              <a:t>componentResized</a:t>
            </a:r>
            <a:r>
              <a:rPr lang="en-IN" b="1" dirty="0" smtClean="0"/>
              <a:t>(</a:t>
            </a:r>
            <a:r>
              <a:rPr lang="en-IN" b="1" dirty="0" err="1" smtClean="0"/>
              <a:t>ComponentEvent</a:t>
            </a:r>
            <a:r>
              <a:rPr lang="en-IN" b="1" dirty="0" smtClean="0"/>
              <a:t> </a:t>
            </a:r>
            <a:r>
              <a:rPr lang="en-IN" b="1" dirty="0" smtClean="0"/>
              <a:t>e)</a:t>
            </a:r>
            <a:r>
              <a:rPr lang="en-IN" dirty="0" smtClean="0"/>
              <a:t>: Invoked </a:t>
            </a:r>
            <a:r>
              <a:rPr lang="en-IN" dirty="0" smtClean="0"/>
              <a:t>when the component's size changes</a:t>
            </a:r>
            <a:r>
              <a:rPr lang="en-IN" dirty="0" smtClean="0"/>
              <a:t>.</a:t>
            </a:r>
          </a:p>
          <a:p>
            <a:pPr fontAlgn="t"/>
            <a:endParaRPr lang="en-IN" dirty="0" smtClean="0"/>
          </a:p>
          <a:p>
            <a:pPr fontAlgn="t"/>
            <a:r>
              <a:rPr lang="en-IN" b="1" dirty="0" smtClean="0"/>
              <a:t>void </a:t>
            </a:r>
            <a:r>
              <a:rPr lang="en-IN" b="1" dirty="0" err="1" smtClean="0"/>
              <a:t>componentShown</a:t>
            </a:r>
            <a:r>
              <a:rPr lang="en-IN" b="1" dirty="0" smtClean="0"/>
              <a:t>(</a:t>
            </a:r>
            <a:r>
              <a:rPr lang="en-IN" b="1" dirty="0" err="1" smtClean="0"/>
              <a:t>ComponentEvent</a:t>
            </a:r>
            <a:r>
              <a:rPr lang="en-IN" b="1" dirty="0" smtClean="0"/>
              <a:t> </a:t>
            </a:r>
            <a:r>
              <a:rPr lang="en-IN" b="1" dirty="0" smtClean="0"/>
              <a:t>e)</a:t>
            </a:r>
            <a:r>
              <a:rPr lang="en-IN" dirty="0" smtClean="0"/>
              <a:t>: Invoked </a:t>
            </a:r>
            <a:r>
              <a:rPr lang="en-IN" dirty="0" smtClean="0"/>
              <a:t>when the component has been made visible.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a:bodyPr>
          <a:lstStyle/>
          <a:p>
            <a:r>
              <a:rPr lang="en-IN" b="0" dirty="0" err="1" smtClean="0"/>
              <a:t>ItemListener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295400"/>
            <a:ext cx="7239000" cy="5160336"/>
          </a:xfrm>
        </p:spPr>
        <p:txBody>
          <a:bodyPr>
            <a:normAutofit lnSpcReduction="10000"/>
          </a:bodyPr>
          <a:lstStyle/>
          <a:p>
            <a:r>
              <a:rPr lang="en-IN" dirty="0" smtClean="0"/>
              <a:t>The </a:t>
            </a:r>
            <a:r>
              <a:rPr lang="en-IN" dirty="0" smtClean="0"/>
              <a:t>class which processes the </a:t>
            </a:r>
            <a:r>
              <a:rPr lang="en-IN" dirty="0" err="1" smtClean="0"/>
              <a:t>ItemEvent</a:t>
            </a:r>
            <a:r>
              <a:rPr lang="en-IN" dirty="0" smtClean="0"/>
              <a:t> should implement this </a:t>
            </a:r>
            <a:r>
              <a:rPr lang="en-IN" dirty="0" smtClean="0"/>
              <a:t>interface. </a:t>
            </a:r>
            <a:r>
              <a:rPr lang="en-IN" dirty="0" smtClean="0"/>
              <a:t>The object can be registered using the </a:t>
            </a:r>
            <a:r>
              <a:rPr lang="en-IN" dirty="0" err="1" smtClean="0"/>
              <a:t>addItemListener</a:t>
            </a:r>
            <a:r>
              <a:rPr lang="en-IN" dirty="0" smtClean="0"/>
              <a:t>() method. When the action event occurs, that object's </a:t>
            </a:r>
            <a:r>
              <a:rPr lang="en-IN" dirty="0" err="1" smtClean="0"/>
              <a:t>itemStateChanged</a:t>
            </a:r>
            <a:r>
              <a:rPr lang="en-IN" dirty="0" smtClean="0"/>
              <a:t> method is invoked.</a:t>
            </a:r>
          </a:p>
          <a:p>
            <a:r>
              <a:rPr lang="en-IN" dirty="0" smtClean="0"/>
              <a:t>Interface declaration</a:t>
            </a:r>
          </a:p>
          <a:p>
            <a:pPr>
              <a:buNone/>
            </a:pPr>
            <a:r>
              <a:rPr lang="en-IN" dirty="0" smtClean="0"/>
              <a:t>		public </a:t>
            </a:r>
            <a:r>
              <a:rPr lang="en-IN" dirty="0" smtClean="0"/>
              <a:t>interface </a:t>
            </a:r>
            <a:r>
              <a:rPr lang="en-IN" dirty="0" err="1" smtClean="0"/>
              <a:t>ItemListener</a:t>
            </a:r>
            <a:r>
              <a:rPr lang="en-IN" dirty="0" smtClean="0"/>
              <a:t> extends </a:t>
            </a:r>
            <a:r>
              <a:rPr lang="en-IN" dirty="0" err="1" smtClean="0"/>
              <a:t>EventListenerInterface</a:t>
            </a:r>
            <a:r>
              <a:rPr lang="en-IN" dirty="0" smtClean="0"/>
              <a:t> methods</a:t>
            </a:r>
          </a:p>
          <a:p>
            <a:pPr fontAlgn="t"/>
            <a:endParaRPr lang="en-IN" b="1" dirty="0" smtClean="0"/>
          </a:p>
          <a:p>
            <a:pPr fontAlgn="t">
              <a:buNone/>
            </a:pPr>
            <a:r>
              <a:rPr lang="en-IN" b="1" dirty="0" smtClean="0"/>
              <a:t>	void </a:t>
            </a:r>
            <a:r>
              <a:rPr lang="en-IN" b="1" dirty="0" err="1" smtClean="0"/>
              <a:t>itemStateChanged</a:t>
            </a:r>
            <a:r>
              <a:rPr lang="en-IN" b="1" dirty="0" smtClean="0"/>
              <a:t>(</a:t>
            </a:r>
            <a:r>
              <a:rPr lang="en-IN" b="1" dirty="0" err="1" smtClean="0"/>
              <a:t>ItemEvent</a:t>
            </a:r>
            <a:r>
              <a:rPr lang="en-IN" b="1" dirty="0" smtClean="0"/>
              <a:t> </a:t>
            </a:r>
            <a:r>
              <a:rPr lang="en-IN" b="1" dirty="0" smtClean="0"/>
              <a:t>e)</a:t>
            </a:r>
            <a:r>
              <a:rPr lang="en-IN" dirty="0" smtClean="0"/>
              <a:t>: Invoked </a:t>
            </a:r>
            <a:r>
              <a:rPr lang="en-IN" dirty="0" smtClean="0"/>
              <a:t>when an item has been selected or deselected by the user.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a:bodyPr>
          <a:lstStyle/>
          <a:p>
            <a:r>
              <a:rPr lang="en-IN" b="0" dirty="0" err="1" smtClean="0"/>
              <a:t>KeyListener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143000"/>
            <a:ext cx="7239000" cy="5312736"/>
          </a:xfrm>
        </p:spPr>
        <p:txBody>
          <a:bodyPr/>
          <a:lstStyle/>
          <a:p>
            <a:r>
              <a:rPr lang="en-IN" dirty="0" smtClean="0"/>
              <a:t>Interface methods</a:t>
            </a:r>
          </a:p>
          <a:p>
            <a:pPr fontAlgn="t">
              <a:buNone/>
            </a:pPr>
            <a:r>
              <a:rPr lang="en-IN" b="1" dirty="0" smtClean="0"/>
              <a:t>	</a:t>
            </a:r>
            <a:r>
              <a:rPr lang="en-IN" b="1" dirty="0" smtClean="0"/>
              <a:t>void </a:t>
            </a:r>
            <a:r>
              <a:rPr lang="en-IN" b="1" dirty="0" err="1" smtClean="0"/>
              <a:t>keyPressed</a:t>
            </a:r>
            <a:r>
              <a:rPr lang="en-IN" b="1" dirty="0" smtClean="0"/>
              <a:t>(</a:t>
            </a:r>
            <a:r>
              <a:rPr lang="en-IN" b="1" dirty="0" err="1" smtClean="0"/>
              <a:t>KeyEvent</a:t>
            </a:r>
            <a:r>
              <a:rPr lang="en-IN" b="1" dirty="0" smtClean="0"/>
              <a:t> </a:t>
            </a:r>
            <a:r>
              <a:rPr lang="en-IN" b="1" dirty="0" smtClean="0"/>
              <a:t>e)</a:t>
            </a:r>
            <a:r>
              <a:rPr lang="en-IN" dirty="0" smtClean="0"/>
              <a:t>: Invoked </a:t>
            </a:r>
            <a:r>
              <a:rPr lang="en-IN" dirty="0" smtClean="0"/>
              <a:t>when a key has been pressed</a:t>
            </a:r>
            <a:r>
              <a:rPr lang="en-IN" dirty="0" smtClean="0"/>
              <a:t>.</a:t>
            </a:r>
          </a:p>
          <a:p>
            <a:pPr fontAlgn="t">
              <a:buNone/>
            </a:pPr>
            <a:endParaRPr lang="en-IN" dirty="0" smtClean="0"/>
          </a:p>
          <a:p>
            <a:pPr fontAlgn="t">
              <a:buNone/>
            </a:pPr>
            <a:r>
              <a:rPr lang="en-IN" dirty="0" smtClean="0"/>
              <a:t>	</a:t>
            </a:r>
            <a:r>
              <a:rPr lang="en-IN" b="1" dirty="0" smtClean="0"/>
              <a:t>void </a:t>
            </a:r>
            <a:r>
              <a:rPr lang="en-IN" b="1" dirty="0" err="1" smtClean="0"/>
              <a:t>keyReleased</a:t>
            </a:r>
            <a:r>
              <a:rPr lang="en-IN" b="1" dirty="0" smtClean="0"/>
              <a:t>(</a:t>
            </a:r>
            <a:r>
              <a:rPr lang="en-IN" b="1" dirty="0" err="1" smtClean="0"/>
              <a:t>KeyEvent</a:t>
            </a:r>
            <a:r>
              <a:rPr lang="en-IN" b="1" dirty="0" smtClean="0"/>
              <a:t> </a:t>
            </a:r>
            <a:r>
              <a:rPr lang="en-IN" b="1" dirty="0" smtClean="0"/>
              <a:t>e)</a:t>
            </a:r>
            <a:r>
              <a:rPr lang="en-IN" dirty="0" smtClean="0"/>
              <a:t>: Invoked </a:t>
            </a:r>
            <a:r>
              <a:rPr lang="en-IN" dirty="0" smtClean="0"/>
              <a:t>when a key has been released</a:t>
            </a:r>
            <a:r>
              <a:rPr lang="en-IN" dirty="0" smtClean="0"/>
              <a:t>.</a:t>
            </a:r>
          </a:p>
          <a:p>
            <a:pPr fontAlgn="t">
              <a:buNone/>
            </a:pPr>
            <a:endParaRPr lang="en-IN" dirty="0" smtClean="0"/>
          </a:p>
          <a:p>
            <a:pPr fontAlgn="t">
              <a:buNone/>
            </a:pPr>
            <a:r>
              <a:rPr lang="en-IN" dirty="0" smtClean="0"/>
              <a:t>	</a:t>
            </a:r>
            <a:r>
              <a:rPr lang="en-IN" b="1" dirty="0" smtClean="0"/>
              <a:t>void </a:t>
            </a:r>
            <a:r>
              <a:rPr lang="en-IN" b="1" dirty="0" err="1" smtClean="0"/>
              <a:t>keyTyped</a:t>
            </a:r>
            <a:r>
              <a:rPr lang="en-IN" b="1" dirty="0" smtClean="0"/>
              <a:t>(</a:t>
            </a:r>
            <a:r>
              <a:rPr lang="en-IN" b="1" dirty="0" err="1" smtClean="0"/>
              <a:t>KeyEvent</a:t>
            </a:r>
            <a:r>
              <a:rPr lang="en-IN" b="1" dirty="0" smtClean="0"/>
              <a:t> </a:t>
            </a:r>
            <a:r>
              <a:rPr lang="en-IN" b="1" dirty="0" smtClean="0"/>
              <a:t>e)</a:t>
            </a:r>
            <a:r>
              <a:rPr lang="en-IN" dirty="0" smtClean="0"/>
              <a:t>: Invoked </a:t>
            </a:r>
            <a:r>
              <a:rPr lang="en-IN" dirty="0" smtClean="0"/>
              <a:t>when a key has been typed.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IN" b="0" dirty="0" err="1" smtClean="0"/>
              <a:t>MouseListener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295400"/>
            <a:ext cx="7239000" cy="5160336"/>
          </a:xfrm>
        </p:spPr>
        <p:txBody>
          <a:bodyPr>
            <a:normAutofit fontScale="85000" lnSpcReduction="20000"/>
          </a:bodyPr>
          <a:lstStyle/>
          <a:p>
            <a:r>
              <a:rPr lang="en-IN" dirty="0" smtClean="0"/>
              <a:t>Interface methods</a:t>
            </a:r>
          </a:p>
          <a:p>
            <a:pPr fontAlgn="t"/>
            <a:r>
              <a:rPr lang="en-IN" b="1" dirty="0" smtClean="0"/>
              <a:t>void </a:t>
            </a:r>
            <a:r>
              <a:rPr lang="en-IN" b="1" dirty="0" err="1" smtClean="0"/>
              <a:t>mouseClicked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the mouse button has been clicked (pressed and released) on a component</a:t>
            </a:r>
            <a:r>
              <a:rPr lang="en-IN" dirty="0" smtClean="0"/>
              <a:t>.</a:t>
            </a:r>
          </a:p>
          <a:p>
            <a:pPr fontAlgn="t"/>
            <a:endParaRPr lang="en-IN" dirty="0" smtClean="0"/>
          </a:p>
          <a:p>
            <a:pPr fontAlgn="t"/>
            <a:r>
              <a:rPr lang="en-IN" b="1" dirty="0" smtClean="0"/>
              <a:t>void </a:t>
            </a:r>
            <a:r>
              <a:rPr lang="en-IN" b="1" dirty="0" err="1" smtClean="0"/>
              <a:t>mouseEntered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the mouse enters a component</a:t>
            </a:r>
            <a:r>
              <a:rPr lang="en-IN" dirty="0" smtClean="0"/>
              <a:t>.</a:t>
            </a:r>
          </a:p>
          <a:p>
            <a:pPr fontAlgn="t"/>
            <a:endParaRPr lang="en-IN" dirty="0" smtClean="0"/>
          </a:p>
          <a:p>
            <a:pPr fontAlgn="t"/>
            <a:r>
              <a:rPr lang="en-IN" b="1" dirty="0" smtClean="0"/>
              <a:t>void </a:t>
            </a:r>
            <a:r>
              <a:rPr lang="en-IN" b="1" dirty="0" err="1" smtClean="0"/>
              <a:t>mouseExited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the mouse exits a component</a:t>
            </a:r>
            <a:r>
              <a:rPr lang="en-IN" dirty="0" smtClean="0"/>
              <a:t>.</a:t>
            </a:r>
          </a:p>
          <a:p>
            <a:pPr fontAlgn="t"/>
            <a:endParaRPr lang="en-IN" dirty="0" smtClean="0"/>
          </a:p>
          <a:p>
            <a:pPr fontAlgn="t"/>
            <a:r>
              <a:rPr lang="en-IN" b="1" dirty="0" smtClean="0"/>
              <a:t>void </a:t>
            </a:r>
            <a:r>
              <a:rPr lang="en-IN" b="1" dirty="0" err="1" smtClean="0"/>
              <a:t>mousePressed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a mouse button has been pressed on a component</a:t>
            </a:r>
            <a:r>
              <a:rPr lang="en-IN" dirty="0" smtClean="0"/>
              <a:t>.</a:t>
            </a:r>
          </a:p>
          <a:p>
            <a:pPr fontAlgn="t"/>
            <a:endParaRPr lang="en-IN" dirty="0" smtClean="0"/>
          </a:p>
          <a:p>
            <a:pPr fontAlgn="t"/>
            <a:r>
              <a:rPr lang="en-IN" b="1" dirty="0" smtClean="0"/>
              <a:t>void </a:t>
            </a:r>
            <a:r>
              <a:rPr lang="en-IN" b="1" dirty="0" err="1" smtClean="0"/>
              <a:t>mouseReleased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a mouse button has been released on a component.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r>
              <a:rPr lang="en-IN" b="0" dirty="0" err="1" smtClean="0"/>
              <a:t>TextListener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066800"/>
            <a:ext cx="7239000" cy="5388936"/>
          </a:xfrm>
        </p:spPr>
        <p:txBody>
          <a:bodyPr>
            <a:normAutofit/>
          </a:bodyPr>
          <a:lstStyle/>
          <a:p>
            <a:r>
              <a:rPr lang="en-IN" dirty="0" smtClean="0"/>
              <a:t>The class which processes the </a:t>
            </a:r>
            <a:r>
              <a:rPr lang="en-IN" dirty="0" err="1" smtClean="0"/>
              <a:t>TextEvent</a:t>
            </a:r>
            <a:r>
              <a:rPr lang="en-IN" dirty="0" smtClean="0"/>
              <a:t> should implement this </a:t>
            </a:r>
            <a:r>
              <a:rPr lang="en-IN" dirty="0" err="1" smtClean="0"/>
              <a:t>interface.The</a:t>
            </a:r>
            <a:r>
              <a:rPr lang="en-IN" dirty="0" smtClean="0"/>
              <a:t> object of that class must be registered with a component. The object can be registered using the </a:t>
            </a:r>
            <a:r>
              <a:rPr lang="en-IN" dirty="0" err="1" smtClean="0"/>
              <a:t>addTextListener</a:t>
            </a:r>
            <a:r>
              <a:rPr lang="en-IN" dirty="0" smtClean="0"/>
              <a:t>() method.</a:t>
            </a:r>
          </a:p>
          <a:p>
            <a:r>
              <a:rPr lang="en-IN" dirty="0" smtClean="0"/>
              <a:t>Interface declaration</a:t>
            </a:r>
          </a:p>
          <a:p>
            <a:pPr>
              <a:buNone/>
            </a:pPr>
            <a:r>
              <a:rPr lang="en-IN" dirty="0" smtClean="0"/>
              <a:t>	public </a:t>
            </a:r>
            <a:r>
              <a:rPr lang="en-IN" dirty="0" smtClean="0"/>
              <a:t>interface </a:t>
            </a:r>
            <a:r>
              <a:rPr lang="en-IN" dirty="0" err="1" smtClean="0"/>
              <a:t>TextListener</a:t>
            </a:r>
            <a:r>
              <a:rPr lang="en-IN" dirty="0" smtClean="0"/>
              <a:t> extends </a:t>
            </a:r>
            <a:r>
              <a:rPr lang="en-IN" dirty="0" err="1" smtClean="0"/>
              <a:t>EventListenerInterface</a:t>
            </a:r>
            <a:r>
              <a:rPr lang="en-IN" dirty="0" smtClean="0"/>
              <a:t> methods</a:t>
            </a:r>
          </a:p>
          <a:p>
            <a:pPr fontAlgn="t">
              <a:buNone/>
            </a:pPr>
            <a:endParaRPr lang="en-IN" b="1" dirty="0" smtClean="0"/>
          </a:p>
          <a:p>
            <a:pPr fontAlgn="t">
              <a:buNone/>
            </a:pPr>
            <a:r>
              <a:rPr lang="en-IN" b="1" dirty="0" smtClean="0"/>
              <a:t>	</a:t>
            </a:r>
            <a:r>
              <a:rPr lang="en-IN" b="1" dirty="0" smtClean="0"/>
              <a:t>void </a:t>
            </a:r>
            <a:r>
              <a:rPr lang="en-IN" b="1" dirty="0" err="1" smtClean="0"/>
              <a:t>textValueChanged</a:t>
            </a:r>
            <a:r>
              <a:rPr lang="en-IN" b="1" dirty="0" smtClean="0"/>
              <a:t>(</a:t>
            </a:r>
            <a:r>
              <a:rPr lang="en-IN" b="1" dirty="0" err="1" smtClean="0"/>
              <a:t>TextEvent</a:t>
            </a:r>
            <a:r>
              <a:rPr lang="en-IN" b="1" dirty="0" smtClean="0"/>
              <a:t> </a:t>
            </a:r>
            <a:r>
              <a:rPr lang="en-IN" b="1" dirty="0" smtClean="0"/>
              <a:t>e)</a:t>
            </a:r>
            <a:r>
              <a:rPr lang="en-IN" dirty="0" smtClean="0"/>
              <a:t>: Invoked </a:t>
            </a:r>
            <a:r>
              <a:rPr lang="en-IN" dirty="0" smtClean="0"/>
              <a:t>when the value of the text has changed.</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62000"/>
          </a:xfrm>
        </p:spPr>
        <p:txBody>
          <a:bodyPr>
            <a:normAutofit/>
          </a:bodyPr>
          <a:lstStyle/>
          <a:p>
            <a:r>
              <a:rPr lang="en-IN" b="0" dirty="0" err="1" smtClean="0"/>
              <a:t>WindowListener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228600" y="914400"/>
            <a:ext cx="7848600" cy="5715000"/>
          </a:xfrm>
        </p:spPr>
        <p:txBody>
          <a:bodyPr>
            <a:normAutofit fontScale="70000" lnSpcReduction="20000"/>
          </a:bodyPr>
          <a:lstStyle/>
          <a:p>
            <a:pPr>
              <a:buNone/>
            </a:pPr>
            <a:r>
              <a:rPr lang="en-IN" dirty="0" smtClean="0"/>
              <a:t>	Interface </a:t>
            </a:r>
            <a:r>
              <a:rPr lang="en-IN" dirty="0" smtClean="0"/>
              <a:t>methods</a:t>
            </a:r>
          </a:p>
          <a:p>
            <a:pPr fontAlgn="t"/>
            <a:r>
              <a:rPr lang="en-IN" b="1" dirty="0" err="1" smtClean="0"/>
              <a:t>voidwindowActivated</a:t>
            </a:r>
            <a:r>
              <a:rPr lang="en-IN" b="1" dirty="0" smtClean="0"/>
              <a:t>(</a:t>
            </a:r>
            <a:r>
              <a:rPr lang="en-IN" b="1" dirty="0" err="1" smtClean="0"/>
              <a:t>WindowEvent</a:t>
            </a:r>
            <a:r>
              <a:rPr lang="en-IN" b="1" dirty="0" smtClean="0"/>
              <a:t> e)</a:t>
            </a:r>
            <a:r>
              <a:rPr lang="en-IN" dirty="0" smtClean="0"/>
              <a:t>:  Invoked </a:t>
            </a:r>
            <a:r>
              <a:rPr lang="en-IN" dirty="0" smtClean="0"/>
              <a:t>when the Window is set to be the active Window</a:t>
            </a:r>
            <a:r>
              <a:rPr lang="en-IN" dirty="0" smtClean="0"/>
              <a:t>.</a:t>
            </a:r>
          </a:p>
          <a:p>
            <a:pPr fontAlgn="t"/>
            <a:endParaRPr lang="en-IN" dirty="0" smtClean="0"/>
          </a:p>
          <a:p>
            <a:pPr fontAlgn="t"/>
            <a:r>
              <a:rPr lang="en-IN" b="1" dirty="0" smtClean="0"/>
              <a:t>void </a:t>
            </a:r>
            <a:r>
              <a:rPr lang="en-IN" b="1" dirty="0" err="1" smtClean="0"/>
              <a:t>windowClosed</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when a window has been closed as the result of calling dispose on the window</a:t>
            </a:r>
            <a:r>
              <a:rPr lang="en-IN" dirty="0" smtClean="0"/>
              <a:t>.</a:t>
            </a:r>
          </a:p>
          <a:p>
            <a:pPr fontAlgn="t"/>
            <a:endParaRPr lang="en-IN" dirty="0" smtClean="0"/>
          </a:p>
          <a:p>
            <a:pPr fontAlgn="t"/>
            <a:r>
              <a:rPr lang="en-IN" b="1" dirty="0" smtClean="0"/>
              <a:t>void </a:t>
            </a:r>
            <a:r>
              <a:rPr lang="en-IN" b="1" dirty="0" err="1" smtClean="0"/>
              <a:t>windowClosing</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when the user attempts to close the window from the window's system </a:t>
            </a:r>
            <a:r>
              <a:rPr lang="en-IN" dirty="0" smtClean="0"/>
              <a:t>menu.</a:t>
            </a:r>
          </a:p>
          <a:p>
            <a:pPr fontAlgn="t"/>
            <a:endParaRPr lang="en-IN" dirty="0" smtClean="0"/>
          </a:p>
          <a:p>
            <a:pPr fontAlgn="t"/>
            <a:r>
              <a:rPr lang="en-IN" b="1" dirty="0" smtClean="0"/>
              <a:t>void </a:t>
            </a:r>
            <a:r>
              <a:rPr lang="en-IN" b="1" dirty="0" err="1" smtClean="0"/>
              <a:t>windowDeactivated</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when a Window is no longer the active Window</a:t>
            </a:r>
            <a:r>
              <a:rPr lang="en-IN" dirty="0" smtClean="0"/>
              <a:t>.</a:t>
            </a:r>
          </a:p>
          <a:p>
            <a:pPr fontAlgn="t"/>
            <a:endParaRPr lang="en-IN" dirty="0" smtClean="0"/>
          </a:p>
          <a:p>
            <a:pPr fontAlgn="t"/>
            <a:r>
              <a:rPr lang="en-IN" b="1" dirty="0" smtClean="0"/>
              <a:t>void </a:t>
            </a:r>
            <a:r>
              <a:rPr lang="en-IN" b="1" dirty="0" err="1" smtClean="0"/>
              <a:t>windowDeiconified</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when a window is changed from a minimized to a normal state</a:t>
            </a:r>
            <a:r>
              <a:rPr lang="en-IN" dirty="0" smtClean="0"/>
              <a:t>.</a:t>
            </a:r>
          </a:p>
          <a:p>
            <a:pPr fontAlgn="t"/>
            <a:endParaRPr lang="en-IN" dirty="0" smtClean="0"/>
          </a:p>
          <a:p>
            <a:pPr fontAlgn="t"/>
            <a:r>
              <a:rPr lang="en-IN" b="1" dirty="0" smtClean="0"/>
              <a:t>void </a:t>
            </a:r>
            <a:r>
              <a:rPr lang="en-IN" b="1" dirty="0" err="1" smtClean="0"/>
              <a:t>windowIconified</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when a window is changed from a normal to a minimized state</a:t>
            </a:r>
            <a:r>
              <a:rPr lang="en-IN" dirty="0" smtClean="0"/>
              <a:t>.</a:t>
            </a:r>
          </a:p>
          <a:p>
            <a:pPr fontAlgn="t"/>
            <a:endParaRPr lang="en-IN" dirty="0" smtClean="0"/>
          </a:p>
          <a:p>
            <a:pPr fontAlgn="t"/>
            <a:r>
              <a:rPr lang="en-IN" b="1" dirty="0" smtClean="0"/>
              <a:t>void </a:t>
            </a:r>
            <a:r>
              <a:rPr lang="en-IN" b="1" dirty="0" err="1" smtClean="0"/>
              <a:t>windowOpened</a:t>
            </a:r>
            <a:r>
              <a:rPr lang="en-IN" b="1" dirty="0" smtClean="0"/>
              <a:t>(</a:t>
            </a:r>
            <a:r>
              <a:rPr lang="en-IN" b="1" dirty="0" err="1" smtClean="0"/>
              <a:t>WindowEvent</a:t>
            </a:r>
            <a:r>
              <a:rPr lang="en-IN" b="1" dirty="0" smtClean="0"/>
              <a:t> </a:t>
            </a:r>
            <a:r>
              <a:rPr lang="en-IN" b="1" dirty="0" smtClean="0"/>
              <a:t>e)</a:t>
            </a:r>
            <a:r>
              <a:rPr lang="en-IN" dirty="0" smtClean="0"/>
              <a:t>: Invoked </a:t>
            </a:r>
            <a:r>
              <a:rPr lang="en-IN" dirty="0" smtClean="0"/>
              <a:t>the first time a window is made visible.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fontScale="90000"/>
          </a:bodyPr>
          <a:lstStyle/>
          <a:p>
            <a:r>
              <a:rPr lang="en-IN" b="0" dirty="0" err="1" smtClean="0"/>
              <a:t>AdjustmentListener</a:t>
            </a:r>
            <a:r>
              <a:rPr lang="en-IN" b="0" dirty="0" smtClean="0"/>
              <a:t> Interface</a:t>
            </a:r>
            <a:endParaRPr lang="en-IN" b="0" dirty="0"/>
          </a:p>
        </p:txBody>
      </p:sp>
      <p:sp>
        <p:nvSpPr>
          <p:cNvPr id="3" name="Content Placeholder 2"/>
          <p:cNvSpPr>
            <a:spLocks noGrp="1"/>
          </p:cNvSpPr>
          <p:nvPr>
            <p:ph idx="1"/>
          </p:nvPr>
        </p:nvSpPr>
        <p:spPr>
          <a:xfrm>
            <a:off x="457200" y="1219200"/>
            <a:ext cx="7239000" cy="5236536"/>
          </a:xfrm>
        </p:spPr>
        <p:txBody>
          <a:bodyPr>
            <a:normAutofit/>
          </a:bodyPr>
          <a:lstStyle/>
          <a:p>
            <a:r>
              <a:rPr lang="en-IN" dirty="0" smtClean="0"/>
              <a:t>The </a:t>
            </a:r>
            <a:r>
              <a:rPr lang="en-IN" dirty="0" err="1" smtClean="0"/>
              <a:t>interface</a:t>
            </a:r>
            <a:r>
              <a:rPr lang="en-IN" b="1" dirty="0" err="1" smtClean="0"/>
              <a:t>AdjustmentListener</a:t>
            </a:r>
            <a:r>
              <a:rPr lang="en-IN" dirty="0" smtClean="0"/>
              <a:t> is used for receiving adjustment events. The class that process adjustment events needs to implements this interface.</a:t>
            </a:r>
          </a:p>
          <a:p>
            <a:r>
              <a:rPr lang="en-IN" dirty="0" smtClean="0"/>
              <a:t>Class declaration</a:t>
            </a:r>
          </a:p>
          <a:p>
            <a:pPr>
              <a:buNone/>
            </a:pPr>
            <a:r>
              <a:rPr lang="en-IN" dirty="0" smtClean="0"/>
              <a:t>		public </a:t>
            </a:r>
            <a:r>
              <a:rPr lang="en-IN" dirty="0" smtClean="0"/>
              <a:t>interface </a:t>
            </a:r>
            <a:r>
              <a:rPr lang="en-IN" dirty="0" err="1" smtClean="0"/>
              <a:t>AdjustmentListener</a:t>
            </a:r>
            <a:r>
              <a:rPr lang="en-IN" dirty="0" smtClean="0"/>
              <a:t> extends </a:t>
            </a:r>
            <a:r>
              <a:rPr lang="en-IN" dirty="0" err="1" smtClean="0"/>
              <a:t>EventListenerInterface</a:t>
            </a:r>
            <a:r>
              <a:rPr lang="en-IN" dirty="0" smtClean="0"/>
              <a:t> </a:t>
            </a:r>
            <a:r>
              <a:rPr lang="en-IN" dirty="0" smtClean="0"/>
              <a:t>methods</a:t>
            </a:r>
          </a:p>
          <a:p>
            <a:pPr>
              <a:buNone/>
            </a:pPr>
            <a:endParaRPr lang="en-IN" b="1" dirty="0" smtClean="0"/>
          </a:p>
          <a:p>
            <a:pPr>
              <a:buNone/>
            </a:pPr>
            <a:r>
              <a:rPr lang="en-IN" b="1" dirty="0" smtClean="0"/>
              <a:t>	void </a:t>
            </a:r>
            <a:r>
              <a:rPr lang="en-IN" b="1" dirty="0" err="1" smtClean="0"/>
              <a:t>adjustmentValueChanged</a:t>
            </a:r>
            <a:r>
              <a:rPr lang="en-IN" b="1" dirty="0" smtClean="0"/>
              <a:t> (</a:t>
            </a:r>
            <a:r>
              <a:rPr lang="en-IN" b="1" dirty="0" err="1" smtClean="0"/>
              <a:t>AdjustmentEvent</a:t>
            </a:r>
            <a:r>
              <a:rPr lang="en-IN" b="1" dirty="0" smtClean="0"/>
              <a:t> </a:t>
            </a:r>
            <a:r>
              <a:rPr lang="en-IN" b="1" dirty="0" smtClean="0"/>
              <a:t>e)</a:t>
            </a:r>
            <a:r>
              <a:rPr lang="en-IN" dirty="0" smtClean="0"/>
              <a:t>: Invoked </a:t>
            </a:r>
            <a:r>
              <a:rPr lang="en-IN" dirty="0" smtClean="0"/>
              <a:t>when the value of the adjustable has changed.</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b="1" dirty="0" smtClean="0"/>
              <a:t>What is an Event?</a:t>
            </a:r>
            <a:endParaRPr lang="en-IN" dirty="0"/>
          </a:p>
        </p:txBody>
      </p:sp>
      <p:sp>
        <p:nvSpPr>
          <p:cNvPr id="3" name="Content Placeholder 2"/>
          <p:cNvSpPr>
            <a:spLocks noGrp="1"/>
          </p:cNvSpPr>
          <p:nvPr>
            <p:ph idx="1"/>
          </p:nvPr>
        </p:nvSpPr>
        <p:spPr>
          <a:xfrm>
            <a:off x="457200" y="990600"/>
            <a:ext cx="7391400" cy="5135563"/>
          </a:xfrm>
        </p:spPr>
        <p:txBody>
          <a:bodyPr/>
          <a:lstStyle/>
          <a:p>
            <a:r>
              <a:rPr lang="en-IN" dirty="0" smtClean="0"/>
              <a:t>Change in the state of an object is known as event i.e. event describes the change in state of source. Events are generated as result of user interaction with the graphical user interface components.</a:t>
            </a:r>
          </a:p>
          <a:p>
            <a:r>
              <a:rPr lang="en-IN" dirty="0" smtClean="0"/>
              <a:t> For example, clicking on a button, moving the mouse, entering a character through keyboard, selecting an item from list, scrolling the page are the activities that causes an event to happen.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IN" b="0" dirty="0" err="1" smtClean="0"/>
              <a:t>ContainerListener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143000"/>
            <a:ext cx="7239000" cy="5312736"/>
          </a:xfrm>
        </p:spPr>
        <p:txBody>
          <a:bodyPr/>
          <a:lstStyle/>
          <a:p>
            <a:pPr>
              <a:buNone/>
            </a:pPr>
            <a:r>
              <a:rPr lang="en-IN" dirty="0" smtClean="0"/>
              <a:t>		</a:t>
            </a:r>
            <a:r>
              <a:rPr lang="en-IN" sz="3600" b="1" dirty="0" smtClean="0"/>
              <a:t>Interface </a:t>
            </a:r>
            <a:r>
              <a:rPr lang="en-IN" sz="3600" b="1" dirty="0" smtClean="0"/>
              <a:t>methods</a:t>
            </a:r>
          </a:p>
          <a:p>
            <a:pPr fontAlgn="t"/>
            <a:r>
              <a:rPr lang="en-IN" b="1" dirty="0" smtClean="0"/>
              <a:t>void </a:t>
            </a:r>
            <a:r>
              <a:rPr lang="en-IN" b="1" dirty="0" err="1" smtClean="0"/>
              <a:t>componentAdded</a:t>
            </a:r>
            <a:r>
              <a:rPr lang="en-IN" b="1" dirty="0" smtClean="0"/>
              <a:t>(</a:t>
            </a:r>
            <a:r>
              <a:rPr lang="en-IN" b="1" dirty="0" err="1" smtClean="0"/>
              <a:t>ContainerEvent</a:t>
            </a:r>
            <a:r>
              <a:rPr lang="en-IN" b="1" dirty="0" smtClean="0"/>
              <a:t> </a:t>
            </a:r>
            <a:r>
              <a:rPr lang="en-IN" b="1" dirty="0" smtClean="0"/>
              <a:t>e)</a:t>
            </a:r>
            <a:r>
              <a:rPr lang="en-IN" dirty="0" smtClean="0"/>
              <a:t>: Invoked </a:t>
            </a:r>
            <a:r>
              <a:rPr lang="en-IN" dirty="0" smtClean="0"/>
              <a:t>when a component has been added to the container</a:t>
            </a:r>
            <a:r>
              <a:rPr lang="en-IN" dirty="0" smtClean="0"/>
              <a:t>.</a:t>
            </a:r>
          </a:p>
          <a:p>
            <a:pPr fontAlgn="t"/>
            <a:endParaRPr lang="en-US" dirty="0" smtClean="0"/>
          </a:p>
          <a:p>
            <a:pPr fontAlgn="t"/>
            <a:endParaRPr lang="en-IN" dirty="0" smtClean="0"/>
          </a:p>
          <a:p>
            <a:pPr fontAlgn="t"/>
            <a:r>
              <a:rPr lang="en-IN" b="1" dirty="0" smtClean="0"/>
              <a:t>void </a:t>
            </a:r>
            <a:r>
              <a:rPr lang="en-IN" b="1" dirty="0" err="1" smtClean="0"/>
              <a:t>componentRemoved</a:t>
            </a:r>
            <a:r>
              <a:rPr lang="en-IN" b="1" dirty="0" smtClean="0"/>
              <a:t>(</a:t>
            </a:r>
            <a:r>
              <a:rPr lang="en-IN" b="1" dirty="0" err="1" smtClean="0"/>
              <a:t>ContainerEvent</a:t>
            </a:r>
            <a:r>
              <a:rPr lang="en-IN" b="1" dirty="0" smtClean="0"/>
              <a:t> </a:t>
            </a:r>
            <a:r>
              <a:rPr lang="en-IN" b="1" dirty="0" smtClean="0"/>
              <a:t>e)</a:t>
            </a:r>
            <a:r>
              <a:rPr lang="en-IN" dirty="0" smtClean="0"/>
              <a:t>: Invoked </a:t>
            </a:r>
            <a:r>
              <a:rPr lang="en-IN" dirty="0" smtClean="0"/>
              <a:t>when a component has been removed from the container.</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IN" b="0" dirty="0" err="1" smtClean="0"/>
              <a:t>MouseMotionListener</a:t>
            </a:r>
            <a:r>
              <a:rPr lang="en-IN" b="0" dirty="0" smtClean="0"/>
              <a:t> </a:t>
            </a:r>
            <a:r>
              <a:rPr lang="en-IN" b="0" dirty="0" smtClean="0"/>
              <a:t>Interface</a:t>
            </a:r>
            <a:endParaRPr lang="en-IN" dirty="0"/>
          </a:p>
        </p:txBody>
      </p:sp>
      <p:sp>
        <p:nvSpPr>
          <p:cNvPr id="3" name="Content Placeholder 2"/>
          <p:cNvSpPr>
            <a:spLocks noGrp="1"/>
          </p:cNvSpPr>
          <p:nvPr>
            <p:ph idx="1"/>
          </p:nvPr>
        </p:nvSpPr>
        <p:spPr>
          <a:xfrm>
            <a:off x="457200" y="1066800"/>
            <a:ext cx="7239000" cy="5388936"/>
          </a:xfrm>
        </p:spPr>
        <p:txBody>
          <a:bodyPr/>
          <a:lstStyle/>
          <a:p>
            <a:pPr>
              <a:buNone/>
            </a:pPr>
            <a:r>
              <a:rPr lang="en-IN" dirty="0" smtClean="0"/>
              <a:t>	</a:t>
            </a:r>
            <a:r>
              <a:rPr lang="en-IN" sz="3600" b="1" dirty="0" smtClean="0"/>
              <a:t>Interface </a:t>
            </a:r>
            <a:r>
              <a:rPr lang="en-IN" sz="3600" b="1" dirty="0" smtClean="0"/>
              <a:t>methods</a:t>
            </a:r>
          </a:p>
          <a:p>
            <a:pPr fontAlgn="t"/>
            <a:r>
              <a:rPr lang="en-IN" b="1" dirty="0" smtClean="0"/>
              <a:t>void </a:t>
            </a:r>
            <a:r>
              <a:rPr lang="en-IN" b="1" dirty="0" err="1" smtClean="0"/>
              <a:t>mouseDragged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a mouse button is pressed on a component and then dragged</a:t>
            </a:r>
            <a:r>
              <a:rPr lang="en-IN" dirty="0" smtClean="0"/>
              <a:t>.</a:t>
            </a:r>
          </a:p>
          <a:p>
            <a:pPr fontAlgn="t"/>
            <a:endParaRPr lang="en-IN" dirty="0" smtClean="0"/>
          </a:p>
          <a:p>
            <a:pPr fontAlgn="t"/>
            <a:r>
              <a:rPr lang="en-IN" b="1" dirty="0" smtClean="0"/>
              <a:t>void </a:t>
            </a:r>
            <a:r>
              <a:rPr lang="en-IN" b="1" dirty="0" err="1" smtClean="0"/>
              <a:t>mouseMoved</a:t>
            </a:r>
            <a:r>
              <a:rPr lang="en-IN" b="1" dirty="0" smtClean="0"/>
              <a:t>(</a:t>
            </a:r>
            <a:r>
              <a:rPr lang="en-IN" b="1" dirty="0" err="1" smtClean="0"/>
              <a:t>MouseEvent</a:t>
            </a:r>
            <a:r>
              <a:rPr lang="en-IN" b="1" dirty="0" smtClean="0"/>
              <a:t> </a:t>
            </a:r>
            <a:r>
              <a:rPr lang="en-IN" b="1" dirty="0" smtClean="0"/>
              <a:t>e)</a:t>
            </a:r>
            <a:r>
              <a:rPr lang="en-IN" dirty="0" smtClean="0"/>
              <a:t>: Invoked </a:t>
            </a:r>
            <a:r>
              <a:rPr lang="en-IN" dirty="0" smtClean="0"/>
              <a:t>when the mouse cursor has been moved onto a component but no buttons have been pushed.</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smtClean="0"/>
              <a:t>FocusListener</a:t>
            </a:r>
            <a:r>
              <a:rPr lang="en-IN" b="0" dirty="0" smtClean="0"/>
              <a:t> </a:t>
            </a:r>
            <a:r>
              <a:rPr lang="en-IN" b="0" dirty="0" smtClean="0"/>
              <a:t>Interface</a:t>
            </a:r>
            <a:endParaRPr lang="en-IN" dirty="0"/>
          </a:p>
        </p:txBody>
      </p:sp>
      <p:sp>
        <p:nvSpPr>
          <p:cNvPr id="3" name="Content Placeholder 2"/>
          <p:cNvSpPr>
            <a:spLocks noGrp="1"/>
          </p:cNvSpPr>
          <p:nvPr>
            <p:ph idx="1"/>
          </p:nvPr>
        </p:nvSpPr>
        <p:spPr/>
        <p:txBody>
          <a:bodyPr/>
          <a:lstStyle/>
          <a:p>
            <a:pPr>
              <a:buNone/>
            </a:pPr>
            <a:r>
              <a:rPr lang="en-IN" dirty="0" smtClean="0"/>
              <a:t>		</a:t>
            </a:r>
            <a:r>
              <a:rPr lang="en-IN" sz="3600" b="1" dirty="0" smtClean="0"/>
              <a:t>Interface </a:t>
            </a:r>
            <a:r>
              <a:rPr lang="en-IN" sz="3600" b="1" dirty="0" smtClean="0"/>
              <a:t>methods</a:t>
            </a:r>
          </a:p>
          <a:p>
            <a:pPr fontAlgn="t"/>
            <a:r>
              <a:rPr lang="en-IN" b="1" dirty="0" smtClean="0"/>
              <a:t>void </a:t>
            </a:r>
            <a:r>
              <a:rPr lang="en-IN" b="1" dirty="0" err="1" smtClean="0"/>
              <a:t>focusGained</a:t>
            </a:r>
            <a:r>
              <a:rPr lang="en-IN" b="1" dirty="0" smtClean="0"/>
              <a:t>(</a:t>
            </a:r>
            <a:r>
              <a:rPr lang="en-IN" b="1" dirty="0" err="1" smtClean="0"/>
              <a:t>FocusEvent</a:t>
            </a:r>
            <a:r>
              <a:rPr lang="en-IN" b="1" dirty="0" smtClean="0"/>
              <a:t> </a:t>
            </a:r>
            <a:r>
              <a:rPr lang="en-IN" b="1" dirty="0" smtClean="0"/>
              <a:t>e)</a:t>
            </a:r>
            <a:r>
              <a:rPr lang="en-IN" dirty="0" smtClean="0"/>
              <a:t>: Invoked </a:t>
            </a:r>
            <a:r>
              <a:rPr lang="en-IN" dirty="0" smtClean="0"/>
              <a:t>when a component gains the keyboard focus</a:t>
            </a:r>
            <a:r>
              <a:rPr lang="en-IN" dirty="0" smtClean="0"/>
              <a:t>.</a:t>
            </a:r>
          </a:p>
          <a:p>
            <a:pPr fontAlgn="t"/>
            <a:endParaRPr lang="en-IN" dirty="0" smtClean="0"/>
          </a:p>
          <a:p>
            <a:pPr fontAlgn="t"/>
            <a:r>
              <a:rPr lang="en-IN" b="1" dirty="0" smtClean="0"/>
              <a:t>void </a:t>
            </a:r>
            <a:r>
              <a:rPr lang="en-IN" b="1" dirty="0" err="1" smtClean="0"/>
              <a:t>focusLost</a:t>
            </a:r>
            <a:r>
              <a:rPr lang="en-IN" b="1" dirty="0" smtClean="0"/>
              <a:t>(</a:t>
            </a:r>
            <a:r>
              <a:rPr lang="en-IN" b="1" dirty="0" err="1" smtClean="0"/>
              <a:t>FocusEvent</a:t>
            </a:r>
            <a:r>
              <a:rPr lang="en-IN" b="1" dirty="0" smtClean="0"/>
              <a:t> </a:t>
            </a:r>
            <a:r>
              <a:rPr lang="en-IN" b="1" dirty="0" smtClean="0"/>
              <a:t>e)</a:t>
            </a:r>
            <a:r>
              <a:rPr lang="en-IN" dirty="0" smtClean="0"/>
              <a:t>: Invoked </a:t>
            </a:r>
            <a:r>
              <a:rPr lang="en-IN" dirty="0" smtClean="0"/>
              <a:t>when a component loses the keyboard focus.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b="1" dirty="0" smtClean="0"/>
              <a:t>Event Adapters</a:t>
            </a:r>
            <a:endParaRPr lang="en-IN" dirty="0"/>
          </a:p>
        </p:txBody>
      </p:sp>
      <p:sp>
        <p:nvSpPr>
          <p:cNvPr id="3" name="Content Placeholder 2"/>
          <p:cNvSpPr>
            <a:spLocks noGrp="1"/>
          </p:cNvSpPr>
          <p:nvPr>
            <p:ph idx="1"/>
          </p:nvPr>
        </p:nvSpPr>
        <p:spPr>
          <a:xfrm>
            <a:off x="457200" y="990600"/>
            <a:ext cx="7391400" cy="5135563"/>
          </a:xfrm>
        </p:spPr>
        <p:txBody>
          <a:bodyPr/>
          <a:lstStyle/>
          <a:p>
            <a:r>
              <a:rPr lang="en-IN" dirty="0" smtClean="0"/>
              <a:t>Adapters are abstract classes for receiving various events. The methods in these classes are empty. These classes exists as convenience for creating listener objects.</a:t>
            </a:r>
          </a:p>
          <a:p>
            <a:r>
              <a:rPr lang="en-IN" dirty="0" smtClean="0"/>
              <a:t>Following is the list of commonly used adapters while listening GUI events in SWING.</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609601"/>
            <a:ext cx="7924800" cy="563879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IN" b="0" dirty="0" smtClean="0"/>
              <a:t>Types of Event</a:t>
            </a:r>
            <a:endParaRPr lang="en-IN" dirty="0"/>
          </a:p>
        </p:txBody>
      </p:sp>
      <p:sp>
        <p:nvSpPr>
          <p:cNvPr id="3" name="Content Placeholder 2"/>
          <p:cNvSpPr>
            <a:spLocks noGrp="1"/>
          </p:cNvSpPr>
          <p:nvPr>
            <p:ph idx="1"/>
          </p:nvPr>
        </p:nvSpPr>
        <p:spPr>
          <a:xfrm>
            <a:off x="457200" y="1066800"/>
            <a:ext cx="7239000" cy="5388936"/>
          </a:xfrm>
        </p:spPr>
        <p:txBody>
          <a:bodyPr>
            <a:normAutofit/>
          </a:bodyPr>
          <a:lstStyle/>
          <a:p>
            <a:r>
              <a:rPr lang="en-IN" b="1" dirty="0" smtClean="0"/>
              <a:t>Foreground Events</a:t>
            </a:r>
            <a:r>
              <a:rPr lang="en-IN" dirty="0" smtClean="0"/>
              <a:t> - Those events which require the direct interaction of user. For example, clicking on a button, moving the mouse, entering a character through </a:t>
            </a:r>
            <a:r>
              <a:rPr lang="en-IN" dirty="0" err="1" smtClean="0"/>
              <a:t>keyboard,selecting</a:t>
            </a:r>
            <a:r>
              <a:rPr lang="en-IN" dirty="0" smtClean="0"/>
              <a:t> an item from list, scrolling the page etc.</a:t>
            </a:r>
          </a:p>
          <a:p>
            <a:r>
              <a:rPr lang="en-IN" b="1" dirty="0" smtClean="0"/>
              <a:t>Background Events</a:t>
            </a:r>
            <a:r>
              <a:rPr lang="en-IN" dirty="0" smtClean="0"/>
              <a:t> - Those events that require the interaction of end user are known as background events. Operating system interrupts, hardware or software failure, timer expires, an operation completion are the example of background events.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b="1" dirty="0" smtClean="0"/>
              <a:t>What is Event Handling?</a:t>
            </a:r>
            <a:endParaRPr lang="en-IN" dirty="0"/>
          </a:p>
        </p:txBody>
      </p:sp>
      <p:sp>
        <p:nvSpPr>
          <p:cNvPr id="3" name="Content Placeholder 2"/>
          <p:cNvSpPr>
            <a:spLocks noGrp="1"/>
          </p:cNvSpPr>
          <p:nvPr>
            <p:ph idx="1"/>
          </p:nvPr>
        </p:nvSpPr>
        <p:spPr>
          <a:xfrm>
            <a:off x="457200" y="1066800"/>
            <a:ext cx="7543800" cy="5059363"/>
          </a:xfrm>
        </p:spPr>
        <p:txBody>
          <a:bodyPr/>
          <a:lstStyle/>
          <a:p>
            <a:r>
              <a:rPr lang="en-IN" dirty="0" smtClean="0"/>
              <a:t>Event Handling is the mechanism that controls the event and decides what should happen if an event occurs. This mechanism have the code which is known as event handler that is executed when an event occurs. </a:t>
            </a:r>
          </a:p>
          <a:p>
            <a:r>
              <a:rPr lang="en-IN" dirty="0" smtClean="0"/>
              <a:t>Java Uses the Delegation Event Model to handle the events. This model defines the standard mechanism to generate and handle the events.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admin\Downloads\AWT_EventHandling.png"/>
          <p:cNvPicPr>
            <a:picLocks noGrp="1" noChangeAspect="1" noChangeArrowheads="1"/>
          </p:cNvPicPr>
          <p:nvPr>
            <p:ph idx="1"/>
          </p:nvPr>
        </p:nvPicPr>
        <p:blipFill>
          <a:blip r:embed="rId2" cstate="print"/>
          <a:srcRect/>
          <a:stretch>
            <a:fillRect/>
          </a:stretch>
        </p:blipFill>
        <p:spPr bwMode="auto">
          <a:xfrm>
            <a:off x="533400" y="838200"/>
            <a:ext cx="7467600" cy="487517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7848600" cy="6074736"/>
          </a:xfrm>
        </p:spPr>
        <p:txBody>
          <a:bodyPr>
            <a:normAutofit/>
          </a:bodyPr>
          <a:lstStyle/>
          <a:p>
            <a:pPr>
              <a:buNone/>
            </a:pPr>
            <a:r>
              <a:rPr lang="en-IN" dirty="0" smtClean="0"/>
              <a:t>	</a:t>
            </a:r>
            <a:r>
              <a:rPr lang="en-IN" sz="3200" b="1" dirty="0" smtClean="0"/>
              <a:t>The Delegation Event Model has the following key participants namely:</a:t>
            </a:r>
          </a:p>
          <a:p>
            <a:r>
              <a:rPr lang="en-IN" b="1" dirty="0" smtClean="0"/>
              <a:t>Source</a:t>
            </a:r>
            <a:r>
              <a:rPr lang="en-IN" dirty="0" smtClean="0"/>
              <a:t> - The source is an object on which event occurs. Source is responsible for providing information of the occurred event to it's handler. Java provide as with classes for source object.</a:t>
            </a:r>
          </a:p>
          <a:p>
            <a:r>
              <a:rPr lang="en-IN" b="1" dirty="0" smtClean="0"/>
              <a:t>Listener</a:t>
            </a:r>
            <a:r>
              <a:rPr lang="en-IN" dirty="0" smtClean="0"/>
              <a:t> - It is also known as event handler. Listener is responsible for generating response to an event. From java implementation point of view the listener is also an object. Listener waits until it receives an event. Once the event is received , the listener process the event an then returns.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t>Steps involved in event handling </a:t>
            </a:r>
            <a:endParaRPr lang="en-IN" b="1" dirty="0"/>
          </a:p>
        </p:txBody>
      </p:sp>
      <p:sp>
        <p:nvSpPr>
          <p:cNvPr id="3" name="Content Placeholder 2"/>
          <p:cNvSpPr>
            <a:spLocks noGrp="1"/>
          </p:cNvSpPr>
          <p:nvPr>
            <p:ph idx="1"/>
          </p:nvPr>
        </p:nvSpPr>
        <p:spPr>
          <a:xfrm>
            <a:off x="457200" y="1066800"/>
            <a:ext cx="7391400" cy="5059363"/>
          </a:xfrm>
        </p:spPr>
        <p:txBody>
          <a:bodyPr/>
          <a:lstStyle/>
          <a:p>
            <a:r>
              <a:rPr lang="en-IN" dirty="0" smtClean="0"/>
              <a:t>The User clicks the button and the event is generated. </a:t>
            </a:r>
          </a:p>
          <a:p>
            <a:r>
              <a:rPr lang="en-IN" dirty="0" smtClean="0"/>
              <a:t>Now the object of concerned event class is created automatically and information about the source and the event get populated with in same object. </a:t>
            </a:r>
          </a:p>
          <a:p>
            <a:r>
              <a:rPr lang="en-IN" dirty="0" smtClean="0"/>
              <a:t>Event object is forwarded to the method of registered listener class. </a:t>
            </a:r>
          </a:p>
          <a:p>
            <a:r>
              <a:rPr lang="en-IN" dirty="0" smtClean="0"/>
              <a:t>the method is now get executed and returns. </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b="1" dirty="0" smtClean="0"/>
              <a:t>Event Classes</a:t>
            </a:r>
            <a:endParaRPr lang="en-IN" dirty="0"/>
          </a:p>
        </p:txBody>
      </p:sp>
      <p:sp>
        <p:nvSpPr>
          <p:cNvPr id="3" name="Content Placeholder 2"/>
          <p:cNvSpPr>
            <a:spLocks noGrp="1"/>
          </p:cNvSpPr>
          <p:nvPr>
            <p:ph idx="1"/>
          </p:nvPr>
        </p:nvSpPr>
        <p:spPr>
          <a:xfrm>
            <a:off x="457200" y="990600"/>
            <a:ext cx="7467600" cy="5135563"/>
          </a:xfrm>
        </p:spPr>
        <p:txBody>
          <a:bodyPr/>
          <a:lstStyle/>
          <a:p>
            <a:r>
              <a:rPr lang="en-IN" dirty="0" smtClean="0"/>
              <a:t>The Event classes represent the event. Java provides us various Event classes but we will discuss those which are more frequently used.</a:t>
            </a:r>
          </a:p>
          <a:p>
            <a:r>
              <a:rPr lang="en-IN" dirty="0" smtClean="0"/>
              <a:t>Following is the list of commonly used event classes.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304800"/>
            <a:ext cx="7848600" cy="6324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71</TotalTime>
  <Words>600</Words>
  <Application>Microsoft Office PowerPoint</Application>
  <PresentationFormat>On-screen Show (4:3)</PresentationFormat>
  <Paragraphs>110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EventHandling</vt:lpstr>
      <vt:lpstr>What is an Event?</vt:lpstr>
      <vt:lpstr>Types of Event</vt:lpstr>
      <vt:lpstr>What is Event Handling?</vt:lpstr>
      <vt:lpstr>Slide 5</vt:lpstr>
      <vt:lpstr>Slide 6</vt:lpstr>
      <vt:lpstr>Steps involved in event handling </vt:lpstr>
      <vt:lpstr>Event Classes</vt:lpstr>
      <vt:lpstr>Slide 9</vt:lpstr>
      <vt:lpstr>Event Listeners Interfaces </vt:lpstr>
      <vt:lpstr>Slide 11</vt:lpstr>
      <vt:lpstr>ActionListener Interface</vt:lpstr>
      <vt:lpstr>ComponentListener Interface</vt:lpstr>
      <vt:lpstr>ItemListener Interface</vt:lpstr>
      <vt:lpstr>KeyListener Interface</vt:lpstr>
      <vt:lpstr>MouseListener Interface</vt:lpstr>
      <vt:lpstr>TextListener Interface</vt:lpstr>
      <vt:lpstr>WindowListener Interface</vt:lpstr>
      <vt:lpstr>AdjustmentListener Interface</vt:lpstr>
      <vt:lpstr>ContainerListener Interface</vt:lpstr>
      <vt:lpstr>MouseMotionListener Interface</vt:lpstr>
      <vt:lpstr>FocusListener Interface</vt:lpstr>
      <vt:lpstr>Event Adapters</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EventHandling</dc:title>
  <dc:creator>admin</dc:creator>
  <cp:lastModifiedBy>admin</cp:lastModifiedBy>
  <cp:revision>60</cp:revision>
  <dcterms:created xsi:type="dcterms:W3CDTF">2006-08-16T00:00:00Z</dcterms:created>
  <dcterms:modified xsi:type="dcterms:W3CDTF">2016-07-12T07:45:58Z</dcterms:modified>
</cp:coreProperties>
</file>