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56" r:id="rId3"/>
    <p:sldId id="262" r:id="rId4"/>
    <p:sldId id="266" r:id="rId5"/>
    <p:sldId id="263" r:id="rId6"/>
    <p:sldId id="264" r:id="rId7"/>
    <p:sldId id="265" r:id="rId8"/>
    <p:sldId id="268" r:id="rId9"/>
    <p:sldId id="271" r:id="rId10"/>
    <p:sldId id="27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22CB-F8EC-4341-A08D-11C3FE04A0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E12A431C-43F3-41CE-9A5B-2A6378C4D65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38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22CB-F8EC-4341-A08D-11C3FE04A0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431C-43F3-41CE-9A5B-2A6378C4D65F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26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22CB-F8EC-4341-A08D-11C3FE04A0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431C-43F3-41CE-9A5B-2A6378C4D65F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3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A7B22CB-F8EC-4341-A08D-11C3FE04A0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431C-43F3-41CE-9A5B-2A6378C4D65F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53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22CB-F8EC-4341-A08D-11C3FE04A0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431C-43F3-41CE-9A5B-2A6378C4D65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32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22CB-F8EC-4341-A08D-11C3FE04A0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431C-43F3-41CE-9A5B-2A6378C4D65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7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22CB-F8EC-4341-A08D-11C3FE04A0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431C-43F3-41CE-9A5B-2A6378C4D65F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51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22CB-F8EC-4341-A08D-11C3FE04A0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431C-43F3-41CE-9A5B-2A6378C4D65F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74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22CB-F8EC-4341-A08D-11C3FE04A0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431C-43F3-41CE-9A5B-2A6378C4D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77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22CB-F8EC-4341-A08D-11C3FE04A0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431C-43F3-41CE-9A5B-2A6378C4D65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93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6A7B22CB-F8EC-4341-A08D-11C3FE04A0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E12A431C-43F3-41CE-9A5B-2A6378C4D65F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5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B22CB-F8EC-4341-A08D-11C3FE04A09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12A431C-43F3-41CE-9A5B-2A6378C4D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64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807A-5940-12C3-09BD-34C478632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PS01CMCA52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89E47-41C3-1B0B-118A-1FE9118B0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COMPUTER NETWORKS.</a:t>
            </a:r>
          </a:p>
        </p:txBody>
      </p:sp>
    </p:spTree>
    <p:extLst>
      <p:ext uri="{BB962C8B-B14F-4D97-AF65-F5344CB8AC3E}">
        <p14:creationId xmlns:p14="http://schemas.microsoft.com/office/powerpoint/2010/main" val="180007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B3B8-8B88-9814-2AA6-72D41897A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2"/>
            <a:ext cx="8637073" cy="721523"/>
          </a:xfrm>
        </p:spPr>
        <p:txBody>
          <a:bodyPr>
            <a:normAutofit fontScale="90000"/>
          </a:bodyPr>
          <a:lstStyle/>
          <a:p>
            <a:r>
              <a:rPr lang="en-IN" dirty="0"/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7F53F-5334-B157-026A-6424B3E2B395}"/>
              </a:ext>
            </a:extLst>
          </p:cNvPr>
          <p:cNvSpPr txBox="1"/>
          <p:nvPr/>
        </p:nvSpPr>
        <p:spPr>
          <a:xfrm>
            <a:off x="3205762" y="945912"/>
            <a:ext cx="4482353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UNGUIDED MEDIA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63F76-6AC5-3FDE-EC0A-8A0AB4363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73" y="1786591"/>
            <a:ext cx="4469892" cy="3681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512A5-CB5F-14CE-3F3B-4901EBCAE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16" y="1667435"/>
            <a:ext cx="3474811" cy="4191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EA9C6D-B5AE-3285-2E94-3BEE04A3E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6" y="1674340"/>
            <a:ext cx="3039717" cy="22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69BF3-3BCA-3C95-6728-8DDE3B28E47B}"/>
              </a:ext>
            </a:extLst>
          </p:cNvPr>
          <p:cNvSpPr txBox="1"/>
          <p:nvPr/>
        </p:nvSpPr>
        <p:spPr>
          <a:xfrm>
            <a:off x="1810871" y="1532965"/>
            <a:ext cx="8417858" cy="11079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600" u="sng" spc="600" dirty="0">
                <a:solidFill>
                  <a:schemeClr val="accent1"/>
                </a:solidFill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347486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C267-A601-F5FF-2DC8-AA976644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just"/>
            <a:r>
              <a:rPr lang="en-GB" sz="40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GUIDED AND UNGUIDED TRANSMISSION MEDIA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7BE45-58E0-9BCC-29B7-184C7CED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ransmission media is the way the systems are connected to route data signals in a network.</a:t>
            </a: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They are also called wired or wireless transmission media.</a:t>
            </a: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Guided media are also called wired transmission media as they use wires for transmission from source to destination.</a:t>
            </a:r>
          </a:p>
        </p:txBody>
      </p:sp>
    </p:spTree>
    <p:extLst>
      <p:ext uri="{BB962C8B-B14F-4D97-AF65-F5344CB8AC3E}">
        <p14:creationId xmlns:p14="http://schemas.microsoft.com/office/powerpoint/2010/main" val="4579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DA3E-5D49-06C2-262D-C35D4794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959224"/>
            <a:ext cx="9603275" cy="4507121"/>
          </a:xfrm>
        </p:spPr>
        <p:txBody>
          <a:bodyPr/>
          <a:lstStyle/>
          <a:p>
            <a:pPr algn="just"/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Unguided media are also called wireless transmission media as they use satellite and other sources for transmission of media from source to destination.</a:t>
            </a: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transmission media are classified into two categories 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inherit"/>
              </a:rPr>
              <a:t>Guided media (wired)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inherit"/>
              </a:rPr>
              <a:t>Unguided media (wireless).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2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D8512F-5E87-47A2-56EF-46C62A223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520552"/>
              </p:ext>
            </p:extLst>
          </p:nvPr>
        </p:nvGraphicFramePr>
        <p:xfrm>
          <a:off x="579120" y="1117600"/>
          <a:ext cx="11094720" cy="489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198713932"/>
                    </a:ext>
                  </a:extLst>
                </a:gridCol>
                <a:gridCol w="4895004">
                  <a:extLst>
                    <a:ext uri="{9D8B030D-6E8A-4147-A177-3AD203B41FA5}">
                      <a16:colId xmlns:a16="http://schemas.microsoft.com/office/drawing/2014/main" val="3650253024"/>
                    </a:ext>
                  </a:extLst>
                </a:gridCol>
                <a:gridCol w="5122756">
                  <a:extLst>
                    <a:ext uri="{9D8B030D-6E8A-4147-A177-3AD203B41FA5}">
                      <a16:colId xmlns:a16="http://schemas.microsoft.com/office/drawing/2014/main" val="3649125051"/>
                    </a:ext>
                  </a:extLst>
                </a:gridCol>
              </a:tblGrid>
              <a:tr h="12065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z="1800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Guided Media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Unguided Media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34480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guided media is also called wired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unguided media is also called wireless communication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2402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Guided media is used for point-to-point communication.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Unguided media is generally suited for broadcasting in all directions.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60024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signal energy propagates through wires in guided media.</a:t>
                      </a:r>
                      <a:endParaRPr lang="en-IN" sz="1800" b="1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signal energy propagates through the air in unguided media.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0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37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D8512F-5E87-47A2-56EF-46C62A223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347385"/>
              </p:ext>
            </p:extLst>
          </p:nvPr>
        </p:nvGraphicFramePr>
        <p:xfrm>
          <a:off x="579120" y="1117600"/>
          <a:ext cx="11094720" cy="48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198713932"/>
                    </a:ext>
                  </a:extLst>
                </a:gridCol>
                <a:gridCol w="4895004">
                  <a:extLst>
                    <a:ext uri="{9D8B030D-6E8A-4147-A177-3AD203B41FA5}">
                      <a16:colId xmlns:a16="http://schemas.microsoft.com/office/drawing/2014/main" val="3650253024"/>
                    </a:ext>
                  </a:extLst>
                </a:gridCol>
                <a:gridCol w="5122756">
                  <a:extLst>
                    <a:ext uri="{9D8B030D-6E8A-4147-A177-3AD203B41FA5}">
                      <a16:colId xmlns:a16="http://schemas.microsoft.com/office/drawing/2014/main" val="3649125051"/>
                    </a:ext>
                  </a:extLst>
                </a:gridCol>
              </a:tblGrid>
              <a:tr h="12065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z="1800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Guided Media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Unguided Media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34480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GB" b="1" dirty="0"/>
                        <a:t>xamples are : twisted pair wires, coaxial cables and optical </a:t>
                      </a:r>
                      <a:r>
                        <a:rPr lang="en-GB" b="1" dirty="0" err="1"/>
                        <a:t>fiber</a:t>
                      </a:r>
                      <a:r>
                        <a:rPr lang="en-GB" b="1" dirty="0"/>
                        <a:t> cables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Examples are : microwave , radio links or satellite.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2402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For shorter distance this is best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For larger distance this method is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60024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It is unable to pass through walls.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It can pass through walls.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0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56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D8512F-5E87-47A2-56EF-46C62A223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66944"/>
              </p:ext>
            </p:extLst>
          </p:nvPr>
        </p:nvGraphicFramePr>
        <p:xfrm>
          <a:off x="579120" y="1117600"/>
          <a:ext cx="11094720" cy="48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198713932"/>
                    </a:ext>
                  </a:extLst>
                </a:gridCol>
                <a:gridCol w="4959873">
                  <a:extLst>
                    <a:ext uri="{9D8B030D-6E8A-4147-A177-3AD203B41FA5}">
                      <a16:colId xmlns:a16="http://schemas.microsoft.com/office/drawing/2014/main" val="3650253024"/>
                    </a:ext>
                  </a:extLst>
                </a:gridCol>
                <a:gridCol w="5057887">
                  <a:extLst>
                    <a:ext uri="{9D8B030D-6E8A-4147-A177-3AD203B41FA5}">
                      <a16:colId xmlns:a16="http://schemas.microsoft.com/office/drawing/2014/main" val="3649125051"/>
                    </a:ext>
                  </a:extLst>
                </a:gridCol>
              </a:tblGrid>
              <a:tr h="12065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z="1800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Guided Media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Unguided Media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34480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a fix direction in which signal travels.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There is no fix direction for signal to travel.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2402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are in form of voltage or current in guided media.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Signals are in form of electromagnetic waves in unguided media.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60024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Less signal loss over longer distance.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Greater signal loss over longer range.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0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0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D8512F-5E87-47A2-56EF-46C62A223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10943"/>
              </p:ext>
            </p:extLst>
          </p:nvPr>
        </p:nvGraphicFramePr>
        <p:xfrm>
          <a:off x="579120" y="1117600"/>
          <a:ext cx="11094720" cy="48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198713932"/>
                    </a:ext>
                  </a:extLst>
                </a:gridCol>
                <a:gridCol w="4895004">
                  <a:extLst>
                    <a:ext uri="{9D8B030D-6E8A-4147-A177-3AD203B41FA5}">
                      <a16:colId xmlns:a16="http://schemas.microsoft.com/office/drawing/2014/main" val="3650253024"/>
                    </a:ext>
                  </a:extLst>
                </a:gridCol>
                <a:gridCol w="5122756">
                  <a:extLst>
                    <a:ext uri="{9D8B030D-6E8A-4147-A177-3AD203B41FA5}">
                      <a16:colId xmlns:a16="http://schemas.microsoft.com/office/drawing/2014/main" val="3649125051"/>
                    </a:ext>
                  </a:extLst>
                </a:gridCol>
              </a:tblGrid>
              <a:tr h="12065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z="1800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Guided Media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Unguided Media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34480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flexibility and mobility due to wire constraints.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Offers mobility and flexibility.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2402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capable of high speed data transmission.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Speed for data transmission might be slower than guided media.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60024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Offers high reliability in data transmission.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/>
                        <a:t>Reliability can be affected by environmental factors.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0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82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D8512F-5E87-47A2-56EF-46C62A223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44079"/>
              </p:ext>
            </p:extLst>
          </p:nvPr>
        </p:nvGraphicFramePr>
        <p:xfrm>
          <a:off x="579120" y="1117600"/>
          <a:ext cx="11094720" cy="48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198713932"/>
                    </a:ext>
                  </a:extLst>
                </a:gridCol>
                <a:gridCol w="4895004">
                  <a:extLst>
                    <a:ext uri="{9D8B030D-6E8A-4147-A177-3AD203B41FA5}">
                      <a16:colId xmlns:a16="http://schemas.microsoft.com/office/drawing/2014/main" val="3650253024"/>
                    </a:ext>
                  </a:extLst>
                </a:gridCol>
                <a:gridCol w="5122756">
                  <a:extLst>
                    <a:ext uri="{9D8B030D-6E8A-4147-A177-3AD203B41FA5}">
                      <a16:colId xmlns:a16="http://schemas.microsoft.com/office/drawing/2014/main" val="3649125051"/>
                    </a:ext>
                  </a:extLst>
                </a:gridCol>
              </a:tblGrid>
              <a:tr h="12065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z="1800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Guided Media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Unguided Media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34480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line of sight required between devices..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a clear line of sight for some applications</a:t>
                      </a:r>
                      <a:r>
                        <a:rPr lang="en-IN" sz="1800" b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2402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Telephone lines, internet connections, and cable TV.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Wireless internet, Bluetooth, and remote controls.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60024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r>
                        <a:rPr lang="en-IN" sz="1800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Generally more complex to install due to cables.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Simpler installation but may require more devices.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0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58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B3B8-8B88-9814-2AA6-72D41897A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2"/>
            <a:ext cx="8637073" cy="721523"/>
          </a:xfrm>
        </p:spPr>
        <p:txBody>
          <a:bodyPr>
            <a:normAutofit fontScale="90000"/>
          </a:bodyPr>
          <a:lstStyle/>
          <a:p>
            <a:r>
              <a:rPr lang="en-IN" dirty="0"/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7A010A-8A7A-792C-D5AF-922E0D0BC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549" y="1667435"/>
            <a:ext cx="5906012" cy="41761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17F53F-5334-B157-026A-6424B3E2B395}"/>
              </a:ext>
            </a:extLst>
          </p:cNvPr>
          <p:cNvSpPr txBox="1"/>
          <p:nvPr/>
        </p:nvSpPr>
        <p:spPr>
          <a:xfrm>
            <a:off x="3205762" y="945912"/>
            <a:ext cx="4482353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GUIDED MEDIA EXAMPLE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00B19A-D89E-BE7E-9DC3-0CFF4266F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5" y="1610808"/>
            <a:ext cx="4122440" cy="207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76889B-FCA2-8FA4-5340-AF4F0C548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5" y="3886289"/>
            <a:ext cx="4122440" cy="18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122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299</TotalTime>
  <Words>443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inherit</vt:lpstr>
      <vt:lpstr>Verdana</vt:lpstr>
      <vt:lpstr>Gallery</vt:lpstr>
      <vt:lpstr>PS01CMCA52 </vt:lpstr>
      <vt:lpstr>GUIDED AND UNGUIDED TRANSMISSION 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AND UNGUIDED TRANSMISSION MEDIA</dc:title>
  <dc:creator>hozefa dhankot</dc:creator>
  <cp:lastModifiedBy>hozefa dhankot</cp:lastModifiedBy>
  <cp:revision>58</cp:revision>
  <dcterms:created xsi:type="dcterms:W3CDTF">2023-10-06T17:07:12Z</dcterms:created>
  <dcterms:modified xsi:type="dcterms:W3CDTF">2023-10-12T19:16:10Z</dcterms:modified>
</cp:coreProperties>
</file>