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71" r:id="rId13"/>
    <p:sldId id="265" r:id="rId14"/>
    <p:sldId id="266" r:id="rId15"/>
    <p:sldId id="267" r:id="rId16"/>
    <p:sldId id="268" r:id="rId17"/>
    <p:sldId id="269"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325bc5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c6325bc5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math.nyu.edu/faculty/peskin"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groups.google.com/group/ibamr-dev" TargetMode="External"/><Relationship Id="rId4" Type="http://schemas.openxmlformats.org/officeDocument/2006/relationships/hyperlink" Target="http://groups.google.com/group/ibamr-us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a:t>3 - IBAMR Associated Files (.vertex, .spring, etc)</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p:txBody>
          <a:bodyPr/>
          <a:lstStyle/>
          <a:p>
            <a:r>
              <a:rPr lang="en-US" dirty="0" smtClean="0"/>
              <a:t>An example is available on </a:t>
            </a:r>
            <a:r>
              <a:rPr lang="en-US" dirty="0" err="1" smtClean="0"/>
              <a:t>github</a:t>
            </a:r>
            <a:r>
              <a:rPr lang="en-US" dirty="0" smtClean="0"/>
              <a:t>:</a:t>
            </a:r>
          </a:p>
          <a:p>
            <a:pPr lvl="1"/>
            <a:r>
              <a:rPr lang="en-US" dirty="0" smtClean="0"/>
              <a:t> 3-Example_2Drubber_band</a:t>
            </a:r>
          </a:p>
          <a:p>
            <a:r>
              <a:rPr lang="en-US" dirty="0" smtClean="0"/>
              <a:t>The MATLAB code creates the .vertex and .spring files for a </a:t>
            </a:r>
            <a:r>
              <a:rPr lang="en-US" dirty="0" smtClean="0"/>
              <a:t>rubber band </a:t>
            </a:r>
            <a:r>
              <a:rPr lang="en-US" dirty="0" smtClean="0"/>
              <a:t>that resists stretching.</a:t>
            </a:r>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HW </a:t>
            </a:r>
            <a:r>
              <a:rPr lang="en" dirty="0"/>
              <a:t>-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L = 1;                             		% length of computational domain (m)</a:t>
            </a:r>
            <a:endParaRPr/>
          </a:p>
          <a:p>
            <a:pPr marL="0" lvl="0" indent="0" algn="l" rtl="0">
              <a:spcBef>
                <a:spcPts val="0"/>
              </a:spcBef>
              <a:spcAft>
                <a:spcPts val="0"/>
              </a:spcAft>
              <a:buNone/>
            </a:pPr>
            <a:r>
              <a:rPr lang="en"/>
              <a:t>N = 512;                            		% number of Cartesian grid meshwidths at the finest level of the AMR grid</a:t>
            </a:r>
            <a:endParaRPr/>
          </a:p>
          <a:p>
            <a:pPr marL="0" lvl="0" indent="0" algn="l" rtl="0">
              <a:spcBef>
                <a:spcPts val="0"/>
              </a:spcBef>
              <a:spcAft>
                <a:spcPts val="0"/>
              </a:spcAft>
              <a:buNone/>
            </a:pPr>
            <a:r>
              <a:rPr lang="en"/>
              <a:t>dx = L/N;                           		% Cartesian mesh width (m)</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radius = 0.1;                      		% radius of band (m)</a:t>
            </a:r>
            <a:endParaRPr/>
          </a:p>
          <a:p>
            <a:pPr marL="0" lvl="0" indent="0" algn="l" rtl="0">
              <a:spcBef>
                <a:spcPts val="0"/>
              </a:spcBef>
              <a:spcAft>
                <a:spcPts val="0"/>
              </a:spcAft>
              <a:buNone/>
            </a:pPr>
            <a:r>
              <a:rPr lang="en"/>
              <a:t>epsilon = 0.005;                    		% deformation in the x-direction</a:t>
            </a:r>
            <a:endParaRPr/>
          </a:p>
          <a:p>
            <a:pPr marL="0" lvl="0" indent="0" algn="l" rtl="0">
              <a:spcBef>
                <a:spcPts val="0"/>
              </a:spcBef>
              <a:spcAft>
                <a:spcPts val="0"/>
              </a:spcAft>
              <a:buNone/>
            </a:pPr>
            <a:r>
              <a:rPr lang="en"/>
              <a:t>band_length = 2*pi*radius;          	% rubber band length (m)</a:t>
            </a:r>
            <a:endParaRPr/>
          </a:p>
          <a:p>
            <a:pPr marL="0" lvl="0" indent="0" algn="l" rtl="0">
              <a:spcBef>
                <a:spcPts val="0"/>
              </a:spcBef>
              <a:spcAft>
                <a:spcPts val="0"/>
              </a:spcAft>
              <a:buNone/>
            </a:pPr>
            <a:r>
              <a:rPr lang="en"/>
              <a:t>npts = ceil(2*(band_length/L)*N);   % number of points along the rubber band</a:t>
            </a:r>
            <a:endParaRPr/>
          </a:p>
          <a:p>
            <a:pPr marL="0" lvl="0" indent="0" algn="l" rtl="0">
              <a:spcBef>
                <a:spcPts val="0"/>
              </a:spcBef>
              <a:spcAft>
                <a:spcPts val="0"/>
              </a:spcAft>
              <a:buNone/>
            </a:pPr>
            <a:r>
              <a:rPr lang="en"/>
              <a:t>ds = band_length/(npts);            	% physical distance between neighboring Lagrangian mesh points (m)</a:t>
            </a:r>
            <a:endParaRPr/>
          </a:p>
          <a:p>
            <a:pPr marL="0" lvl="0" indent="0" algn="l" rtl="0">
              <a:spcBef>
                <a:spcPts val="0"/>
              </a:spcBef>
              <a:spcAft>
                <a:spcPts val="0"/>
              </a:spcAft>
              <a:buNone/>
            </a:pPr>
            <a:r>
              <a:rPr lang="en"/>
              <a:t>dtheta = 2*pi/npts;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mesh_name = 'rubber_band_';     	% structure name</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kappa_spring = 2.0e3;               	% spring constant (Newton)</a:t>
            </a:r>
            <a:endParaRPr/>
          </a:p>
          <a:p>
            <a:pPr marL="0" lvl="0" indent="0" algn="l" rtl="0">
              <a:spcBef>
                <a:spcPts val="0"/>
              </a:spcBef>
              <a:spcAft>
                <a:spcPts val="0"/>
              </a:spcAft>
              <a:buNone/>
            </a:pPr>
            <a:r>
              <a:rPr lang="en"/>
              <a:t>kappa_beam = 5.0e-3;                	% beam stiffness constant (Newton m^2)</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Write out the vertex information</a:t>
            </a:r>
            <a:endParaRPr/>
          </a:p>
          <a:p>
            <a:pPr marL="0" lvl="0" indent="0" algn="l" rtl="0">
              <a:spcBef>
                <a:spcPts val="0"/>
              </a:spcBef>
              <a:spcAft>
                <a:spcPts val="0"/>
              </a:spcAft>
              <a:buNone/>
            </a:pPr>
            <a:r>
              <a:rPr lang="en"/>
              <a:t>vertex_fid = fopen([mesh_name num2str(N) '.vertex'], 'w');</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fprintf(vertex_fid, '%d\n', npts);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s = 0:npts-1</a:t>
            </a:r>
            <a:endParaRPr/>
          </a:p>
          <a:p>
            <a:pPr marL="0" lvl="0" indent="0" algn="l" rtl="0">
              <a:spcBef>
                <a:spcPts val="0"/>
              </a:spcBef>
              <a:spcAft>
                <a:spcPts val="0"/>
              </a:spcAft>
              <a:buNone/>
            </a:pPr>
            <a:r>
              <a:rPr lang="en"/>
              <a:t>   X(1) = (radius+epsilon)*sin(s*dtheta);</a:t>
            </a:r>
            <a:endParaRPr/>
          </a:p>
          <a:p>
            <a:pPr marL="0" lvl="0" indent="0" algn="l" rtl="0">
              <a:spcBef>
                <a:spcPts val="0"/>
              </a:spcBef>
              <a:spcAft>
                <a:spcPts val="0"/>
              </a:spcAft>
              <a:buNone/>
            </a:pPr>
            <a:r>
              <a:rPr lang="en"/>
              <a:t>   X(2) = radius*cos(s*dtheta);</a:t>
            </a:r>
            <a:endParaRPr/>
          </a:p>
          <a:p>
            <a:pPr marL="0" lvl="0" indent="0" algn="l" rtl="0">
              <a:spcBef>
                <a:spcPts val="0"/>
              </a:spcBef>
              <a:spcAft>
                <a:spcPts val="0"/>
              </a:spcAft>
              <a:buNone/>
            </a:pPr>
            <a:r>
              <a:rPr lang="en"/>
              <a:t>   fprintf(vertex_fid, '%1.16e %1.16e\n', X(1), X(2));</a:t>
            </a:r>
            <a:endParaRPr/>
          </a:p>
          <a:p>
            <a:pPr marL="0" lvl="0" indent="0" algn="l" rtl="0">
              <a:spcBef>
                <a:spcPts val="0"/>
              </a:spcBef>
              <a:spcAft>
                <a:spcPts val="0"/>
              </a:spcAft>
              <a:buNone/>
            </a:pPr>
            <a:r>
              <a:rPr lang="en"/>
              <a:t>end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fclose(vertex_fid);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644</a:t>
            </a:r>
            <a:endParaRPr/>
          </a:p>
          <a:p>
            <a:pPr marL="0" lvl="0" indent="0" algn="l" rtl="0">
              <a:spcBef>
                <a:spcPts val="0"/>
              </a:spcBef>
              <a:spcAft>
                <a:spcPts val="0"/>
              </a:spcAft>
              <a:buNone/>
            </a:pPr>
            <a:r>
              <a:rPr lang="en"/>
              <a:t>0.0000000000000000e+00 1.0000000000000001e-01</a:t>
            </a:r>
            <a:endParaRPr/>
          </a:p>
          <a:p>
            <a:pPr marL="0" lvl="0" indent="0" algn="l" rtl="0">
              <a:spcBef>
                <a:spcPts val="0"/>
              </a:spcBef>
              <a:spcAft>
                <a:spcPts val="0"/>
              </a:spcAft>
              <a:buNone/>
            </a:pPr>
            <a:r>
              <a:rPr lang="en"/>
              <a:t>1.0244161346221071e-03 9.9995240574191152e-02</a:t>
            </a:r>
            <a:endParaRPr/>
          </a:p>
          <a:p>
            <a:pPr marL="0" lvl="0" indent="0" algn="l" rtl="0">
              <a:spcBef>
                <a:spcPts val="0"/>
              </a:spcBef>
              <a:spcAft>
                <a:spcPts val="0"/>
              </a:spcAft>
              <a:buNone/>
            </a:pPr>
            <a:r>
              <a:rPr lang="en"/>
              <a:t>2.0487347565924115e-03 9.9980962749807278e-02</a:t>
            </a:r>
            <a:endParaRPr/>
          </a:p>
          <a:p>
            <a:pPr marL="0" lvl="0" indent="0" algn="l" rtl="0">
              <a:spcBef>
                <a:spcPts val="0"/>
              </a:spcBef>
              <a:spcAft>
                <a:spcPts val="0"/>
              </a:spcAft>
              <a:buNone/>
            </a:pPr>
            <a:r>
              <a:rPr lang="en"/>
              <a:t>3.0728583625411962e-03 9.9957167885933298e-02</a:t>
            </a:r>
            <a:endParaRPr/>
          </a:p>
          <a:p>
            <a:pPr marL="0" lvl="0" indent="0" algn="l" rtl="0">
              <a:spcBef>
                <a:spcPts val="0"/>
              </a:spcBef>
              <a:spcAft>
                <a:spcPts val="0"/>
              </a:spcAft>
              <a:buNone/>
            </a:pPr>
            <a:r>
              <a:rPr lang="en"/>
              <a:t>4.0966894676620277e-03 9.9923858247566999e-02</a:t>
            </a:r>
            <a:endParaRPr/>
          </a:p>
          <a:p>
            <a:pPr marL="0" lvl="0" indent="0" algn="l" rtl="0">
              <a:spcBef>
                <a:spcPts val="0"/>
              </a:spcBef>
              <a:spcAft>
                <a:spcPts val="0"/>
              </a:spcAft>
              <a:buNone/>
            </a:pPr>
            <a:r>
              <a:rPr lang="en"/>
              <a:t>5.1201306149911948e-03 9.9881037005403420e-02</a:t>
            </a:r>
            <a:endParaRPr/>
          </a:p>
          <a:p>
            <a:pPr marL="0" lvl="0" indent="0" algn="l" rtl="0">
              <a:spcBef>
                <a:spcPts val="0"/>
              </a:spcBef>
              <a:spcAft>
                <a:spcPts val="0"/>
              </a:spcAft>
              <a:buNone/>
            </a:pPr>
            <a:r>
              <a:rPr lang="en"/>
              <a:t>6.1430843846844874e-03 9.9828708235533081e-02</a:t>
            </a:r>
            <a:endParaRPr/>
          </a:p>
          <a:p>
            <a:pPr marL="0" lvl="0" indent="0" algn="l" rtl="0">
              <a:spcBef>
                <a:spcPts val="0"/>
              </a:spcBef>
              <a:spcAft>
                <a:spcPts val="0"/>
              </a:spcAft>
              <a:buNone/>
            </a:pPr>
            <a:r>
              <a:rPr lang="en"/>
              <a:t>7.1654534032904536e-03 9.9766876919053921e-02</a:t>
            </a:r>
            <a:endParaRPr/>
          </a:p>
          <a:p>
            <a:pPr marL="0" lvl="0" indent="0" algn="l" rtl="0">
              <a:spcBef>
                <a:spcPts val="0"/>
              </a:spcBef>
              <a:spcAft>
                <a:spcPts val="0"/>
              </a:spcAft>
              <a:buNone/>
            </a:pPr>
            <a:r>
              <a:rPr lang="en"/>
              <a:t>8.1871403530192222e-03 9.9695548941597226e-02</a:t>
            </a:r>
            <a:endParaRPr/>
          </a:p>
          <a:p>
            <a:pPr marL="0" lvl="0" indent="0" algn="l" rtl="0">
              <a:spcBef>
                <a:spcPts val="0"/>
              </a:spcBef>
              <a:spcAft>
                <a:spcPts val="0"/>
              </a:spcAft>
              <a:buNone/>
            </a:pPr>
            <a:r>
              <a:rPr lang="en"/>
              <a:t>9.2080479810060564e-03 9.9614731092767334e-02</a:t>
            </a:r>
            <a:endParaRPr/>
          </a:p>
          <a:p>
            <a:pPr marL="0" lvl="0" indent="0" algn="l" rtl="0">
              <a:spcBef>
                <a:spcPts val="0"/>
              </a:spcBef>
              <a:spcAft>
                <a:spcPts val="0"/>
              </a:spcAft>
              <a:buNone/>
            </a:pPr>
            <a:r>
              <a:rPr lang="en"/>
              <a:t>1.0228079108568690e-02 9.9524431065495328e-02</a:t>
            </a:r>
            <a:endParaRPr/>
          </a:p>
          <a:p>
            <a:pPr marL="0" lvl="0" indent="0" algn="l" rtl="0">
              <a:spcBef>
                <a:spcPts val="0"/>
              </a:spcBef>
              <a:spcAft>
                <a:spcPts val="0"/>
              </a:spcAft>
              <a:buNone/>
            </a:pPr>
            <a:r>
              <a:rPr lang="en"/>
              <a:t>1.1247136640457638e-02 9.9424657455306847e-02</a:t>
            </a:r>
            <a:endParaRPr/>
          </a:p>
          <a:p>
            <a:pPr marL="0" lvl="0" indent="0" algn="l" rtl="0">
              <a:spcBef>
                <a:spcPts val="0"/>
              </a:spcBef>
              <a:spcAft>
                <a:spcPts val="0"/>
              </a:spcAft>
              <a:buNone/>
            </a:pPr>
            <a:r>
              <a:rPr lang="en"/>
              <a:t>1.2265123574098539e-02 9.9315419759503781e-02</a:t>
            </a:r>
            <a:endParaRPr/>
          </a:p>
          <a:p>
            <a:pPr marL="0" lvl="0" indent="0" algn="l" rtl="0">
              <a:spcBef>
                <a:spcPts val="0"/>
              </a:spcBef>
              <a:spcAft>
                <a:spcPts val="0"/>
              </a:spcAft>
              <a:buNone/>
            </a:pPr>
            <a:r>
              <a:rPr lang="en"/>
              <a:t>1.3281943008825695e-02 9.9196728376260312e-02</a:t>
            </a:r>
            <a:endParaRPr/>
          </a:p>
          <a:p>
            <a:pPr marL="0" lvl="0" indent="0" algn="l" rtl="0">
              <a:spcBef>
                <a:spcPts val="0"/>
              </a:spcBef>
              <a:spcAft>
                <a:spcPts val="0"/>
              </a:spcAft>
              <a:buNone/>
            </a:pPr>
            <a:r>
              <a:rPr lang="en"/>
              <a:t>1.4297498155105894e-02 9.9068594603633084e-02</a:t>
            </a:r>
            <a:endParaRPr/>
          </a:p>
          <a:p>
            <a:pPr marL="0" lvl="0" indent="0" algn="l" rtl="0">
              <a:spcBef>
                <a:spcPts val="0"/>
              </a:spcBef>
              <a:spcAft>
                <a:spcPts val="0"/>
              </a:spcAft>
              <a:buNone/>
            </a:pPr>
            <a:r>
              <a:rPr lang="en"/>
              <a:t>1.5311692343751664e-02 9.8931030638485795e-02</a:t>
            </a:r>
            <a:endParaRPr/>
          </a:p>
          <a:p>
            <a:pPr marL="0" lvl="0" indent="0" algn="l" rtl="0">
              <a:spcBef>
                <a:spcPts val="0"/>
              </a:spcBef>
              <a:spcAft>
                <a:spcPts val="0"/>
              </a:spcAft>
              <a:buNone/>
            </a:pPr>
            <a:r>
              <a:rPr lang="en"/>
              <a:t>1.6324429035123069e-02 9.8784049575328159e-02</a:t>
            </a:r>
            <a:endParaRPr/>
          </a:p>
          <a:p>
            <a:pPr marL="0" lvl="0" indent="0" algn="l" rtl="0">
              <a:spcBef>
                <a:spcPts val="0"/>
              </a:spcBef>
              <a:spcAft>
                <a:spcPts val="0"/>
              </a:spcAft>
              <a:buNone/>
            </a:pPr>
            <a:r>
              <a:rPr lang="en"/>
              <a:t>1.7335611828317186e-02 9.8627665405069495e-02</a:t>
            </a:r>
            <a:endParaRPr/>
          </a:p>
          <a:p>
            <a:pPr marL="0" lvl="0" indent="0" algn="l" rtl="0">
              <a:spcBef>
                <a:spcPts val="0"/>
              </a:spcBef>
              <a:spcAft>
                <a:spcPts val="0"/>
              </a:spcAft>
              <a:buNone/>
            </a:pPr>
            <a:r>
              <a:rPr lang="en"/>
              <a:t>1.8345144470344348e-02 9.8461893013686907e-02</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.spring</a:t>
            </a:r>
            <a:endParaRPr/>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Write out the spring information</a:t>
            </a:r>
            <a:endParaRPr/>
          </a:p>
          <a:p>
            <a:pPr marL="0" lvl="0" indent="0" algn="l" rtl="0">
              <a:spcBef>
                <a:spcPts val="0"/>
              </a:spcBef>
              <a:spcAft>
                <a:spcPts val="0"/>
              </a:spcAft>
              <a:buNone/>
            </a:pPr>
            <a:r>
              <a:rPr lang="en"/>
              <a:t>spring_fid = fopen([mesh_name num2str(N) '.spring'], 'w');</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fprintf(spring_fid, '%d\n', npts-1);</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s = 0:npts-2</a:t>
            </a:r>
            <a:endParaRPr/>
          </a:p>
          <a:p>
            <a:pPr marL="0" lvl="0" indent="0" algn="l" rtl="0">
              <a:spcBef>
                <a:spcPts val="0"/>
              </a:spcBef>
              <a:spcAft>
                <a:spcPts val="0"/>
              </a:spcAft>
              <a:buNone/>
            </a:pPr>
            <a:r>
              <a:rPr lang="en"/>
              <a:t>   fprintf(spring_fid, '%d %d %1.16e %1.16e\n', s, s+1, kappa_spring*ds/(ds^2), ds);</a:t>
            </a:r>
            <a:endParaRPr/>
          </a:p>
          <a:p>
            <a:pPr marL="0" lvl="0" indent="0" algn="l" rtl="0">
              <a:spcBef>
                <a:spcPts val="0"/>
              </a:spcBef>
              <a:spcAft>
                <a:spcPts val="0"/>
              </a:spcAft>
              <a:buNone/>
            </a:pPr>
            <a:r>
              <a:rPr lang="en"/>
              <a:t>end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fclose(spring_fid);</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rubber_band_512.spring</a:t>
            </a:r>
            <a:endParaRPr/>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643</a:t>
            </a:r>
            <a:endParaRPr/>
          </a:p>
          <a:p>
            <a:pPr marL="0" lvl="0" indent="0" algn="l" rtl="0">
              <a:spcBef>
                <a:spcPts val="0"/>
              </a:spcBef>
              <a:spcAft>
                <a:spcPts val="0"/>
              </a:spcAft>
              <a:buNone/>
            </a:pPr>
            <a:r>
              <a:rPr lang="en"/>
              <a:t>0 1 2.0499156670236122e+06 9.7564989241919039e-04</a:t>
            </a:r>
            <a:endParaRPr/>
          </a:p>
          <a:p>
            <a:pPr marL="0" lvl="0" indent="0" algn="l" rtl="0">
              <a:spcBef>
                <a:spcPts val="0"/>
              </a:spcBef>
              <a:spcAft>
                <a:spcPts val="0"/>
              </a:spcAft>
              <a:buNone/>
            </a:pPr>
            <a:r>
              <a:rPr lang="en"/>
              <a:t>1 2 2.0499156670236122e+06 9.7564989241919039e-04</a:t>
            </a:r>
            <a:endParaRPr/>
          </a:p>
          <a:p>
            <a:pPr marL="0" lvl="0" indent="0" algn="l" rtl="0">
              <a:spcBef>
                <a:spcPts val="0"/>
              </a:spcBef>
              <a:spcAft>
                <a:spcPts val="0"/>
              </a:spcAft>
              <a:buNone/>
            </a:pPr>
            <a:r>
              <a:rPr lang="en"/>
              <a:t>2 3 2.0499156670236122e+06 9.7564989241919039e-04</a:t>
            </a:r>
            <a:endParaRPr/>
          </a:p>
          <a:p>
            <a:pPr marL="0" lvl="0" indent="0" algn="l" rtl="0">
              <a:spcBef>
                <a:spcPts val="0"/>
              </a:spcBef>
              <a:spcAft>
                <a:spcPts val="0"/>
              </a:spcAft>
              <a:buNone/>
            </a:pPr>
            <a:r>
              <a:rPr lang="en"/>
              <a:t>3 4 2.0499156670236122e+06 9.7564989241919039e-04</a:t>
            </a:r>
            <a:endParaRPr/>
          </a:p>
          <a:p>
            <a:pPr marL="0" lvl="0" indent="0" algn="l" rtl="0">
              <a:spcBef>
                <a:spcPts val="0"/>
              </a:spcBef>
              <a:spcAft>
                <a:spcPts val="0"/>
              </a:spcAft>
              <a:buNone/>
            </a:pPr>
            <a:r>
              <a:rPr lang="en"/>
              <a:t>4 5 2.0499156670236122e+06 9.7564989241919039e-04</a:t>
            </a:r>
            <a:endParaRPr/>
          </a:p>
          <a:p>
            <a:pPr marL="0" lvl="0" indent="0" algn="l" rtl="0">
              <a:spcBef>
                <a:spcPts val="0"/>
              </a:spcBef>
              <a:spcAft>
                <a:spcPts val="0"/>
              </a:spcAft>
              <a:buNone/>
            </a:pPr>
            <a:r>
              <a:rPr lang="en"/>
              <a:t>5 6 2.0499156670236122e+06 9.7564989241919039e-04</a:t>
            </a:r>
            <a:endParaRPr/>
          </a:p>
          <a:p>
            <a:pPr marL="0" lvl="0" indent="0" algn="l" rtl="0">
              <a:spcBef>
                <a:spcPts val="0"/>
              </a:spcBef>
              <a:spcAft>
                <a:spcPts val="0"/>
              </a:spcAft>
              <a:buNone/>
            </a:pPr>
            <a:r>
              <a:rPr lang="en"/>
              <a:t>6 7 2.0499156670236122e+06 9.7564989241919039e-04</a:t>
            </a:r>
            <a:endParaRPr/>
          </a:p>
          <a:p>
            <a:pPr marL="0" lvl="0" indent="0" algn="l" rtl="0">
              <a:spcBef>
                <a:spcPts val="0"/>
              </a:spcBef>
              <a:spcAft>
                <a:spcPts val="0"/>
              </a:spcAft>
              <a:buNone/>
            </a:pPr>
            <a:r>
              <a:rPr lang="en"/>
              <a:t>7 8 2.0499156670236122e+06 9.7564989241919039e-04</a:t>
            </a:r>
            <a:endParaRPr/>
          </a:p>
          <a:p>
            <a:pPr marL="0" lvl="0" indent="0" algn="l" rtl="0">
              <a:spcBef>
                <a:spcPts val="0"/>
              </a:spcBef>
              <a:spcAft>
                <a:spcPts val="0"/>
              </a:spcAft>
              <a:buNone/>
            </a:pPr>
            <a:r>
              <a:rPr lang="en"/>
              <a:t>8 9 2.0499156670236122e+06 9.7564989241919039e-04</a:t>
            </a:r>
            <a:endParaRPr/>
          </a:p>
          <a:p>
            <a:pPr marL="0" lvl="0" indent="0" algn="l" rtl="0">
              <a:spcBef>
                <a:spcPts val="0"/>
              </a:spcBef>
              <a:spcAft>
                <a:spcPts val="0"/>
              </a:spcAft>
              <a:buNone/>
            </a:pPr>
            <a:r>
              <a:rPr lang="en"/>
              <a:t>9 10 2.0499156670236122e+06 9.7564989241919039e-04</a:t>
            </a:r>
            <a:endParaRPr/>
          </a:p>
          <a:p>
            <a:pPr marL="0" lvl="0" indent="0" algn="l" rtl="0">
              <a:spcBef>
                <a:spcPts val="0"/>
              </a:spcBef>
              <a:spcAft>
                <a:spcPts val="0"/>
              </a:spcAft>
              <a:buNone/>
            </a:pPr>
            <a:r>
              <a:rPr lang="en"/>
              <a:t>10 11 2.0499156670236122e+06 9.7564989241919039e-04</a:t>
            </a:r>
            <a:endParaRPr/>
          </a:p>
          <a:p>
            <a:pPr marL="0" lvl="0" indent="0" algn="l" rtl="0">
              <a:spcBef>
                <a:spcPts val="0"/>
              </a:spcBef>
              <a:spcAft>
                <a:spcPts val="0"/>
              </a:spcAft>
              <a:buNone/>
            </a:pPr>
            <a:r>
              <a:rPr lang="en"/>
              <a:t>11 12 2.0499156670236122e+06 9.7564989241919039e-04</a:t>
            </a:r>
            <a:endParaRPr/>
          </a:p>
          <a:p>
            <a:pPr marL="0" lvl="0" indent="0" algn="l" rtl="0">
              <a:spcBef>
                <a:spcPts val="0"/>
              </a:spcBef>
              <a:spcAft>
                <a:spcPts val="0"/>
              </a:spcAft>
              <a:buNone/>
            </a:pPr>
            <a:r>
              <a:rPr lang="en"/>
              <a:t>12 13 2.0499156670236122e+06 9.7564989241919039e-04</a:t>
            </a:r>
            <a:endParaRPr/>
          </a:p>
          <a:p>
            <a:pPr marL="0" lvl="0" indent="0" algn="l" rtl="0">
              <a:spcBef>
                <a:spcPts val="0"/>
              </a:spcBef>
              <a:spcAft>
                <a:spcPts val="0"/>
              </a:spcAft>
              <a:buNone/>
            </a:pPr>
            <a:r>
              <a:rPr lang="en"/>
              <a:t>13 14 2.0499156670236122e+06 9.7564989241919039e-04</a:t>
            </a:r>
            <a:endParaRPr/>
          </a:p>
          <a:p>
            <a:pPr marL="0" lvl="0" indent="0" algn="l" rtl="0">
              <a:spcBef>
                <a:spcPts val="0"/>
              </a:spcBef>
              <a:spcAft>
                <a:spcPts val="0"/>
              </a:spcAft>
              <a:buNone/>
            </a:pPr>
            <a:r>
              <a:rPr lang="en"/>
              <a:t>14 15 2.0499156670236122e+06 9.7564989241919039e-04</a:t>
            </a:r>
            <a:endParaRPr/>
          </a:p>
          <a:p>
            <a:pPr marL="0" lvl="0" indent="0" algn="l" rtl="0">
              <a:spcBef>
                <a:spcPts val="0"/>
              </a:spcBef>
              <a:spcAft>
                <a:spcPts val="0"/>
              </a:spcAft>
              <a:buNone/>
            </a:pPr>
            <a:r>
              <a:rPr lang="en"/>
              <a:t>15 16 2.0499156670236122e+06 9.7564989241919039e-04</a:t>
            </a:r>
            <a:endParaRPr/>
          </a:p>
          <a:p>
            <a:pPr marL="0" lvl="0" indent="0" algn="l" rtl="0">
              <a:spcBef>
                <a:spcPts val="0"/>
              </a:spcBef>
              <a:spcAft>
                <a:spcPts val="0"/>
              </a:spcAft>
              <a:buNone/>
            </a:pPr>
            <a:r>
              <a:rPr lang="en"/>
              <a:t>16 17 2.0499156670236122e+06 9.7564989241919039e-04</a:t>
            </a:r>
            <a:endParaRPr/>
          </a:p>
          <a:p>
            <a:pPr marL="0" lvl="0" indent="0" algn="l" rtl="0">
              <a:spcBef>
                <a:spcPts val="0"/>
              </a:spcBef>
              <a:spcAft>
                <a:spcPts val="0"/>
              </a:spcAft>
              <a:buNone/>
            </a:pPr>
            <a:r>
              <a:rPr lang="en"/>
              <a:t>17 18 2.0499156670236122e+06 9.7564989241919039e-04</a:t>
            </a:r>
            <a:endParaRPr/>
          </a:p>
          <a:p>
            <a:pPr marL="0" lvl="0" indent="0" algn="l" rtl="0">
              <a:spcBef>
                <a:spcPts val="0"/>
              </a:spcBef>
              <a:spcAft>
                <a:spcPts val="0"/>
              </a:spcAft>
              <a:buNone/>
            </a:pPr>
            <a:r>
              <a:rPr lang="en"/>
              <a:t>18 19 2.0499156670236122e+06 9.7564989241919039e-04</a:t>
            </a:r>
            <a:endParaRPr/>
          </a:p>
          <a:p>
            <a:pPr marL="0" lvl="0" indent="0" algn="l" rtl="0">
              <a:spcBef>
                <a:spcPts val="0"/>
              </a:spcBef>
              <a:spcAft>
                <a:spcPts val="0"/>
              </a:spcAft>
              <a:buNone/>
            </a:pPr>
            <a:r>
              <a:rPr lang="en"/>
              <a:t>19 20 2.0499156670236122e+06 9.7564989241919039e-04</a:t>
            </a:r>
            <a:endParaRPr/>
          </a:p>
          <a:p>
            <a:pPr marL="0" lvl="0" indent="0" algn="l" rtl="0">
              <a:spcBef>
                <a:spcPts val="0"/>
              </a:spcBef>
              <a:spcAft>
                <a:spcPts val="0"/>
              </a:spcAft>
              <a:buNone/>
            </a:pPr>
            <a:r>
              <a:rPr lang="en"/>
              <a:t>20 21 2.0499156670236122e+06 9.7564989241919039e-04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Learning IBAMR</a:t>
            </a:r>
            <a:endParaRPr sz="4400" b="0" i="0" u="none" strike="noStrike" cap="none">
              <a:solidFill>
                <a:schemeClr val="dk1"/>
              </a:solidFill>
              <a:latin typeface="Calibri"/>
              <a:ea typeface="Calibri"/>
              <a:cs typeface="Calibri"/>
              <a:sym typeface="Calibri"/>
            </a:endParaRPr>
          </a:p>
        </p:txBody>
      </p:sp>
      <p:sp>
        <p:nvSpPr>
          <p:cNvPr id="83" name="Google Shape;83;p24"/>
          <p:cNvSpPr txBox="1">
            <a:spLocks noGrp="1"/>
          </p:cNvSpPr>
          <p:nvPr>
            <p:ph type="body" idx="1"/>
          </p:nvPr>
        </p:nvSpPr>
        <p:spPr>
          <a:xfrm>
            <a:off x="341375" y="1224562"/>
            <a:ext cx="8229600" cy="4526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80000"/>
              </a:lnSpc>
              <a:spcBef>
                <a:spcPts val="640"/>
              </a:spcBef>
              <a:spcAft>
                <a:spcPts val="0"/>
              </a:spcAft>
              <a:buSzPts val="1800"/>
              <a:buChar char="●"/>
            </a:pPr>
            <a:r>
              <a:rPr lang="en" sz="1800"/>
              <a:t>Download:</a:t>
            </a:r>
            <a:endParaRPr sz="1800"/>
          </a:p>
          <a:p>
            <a:pPr marL="914400" marR="0" lvl="1" indent="-342900" algn="l" rtl="0">
              <a:lnSpc>
                <a:spcPct val="80000"/>
              </a:lnSpc>
              <a:spcBef>
                <a:spcPts val="0"/>
              </a:spcBef>
              <a:spcAft>
                <a:spcPts val="0"/>
              </a:spcAft>
              <a:buSzPts val="1800"/>
              <a:buChar char="○"/>
            </a:pPr>
            <a:r>
              <a:rPr lang="en" sz="1800"/>
              <a:t>https://github.com/IBAMR/IBAMR</a:t>
            </a:r>
            <a:endParaRPr sz="1800"/>
          </a:p>
          <a:p>
            <a:pPr marL="457200" marR="0" lvl="0" indent="-342900" algn="l" rtl="0">
              <a:lnSpc>
                <a:spcPct val="80000"/>
              </a:lnSpc>
              <a:spcBef>
                <a:spcPts val="0"/>
              </a:spcBef>
              <a:spcAft>
                <a:spcPts val="0"/>
              </a:spcAft>
              <a:buSzPts val="1800"/>
              <a:buChar char="●"/>
            </a:pPr>
            <a:r>
              <a:rPr lang="en" sz="1800"/>
              <a:t>General info about the immersed boundary method</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Clr>
                <a:srgbClr val="000000"/>
              </a:buClr>
              <a:buSzPts val="1800"/>
              <a:buChar char="○"/>
            </a:pPr>
            <a:r>
              <a:rPr lang="en" sz="1800">
                <a:solidFill>
                  <a:srgbClr val="000000"/>
                </a:solidFill>
                <a:uFill>
                  <a:noFill/>
                </a:uFill>
                <a:hlinkClick r:id="rId3"/>
              </a:rPr>
              <a:t>http://math.nyu.edu/faculty/peskin</a:t>
            </a:r>
            <a:endParaRPr sz="1800" b="0" i="0" u="none" strike="noStrike" cap="none">
              <a:solidFill>
                <a:srgbClr val="000000"/>
              </a:solidFill>
            </a:endParaRPr>
          </a:p>
          <a:p>
            <a:pPr marL="457200" marR="0" lvl="0" indent="-342900" algn="l" rtl="0">
              <a:lnSpc>
                <a:spcPct val="80000"/>
              </a:lnSpc>
              <a:spcBef>
                <a:spcPts val="0"/>
              </a:spcBef>
              <a:spcAft>
                <a:spcPts val="0"/>
              </a:spcAft>
              <a:buSzPts val="1800"/>
              <a:buChar char="●"/>
            </a:pPr>
            <a:r>
              <a:rPr lang="en" sz="1800"/>
              <a:t>Source code documentation</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http://ibamr.github.io/IBAMR/ibamr/html/</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Wiki:</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Frequently asked questions</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https://github.com/IBAMR/IBAMR/wiki/FAQ</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solidFill>
                  <a:srgbClr val="24292E"/>
                </a:solidFill>
                <a:highlight>
                  <a:srgbClr val="FFFFFF"/>
                </a:highlight>
              </a:rPr>
              <a:t>Support for IBAMR is available via the </a:t>
            </a:r>
            <a:r>
              <a:rPr lang="en" sz="1800">
                <a:solidFill>
                  <a:srgbClr val="0366D6"/>
                </a:solidFill>
                <a:uFill>
                  <a:noFill/>
                </a:uFill>
                <a:hlinkClick r:id="rId4"/>
              </a:rPr>
              <a:t>IBAMR Users Google Group (ibamr-users@googlegroups.com)</a:t>
            </a:r>
            <a:r>
              <a:rPr lang="en" sz="1800">
                <a:solidFill>
                  <a:srgbClr val="24292E"/>
                </a:solidFill>
                <a:highlight>
                  <a:srgbClr val="FFFFFF"/>
                </a:highlight>
              </a:rPr>
              <a:t>. Discussion related to the continued development of IBAMR is via the </a:t>
            </a:r>
            <a:r>
              <a:rPr lang="en" sz="1800">
                <a:solidFill>
                  <a:srgbClr val="0366D6"/>
                </a:solidFill>
                <a:uFill>
                  <a:noFill/>
                </a:uFill>
                <a:hlinkClick r:id="rId5"/>
              </a:rPr>
              <a:t>IBAMR Developers Google Group (ibamr-dev@googlegroups.com)</a:t>
            </a:r>
            <a:r>
              <a:rPr lang="en" sz="1800">
                <a:solidFill>
                  <a:srgbClr val="24292E"/>
                </a:solidFill>
                <a:highlight>
                  <a:srgbClr val="FFFFFF"/>
                </a:highlight>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a:solidFill>
                  <a:srgbClr val="000000"/>
                </a:solidFill>
                <a:latin typeface="Calibri"/>
                <a:ea typeface="Calibri"/>
                <a:cs typeface="Calibri"/>
                <a:sym typeface="Calibri"/>
              </a:rPr>
              <a:t>What do the different input files do?</a:t>
            </a:r>
            <a:r>
              <a:rPr lang="en"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input2d/3d files include a lot of information on physical parameters (density, viscosity, boundary conditions, domain size) and numerical parameters (dt, dx, printing intervals, etc.)</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There are several additional files that may be optionally specified: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".spring" file can be used to specify an essentially arbitrary network of linear or nonlinear springs that connect the various IB points. Each "spring" connects precisely two IB points.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(See below.)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".anchor" file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".mass" file is used to specify any additional mass associated with the IB points. For such files to have any effect, it is necessary that the IB solver be run in "penalty-IB" mode.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Vertex input files end with the extension ".vertex" and have the following format for three-dimensional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N 			# number of vertices in the file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x_0 y_0 z_0 		# (x,y,z)-coordinates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x_1 y_1 z_1 		# (x,y,z)-coordinates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x_{N-1} y_{N-1} z_{N-1} 	# (x,y,z)-coordinates of vertex N-1</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Spring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Spring input files end with the extension ".spring"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M # number of links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i_0 j_0 kappa_0 length_0 fcn_idx_0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rest length, spring function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i_1 j_1 kappa_1 length_1 fcn_idx_1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i_2 j_2 kappa_2 length_2 fcn_idx_2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There is no restriction on the number of springs that may be associated with any particular node of the Lagrangian mesh.</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The rest length and force function index are </a:t>
            </a:r>
            <a:r>
              <a:rPr lang="en" sz="1800" b="0" i="1" u="none" strike="noStrike" cap="none">
                <a:solidFill>
                  <a:srgbClr val="000000"/>
                </a:solidFill>
                <a:latin typeface="Arial"/>
                <a:ea typeface="Arial"/>
                <a:cs typeface="Arial"/>
                <a:sym typeface="Arial"/>
              </a:rPr>
              <a:t>optional</a:t>
            </a:r>
            <a:r>
              <a:rPr lang="en" sz="1800" b="0" i="0" u="none" strike="noStrike" cap="none">
                <a:solidFill>
                  <a:srgbClr val="000000"/>
                </a:solidFill>
                <a:latin typeface="Arial"/>
                <a:ea typeface="Arial"/>
                <a:cs typeface="Arial"/>
                <a:sym typeface="Arial"/>
              </a:rPr>
              <a:t> values. If they are not provided, by default the rest length will be set to the value </a:t>
            </a:r>
            <a:r>
              <a:rPr lang="en" sz="1800" b="0" i="1" u="none" strike="noStrike" cap="none">
                <a:solidFill>
                  <a:srgbClr val="000000"/>
                </a:solidFill>
                <a:latin typeface="Arial"/>
                <a:ea typeface="Arial"/>
                <a:cs typeface="Arial"/>
                <a:sym typeface="Arial"/>
              </a:rPr>
              <a:t>0.0</a:t>
            </a:r>
            <a:r>
              <a:rPr lang="en" sz="1800" b="0" i="0" u="none" strike="noStrike" cap="none">
                <a:solidFill>
                  <a:srgbClr val="000000"/>
                </a:solidFill>
                <a:latin typeface="Arial"/>
                <a:ea typeface="Arial"/>
                <a:cs typeface="Arial"/>
                <a:sym typeface="Arial"/>
              </a:rPr>
              <a:t> and the force function index will be set to </a:t>
            </a:r>
            <a:r>
              <a:rPr lang="en" sz="1800" b="0" i="1" u="none" strike="noStrike" cap="none">
                <a:solidFill>
                  <a:srgbClr val="000000"/>
                </a:solidFill>
                <a:latin typeface="Arial"/>
                <a:ea typeface="Arial"/>
                <a:cs typeface="Arial"/>
                <a:sym typeface="Arial"/>
              </a:rPr>
              <a:t>0</a:t>
            </a:r>
            <a:r>
              <a:rPr lang="en" sz="1800" b="0" i="0" u="none" strike="noStrike" cap="none">
                <a:solidFill>
                  <a:srgbClr val="000000"/>
                </a:solidFill>
                <a:latin typeface="Arial"/>
                <a:ea typeface="Arial"/>
                <a:cs typeface="Arial"/>
                <a:sym typeface="Arial"/>
              </a:rPr>
              <a:t>. This corresponds to a linear spring with zero rest length.</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81000" y="787875"/>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Beam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Beam input files end with the extension ".beam"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M # number of beams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i_0 j_0 k_0 kappa_0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bending rigidity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i_1 j_1 k_1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bending rigidity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i_2 j_2 k_2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 first vertex index, second vertex index, third vertex index,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a:solidFill>
                  <a:srgbClr val="000000"/>
                </a:solidFill>
                <a:latin typeface="Courier New"/>
                <a:ea typeface="Courier New"/>
                <a:cs typeface="Courier New"/>
                <a:sym typeface="Courier New"/>
              </a:rPr>
              <a:t>#bending rigidity ...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Target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Target point input files end with the extension ".target"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target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kappa_0 eta_0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vertex index, penalty spring constant, penalty damping coefficient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kappa_1 eta_1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kappa_2 eta_2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Target points are anchored to their </a:t>
            </a:r>
            <a:r>
              <a:rPr lang="en" sz="1600" b="0" i="1" u="none" strike="noStrike" cap="none">
                <a:solidFill>
                  <a:srgbClr val="000000"/>
                </a:solidFill>
                <a:latin typeface="Arial"/>
                <a:ea typeface="Arial"/>
                <a:cs typeface="Arial"/>
                <a:sym typeface="Arial"/>
              </a:rPr>
              <a:t>initial</a:t>
            </a:r>
            <a:r>
              <a:rPr lang="en" sz="1600" b="0" i="0" u="none" strike="noStrike" cap="none">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Damping coefficients   </a:t>
            </a:r>
            <a:r>
              <a:rPr lang="en" sz="1100" b="0" i="0" u="none" strike="noStrike" cap="none">
                <a:solidFill>
                  <a:srgbClr val="000000"/>
                </a:solidFill>
                <a:latin typeface="Arial"/>
                <a:ea typeface="Arial"/>
                <a:cs typeface="Arial"/>
                <a:sym typeface="Arial"/>
              </a:rPr>
              <a:t> </a:t>
            </a:r>
            <a:r>
              <a:rPr lang="en" sz="1600" b="0" i="0" u="none" strike="noStrike" cap="none">
                <a:solidFill>
                  <a:srgbClr val="000000"/>
                </a:solidFill>
                <a:latin typeface="Arial"/>
                <a:ea typeface="Arial"/>
                <a:cs typeface="Arial"/>
                <a:sym typeface="Arial"/>
              </a:rPr>
              <a:t>    are optional and are set to </a:t>
            </a:r>
            <a:r>
              <a:rPr lang="en" sz="1600" b="0" i="1" u="none" strike="noStrike" cap="none">
                <a:solidFill>
                  <a:srgbClr val="000000"/>
                </a:solidFill>
                <a:latin typeface="Arial"/>
                <a:ea typeface="Arial"/>
                <a:cs typeface="Arial"/>
                <a:sym typeface="Arial"/>
              </a:rPr>
              <a:t>0.0</a:t>
            </a:r>
            <a:r>
              <a:rPr lang="en" sz="1600" b="0" i="0" u="none" strike="noStrike" cap="none">
                <a:solidFill>
                  <a:srgbClr val="000000"/>
                </a:solidFill>
                <a:latin typeface="Arial"/>
                <a:ea typeface="Arial"/>
                <a:cs typeface="Arial"/>
                <a:sym typeface="Arial"/>
              </a:rPr>
              <a:t> if not supplied. Target points are "anchored" in place using Kelvin-Voigt viscoelastic elements.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Mass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 input files end with the extension ".mass"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mass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mass_0 kappa_0 # vertex index, point mass, penalty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mass_1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mass_2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1590</Words>
  <Application>Microsoft Office PowerPoint</Application>
  <PresentationFormat>On-screen Show (4:3)</PresentationFormat>
  <Paragraphs>198</Paragraphs>
  <Slides>16</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Courier New</vt:lpstr>
      <vt:lpstr>Times New Roman</vt:lpstr>
      <vt:lpstr>Simple Light</vt:lpstr>
      <vt:lpstr>Custom</vt:lpstr>
      <vt:lpstr>Custom</vt:lpstr>
      <vt:lpstr>3 - IBAMR Associated Files (.vertex, .spring, etc)</vt:lpstr>
      <vt:lpstr>Learning IBAMR</vt:lpstr>
      <vt:lpstr>PowerPoint Presentation</vt:lpstr>
      <vt:lpstr>Input files cont’d</vt:lpstr>
      <vt:lpstr>PowerPoint Presentation</vt:lpstr>
      <vt:lpstr>PowerPoint Presentation</vt:lpstr>
      <vt:lpstr>PowerPoint Presentation</vt:lpstr>
      <vt:lpstr>PowerPoint Presentation</vt:lpstr>
      <vt:lpstr>PowerPoint Presentation</vt:lpstr>
      <vt:lpstr>Rubber band example</vt:lpstr>
      <vt:lpstr>HW - Your own rubber band</vt:lpstr>
      <vt:lpstr>generate_mesh2d.m</vt:lpstr>
      <vt:lpstr>Generate_mesh2d.m .vertex</vt:lpstr>
      <vt:lpstr>rubber_band_512.vertex</vt:lpstr>
      <vt:lpstr>Generate_mesh2d.m .spring</vt:lpstr>
      <vt:lpstr>rubber_band_512.spring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cp:lastModifiedBy>Miller, Laura Ann</cp:lastModifiedBy>
  <cp:revision>2</cp:revision>
  <dcterms:modified xsi:type="dcterms:W3CDTF">2020-05-14T12:19:02Z</dcterms:modified>
</cp:coreProperties>
</file>