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Google Shape;24;p: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baabd7299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aabd729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baabd7299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baabd729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baabd7299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baabd729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baabd7299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baabd729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baabd7299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baabd729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baabd7299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baabd729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baabd7299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baabd729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baabd7299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baabd729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baabd7299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baabd729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baabd7299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baabd729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Reset the window back to the default window</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g5baabd729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5baabd72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baabd7299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baabd729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baabd7299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baabd729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baabd7299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baabd729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17503b435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7503b435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17503b435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7503b435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17503b435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7503b435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17503b435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7503b435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17503b435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7503b435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17503b435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7503b435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7503b435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7503b435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5baabd729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5baabd72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17503b435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7503b435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g5baabd729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5baabd72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5baabd7299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5baabd729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baabd7299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baabd729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baabd7299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baabd729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baabd7299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baabd729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baabd7299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baabd729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1583342"/>
            <a:ext cx="7772400" cy="1159856"/>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2840054"/>
            <a:ext cx="7772400" cy="784738"/>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05978"/>
            <a:ext cx="8229600" cy="85725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200150"/>
            <a:ext cx="8229600" cy="3725681"/>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05978"/>
            <a:ext cx="8229600" cy="85725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200150"/>
            <a:ext cx="3994526" cy="3725681"/>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200150"/>
            <a:ext cx="3994526" cy="3725681"/>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05978"/>
            <a:ext cx="8229600" cy="85725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4406309"/>
            <a:ext cx="8229600" cy="51952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Google Shape;27;p8"/>
          <p:cNvSpPr txBox="1"/>
          <p:nvPr>
            <p:ph type="ctrTitle"/>
          </p:nvPr>
        </p:nvSpPr>
        <p:spPr>
          <a:xfrm>
            <a:off x="685800" y="1583342"/>
            <a:ext cx="7772400" cy="1159856"/>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VISIT - How to visualize IBAMR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Plot the vorticity</a:t>
            </a:r>
            <a:endParaRPr/>
          </a:p>
        </p:txBody>
      </p:sp>
      <p:sp>
        <p:nvSpPr>
          <p:cNvPr id="91" name="Google Shape;91;p17"/>
          <p:cNvSpPr txBox="1"/>
          <p:nvPr/>
        </p:nvSpPr>
        <p:spPr>
          <a:xfrm>
            <a:off x="457200" y="1071750"/>
            <a:ext cx="8229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First we will open the </a:t>
            </a:r>
            <a:r>
              <a:rPr i="1" lang="en">
                <a:solidFill>
                  <a:schemeClr val="dk1"/>
                </a:solidFill>
              </a:rPr>
              <a:t>vorticity</a:t>
            </a:r>
            <a:r>
              <a:rPr lang="en">
                <a:solidFill>
                  <a:schemeClr val="dk1"/>
                </a:solidFill>
              </a:rPr>
              <a:t> data and plot a color-map for each time-step. To do this make sure the </a:t>
            </a:r>
            <a:r>
              <a:rPr i="1" lang="en">
                <a:solidFill>
                  <a:schemeClr val="dk1"/>
                </a:solidFill>
              </a:rPr>
              <a:t>Active Source</a:t>
            </a:r>
            <a:r>
              <a:rPr lang="en">
                <a:solidFill>
                  <a:schemeClr val="dk1"/>
                </a:solidFill>
              </a:rPr>
              <a:t> is </a:t>
            </a:r>
            <a:r>
              <a:rPr i="1" lang="en">
                <a:solidFill>
                  <a:schemeClr val="dk1"/>
                </a:solidFill>
              </a:rPr>
              <a:t>dumps.visit</a:t>
            </a:r>
            <a:r>
              <a:rPr lang="en">
                <a:solidFill>
                  <a:schemeClr val="dk1"/>
                </a:solidFill>
              </a:rPr>
              <a:t> is and then click on </a:t>
            </a:r>
            <a:r>
              <a:rPr i="1" lang="en">
                <a:solidFill>
                  <a:schemeClr val="dk1"/>
                </a:solidFill>
              </a:rPr>
              <a:t>Add </a:t>
            </a:r>
            <a:r>
              <a:rPr lang="en">
                <a:solidFill>
                  <a:schemeClr val="dk1"/>
                </a:solidFill>
              </a:rPr>
              <a:t>and hover over </a:t>
            </a:r>
            <a:r>
              <a:rPr i="1" lang="en">
                <a:solidFill>
                  <a:schemeClr val="dk1"/>
                </a:solidFill>
              </a:rPr>
              <a:t>Pseudocolor </a:t>
            </a:r>
            <a:r>
              <a:rPr lang="en">
                <a:solidFill>
                  <a:schemeClr val="dk1"/>
                </a:solidFill>
              </a:rPr>
              <a:t>and click on </a:t>
            </a:r>
            <a:r>
              <a:rPr i="1" lang="en">
                <a:solidFill>
                  <a:schemeClr val="dk1"/>
                </a:solidFill>
              </a:rPr>
              <a:t>Omega </a:t>
            </a:r>
            <a:r>
              <a:rPr lang="en">
                <a:solidFill>
                  <a:schemeClr val="dk1"/>
                </a:solidFill>
              </a:rPr>
              <a:t>for the vorticity colormap. Note: The other items in the list under </a:t>
            </a:r>
            <a:r>
              <a:rPr i="1" lang="en">
                <a:solidFill>
                  <a:schemeClr val="dk1"/>
                </a:solidFill>
              </a:rPr>
              <a:t>Pseudocolor</a:t>
            </a:r>
            <a:r>
              <a:rPr lang="en">
                <a:solidFill>
                  <a:schemeClr val="dk1"/>
                </a:solidFill>
              </a:rPr>
              <a:t> are other possible color-maps that are possible, but you can only really visualize one at a time.</a:t>
            </a:r>
            <a:endParaRPr>
              <a:solidFill>
                <a:schemeClr val="dk1"/>
              </a:solidFill>
            </a:endParaRPr>
          </a:p>
        </p:txBody>
      </p:sp>
      <p:pic>
        <p:nvPicPr>
          <p:cNvPr id="92" name="Google Shape;92;p17"/>
          <p:cNvPicPr preferRelativeResize="0"/>
          <p:nvPr/>
        </p:nvPicPr>
        <p:blipFill>
          <a:blip r:embed="rId3">
            <a:alphaModFix/>
          </a:blip>
          <a:stretch>
            <a:fillRect/>
          </a:stretch>
        </p:blipFill>
        <p:spPr>
          <a:xfrm>
            <a:off x="1562650" y="2137725"/>
            <a:ext cx="2201200" cy="2876225"/>
          </a:xfrm>
          <a:prstGeom prst="rect">
            <a:avLst/>
          </a:prstGeom>
          <a:noFill/>
          <a:ln>
            <a:noFill/>
          </a:ln>
        </p:spPr>
      </p:pic>
      <p:sp>
        <p:nvSpPr>
          <p:cNvPr id="93" name="Google Shape;93;p17"/>
          <p:cNvSpPr txBox="1"/>
          <p:nvPr/>
        </p:nvSpPr>
        <p:spPr>
          <a:xfrm>
            <a:off x="4599325" y="3148300"/>
            <a:ext cx="29733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Possible colormaps in order:</a:t>
            </a:r>
            <a:endParaRPr/>
          </a:p>
          <a:p>
            <a:pPr indent="0" lvl="0" marL="0" rtl="0" algn="l">
              <a:spcBef>
                <a:spcPts val="0"/>
              </a:spcBef>
              <a:spcAft>
                <a:spcPts val="0"/>
              </a:spcAft>
              <a:buClr>
                <a:schemeClr val="dk1"/>
              </a:buClr>
              <a:buSzPts val="1100"/>
              <a:buFont typeface="Arial"/>
              <a:buNone/>
            </a:pPr>
            <a:r>
              <a:rPr lang="en"/>
              <a:t>-Vorticity</a:t>
            </a:r>
            <a:endParaRPr/>
          </a:p>
          <a:p>
            <a:pPr indent="0" lvl="0" marL="0" rtl="0" algn="l">
              <a:spcBef>
                <a:spcPts val="0"/>
              </a:spcBef>
              <a:spcAft>
                <a:spcPts val="0"/>
              </a:spcAft>
              <a:buClr>
                <a:schemeClr val="dk1"/>
              </a:buClr>
              <a:buSzPts val="1100"/>
              <a:buFont typeface="Arial"/>
              <a:buNone/>
            </a:pPr>
            <a:r>
              <a:rPr lang="en"/>
              <a:t>-Pressure</a:t>
            </a:r>
            <a:endParaRPr/>
          </a:p>
          <a:p>
            <a:pPr indent="0" lvl="0" marL="0" rtl="0" algn="l">
              <a:spcBef>
                <a:spcPts val="0"/>
              </a:spcBef>
              <a:spcAft>
                <a:spcPts val="0"/>
              </a:spcAft>
              <a:buClr>
                <a:schemeClr val="dk1"/>
              </a:buClr>
              <a:buSzPts val="1100"/>
              <a:buFont typeface="Arial"/>
              <a:buNone/>
            </a:pPr>
            <a:r>
              <a:rPr lang="en"/>
              <a:t>-Magnitude of Velocity</a:t>
            </a:r>
            <a:endParaRPr/>
          </a:p>
          <a:p>
            <a:pPr indent="0" lvl="0" marL="0" rtl="0" algn="l">
              <a:spcBef>
                <a:spcPts val="0"/>
              </a:spcBef>
              <a:spcAft>
                <a:spcPts val="0"/>
              </a:spcAft>
              <a:buClr>
                <a:schemeClr val="dk1"/>
              </a:buClr>
              <a:buSzPts val="1100"/>
              <a:buFont typeface="Arial"/>
              <a:buNone/>
            </a:pPr>
            <a:r>
              <a:rPr lang="en"/>
              <a:t>-X-Component of Velocity</a:t>
            </a:r>
            <a:endParaRPr/>
          </a:p>
          <a:p>
            <a:pPr indent="0" lvl="0" marL="0" rtl="0" algn="l">
              <a:spcBef>
                <a:spcPts val="0"/>
              </a:spcBef>
              <a:spcAft>
                <a:spcPts val="0"/>
              </a:spcAft>
              <a:buClr>
                <a:schemeClr val="dk1"/>
              </a:buClr>
              <a:buSzPts val="1100"/>
              <a:buFont typeface="Arial"/>
              <a:buNone/>
            </a:pPr>
            <a:r>
              <a:rPr lang="en"/>
              <a:t>-Y-Component of Velocity</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Draw the vorticity</a:t>
            </a:r>
            <a:endParaRPr/>
          </a:p>
        </p:txBody>
      </p:sp>
      <p:sp>
        <p:nvSpPr>
          <p:cNvPr id="99" name="Google Shape;99;p1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Now click on </a:t>
            </a:r>
            <a:r>
              <a:rPr i="1" lang="en" sz="1600">
                <a:solidFill>
                  <a:srgbClr val="000000"/>
                </a:solidFill>
              </a:rPr>
              <a:t>dumps.visit:Pseudocolor-Omega</a:t>
            </a:r>
            <a:r>
              <a:rPr lang="en" sz="1600">
                <a:solidFill>
                  <a:srgbClr val="000000"/>
                </a:solidFill>
              </a:rPr>
              <a:t> and click </a:t>
            </a:r>
            <a:r>
              <a:rPr i="1" lang="en" sz="1600">
                <a:solidFill>
                  <a:srgbClr val="000000"/>
                </a:solidFill>
              </a:rPr>
              <a:t>Draw</a:t>
            </a:r>
            <a:r>
              <a:rPr lang="en" sz="1600">
                <a:solidFill>
                  <a:srgbClr val="000000"/>
                </a:solidFill>
              </a:rPr>
              <a:t>. You should now see</a:t>
            </a:r>
            <a:endParaRPr sz="1600">
              <a:solidFill>
                <a:srgbClr val="000000"/>
              </a:solidFill>
            </a:endParaRPr>
          </a:p>
          <a:p>
            <a:pPr indent="0" lvl="0" marL="0" rtl="0" algn="l">
              <a:spcBef>
                <a:spcPts val="600"/>
              </a:spcBef>
              <a:spcAft>
                <a:spcPts val="0"/>
              </a:spcAft>
              <a:buNone/>
            </a:pPr>
            <a:r>
              <a:t/>
            </a:r>
            <a:endParaRPr/>
          </a:p>
        </p:txBody>
      </p:sp>
      <p:pic>
        <p:nvPicPr>
          <p:cNvPr id="100" name="Google Shape;100;p18"/>
          <p:cNvPicPr preferRelativeResize="0"/>
          <p:nvPr/>
        </p:nvPicPr>
        <p:blipFill>
          <a:blip r:embed="rId3">
            <a:alphaModFix/>
          </a:blip>
          <a:stretch>
            <a:fillRect/>
          </a:stretch>
        </p:blipFill>
        <p:spPr>
          <a:xfrm>
            <a:off x="1981200" y="1717675"/>
            <a:ext cx="5181600" cy="331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Customize vorticity</a:t>
            </a:r>
            <a:endParaRPr/>
          </a:p>
        </p:txBody>
      </p:sp>
      <p:sp>
        <p:nvSpPr>
          <p:cNvPr id="106" name="Google Shape;106;p19"/>
          <p:cNvSpPr txBox="1"/>
          <p:nvPr/>
        </p:nvSpPr>
        <p:spPr>
          <a:xfrm>
            <a:off x="375725" y="1321525"/>
            <a:ext cx="8006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To customize the vorticity color-map, double-click on </a:t>
            </a:r>
            <a:r>
              <a:rPr i="1" lang="en" sz="1600">
                <a:solidFill>
                  <a:schemeClr val="dk1"/>
                </a:solidFill>
              </a:rPr>
              <a:t>dumps.visit:Pseudocolor-Omega </a:t>
            </a:r>
            <a:r>
              <a:rPr lang="en" sz="1600">
                <a:solidFill>
                  <a:schemeClr val="dk1"/>
                </a:solidFill>
              </a:rPr>
              <a:t>. We will now change a few features in the window that opens.</a:t>
            </a:r>
            <a:endParaRPr sz="1600">
              <a:solidFill>
                <a:schemeClr val="dk1"/>
              </a:solidFill>
            </a:endParaRPr>
          </a:p>
        </p:txBody>
      </p:sp>
      <p:pic>
        <p:nvPicPr>
          <p:cNvPr id="107" name="Google Shape;107;p19"/>
          <p:cNvPicPr preferRelativeResize="0"/>
          <p:nvPr/>
        </p:nvPicPr>
        <p:blipFill>
          <a:blip r:embed="rId3">
            <a:alphaModFix/>
          </a:blip>
          <a:stretch>
            <a:fillRect/>
          </a:stretch>
        </p:blipFill>
        <p:spPr>
          <a:xfrm>
            <a:off x="1523200" y="2131100"/>
            <a:ext cx="2298775" cy="2855075"/>
          </a:xfrm>
          <a:prstGeom prst="rect">
            <a:avLst/>
          </a:prstGeom>
          <a:noFill/>
          <a:ln>
            <a:noFill/>
          </a:ln>
        </p:spPr>
      </p:pic>
      <p:sp>
        <p:nvSpPr>
          <p:cNvPr id="108" name="Google Shape;108;p19"/>
          <p:cNvSpPr txBox="1"/>
          <p:nvPr/>
        </p:nvSpPr>
        <p:spPr>
          <a:xfrm>
            <a:off x="3925650" y="2332075"/>
            <a:ext cx="50139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Change Minimum and Maximum values to -5 and 5, respectively. These are just approximate values, you can change them to see how the colormap is affected. Basically it says if vorticity is ever higher than 5 or less than -5, the colormap only goes up to 5 or -5 as the highest and lowest values.</a:t>
            </a:r>
            <a:endParaRPr sz="1200"/>
          </a:p>
          <a:p>
            <a:pPr indent="0" lvl="0" marL="0" rtl="0" algn="l">
              <a:spcBef>
                <a:spcPts val="0"/>
              </a:spcBef>
              <a:spcAft>
                <a:spcPts val="0"/>
              </a:spcAft>
              <a:buNone/>
            </a:pPr>
            <a:r>
              <a:t/>
            </a:r>
            <a:endParaRPr sz="1200"/>
          </a:p>
        </p:txBody>
      </p:sp>
      <p:cxnSp>
        <p:nvCxnSpPr>
          <p:cNvPr id="109" name="Google Shape;109;p19"/>
          <p:cNvCxnSpPr>
            <a:stCxn id="108" idx="1"/>
          </p:cNvCxnSpPr>
          <p:nvPr/>
        </p:nvCxnSpPr>
        <p:spPr>
          <a:xfrm rot="10800000">
            <a:off x="3277950" y="2719975"/>
            <a:ext cx="647700" cy="40200"/>
          </a:xfrm>
          <a:prstGeom prst="straightConnector1">
            <a:avLst/>
          </a:prstGeom>
          <a:noFill/>
          <a:ln cap="flat" cmpd="sng" w="28575">
            <a:solidFill>
              <a:srgbClr val="FF0000"/>
            </a:solidFill>
            <a:prstDash val="solid"/>
            <a:round/>
            <a:headEnd len="med" w="med" type="none"/>
            <a:tailEnd len="med" w="med" type="triangle"/>
          </a:ln>
        </p:spPr>
      </p:cxnSp>
      <p:sp>
        <p:nvSpPr>
          <p:cNvPr id="110" name="Google Shape;110;p19"/>
          <p:cNvSpPr txBox="1"/>
          <p:nvPr/>
        </p:nvSpPr>
        <p:spPr>
          <a:xfrm>
            <a:off x="4055200" y="33944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Click the </a:t>
            </a:r>
            <a:r>
              <a:rPr i="1" lang="en" sz="1100">
                <a:solidFill>
                  <a:schemeClr val="dk1"/>
                </a:solidFill>
              </a:rPr>
              <a:t>Nodal</a:t>
            </a:r>
            <a:r>
              <a:rPr lang="en" sz="1100">
                <a:solidFill>
                  <a:schemeClr val="dk1"/>
                </a:solidFill>
              </a:rPr>
              <a:t> option – this should reduce the amount of noisiness around the boundaries a little.</a:t>
            </a:r>
            <a:endParaRPr sz="1100">
              <a:solidFill>
                <a:schemeClr val="dk1"/>
              </a:solidFill>
            </a:endParaRPr>
          </a:p>
        </p:txBody>
      </p:sp>
      <p:sp>
        <p:nvSpPr>
          <p:cNvPr id="111" name="Google Shape;111;p19"/>
          <p:cNvSpPr txBox="1"/>
          <p:nvPr/>
        </p:nvSpPr>
        <p:spPr>
          <a:xfrm>
            <a:off x="4120000" y="41200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Change the </a:t>
            </a:r>
            <a:r>
              <a:rPr i="1" lang="en" sz="1100">
                <a:solidFill>
                  <a:schemeClr val="dk1"/>
                </a:solidFill>
              </a:rPr>
              <a:t>Opacity</a:t>
            </a:r>
            <a:r>
              <a:rPr lang="en" sz="1100">
                <a:solidFill>
                  <a:schemeClr val="dk1"/>
                </a:solidFill>
              </a:rPr>
              <a:t> to 70% (or don’t change it). Reducing the </a:t>
            </a:r>
            <a:r>
              <a:rPr i="1" lang="en" sz="1100">
                <a:solidFill>
                  <a:schemeClr val="dk1"/>
                </a:solidFill>
              </a:rPr>
              <a:t>Opacity</a:t>
            </a:r>
            <a:r>
              <a:rPr lang="en" sz="1100">
                <a:solidFill>
                  <a:schemeClr val="dk1"/>
                </a:solidFill>
              </a:rPr>
              <a:t> from 100% to something less helps see the velocity vectors better.</a:t>
            </a:r>
            <a:endParaRPr sz="1100">
              <a:solidFill>
                <a:schemeClr val="dk1"/>
              </a:solidFill>
            </a:endParaRPr>
          </a:p>
        </p:txBody>
      </p:sp>
      <p:cxnSp>
        <p:nvCxnSpPr>
          <p:cNvPr id="112" name="Google Shape;112;p19"/>
          <p:cNvCxnSpPr/>
          <p:nvPr/>
        </p:nvCxnSpPr>
        <p:spPr>
          <a:xfrm rot="10800000">
            <a:off x="2474450" y="2927100"/>
            <a:ext cx="1567800" cy="816300"/>
          </a:xfrm>
          <a:prstGeom prst="straightConnector1">
            <a:avLst/>
          </a:prstGeom>
          <a:noFill/>
          <a:ln cap="flat" cmpd="sng" w="28575">
            <a:solidFill>
              <a:srgbClr val="FF0000"/>
            </a:solidFill>
            <a:prstDash val="solid"/>
            <a:round/>
            <a:headEnd len="med" w="med" type="none"/>
            <a:tailEnd len="med" w="med" type="triangle"/>
          </a:ln>
        </p:spPr>
      </p:cxnSp>
      <p:cxnSp>
        <p:nvCxnSpPr>
          <p:cNvPr id="113" name="Google Shape;113;p19"/>
          <p:cNvCxnSpPr/>
          <p:nvPr/>
        </p:nvCxnSpPr>
        <p:spPr>
          <a:xfrm rot="10800000">
            <a:off x="2617175" y="3458425"/>
            <a:ext cx="1476900" cy="11271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Play the simulation</a:t>
            </a:r>
            <a:endParaRPr/>
          </a:p>
        </p:txBody>
      </p:sp>
      <p:sp>
        <p:nvSpPr>
          <p:cNvPr id="119" name="Google Shape;119;p20"/>
          <p:cNvSpPr txBox="1"/>
          <p:nvPr>
            <p:ph idx="1" type="body"/>
          </p:nvPr>
        </p:nvSpPr>
        <p:spPr>
          <a:xfrm>
            <a:off x="509025" y="928075"/>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t>Now click </a:t>
            </a:r>
            <a:r>
              <a:rPr i="1" lang="en" sz="1600"/>
              <a:t>Apply</a:t>
            </a:r>
            <a:r>
              <a:rPr lang="en" sz="1600"/>
              <a:t> and press the </a:t>
            </a:r>
            <a:r>
              <a:rPr i="1" lang="en" sz="1600"/>
              <a:t>Play</a:t>
            </a:r>
            <a:r>
              <a:rPr lang="en" sz="1600"/>
              <a:t> button and watch the simulation! You should see some vortices form behind the cone.</a:t>
            </a:r>
            <a:endParaRPr sz="1600"/>
          </a:p>
          <a:p>
            <a:pPr indent="0" lvl="0" marL="0" rtl="0" algn="l">
              <a:spcBef>
                <a:spcPts val="600"/>
              </a:spcBef>
              <a:spcAft>
                <a:spcPts val="0"/>
              </a:spcAft>
              <a:buClr>
                <a:schemeClr val="dk1"/>
              </a:buClr>
              <a:buSzPts val="1100"/>
              <a:buFont typeface="Arial"/>
              <a:buNone/>
            </a:pPr>
            <a:r>
              <a:rPr lang="en" sz="1600"/>
              <a:t>Note that the other color-maps have similar options you can do. I also want to stress that these are just general guidelines to follow, but are in no way the best chosen values to visualize the data. Play around and try things!</a:t>
            </a:r>
            <a:endParaRPr sz="1600"/>
          </a:p>
          <a:p>
            <a:pPr indent="0" lvl="0" marL="0" rtl="0" algn="l">
              <a:spcBef>
                <a:spcPts val="600"/>
              </a:spcBef>
              <a:spcAft>
                <a:spcPts val="0"/>
              </a:spcAft>
              <a:buNone/>
            </a:pPr>
            <a:r>
              <a:t/>
            </a:r>
            <a:endParaRPr sz="1600"/>
          </a:p>
        </p:txBody>
      </p:sp>
      <p:pic>
        <p:nvPicPr>
          <p:cNvPr id="120" name="Google Shape;120;p20"/>
          <p:cNvPicPr preferRelativeResize="0"/>
          <p:nvPr/>
        </p:nvPicPr>
        <p:blipFill>
          <a:blip r:embed="rId3">
            <a:alphaModFix/>
          </a:blip>
          <a:stretch>
            <a:fillRect/>
          </a:stretch>
        </p:blipFill>
        <p:spPr>
          <a:xfrm>
            <a:off x="2822425" y="2778125"/>
            <a:ext cx="3499149" cy="2238425"/>
          </a:xfrm>
          <a:prstGeom prst="rect">
            <a:avLst/>
          </a:prstGeom>
          <a:noFill/>
          <a:ln>
            <a:noFill/>
          </a:ln>
        </p:spPr>
      </p:pic>
      <p:cxnSp>
        <p:nvCxnSpPr>
          <p:cNvPr id="121" name="Google Shape;121;p20"/>
          <p:cNvCxnSpPr/>
          <p:nvPr/>
        </p:nvCxnSpPr>
        <p:spPr>
          <a:xfrm>
            <a:off x="2539350" y="3303750"/>
            <a:ext cx="984600" cy="272100"/>
          </a:xfrm>
          <a:prstGeom prst="straightConnector1">
            <a:avLst/>
          </a:prstGeom>
          <a:noFill/>
          <a:ln cap="flat" cmpd="sng" w="28575">
            <a:solidFill>
              <a:srgbClr val="FF0000"/>
            </a:solidFill>
            <a:prstDash val="solid"/>
            <a:round/>
            <a:headEnd len="med" w="med" type="none"/>
            <a:tailEnd len="med" w="med" type="triangle"/>
          </a:ln>
        </p:spPr>
      </p:cxnSp>
      <p:sp>
        <p:nvSpPr>
          <p:cNvPr id="122" name="Google Shape;122;p20"/>
          <p:cNvSpPr txBox="1"/>
          <p:nvPr/>
        </p:nvSpPr>
        <p:spPr>
          <a:xfrm>
            <a:off x="1620575" y="3011700"/>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Play button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 velocity vectors</a:t>
            </a:r>
            <a:endParaRPr/>
          </a:p>
        </p:txBody>
      </p:sp>
      <p:sp>
        <p:nvSpPr>
          <p:cNvPr id="128" name="Google Shape;128;p21"/>
          <p:cNvSpPr txBox="1"/>
          <p:nvPr>
            <p:ph idx="1" type="body"/>
          </p:nvPr>
        </p:nvSpPr>
        <p:spPr>
          <a:xfrm>
            <a:off x="457200" y="95400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t>Next we will add the velocity vectors. To do this make sure the </a:t>
            </a:r>
            <a:r>
              <a:rPr i="1" lang="en" sz="1600"/>
              <a:t>Active Source</a:t>
            </a:r>
            <a:r>
              <a:rPr lang="en" sz="1600"/>
              <a:t> is </a:t>
            </a:r>
            <a:r>
              <a:rPr i="1" lang="en" sz="1600"/>
              <a:t>dumps.visit </a:t>
            </a:r>
            <a:r>
              <a:rPr lang="en" sz="1600"/>
              <a:t>and then click the </a:t>
            </a:r>
            <a:r>
              <a:rPr i="1" lang="en" sz="1600"/>
              <a:t>Add</a:t>
            </a:r>
            <a:r>
              <a:rPr lang="en" sz="1600"/>
              <a:t> button and then highlight the choice for </a:t>
            </a:r>
            <a:r>
              <a:rPr i="1" lang="en" sz="1600"/>
              <a:t>Vector</a:t>
            </a:r>
            <a:r>
              <a:rPr lang="en" sz="1600"/>
              <a:t> and click on </a:t>
            </a:r>
            <a:r>
              <a:rPr i="1" lang="en" sz="1600"/>
              <a:t>U</a:t>
            </a:r>
            <a:r>
              <a:rPr lang="en" sz="1600"/>
              <a:t>.</a:t>
            </a:r>
            <a:endParaRPr sz="1600"/>
          </a:p>
          <a:p>
            <a:pPr indent="0" lvl="0" marL="0" rtl="0" algn="l">
              <a:spcBef>
                <a:spcPts val="600"/>
              </a:spcBef>
              <a:spcAft>
                <a:spcPts val="0"/>
              </a:spcAft>
              <a:buClr>
                <a:schemeClr val="dk1"/>
              </a:buClr>
              <a:buSzPts val="1100"/>
              <a:buFont typeface="Arial"/>
              <a:buNone/>
            </a:pPr>
            <a:r>
              <a:rPr lang="en" sz="1600"/>
              <a:t>Next we will click </a:t>
            </a:r>
            <a:r>
              <a:rPr i="1" lang="en" sz="1600"/>
              <a:t>Draw</a:t>
            </a:r>
            <a:r>
              <a:rPr lang="en" sz="1600"/>
              <a:t>, like we did for </a:t>
            </a:r>
            <a:r>
              <a:rPr i="1" lang="en" sz="1600"/>
              <a:t>vorticity</a:t>
            </a:r>
            <a:r>
              <a:rPr lang="en" sz="1600"/>
              <a:t>, and we should see</a:t>
            </a:r>
            <a:endParaRPr sz="1600"/>
          </a:p>
          <a:p>
            <a:pPr indent="0" lvl="0" marL="0" rtl="0" algn="l">
              <a:spcBef>
                <a:spcPts val="60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1346100" y="2290475"/>
            <a:ext cx="1943100" cy="2743200"/>
          </a:xfrm>
          <a:prstGeom prst="rect">
            <a:avLst/>
          </a:prstGeom>
          <a:noFill/>
          <a:ln>
            <a:noFill/>
          </a:ln>
        </p:spPr>
      </p:pic>
      <p:pic>
        <p:nvPicPr>
          <p:cNvPr id="130" name="Google Shape;130;p21"/>
          <p:cNvPicPr preferRelativeResize="0"/>
          <p:nvPr/>
        </p:nvPicPr>
        <p:blipFill>
          <a:blip r:embed="rId4">
            <a:alphaModFix/>
          </a:blip>
          <a:stretch>
            <a:fillRect/>
          </a:stretch>
        </p:blipFill>
        <p:spPr>
          <a:xfrm>
            <a:off x="3509100" y="2488950"/>
            <a:ext cx="3467100" cy="2190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Customize vectors</a:t>
            </a:r>
            <a:endParaRPr/>
          </a:p>
        </p:txBody>
      </p:sp>
      <p:sp>
        <p:nvSpPr>
          <p:cNvPr id="136" name="Google Shape;136;p2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t>Next we will have to customize the velocity vectors to see them. Double-click on </a:t>
            </a:r>
            <a:r>
              <a:rPr i="1" lang="en" sz="1600"/>
              <a:t>dumps.visit:Vector-U</a:t>
            </a:r>
            <a:r>
              <a:rPr lang="en" sz="1600"/>
              <a:t> and a dialog box will open. First we want to click </a:t>
            </a:r>
            <a:r>
              <a:rPr i="1" lang="en" sz="1600"/>
              <a:t>uniformly located throughout mesh </a:t>
            </a:r>
            <a:r>
              <a:rPr lang="en" sz="1600"/>
              <a:t>add more vectors onto our mesh by clicking </a:t>
            </a:r>
            <a:r>
              <a:rPr i="1" lang="en" sz="1600"/>
              <a:t>fixed number</a:t>
            </a:r>
            <a:r>
              <a:rPr lang="en" sz="1600"/>
              <a:t> and typing a number, for example 12000 into the box.</a:t>
            </a:r>
            <a:endParaRPr sz="1600"/>
          </a:p>
          <a:p>
            <a:pPr indent="0" lvl="0" marL="0" rtl="0" algn="l">
              <a:spcBef>
                <a:spcPts val="600"/>
              </a:spcBef>
              <a:spcAft>
                <a:spcPts val="0"/>
              </a:spcAft>
              <a:buNone/>
            </a:pPr>
            <a:r>
              <a:t/>
            </a:r>
            <a:endParaRPr sz="1600"/>
          </a:p>
        </p:txBody>
      </p:sp>
      <p:pic>
        <p:nvPicPr>
          <p:cNvPr id="137" name="Google Shape;137;p22"/>
          <p:cNvPicPr preferRelativeResize="0"/>
          <p:nvPr/>
        </p:nvPicPr>
        <p:blipFill>
          <a:blip r:embed="rId3">
            <a:alphaModFix/>
          </a:blip>
          <a:stretch>
            <a:fillRect/>
          </a:stretch>
        </p:blipFill>
        <p:spPr>
          <a:xfrm>
            <a:off x="2824675" y="2500075"/>
            <a:ext cx="3264600" cy="242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Customize vectors</a:t>
            </a:r>
            <a:endParaRPr/>
          </a:p>
        </p:txBody>
      </p:sp>
      <p:sp>
        <p:nvSpPr>
          <p:cNvPr id="143" name="Google Shape;143;p23"/>
          <p:cNvSpPr txBox="1"/>
          <p:nvPr>
            <p:ph idx="1" type="body"/>
          </p:nvPr>
        </p:nvSpPr>
        <p:spPr>
          <a:xfrm>
            <a:off x="457200" y="1063375"/>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t>Next click the tab that reads </a:t>
            </a:r>
            <a:r>
              <a:rPr i="1" lang="en" sz="1600"/>
              <a:t>Form</a:t>
            </a:r>
            <a:r>
              <a:rPr lang="en" sz="1600"/>
              <a:t> at the top of the dialog box. Inside this tab, you can customized how the vectors are scaled, whether they are scaled at each time-step by the largest velocity or kept constant. Right now I have chosen </a:t>
            </a:r>
            <a:r>
              <a:rPr lang="en" sz="1600">
                <a:highlight>
                  <a:srgbClr val="FFFF00"/>
                </a:highlight>
              </a:rPr>
              <a:t>to Scale as 0.4</a:t>
            </a:r>
            <a:r>
              <a:rPr lang="en" sz="1600"/>
              <a:t> (do not use 0.04) and to </a:t>
            </a:r>
            <a:r>
              <a:rPr i="1" lang="en" sz="1600"/>
              <a:t>Scale by Magnitude</a:t>
            </a:r>
            <a:r>
              <a:rPr lang="en" sz="1600"/>
              <a:t>. The other thing I changed was the </a:t>
            </a:r>
            <a:r>
              <a:rPr i="1" lang="en" sz="1600"/>
              <a:t>Draw head Size</a:t>
            </a:r>
            <a:r>
              <a:rPr lang="en" sz="1600"/>
              <a:t> to 0.45.</a:t>
            </a:r>
            <a:endParaRPr sz="1600"/>
          </a:p>
          <a:p>
            <a:pPr indent="0" lvl="0" marL="0" rtl="0" algn="l">
              <a:spcBef>
                <a:spcPts val="600"/>
              </a:spcBef>
              <a:spcAft>
                <a:spcPts val="0"/>
              </a:spcAft>
              <a:buNone/>
            </a:pPr>
            <a:r>
              <a:t/>
            </a:r>
            <a:endParaRPr sz="1600"/>
          </a:p>
        </p:txBody>
      </p:sp>
      <p:pic>
        <p:nvPicPr>
          <p:cNvPr id="144" name="Google Shape;144;p23"/>
          <p:cNvPicPr preferRelativeResize="0"/>
          <p:nvPr/>
        </p:nvPicPr>
        <p:blipFill>
          <a:blip r:embed="rId3">
            <a:alphaModFix/>
          </a:blip>
          <a:stretch>
            <a:fillRect/>
          </a:stretch>
        </p:blipFill>
        <p:spPr>
          <a:xfrm>
            <a:off x="3086100" y="2325513"/>
            <a:ext cx="2971800" cy="260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Customize vectors</a:t>
            </a:r>
            <a:endParaRPr/>
          </a:p>
        </p:txBody>
      </p:sp>
      <p:sp>
        <p:nvSpPr>
          <p:cNvPr id="150" name="Google Shape;150;p2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t>Next tab over to </a:t>
            </a:r>
            <a:r>
              <a:rPr i="1" lang="en" sz="1600"/>
              <a:t>Rendering</a:t>
            </a:r>
            <a:r>
              <a:rPr lang="en" sz="1600"/>
              <a:t> and click </a:t>
            </a:r>
            <a:r>
              <a:rPr i="1" lang="en" sz="1600"/>
              <a:t>Constant </a:t>
            </a:r>
            <a:r>
              <a:rPr lang="en" sz="1600"/>
              <a:t>under the </a:t>
            </a:r>
            <a:r>
              <a:rPr i="1" lang="en" sz="1600"/>
              <a:t>Color </a:t>
            </a:r>
            <a:r>
              <a:rPr lang="en" sz="1600"/>
              <a:t>section. This will keep all the vectors the same color – this sometimes comes in handy when doing color-plots so the different colors from the color-plots and velocity vectors don’t get confusing or too distracting.</a:t>
            </a:r>
            <a:endParaRPr sz="1600"/>
          </a:p>
          <a:p>
            <a:pPr indent="0" lvl="0" marL="0" rtl="0" algn="l">
              <a:spcBef>
                <a:spcPts val="600"/>
              </a:spcBef>
              <a:spcAft>
                <a:spcPts val="0"/>
              </a:spcAft>
              <a:buNone/>
            </a:pPr>
            <a:r>
              <a:t/>
            </a:r>
            <a:endParaRPr sz="1600"/>
          </a:p>
        </p:txBody>
      </p:sp>
      <p:pic>
        <p:nvPicPr>
          <p:cNvPr id="151" name="Google Shape;151;p24"/>
          <p:cNvPicPr preferRelativeResize="0"/>
          <p:nvPr/>
        </p:nvPicPr>
        <p:blipFill>
          <a:blip r:embed="rId3">
            <a:alphaModFix/>
          </a:blip>
          <a:stretch>
            <a:fillRect/>
          </a:stretch>
        </p:blipFill>
        <p:spPr>
          <a:xfrm>
            <a:off x="3190313" y="2382663"/>
            <a:ext cx="2867025" cy="2543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result</a:t>
            </a:r>
            <a:endParaRPr/>
          </a:p>
        </p:txBody>
      </p:sp>
      <p:sp>
        <p:nvSpPr>
          <p:cNvPr id="157" name="Google Shape;157;p2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t>After you click </a:t>
            </a:r>
            <a:r>
              <a:rPr i="1" lang="en" sz="1600"/>
              <a:t>Apply</a:t>
            </a:r>
            <a:r>
              <a:rPr lang="en" sz="1600"/>
              <a:t>, you should see</a:t>
            </a:r>
            <a:endParaRPr sz="1600"/>
          </a:p>
          <a:p>
            <a:pPr indent="0" lvl="0" marL="0" rtl="0" algn="l">
              <a:spcBef>
                <a:spcPts val="600"/>
              </a:spcBef>
              <a:spcAft>
                <a:spcPts val="0"/>
              </a:spcAft>
              <a:buNone/>
            </a:pPr>
            <a:r>
              <a:t/>
            </a:r>
            <a:endParaRPr sz="1600"/>
          </a:p>
        </p:txBody>
      </p:sp>
      <p:pic>
        <p:nvPicPr>
          <p:cNvPr id="158" name="Google Shape;158;p25"/>
          <p:cNvPicPr preferRelativeResize="0"/>
          <p:nvPr/>
        </p:nvPicPr>
        <p:blipFill>
          <a:blip r:embed="rId3">
            <a:alphaModFix/>
          </a:blip>
          <a:stretch>
            <a:fillRect/>
          </a:stretch>
        </p:blipFill>
        <p:spPr>
          <a:xfrm>
            <a:off x="2205025" y="1887363"/>
            <a:ext cx="4733925" cy="3038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Zoom</a:t>
            </a:r>
            <a:endParaRPr/>
          </a:p>
        </p:txBody>
      </p:sp>
      <p:sp>
        <p:nvSpPr>
          <p:cNvPr id="164" name="Google Shape;164;p2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t>You can now watch the simulation by clicking </a:t>
            </a:r>
            <a:r>
              <a:rPr i="1" lang="en" sz="1600"/>
              <a:t>Play</a:t>
            </a:r>
            <a:r>
              <a:rPr lang="en" sz="1600"/>
              <a:t>. There are many other customizations you can do – this is just the beginning! One thing you might want to do is zoom into the region of interest – namely that around the channel and cavities. To do this just click on the </a:t>
            </a:r>
            <a:r>
              <a:rPr i="1" lang="en" sz="1600"/>
              <a:t>magnifying glass</a:t>
            </a:r>
            <a:r>
              <a:rPr lang="en" sz="1600"/>
              <a:t> above the geometry window and drag a box over the region of interest and it will zoom in!</a:t>
            </a:r>
            <a:endParaRPr sz="1600"/>
          </a:p>
          <a:p>
            <a:pPr indent="0" lvl="0" marL="0" rtl="0" algn="l">
              <a:spcBef>
                <a:spcPts val="600"/>
              </a:spcBef>
              <a:spcAft>
                <a:spcPts val="0"/>
              </a:spcAft>
              <a:buNone/>
            </a:pPr>
            <a:r>
              <a:t/>
            </a:r>
            <a:endParaRPr sz="1600"/>
          </a:p>
        </p:txBody>
      </p:sp>
      <p:pic>
        <p:nvPicPr>
          <p:cNvPr id="165" name="Google Shape;165;p26"/>
          <p:cNvPicPr preferRelativeResize="0"/>
          <p:nvPr/>
        </p:nvPicPr>
        <p:blipFill>
          <a:blip r:embed="rId3">
            <a:alphaModFix/>
          </a:blip>
          <a:stretch>
            <a:fillRect/>
          </a:stretch>
        </p:blipFill>
        <p:spPr>
          <a:xfrm>
            <a:off x="2171700" y="3278513"/>
            <a:ext cx="4800600" cy="1514475"/>
          </a:xfrm>
          <a:prstGeom prst="rect">
            <a:avLst/>
          </a:prstGeom>
          <a:noFill/>
          <a:ln>
            <a:noFill/>
          </a:ln>
        </p:spPr>
      </p:pic>
      <p:sp>
        <p:nvSpPr>
          <p:cNvPr id="166" name="Google Shape;166;p26"/>
          <p:cNvSpPr txBox="1"/>
          <p:nvPr/>
        </p:nvSpPr>
        <p:spPr>
          <a:xfrm>
            <a:off x="272075" y="28114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To zoom into a region you drag your cursor around</a:t>
            </a:r>
            <a:endParaRPr/>
          </a:p>
        </p:txBody>
      </p:sp>
      <p:sp>
        <p:nvSpPr>
          <p:cNvPr id="167" name="Google Shape;167;p26"/>
          <p:cNvSpPr txBox="1"/>
          <p:nvPr/>
        </p:nvSpPr>
        <p:spPr>
          <a:xfrm>
            <a:off x="5686800" y="2613513"/>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Reset the window back to the default window</a:t>
            </a:r>
            <a:endParaRPr/>
          </a:p>
        </p:txBody>
      </p:sp>
      <p:cxnSp>
        <p:nvCxnSpPr>
          <p:cNvPr id="168" name="Google Shape;168;p26"/>
          <p:cNvCxnSpPr/>
          <p:nvPr/>
        </p:nvCxnSpPr>
        <p:spPr>
          <a:xfrm>
            <a:off x="2034075" y="3213075"/>
            <a:ext cx="557100" cy="505200"/>
          </a:xfrm>
          <a:prstGeom prst="straightConnector1">
            <a:avLst/>
          </a:prstGeom>
          <a:noFill/>
          <a:ln cap="flat" cmpd="sng" w="28575">
            <a:solidFill>
              <a:srgbClr val="FF0000"/>
            </a:solidFill>
            <a:prstDash val="solid"/>
            <a:round/>
            <a:headEnd len="med" w="med" type="none"/>
            <a:tailEnd len="med" w="med" type="triangle"/>
          </a:ln>
        </p:spPr>
      </p:cxnSp>
      <p:cxnSp>
        <p:nvCxnSpPr>
          <p:cNvPr id="169" name="Google Shape;169;p26"/>
          <p:cNvCxnSpPr/>
          <p:nvPr/>
        </p:nvCxnSpPr>
        <p:spPr>
          <a:xfrm flipH="1">
            <a:off x="5545025" y="2889175"/>
            <a:ext cx="181500" cy="6219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pic>
        <p:nvPicPr>
          <p:cNvPr id="32" name="Google Shape;32;p9"/>
          <p:cNvPicPr preferRelativeResize="0"/>
          <p:nvPr/>
        </p:nvPicPr>
        <p:blipFill>
          <a:blip r:embed="rId3">
            <a:alphaModFix/>
          </a:blip>
          <a:stretch>
            <a:fillRect/>
          </a:stretch>
        </p:blipFill>
        <p:spPr>
          <a:xfrm>
            <a:off x="2277175" y="1499825"/>
            <a:ext cx="4848225" cy="3190875"/>
          </a:xfrm>
          <a:prstGeom prst="rect">
            <a:avLst/>
          </a:prstGeom>
          <a:noFill/>
          <a:ln>
            <a:noFill/>
          </a:ln>
        </p:spPr>
      </p:pic>
      <p:sp>
        <p:nvSpPr>
          <p:cNvPr id="33" name="Google Shape;33;p9"/>
          <p:cNvSpPr txBox="1"/>
          <p:nvPr>
            <p:ph idx="4294967295"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Download Visit, and open it.</a:t>
            </a:r>
            <a:endParaRPr/>
          </a:p>
        </p:txBody>
      </p:sp>
      <p:sp>
        <p:nvSpPr>
          <p:cNvPr id="34" name="Google Shape;34;p9"/>
          <p:cNvSpPr txBox="1"/>
          <p:nvPr/>
        </p:nvSpPr>
        <p:spPr>
          <a:xfrm>
            <a:off x="457188" y="1071750"/>
            <a:ext cx="9600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https://wci.llnl.gov/simulation/computer-codes/visit/downloads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Make a movie</a:t>
            </a:r>
            <a:endParaRPr/>
          </a:p>
        </p:txBody>
      </p:sp>
      <p:sp>
        <p:nvSpPr>
          <p:cNvPr id="175" name="Google Shape;175;p2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Let’s now talk about saving a movie. To do this go to the </a:t>
            </a:r>
            <a:r>
              <a:rPr i="1" lang="en" sz="1600"/>
              <a:t>File </a:t>
            </a:r>
            <a:r>
              <a:rPr lang="en" sz="1600"/>
              <a:t>and click on </a:t>
            </a:r>
            <a:r>
              <a:rPr i="1" lang="en" sz="1600"/>
              <a:t>Save Movie. </a:t>
            </a:r>
            <a:r>
              <a:rPr lang="en" sz="1600"/>
              <a:t>This will bring up another dialog box. At the first screen you will click  </a:t>
            </a:r>
            <a:r>
              <a:rPr i="1" lang="en" sz="1600"/>
              <a:t>New simple movie </a:t>
            </a:r>
            <a:r>
              <a:rPr lang="en" sz="1600"/>
              <a:t>and then click </a:t>
            </a:r>
            <a:r>
              <a:rPr i="1" lang="en" sz="1600"/>
              <a:t>Continue.</a:t>
            </a:r>
            <a:endParaRPr i="1" sz="1600"/>
          </a:p>
          <a:p>
            <a:pPr indent="0" lvl="0" marL="0" rtl="0" algn="l">
              <a:spcBef>
                <a:spcPts val="600"/>
              </a:spcBef>
              <a:spcAft>
                <a:spcPts val="0"/>
              </a:spcAft>
              <a:buClr>
                <a:schemeClr val="dk1"/>
              </a:buClr>
              <a:buSzPts val="1100"/>
              <a:buFont typeface="Arial"/>
              <a:buNone/>
            </a:pPr>
            <a:r>
              <a:t/>
            </a:r>
            <a:endParaRPr i="1" sz="1600"/>
          </a:p>
          <a:p>
            <a:pPr indent="0" lvl="0" marL="0" rtl="0" algn="l">
              <a:spcBef>
                <a:spcPts val="600"/>
              </a:spcBef>
              <a:spcAft>
                <a:spcPts val="0"/>
              </a:spcAft>
              <a:buNone/>
            </a:pPr>
            <a:r>
              <a:t/>
            </a:r>
            <a:endParaRPr sz="1600"/>
          </a:p>
        </p:txBody>
      </p:sp>
      <p:pic>
        <p:nvPicPr>
          <p:cNvPr id="176" name="Google Shape;176;p27"/>
          <p:cNvPicPr preferRelativeResize="0"/>
          <p:nvPr/>
        </p:nvPicPr>
        <p:blipFill>
          <a:blip r:embed="rId3">
            <a:alphaModFix/>
          </a:blip>
          <a:stretch>
            <a:fillRect/>
          </a:stretch>
        </p:blipFill>
        <p:spPr>
          <a:xfrm>
            <a:off x="2083113" y="2269400"/>
            <a:ext cx="4848225" cy="2781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Make a movie</a:t>
            </a:r>
            <a:endParaRPr/>
          </a:p>
        </p:txBody>
      </p:sp>
      <p:sp>
        <p:nvSpPr>
          <p:cNvPr id="182" name="Google Shape;182;p28"/>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t>At the next screen we will choose the format to be </a:t>
            </a:r>
            <a:r>
              <a:rPr i="1" lang="en" sz="1400"/>
              <a:t>MPEG Movie</a:t>
            </a:r>
            <a:r>
              <a:rPr lang="en" sz="1400"/>
              <a:t> and then click the </a:t>
            </a:r>
            <a:r>
              <a:rPr i="1" lang="en" sz="1400"/>
              <a:t>Right </a:t>
            </a:r>
            <a:r>
              <a:rPr lang="en" sz="1400"/>
              <a:t>arrow, -&gt; , and then click </a:t>
            </a:r>
            <a:r>
              <a:rPr i="1" lang="en" sz="1400"/>
              <a:t>Continue.</a:t>
            </a:r>
            <a:endParaRPr i="1" sz="1400"/>
          </a:p>
          <a:p>
            <a:pPr indent="0" lvl="0" marL="0" rtl="0" algn="l">
              <a:spcBef>
                <a:spcPts val="600"/>
              </a:spcBef>
              <a:spcAft>
                <a:spcPts val="0"/>
              </a:spcAft>
              <a:buNone/>
            </a:pPr>
            <a:r>
              <a:t/>
            </a:r>
            <a:endParaRPr sz="1400"/>
          </a:p>
        </p:txBody>
      </p:sp>
      <p:pic>
        <p:nvPicPr>
          <p:cNvPr id="183" name="Google Shape;183;p28"/>
          <p:cNvPicPr preferRelativeResize="0"/>
          <p:nvPr/>
        </p:nvPicPr>
        <p:blipFill>
          <a:blip r:embed="rId3">
            <a:alphaModFix/>
          </a:blip>
          <a:stretch>
            <a:fillRect/>
          </a:stretch>
        </p:blipFill>
        <p:spPr>
          <a:xfrm>
            <a:off x="2738425" y="2056163"/>
            <a:ext cx="3667125" cy="2352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Save the movie</a:t>
            </a:r>
            <a:endParaRPr/>
          </a:p>
        </p:txBody>
      </p:sp>
      <p:sp>
        <p:nvSpPr>
          <p:cNvPr id="189" name="Google Shape;189;p2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Cambria"/>
                <a:ea typeface="Cambria"/>
                <a:cs typeface="Cambria"/>
                <a:sym typeface="Cambria"/>
              </a:rPr>
              <a:t>Now at the next screen, we have the options of telling it to begin saving the movie at a specific frame, ending at a specific frame, picking the frame rate, and the frame stride (if you want to make a movie out of every other frame, every 5, etc)</a:t>
            </a:r>
            <a:endParaRPr sz="1600">
              <a:latin typeface="Cambria"/>
              <a:ea typeface="Cambria"/>
              <a:cs typeface="Cambria"/>
              <a:sym typeface="Cambria"/>
            </a:endParaRPr>
          </a:p>
          <a:p>
            <a:pPr indent="0" lvl="0" marL="0" rtl="0" algn="l">
              <a:spcBef>
                <a:spcPts val="600"/>
              </a:spcBef>
              <a:spcAft>
                <a:spcPts val="0"/>
              </a:spcAft>
              <a:buClr>
                <a:schemeClr val="dk1"/>
              </a:buClr>
              <a:buSzPts val="1100"/>
              <a:buFont typeface="Arial"/>
              <a:buNone/>
            </a:pPr>
            <a:r>
              <a:rPr lang="en" sz="1600"/>
              <a:t>Next we can choose what folder the movie gets saved to, as well as you can title the movie.  As an example, the movie was saved in the </a:t>
            </a:r>
            <a:r>
              <a:rPr i="1" lang="en" sz="1600"/>
              <a:t>IBAMR_ON_DOGWOOD</a:t>
            </a:r>
            <a:r>
              <a:rPr lang="en" sz="1600"/>
              <a:t> folder on the Desktop, and was cleverly titled </a:t>
            </a:r>
            <a:r>
              <a:rPr i="1" lang="en" sz="1600"/>
              <a:t>FIRST_SIMULATION_MOVIE.</a:t>
            </a:r>
            <a:endParaRPr i="1" sz="1600"/>
          </a:p>
          <a:p>
            <a:pPr indent="0" lvl="0" marL="0" rtl="0" algn="l">
              <a:spcBef>
                <a:spcPts val="600"/>
              </a:spcBef>
              <a:spcAft>
                <a:spcPts val="0"/>
              </a:spcAft>
              <a:buNone/>
            </a:pPr>
            <a:r>
              <a:t/>
            </a:r>
            <a:endParaRPr sz="1600">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Suggestions to improve Visit-vorticity</a:t>
            </a:r>
            <a:endParaRPr sz="3200"/>
          </a:p>
        </p:txBody>
      </p:sp>
      <p:sp>
        <p:nvSpPr>
          <p:cNvPr id="195" name="Google Shape;195;p30"/>
          <p:cNvSpPr txBox="1"/>
          <p:nvPr>
            <p:ph idx="1" type="body"/>
          </p:nvPr>
        </p:nvSpPr>
        <p:spPr>
          <a:xfrm>
            <a:off x="405375" y="1063375"/>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Hide the grid.</a:t>
            </a:r>
            <a:endParaRPr sz="2400"/>
          </a:p>
          <a:p>
            <a:pPr indent="0" lvl="0" marL="0" rtl="0" algn="l">
              <a:spcBef>
                <a:spcPts val="600"/>
              </a:spcBef>
              <a:spcAft>
                <a:spcPts val="0"/>
              </a:spcAft>
              <a:buNone/>
            </a:pPr>
            <a:r>
              <a:rPr lang="en" sz="2400"/>
              <a:t>Add pseudocolor, omega.</a:t>
            </a:r>
            <a:endParaRPr sz="2400"/>
          </a:p>
          <a:p>
            <a:pPr indent="0" lvl="0" marL="0" rtl="0" algn="l">
              <a:spcBef>
                <a:spcPts val="600"/>
              </a:spcBef>
              <a:spcAft>
                <a:spcPts val="0"/>
              </a:spcAft>
              <a:buNone/>
            </a:pPr>
            <a:r>
              <a:rPr lang="en" sz="2400"/>
              <a:t>Look at colorplot and pick min/max.</a:t>
            </a:r>
            <a:endParaRPr sz="2400"/>
          </a:p>
          <a:p>
            <a:pPr indent="0" lvl="0" marL="0" rtl="0" algn="l">
              <a:spcBef>
                <a:spcPts val="600"/>
              </a:spcBef>
              <a:spcAft>
                <a:spcPts val="0"/>
              </a:spcAft>
              <a:buNone/>
            </a:pPr>
            <a:r>
              <a:rPr lang="en" sz="2400"/>
              <a:t>Double click pseudocolor, and define your own min/max.</a:t>
            </a:r>
            <a:endParaRPr sz="2400"/>
          </a:p>
          <a:p>
            <a:pPr indent="0" lvl="0" marL="0" rtl="0" algn="l">
              <a:spcBef>
                <a:spcPts val="600"/>
              </a:spcBef>
              <a:spcAft>
                <a:spcPts val="0"/>
              </a:spcAft>
              <a:buNone/>
            </a:pPr>
            <a:r>
              <a:rPr lang="en" sz="2400"/>
              <a:t>Try 25% of original min/max.</a:t>
            </a:r>
            <a:endParaRPr sz="2400"/>
          </a:p>
          <a:p>
            <a:pPr indent="0" lvl="0" marL="0" rtl="0" algn="l">
              <a:spcBef>
                <a:spcPts val="600"/>
              </a:spcBef>
              <a:spcAft>
                <a:spcPts val="0"/>
              </a:spcAft>
              <a:buNone/>
            </a:pPr>
            <a:r>
              <a:rPr lang="en" sz="2400"/>
              <a:t>Underneath, pick Centering: Nodal to smooth</a:t>
            </a:r>
            <a:endParaRPr sz="2400"/>
          </a:p>
          <a:p>
            <a:pPr indent="0" lvl="0" marL="0" rtl="0" algn="l">
              <a:spcBef>
                <a:spcPts val="600"/>
              </a:spcBef>
              <a:spcAft>
                <a:spcPts val="0"/>
              </a:spcAft>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Velocity vectors</a:t>
            </a:r>
            <a:endParaRPr/>
          </a:p>
        </p:txBody>
      </p:sp>
      <p:sp>
        <p:nvSpPr>
          <p:cNvPr id="201" name="Google Shape;201;p3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Select Vector: U</a:t>
            </a:r>
            <a:endParaRPr sz="2400"/>
          </a:p>
          <a:p>
            <a:pPr indent="0" lvl="0" marL="0" rtl="0" algn="l">
              <a:spcBef>
                <a:spcPts val="600"/>
              </a:spcBef>
              <a:spcAft>
                <a:spcPts val="0"/>
              </a:spcAft>
              <a:buNone/>
            </a:pPr>
            <a:r>
              <a:rPr lang="en" sz="2400"/>
              <a:t>Double click, uniformly locate throughout the mesh.</a:t>
            </a:r>
            <a:endParaRPr sz="2400"/>
          </a:p>
          <a:p>
            <a:pPr indent="0" lvl="0" marL="0" rtl="0" algn="l">
              <a:spcBef>
                <a:spcPts val="600"/>
              </a:spcBef>
              <a:spcAft>
                <a:spcPts val="0"/>
              </a:spcAft>
              <a:buNone/>
            </a:pPr>
            <a:r>
              <a:rPr lang="en" sz="2400"/>
              <a:t>Vector amount, set to ~8000.</a:t>
            </a:r>
            <a:endParaRPr sz="2400"/>
          </a:p>
          <a:p>
            <a:pPr indent="0" lvl="0" marL="0" rtl="0" algn="l">
              <a:spcBef>
                <a:spcPts val="600"/>
              </a:spcBef>
              <a:spcAft>
                <a:spcPts val="0"/>
              </a:spcAft>
              <a:buNone/>
            </a:pPr>
            <a:r>
              <a:rPr lang="en" sz="2400"/>
              <a:t>Rendering tab - Select constant</a:t>
            </a:r>
            <a:endParaRPr sz="2400"/>
          </a:p>
          <a:p>
            <a:pPr indent="0" lvl="0" marL="0" rtl="0" algn="l">
              <a:spcBef>
                <a:spcPts val="600"/>
              </a:spcBef>
              <a:spcAft>
                <a:spcPts val="0"/>
              </a:spcAft>
              <a:buNone/>
            </a:pPr>
            <a:r>
              <a:rPr lang="en" sz="2400"/>
              <a:t>Limits - Set from 0 to highest magnitude.</a:t>
            </a:r>
            <a:endParaRPr sz="2400"/>
          </a:p>
          <a:p>
            <a:pPr indent="0" lvl="0" marL="0" rtl="0" algn="l">
              <a:spcBef>
                <a:spcPts val="600"/>
              </a:spcBef>
              <a:spcAft>
                <a:spcPts val="0"/>
              </a:spcAft>
              <a:buNone/>
            </a:pPr>
            <a:r>
              <a:rPr lang="en" sz="2400"/>
              <a:t>Form - can rescale arrows by changing scale.</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boundary</a:t>
            </a:r>
            <a:endParaRPr/>
          </a:p>
        </p:txBody>
      </p:sp>
      <p:sp>
        <p:nvSpPr>
          <p:cNvPr id="207" name="Google Shape;207;p32"/>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drawing the boundary, usually you want to plot the vertices.</a:t>
            </a:r>
            <a:endParaRPr/>
          </a:p>
          <a:p>
            <a:pPr indent="0" lvl="0" marL="0" rtl="0" algn="l">
              <a:spcBef>
                <a:spcPts val="600"/>
              </a:spcBef>
              <a:spcAft>
                <a:spcPts val="0"/>
              </a:spcAft>
              <a:buNone/>
            </a:pPr>
            <a:r>
              <a:rPr lang="en"/>
              <a:t>Increase the pixel size to make lines larger.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Cleaning up the figures</a:t>
            </a:r>
            <a:endParaRPr/>
          </a:p>
        </p:txBody>
      </p:sp>
      <p:sp>
        <p:nvSpPr>
          <p:cNvPr id="213" name="Google Shape;213;p3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Double click on each item.</a:t>
            </a:r>
            <a:endParaRPr/>
          </a:p>
          <a:p>
            <a:pPr indent="0" lvl="0" marL="0" rtl="0" algn="l">
              <a:spcBef>
                <a:spcPts val="600"/>
              </a:spcBef>
              <a:spcAft>
                <a:spcPts val="0"/>
              </a:spcAft>
              <a:buNone/>
            </a:pPr>
            <a:r>
              <a:rPr lang="en"/>
              <a:t>Unclick legend if you don’t want.</a:t>
            </a:r>
            <a:endParaRPr/>
          </a:p>
          <a:p>
            <a:pPr indent="0" lvl="0" marL="0" rtl="0" algn="l">
              <a:spcBef>
                <a:spcPts val="600"/>
              </a:spcBef>
              <a:spcAft>
                <a:spcPts val="0"/>
              </a:spcAft>
              <a:buNone/>
            </a:pPr>
            <a:r>
              <a:rPr lang="en"/>
              <a:t>Go to controls -&gt; annotation</a:t>
            </a:r>
            <a:endParaRPr/>
          </a:p>
          <a:p>
            <a:pPr indent="0" lvl="0" marL="0" rtl="0" algn="l">
              <a:spcBef>
                <a:spcPts val="600"/>
              </a:spcBef>
              <a:spcAft>
                <a:spcPts val="0"/>
              </a:spcAft>
              <a:buNone/>
            </a:pPr>
            <a:r>
              <a:rPr lang="en"/>
              <a:t>Unclick Database</a:t>
            </a:r>
            <a:endParaRPr/>
          </a:p>
          <a:p>
            <a:pPr indent="0" lvl="0" marL="0" rtl="0" algn="l">
              <a:spcBef>
                <a:spcPts val="600"/>
              </a:spcBef>
              <a:spcAft>
                <a:spcPts val="0"/>
              </a:spcAft>
              <a:buNone/>
            </a:pPr>
            <a:r>
              <a:rPr lang="en"/>
              <a:t>Unclick User information</a:t>
            </a:r>
            <a:endParaRPr/>
          </a:p>
          <a:p>
            <a:pPr indent="0" lvl="0" marL="0" rtl="0" algn="l">
              <a:spcBef>
                <a:spcPts val="6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Axes</a:t>
            </a:r>
            <a:endParaRPr/>
          </a:p>
        </p:txBody>
      </p:sp>
      <p:sp>
        <p:nvSpPr>
          <p:cNvPr id="219" name="Google Shape;219;p34"/>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 to 2D or 3D to modify axes</a:t>
            </a:r>
            <a:endParaRPr/>
          </a:p>
          <a:p>
            <a:pPr indent="0" lvl="0" marL="0" rtl="0" algn="l">
              <a:spcBef>
                <a:spcPts val="600"/>
              </a:spcBef>
              <a:spcAft>
                <a:spcPts val="0"/>
              </a:spcAft>
              <a:buNone/>
            </a:pPr>
            <a:r>
              <a:rPr lang="en"/>
              <a:t>You can make custom titles and change font style and size</a:t>
            </a:r>
            <a:endParaRPr/>
          </a:p>
          <a:p>
            <a:pPr indent="0" lvl="0" marL="0" rtl="0" algn="l">
              <a:spcBef>
                <a:spcPts val="600"/>
              </a:spcBef>
              <a:spcAft>
                <a:spcPts val="0"/>
              </a:spcAft>
              <a:buNone/>
            </a:pPr>
            <a:r>
              <a:rPr lang="en"/>
              <a:t>You can change or remove numbers along the axis.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Modify legends</a:t>
            </a:r>
            <a:endParaRPr/>
          </a:p>
        </p:txBody>
      </p:sp>
      <p:sp>
        <p:nvSpPr>
          <p:cNvPr id="225" name="Google Shape;225;p3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Go to the objects tab.</a:t>
            </a:r>
            <a:endParaRPr/>
          </a:p>
          <a:p>
            <a:pPr indent="0" lvl="0" marL="0" rtl="0" algn="l">
              <a:spcBef>
                <a:spcPts val="600"/>
              </a:spcBef>
              <a:spcAft>
                <a:spcPts val="0"/>
              </a:spcAft>
              <a:buNone/>
            </a:pPr>
            <a:r>
              <a:rPr lang="en"/>
              <a:t>Click the legend you want to modify</a:t>
            </a:r>
            <a:endParaRPr/>
          </a:p>
          <a:p>
            <a:pPr indent="0" lvl="0" marL="0" rtl="0" algn="l">
              <a:spcBef>
                <a:spcPts val="600"/>
              </a:spcBef>
              <a:spcAft>
                <a:spcPts val="0"/>
              </a:spcAft>
              <a:buNone/>
            </a:pPr>
            <a:r>
              <a:rPr lang="en"/>
              <a:t>Go to appearance, and unclick draw title and draw min/max.</a:t>
            </a:r>
            <a:endParaRPr/>
          </a:p>
          <a:p>
            <a:pPr indent="0" lvl="0" marL="0" rtl="0" algn="l">
              <a:spcBef>
                <a:spcPts val="600"/>
              </a:spcBef>
              <a:spcAft>
                <a:spcPts val="0"/>
              </a:spcAft>
              <a:buNone/>
            </a:pPr>
            <a:r>
              <a:rPr lang="en"/>
              <a:t>Click position to move the legend around.</a:t>
            </a:r>
            <a:endParaRPr/>
          </a:p>
          <a:p>
            <a:pPr indent="0" lvl="0" marL="0" rtl="0" algn="l">
              <a:spcBef>
                <a:spcPts val="600"/>
              </a:spcBef>
              <a:spcAft>
                <a:spcPts val="0"/>
              </a:spcAft>
              <a:buNone/>
            </a:pPr>
            <a:r>
              <a:rPr lang="en"/>
              <a:t>Under “Create New”, you can add text box or other things and move them around.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Save session as</a:t>
            </a:r>
            <a:endParaRPr/>
          </a:p>
        </p:txBody>
      </p:sp>
      <p:sp>
        <p:nvSpPr>
          <p:cNvPr id="231" name="Google Shape;231;p3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Save your work as a visit session.</a:t>
            </a:r>
            <a:endParaRPr/>
          </a:p>
          <a:p>
            <a:pPr indent="0" lvl="0" marL="0" rtl="0" algn="l">
              <a:spcBef>
                <a:spcPts val="600"/>
              </a:spcBef>
              <a:spcAft>
                <a:spcPts val="0"/>
              </a:spcAft>
              <a:buNone/>
            </a:pPr>
            <a:r>
              <a:rPr lang="en"/>
              <a:t>Restore session will reopen it.</a:t>
            </a:r>
            <a:endParaRPr/>
          </a:p>
          <a:p>
            <a:pPr indent="0" lvl="0" marL="0" rtl="0" algn="l">
              <a:spcBef>
                <a:spcPts val="600"/>
              </a:spcBef>
              <a:spcAft>
                <a:spcPts val="0"/>
              </a:spcAft>
              <a:buNone/>
            </a:pPr>
            <a:r>
              <a:rPr lang="en"/>
              <a:t>Restore session with sources allows you to select different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10"/>
          <p:cNvSpPr txBox="1"/>
          <p:nvPr>
            <p:ph idx="4294967295"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Set some preferences</a:t>
            </a:r>
            <a:endParaRPr/>
          </a:p>
        </p:txBody>
      </p:sp>
      <p:sp>
        <p:nvSpPr>
          <p:cNvPr id="40" name="Google Shape;40;p10"/>
          <p:cNvSpPr txBox="1"/>
          <p:nvPr/>
        </p:nvSpPr>
        <p:spPr>
          <a:xfrm>
            <a:off x="518225" y="1217850"/>
            <a:ext cx="7825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Next click on the </a:t>
            </a:r>
            <a:r>
              <a:rPr i="1" lang="en" sz="1600">
                <a:solidFill>
                  <a:schemeClr val="dk1"/>
                </a:solidFill>
              </a:rPr>
              <a:t>Visit 2.5.2</a:t>
            </a:r>
            <a:r>
              <a:rPr lang="en" sz="1600">
                <a:solidFill>
                  <a:schemeClr val="dk1"/>
                </a:solidFill>
              </a:rPr>
              <a:t> next to </a:t>
            </a:r>
            <a:r>
              <a:rPr i="1" lang="en" sz="1600">
                <a:solidFill>
                  <a:schemeClr val="dk1"/>
                </a:solidFill>
              </a:rPr>
              <a:t>File</a:t>
            </a:r>
            <a:r>
              <a:rPr lang="en" sz="1600">
                <a:solidFill>
                  <a:schemeClr val="dk1"/>
                </a:solidFill>
              </a:rPr>
              <a:t> and click on </a:t>
            </a:r>
            <a:r>
              <a:rPr i="1" lang="en" sz="1600">
                <a:solidFill>
                  <a:schemeClr val="dk1"/>
                </a:solidFill>
              </a:rPr>
              <a:t>Preferences </a:t>
            </a:r>
            <a:r>
              <a:rPr lang="en" sz="1600">
                <a:solidFill>
                  <a:schemeClr val="dk1"/>
                </a:solidFill>
              </a:rPr>
              <a:t>and then UNCHECK the box that reads </a:t>
            </a:r>
            <a:r>
              <a:rPr i="1" lang="en" sz="1600">
                <a:solidFill>
                  <a:schemeClr val="dk1"/>
                </a:solidFill>
              </a:rPr>
              <a:t>Enable Warning Message Popups</a:t>
            </a:r>
            <a:r>
              <a:rPr lang="en" sz="1600">
                <a:solidFill>
                  <a:schemeClr val="dk1"/>
                </a:solidFill>
              </a:rPr>
              <a:t>. (The reason for this is because when we start saving movies, a pop-up will spring up every time-step, which quite frankly can gets rather annoying).</a:t>
            </a:r>
            <a:endParaRPr sz="1600">
              <a:solidFill>
                <a:schemeClr val="dk1"/>
              </a:solidFill>
            </a:endParaRPr>
          </a:p>
        </p:txBody>
      </p:sp>
      <p:pic>
        <p:nvPicPr>
          <p:cNvPr id="41" name="Google Shape;41;p10"/>
          <p:cNvPicPr preferRelativeResize="0"/>
          <p:nvPr/>
        </p:nvPicPr>
        <p:blipFill>
          <a:blip r:embed="rId3">
            <a:alphaModFix/>
          </a:blip>
          <a:stretch>
            <a:fillRect/>
          </a:stretch>
        </p:blipFill>
        <p:spPr>
          <a:xfrm>
            <a:off x="1627438" y="2751538"/>
            <a:ext cx="6219825" cy="1914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Making movies</a:t>
            </a:r>
            <a:endParaRPr/>
          </a:p>
        </p:txBody>
      </p:sp>
      <p:sp>
        <p:nvSpPr>
          <p:cNvPr id="237" name="Google Shape;237;p3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Save as mpeg is not the best option.</a:t>
            </a:r>
            <a:endParaRPr/>
          </a:p>
          <a:p>
            <a:pPr indent="0" lvl="0" marL="0" rtl="0" algn="l">
              <a:spcBef>
                <a:spcPts val="600"/>
              </a:spcBef>
              <a:spcAft>
                <a:spcPts val="0"/>
              </a:spcAft>
              <a:buNone/>
            </a:pPr>
            <a:r>
              <a:rPr lang="en"/>
              <a:t>You can save movie, “new simple movie”, then select .PNG or .jpeg and it will save a set of images.</a:t>
            </a:r>
            <a:endParaRPr/>
          </a:p>
          <a:p>
            <a:pPr indent="0" lvl="0" marL="0" rtl="0" algn="l">
              <a:spcBef>
                <a:spcPts val="600"/>
              </a:spcBef>
              <a:spcAft>
                <a:spcPts val="0"/>
              </a:spcAft>
              <a:buNone/>
            </a:pPr>
            <a:r>
              <a:rPr lang="en"/>
              <a:t>Put the set of images back together as a movie using VirtualDub (free for PC) or Quicktime Pro.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11"/>
          <p:cNvSpPr txBox="1"/>
          <p:nvPr/>
        </p:nvSpPr>
        <p:spPr>
          <a:xfrm>
            <a:off x="374250" y="971725"/>
            <a:ext cx="8395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Now let’s begin throwing in our data! The first thing we need do open is the geometry files, i.e., the </a:t>
            </a:r>
            <a:r>
              <a:rPr i="1" lang="en" sz="1600">
                <a:solidFill>
                  <a:schemeClr val="dk1"/>
                </a:solidFill>
              </a:rPr>
              <a:t>lag_data.visit</a:t>
            </a:r>
            <a:r>
              <a:rPr lang="en" sz="1600">
                <a:solidFill>
                  <a:schemeClr val="dk1"/>
                </a:solidFill>
              </a:rPr>
              <a:t> files. To do this click the open icon, and enter the directory pathway pointing to the sample data file.</a:t>
            </a:r>
            <a:endParaRPr sz="1600">
              <a:solidFill>
                <a:schemeClr val="dk1"/>
              </a:solidFill>
            </a:endParaRPr>
          </a:p>
        </p:txBody>
      </p:sp>
      <p:sp>
        <p:nvSpPr>
          <p:cNvPr id="47" name="Google Shape;47;p11"/>
          <p:cNvSpPr txBox="1"/>
          <p:nvPr>
            <p:ph idx="4294967295"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 the boundary data</a:t>
            </a:r>
            <a:endParaRPr/>
          </a:p>
        </p:txBody>
      </p:sp>
      <p:pic>
        <p:nvPicPr>
          <p:cNvPr id="48" name="Google Shape;48;p11"/>
          <p:cNvPicPr preferRelativeResize="0"/>
          <p:nvPr/>
        </p:nvPicPr>
        <p:blipFill>
          <a:blip r:embed="rId3">
            <a:alphaModFix/>
          </a:blip>
          <a:stretch>
            <a:fillRect/>
          </a:stretch>
        </p:blipFill>
        <p:spPr>
          <a:xfrm>
            <a:off x="1210088" y="1873338"/>
            <a:ext cx="1857375" cy="3114675"/>
          </a:xfrm>
          <a:prstGeom prst="rect">
            <a:avLst/>
          </a:prstGeom>
          <a:noFill/>
          <a:ln>
            <a:noFill/>
          </a:ln>
        </p:spPr>
      </p:pic>
      <p:pic>
        <p:nvPicPr>
          <p:cNvPr id="49" name="Google Shape;49;p11"/>
          <p:cNvPicPr preferRelativeResize="0"/>
          <p:nvPr/>
        </p:nvPicPr>
        <p:blipFill>
          <a:blip r:embed="rId4">
            <a:alphaModFix/>
          </a:blip>
          <a:stretch>
            <a:fillRect/>
          </a:stretch>
        </p:blipFill>
        <p:spPr>
          <a:xfrm>
            <a:off x="3618875" y="1639125"/>
            <a:ext cx="4381500" cy="3200400"/>
          </a:xfrm>
          <a:prstGeom prst="rect">
            <a:avLst/>
          </a:prstGeom>
          <a:noFill/>
          <a:ln>
            <a:noFill/>
          </a:ln>
        </p:spPr>
      </p:pic>
      <p:cxnSp>
        <p:nvCxnSpPr>
          <p:cNvPr id="50" name="Google Shape;50;p11"/>
          <p:cNvCxnSpPr/>
          <p:nvPr/>
        </p:nvCxnSpPr>
        <p:spPr>
          <a:xfrm flipH="1" rot="10800000">
            <a:off x="595975" y="2617075"/>
            <a:ext cx="777300" cy="4794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2"/>
          <p:cNvSpPr txBox="1"/>
          <p:nvPr/>
        </p:nvSpPr>
        <p:spPr>
          <a:xfrm>
            <a:off x="669263" y="959750"/>
            <a:ext cx="8084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Once you click </a:t>
            </a:r>
            <a:r>
              <a:rPr i="1" lang="en" sz="1600">
                <a:solidFill>
                  <a:schemeClr val="dk1"/>
                </a:solidFill>
              </a:rPr>
              <a:t>ok</a:t>
            </a:r>
            <a:r>
              <a:rPr lang="en" sz="1600">
                <a:solidFill>
                  <a:schemeClr val="dk1"/>
                </a:solidFill>
              </a:rPr>
              <a:t>, it will return to what is a blank screen. All we did so far was open the file – we need to tell it to draw the Lagrangian points!</a:t>
            </a:r>
            <a:endParaRPr sz="1600">
              <a:solidFill>
                <a:schemeClr val="dk1"/>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rPr lang="en" sz="1600">
                <a:solidFill>
                  <a:schemeClr val="dk1"/>
                </a:solidFill>
              </a:rPr>
              <a:t>To do this first click the </a:t>
            </a:r>
            <a:r>
              <a:rPr i="1" lang="en" sz="1600">
                <a:solidFill>
                  <a:schemeClr val="dk1"/>
                </a:solidFill>
              </a:rPr>
              <a:t>Add</a:t>
            </a:r>
            <a:r>
              <a:rPr lang="en" sz="1600">
                <a:solidFill>
                  <a:schemeClr val="dk1"/>
                </a:solidFill>
              </a:rPr>
              <a:t> button and then click on </a:t>
            </a:r>
            <a:r>
              <a:rPr i="1" lang="en" sz="1600">
                <a:solidFill>
                  <a:schemeClr val="dk1"/>
                </a:solidFill>
              </a:rPr>
              <a:t>cones2d_512_vertices </a:t>
            </a:r>
            <a:r>
              <a:rPr lang="en" sz="1600">
                <a:solidFill>
                  <a:schemeClr val="dk1"/>
                </a:solidFill>
              </a:rPr>
              <a:t>under the </a:t>
            </a:r>
            <a:r>
              <a:rPr i="1" lang="en" sz="1600">
                <a:solidFill>
                  <a:schemeClr val="dk1"/>
                </a:solidFill>
              </a:rPr>
              <a:t>mesh </a:t>
            </a:r>
            <a:r>
              <a:rPr lang="en" sz="1600">
                <a:solidFill>
                  <a:schemeClr val="dk1"/>
                </a:solidFill>
              </a:rPr>
              <a:t>option. (Note that this file was called </a:t>
            </a:r>
            <a:r>
              <a:rPr i="1" lang="en" sz="1600">
                <a:solidFill>
                  <a:schemeClr val="dk1"/>
                </a:solidFill>
              </a:rPr>
              <a:t>trab_tube.vertices </a:t>
            </a:r>
            <a:r>
              <a:rPr lang="en" sz="1600">
                <a:solidFill>
                  <a:schemeClr val="dk1"/>
                </a:solidFill>
              </a:rPr>
              <a:t>in the screen shot).</a:t>
            </a:r>
            <a:endParaRPr sz="1600">
              <a:solidFill>
                <a:schemeClr val="dk1"/>
              </a:solidFill>
            </a:endParaRPr>
          </a:p>
        </p:txBody>
      </p:sp>
      <p:pic>
        <p:nvPicPr>
          <p:cNvPr id="56" name="Google Shape;56;p12"/>
          <p:cNvPicPr preferRelativeResize="0"/>
          <p:nvPr/>
        </p:nvPicPr>
        <p:blipFill>
          <a:blip r:embed="rId3">
            <a:alphaModFix/>
          </a:blip>
          <a:stretch>
            <a:fillRect/>
          </a:stretch>
        </p:blipFill>
        <p:spPr>
          <a:xfrm>
            <a:off x="2344488" y="2381250"/>
            <a:ext cx="4733925" cy="2762250"/>
          </a:xfrm>
          <a:prstGeom prst="rect">
            <a:avLst/>
          </a:prstGeom>
          <a:noFill/>
          <a:ln>
            <a:noFill/>
          </a:ln>
        </p:spPr>
      </p:pic>
      <p:cxnSp>
        <p:nvCxnSpPr>
          <p:cNvPr id="57" name="Google Shape;57;p12"/>
          <p:cNvCxnSpPr/>
          <p:nvPr/>
        </p:nvCxnSpPr>
        <p:spPr>
          <a:xfrm>
            <a:off x="1787925" y="4145900"/>
            <a:ext cx="712500" cy="621900"/>
          </a:xfrm>
          <a:prstGeom prst="straightConnector1">
            <a:avLst/>
          </a:prstGeom>
          <a:noFill/>
          <a:ln cap="flat" cmpd="sng" w="28575">
            <a:solidFill>
              <a:srgbClr val="FF0000"/>
            </a:solidFill>
            <a:prstDash val="solid"/>
            <a:round/>
            <a:headEnd len="med" w="med" type="none"/>
            <a:tailEnd len="med" w="med" type="triangle"/>
          </a:ln>
        </p:spPr>
      </p:cxnSp>
      <p:sp>
        <p:nvSpPr>
          <p:cNvPr id="58" name="Google Shape;58;p12"/>
          <p:cNvSpPr txBox="1"/>
          <p:nvPr>
            <p:ph idx="4294967295" type="title"/>
          </p:nvPr>
        </p:nvSpPr>
        <p:spPr>
          <a:xfrm>
            <a:off x="405375" y="102353"/>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 the boundary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Plot the boundary</a:t>
            </a:r>
            <a:endParaRPr/>
          </a:p>
        </p:txBody>
      </p:sp>
      <p:sp>
        <p:nvSpPr>
          <p:cNvPr id="64" name="Google Shape;64;p13"/>
          <p:cNvSpPr txBox="1"/>
          <p:nvPr/>
        </p:nvSpPr>
        <p:spPr>
          <a:xfrm>
            <a:off x="529800" y="1282650"/>
            <a:ext cx="8084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 You will probably also notice that even though we opened the Lagrangian point file and added the </a:t>
            </a:r>
            <a:r>
              <a:rPr i="1" lang="en" sz="1600">
                <a:solidFill>
                  <a:schemeClr val="dk1"/>
                </a:solidFill>
              </a:rPr>
              <a:t>mesh</a:t>
            </a:r>
            <a:r>
              <a:rPr lang="en" sz="1600">
                <a:solidFill>
                  <a:schemeClr val="dk1"/>
                </a:solidFill>
              </a:rPr>
              <a:t> in Visit, nothing has shown up. Well now we will finally draw the geometry.  To do this, just click on the </a:t>
            </a:r>
            <a:r>
              <a:rPr i="1" lang="en" sz="1600">
                <a:solidFill>
                  <a:schemeClr val="dk1"/>
                </a:solidFill>
              </a:rPr>
              <a:t>mesh</a:t>
            </a:r>
            <a:r>
              <a:rPr lang="en" sz="1600">
                <a:solidFill>
                  <a:schemeClr val="dk1"/>
                </a:solidFill>
              </a:rPr>
              <a:t>-</a:t>
            </a:r>
            <a:r>
              <a:rPr i="1" lang="en" sz="1600">
                <a:solidFill>
                  <a:schemeClr val="dk1"/>
                </a:solidFill>
              </a:rPr>
              <a:t> cones2d_512 </a:t>
            </a:r>
            <a:r>
              <a:rPr lang="en" sz="1600">
                <a:solidFill>
                  <a:schemeClr val="dk1"/>
                </a:solidFill>
              </a:rPr>
              <a:t>part and click on </a:t>
            </a:r>
            <a:r>
              <a:rPr i="1" lang="en" sz="1600">
                <a:solidFill>
                  <a:schemeClr val="dk1"/>
                </a:solidFill>
              </a:rPr>
              <a:t>Draw.</a:t>
            </a:r>
            <a:endParaRPr i="1" sz="1600">
              <a:solidFill>
                <a:schemeClr val="dk1"/>
              </a:solidFill>
            </a:endParaRPr>
          </a:p>
        </p:txBody>
      </p:sp>
      <p:pic>
        <p:nvPicPr>
          <p:cNvPr id="65" name="Google Shape;65;p13"/>
          <p:cNvPicPr preferRelativeResize="0"/>
          <p:nvPr/>
        </p:nvPicPr>
        <p:blipFill>
          <a:blip r:embed="rId3">
            <a:alphaModFix/>
          </a:blip>
          <a:stretch>
            <a:fillRect/>
          </a:stretch>
        </p:blipFill>
        <p:spPr>
          <a:xfrm>
            <a:off x="2933488" y="2691663"/>
            <a:ext cx="3400425" cy="143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Now you should see the boundary</a:t>
            </a:r>
            <a:endParaRPr/>
          </a:p>
        </p:txBody>
      </p:sp>
      <p:pic>
        <p:nvPicPr>
          <p:cNvPr id="71" name="Google Shape;71;p14"/>
          <p:cNvPicPr preferRelativeResize="0"/>
          <p:nvPr/>
        </p:nvPicPr>
        <p:blipFill>
          <a:blip r:embed="rId3">
            <a:alphaModFix/>
          </a:blip>
          <a:stretch>
            <a:fillRect/>
          </a:stretch>
        </p:blipFill>
        <p:spPr>
          <a:xfrm>
            <a:off x="1776975" y="1158300"/>
            <a:ext cx="5486400" cy="373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 the velocity data</a:t>
            </a:r>
            <a:endParaRPr/>
          </a:p>
        </p:txBody>
      </p:sp>
      <p:sp>
        <p:nvSpPr>
          <p:cNvPr id="77" name="Google Shape;77;p15"/>
          <p:cNvSpPr txBox="1"/>
          <p:nvPr/>
        </p:nvSpPr>
        <p:spPr>
          <a:xfrm>
            <a:off x="381900" y="1071750"/>
            <a:ext cx="83049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First we need to open the data file called </a:t>
            </a:r>
            <a:r>
              <a:rPr i="1" lang="en" sz="1600">
                <a:solidFill>
                  <a:schemeClr val="dk1"/>
                </a:solidFill>
              </a:rPr>
              <a:t>dumps.visit</a:t>
            </a:r>
            <a:r>
              <a:rPr lang="en" sz="1600">
                <a:solidFill>
                  <a:schemeClr val="dk1"/>
                </a:solidFill>
              </a:rPr>
              <a:t>, which contains all dynamical information from the simulation. We open this file in a similar manner to how we opened the </a:t>
            </a:r>
            <a:r>
              <a:rPr i="1" lang="en" sz="1600">
                <a:solidFill>
                  <a:schemeClr val="dk1"/>
                </a:solidFill>
              </a:rPr>
              <a:t>lag_data.visit</a:t>
            </a:r>
            <a:r>
              <a:rPr lang="en" sz="1600">
                <a:solidFill>
                  <a:schemeClr val="dk1"/>
                </a:solidFill>
              </a:rPr>
              <a:t> file earlier. Click the open tab, and then click the </a:t>
            </a:r>
            <a:r>
              <a:rPr i="1" lang="en" sz="1600">
                <a:solidFill>
                  <a:schemeClr val="dk1"/>
                </a:solidFill>
              </a:rPr>
              <a:t>dumps.visit</a:t>
            </a:r>
            <a:r>
              <a:rPr lang="en" sz="1600">
                <a:solidFill>
                  <a:schemeClr val="dk1"/>
                </a:solidFill>
              </a:rPr>
              <a:t> file and </a:t>
            </a:r>
            <a:r>
              <a:rPr i="1" lang="en" sz="1600">
                <a:solidFill>
                  <a:schemeClr val="dk1"/>
                </a:solidFill>
              </a:rPr>
              <a:t>ok</a:t>
            </a:r>
            <a:r>
              <a:rPr lang="en" sz="1600">
                <a:solidFill>
                  <a:schemeClr val="dk1"/>
                </a:solidFill>
              </a:rPr>
              <a:t>.</a:t>
            </a:r>
            <a:endParaRPr sz="1600">
              <a:solidFill>
                <a:schemeClr val="dk1"/>
              </a:solidFill>
            </a:endParaRPr>
          </a:p>
        </p:txBody>
      </p:sp>
      <p:pic>
        <p:nvPicPr>
          <p:cNvPr id="78" name="Google Shape;78;p15"/>
          <p:cNvPicPr preferRelativeResize="0"/>
          <p:nvPr/>
        </p:nvPicPr>
        <p:blipFill>
          <a:blip r:embed="rId3">
            <a:alphaModFix/>
          </a:blip>
          <a:stretch>
            <a:fillRect/>
          </a:stretch>
        </p:blipFill>
        <p:spPr>
          <a:xfrm>
            <a:off x="2570423" y="1978400"/>
            <a:ext cx="3777975" cy="287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457200" y="3"/>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 should see the following</a:t>
            </a:r>
            <a:endParaRPr/>
          </a:p>
        </p:txBody>
      </p:sp>
      <p:pic>
        <p:nvPicPr>
          <p:cNvPr id="84" name="Google Shape;84;p16"/>
          <p:cNvPicPr preferRelativeResize="0"/>
          <p:nvPr/>
        </p:nvPicPr>
        <p:blipFill>
          <a:blip r:embed="rId3">
            <a:alphaModFix/>
          </a:blip>
          <a:stretch>
            <a:fillRect/>
          </a:stretch>
        </p:blipFill>
        <p:spPr>
          <a:xfrm>
            <a:off x="2283800" y="2139725"/>
            <a:ext cx="4453275" cy="2870325"/>
          </a:xfrm>
          <a:prstGeom prst="rect">
            <a:avLst/>
          </a:prstGeom>
          <a:noFill/>
          <a:ln>
            <a:noFill/>
          </a:ln>
        </p:spPr>
      </p:pic>
      <p:sp>
        <p:nvSpPr>
          <p:cNvPr id="85" name="Google Shape;85;p16"/>
          <p:cNvSpPr txBox="1"/>
          <p:nvPr/>
        </p:nvSpPr>
        <p:spPr>
          <a:xfrm>
            <a:off x="509025" y="752425"/>
            <a:ext cx="8229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 will now see colored boxes that show up are large regions that involve different levels of the adaptive mesh. If you </a:t>
            </a:r>
            <a:r>
              <a:rPr i="1" lang="en">
                <a:solidFill>
                  <a:schemeClr val="dk1"/>
                </a:solidFill>
              </a:rPr>
              <a:t>play</a:t>
            </a:r>
            <a:r>
              <a:rPr lang="en">
                <a:solidFill>
                  <a:schemeClr val="dk1"/>
                </a:solidFill>
              </a:rPr>
              <a:t> the simulation now, you still won’t see any interesting dynamics, but you can see how different levels of the adaptive mesh refinement change to capture better resolution during the course of the simulation in certain areas. However, these boxes will get in the way of seeing a lot of the dynamics, so click of the </a:t>
            </a:r>
            <a:r>
              <a:rPr i="1" lang="en">
                <a:solidFill>
                  <a:schemeClr val="dk1"/>
                </a:solidFill>
              </a:rPr>
              <a:t>Hide/Show</a:t>
            </a:r>
            <a:r>
              <a:rPr lang="en">
                <a:solidFill>
                  <a:schemeClr val="dk1"/>
                </a:solidFill>
              </a:rPr>
              <a:t> button to hide them.</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