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9144000"/>
  <p:notesSz cx="6858000" cy="9144000"/>
  <p:embeddedFontLst>
    <p:embeddedFont>
      <p:font typeface="Merriweather Sans"/>
      <p:regular r:id="rId39"/>
      <p:bold r:id="rId40"/>
      <p:italic r:id="rId41"/>
      <p:boldItalic r:id="rId42"/>
    </p:embeddedFont>
    <p:embeddedFont>
      <p:font typeface="Helvetica Neue"/>
      <p:regular r:id="rId43"/>
      <p:bold r:id="rId44"/>
      <p:italic r:id="rId45"/>
      <p:boldItalic r:id="rId46"/>
    </p:embeddedFont>
    <p:embeddedFont>
      <p:font typeface="Questrial"/>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erriweatherSans-bold.fntdata"/><Relationship Id="rId20" Type="http://schemas.openxmlformats.org/officeDocument/2006/relationships/slide" Target="slides/slide16.xml"/><Relationship Id="rId42" Type="http://schemas.openxmlformats.org/officeDocument/2006/relationships/font" Target="fonts/MerriweatherSans-boldItalic.fntdata"/><Relationship Id="rId41" Type="http://schemas.openxmlformats.org/officeDocument/2006/relationships/font" Target="fonts/MerriweatherSans-italic.fntdata"/><Relationship Id="rId22" Type="http://schemas.openxmlformats.org/officeDocument/2006/relationships/slide" Target="slides/slide18.xml"/><Relationship Id="rId44" Type="http://schemas.openxmlformats.org/officeDocument/2006/relationships/font" Target="fonts/HelveticaNeue-bold.fntdata"/><Relationship Id="rId21" Type="http://schemas.openxmlformats.org/officeDocument/2006/relationships/slide" Target="slides/slide17.xml"/><Relationship Id="rId43" Type="http://schemas.openxmlformats.org/officeDocument/2006/relationships/font" Target="fonts/HelveticaNeue-regular.fntdata"/><Relationship Id="rId24" Type="http://schemas.openxmlformats.org/officeDocument/2006/relationships/slide" Target="slides/slide20.xml"/><Relationship Id="rId46" Type="http://schemas.openxmlformats.org/officeDocument/2006/relationships/font" Target="fonts/HelveticaNeue-boldItalic.fntdata"/><Relationship Id="rId23" Type="http://schemas.openxmlformats.org/officeDocument/2006/relationships/slide" Target="slides/slide19.xml"/><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Questrial-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erriweatherSans-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a:p>
          <a:p>
            <a:pPr indent="-88900" lvl="1" marL="0" marR="0" rtl="0" algn="l">
              <a:spcBef>
                <a:spcPts val="0"/>
              </a:spcBef>
              <a:spcAft>
                <a:spcPts val="0"/>
              </a:spcAft>
              <a:buSzPts val="1400"/>
              <a:buChar char="○"/>
            </a:pPr>
            <a:r>
              <a:t/>
            </a:r>
            <a:endParaRPr/>
          </a:p>
          <a:p>
            <a:pPr indent="-88900" lvl="2" marL="0" marR="0" rtl="0" algn="l">
              <a:spcBef>
                <a:spcPts val="0"/>
              </a:spcBef>
              <a:spcAft>
                <a:spcPts val="0"/>
              </a:spcAft>
              <a:buSzPts val="1400"/>
              <a:buChar char="■"/>
            </a:pPr>
            <a:r>
              <a:t/>
            </a:r>
            <a:endParaRPr/>
          </a:p>
          <a:p>
            <a:pPr indent="-88900" lvl="3" marL="0" marR="0" rtl="0" algn="l">
              <a:spcBef>
                <a:spcPts val="0"/>
              </a:spcBef>
              <a:spcAft>
                <a:spcPts val="0"/>
              </a:spcAft>
              <a:buSzPts val="1400"/>
              <a:buChar char="●"/>
            </a:pPr>
            <a:r>
              <a:t/>
            </a:r>
            <a:endParaRPr/>
          </a:p>
          <a:p>
            <a:pPr indent="-88900" lvl="4" marL="0" marR="0" rtl="0" algn="l">
              <a:spcBef>
                <a:spcPts val="0"/>
              </a:spcBef>
              <a:spcAft>
                <a:spcPts val="0"/>
              </a:spcAft>
              <a:buSzPts val="1400"/>
              <a:buChar char="○"/>
            </a:pPr>
            <a:r>
              <a:t/>
            </a:r>
            <a:endParaRPr/>
          </a:p>
          <a:p>
            <a:pPr indent="-88900" lvl="5" marL="0" marR="0" rtl="0" algn="l">
              <a:spcBef>
                <a:spcPts val="0"/>
              </a:spcBef>
              <a:spcAft>
                <a:spcPts val="0"/>
              </a:spcAft>
              <a:buSzPts val="1400"/>
              <a:buChar char="■"/>
            </a:pPr>
            <a:r>
              <a:t/>
            </a:r>
            <a:endParaRPr/>
          </a:p>
          <a:p>
            <a:pPr indent="-88900" lvl="6" marL="0" marR="0" rtl="0" algn="l">
              <a:spcBef>
                <a:spcPts val="0"/>
              </a:spcBef>
              <a:spcAft>
                <a:spcPts val="0"/>
              </a:spcAft>
              <a:buSzPts val="1400"/>
              <a:buChar char="●"/>
            </a:pPr>
            <a:r>
              <a:t/>
            </a:r>
            <a:endParaRPr/>
          </a:p>
          <a:p>
            <a:pPr indent="-88900" lvl="7" marL="0" marR="0" rtl="0" algn="l">
              <a:spcBef>
                <a:spcPts val="0"/>
              </a:spcBef>
              <a:spcAft>
                <a:spcPts val="0"/>
              </a:spcAft>
              <a:buSzPts val="1400"/>
              <a:buChar char="○"/>
            </a:pPr>
            <a:r>
              <a:t/>
            </a:r>
            <a:endParaRPr/>
          </a:p>
          <a:p>
            <a:pPr indent="-88900" lvl="8" marL="0" marR="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1" name="Google Shape;17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Delta function weights are used to determine how much force is applied to nearby grid cells.</a:t>
            </a:r>
            <a:endParaRPr/>
          </a:p>
          <a:p>
            <a:pPr indent="0" lvl="0" marL="0" rtl="0" algn="l">
              <a:spcBef>
                <a:spcPts val="0"/>
              </a:spcBef>
              <a:spcAft>
                <a:spcPts val="0"/>
              </a:spcAft>
              <a:buNone/>
            </a:pPr>
            <a:r>
              <a:t/>
            </a:r>
            <a:endParaRPr b="0" i="0" sz="1400" u="none" cap="none" strike="noStrike">
              <a:latin typeface="Merriweather Sans"/>
              <a:ea typeface="Merriweather Sans"/>
              <a:cs typeface="Merriweather Sans"/>
              <a:sym typeface="Merriweather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9" name="Google Shape;17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We also use this discrete delta function for the velocity interpolation from the Cartesian grid to the curvilinear mesh.</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At a given time step, we know the velocity at each grid cell.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87" name="Google Shape;18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We obtain the velocity at material point q by summing nearby velocities multiplied by the discrete delta functions evaluated at the position of the Eulerian grid cell minus the position of the boundary.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81b1eaca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1b1eaca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Arial"/>
              <a:ea typeface="Arial"/>
              <a:cs typeface="Arial"/>
              <a:sym typeface="Arial"/>
            </a:endParaRPr>
          </a:p>
        </p:txBody>
      </p:sp>
      <p:sp>
        <p:nvSpPr>
          <p:cNvPr id="92" name="Google Shape;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1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50" lIns="89925" spcFirstLastPara="1" rIns="89925" wrap="square" tIns="44950">
            <a:noAutofit/>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800" u="none" cap="none" strike="noStrike"/>
          </a:p>
        </p:txBody>
      </p:sp>
      <p:sp>
        <p:nvSpPr>
          <p:cNvPr id="240" name="Google Shape;24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4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4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4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4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41e67884_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1e67884_0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4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5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5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26" name="Google Shape;32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Now on to the mathematical formulation. This is a direct numerical simulation, we solve the Navier Stokes equations with an added Eulerian elastic body force density with respect to the Eulerian coordinate system.</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Fluid-structure coupling is done via integral transforms with delta function kernels.</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1) First transform converts Lagrangian elastic force density into Eulerian elastic force density.</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2) Second transform enforces that material point q moves at the local fluid velocity.</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The lagrangian elastic force is obtained by looking at the deformation of the boundary, which could resist bending, stretching, and so on, with stiffness coefficients that change in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37" name="Google Shape;33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So if we are given the position of an elastic structure, X(q,t), we can compute the corresponding elastic force density, F(q,t) and then use this delta function transform to obtain the Eulerian elastic force density which gets plugged into the Navier-Stokes equations.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50" name="Google Shape;35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In the numerical method, we use a regularized 2D delta function as the product of 1D regularized delta function.</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Here is one such example which has the support of 4 Cartesian grid cells. Note r is the distance from the Lagrangian boundary.</a:t>
            </a:r>
            <a:endParaRPr/>
          </a:p>
          <a:p>
            <a:pPr indent="0" lvl="0" marL="0" rtl="0" algn="l">
              <a:spcBef>
                <a:spcPts val="0"/>
              </a:spcBef>
              <a:spcAft>
                <a:spcPts val="0"/>
              </a:spcAft>
              <a:buNone/>
            </a:pPr>
            <a:r>
              <a:t/>
            </a:r>
            <a:endParaRPr b="0" i="0" sz="1400" u="none" cap="none" strike="noStrike">
              <a:latin typeface="Merriweather Sans"/>
              <a:ea typeface="Merriweather Sans"/>
              <a:cs typeface="Merriweather Sans"/>
              <a:sym typeface="Merriweather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Arial"/>
              <a:ea typeface="Arial"/>
              <a:cs typeface="Arial"/>
              <a:sym typeface="Arial"/>
            </a:endParaRPr>
          </a:p>
        </p:txBody>
      </p:sp>
      <p:sp>
        <p:nvSpPr>
          <p:cNvPr id="115" name="Google Shape;115;p18:notes"/>
          <p:cNvSpPr/>
          <p:nvPr>
            <p:ph idx="2" type="sldImg"/>
          </p:nvPr>
        </p:nvSpPr>
        <p:spPr>
          <a:xfrm>
            <a:off x="1130300" y="676275"/>
            <a:ext cx="4610100" cy="3457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 name="Google Shape;116;p18:notes"/>
          <p:cNvSpPr txBox="1"/>
          <p:nvPr>
            <p:ph idx="1" type="body"/>
          </p:nvPr>
        </p:nvSpPr>
        <p:spPr>
          <a:xfrm>
            <a:off x="896938" y="4359275"/>
            <a:ext cx="5076825" cy="41338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50" lIns="89925" spcFirstLastPara="1" rIns="89925" wrap="square" tIns="44950">
            <a:noAutofit/>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Arial"/>
              <a:ea typeface="Arial"/>
              <a:cs typeface="Arial"/>
              <a:sym typeface="Arial"/>
            </a:endParaRPr>
          </a:p>
        </p:txBody>
      </p:sp>
      <p:sp>
        <p:nvSpPr>
          <p:cNvPr id="127" name="Google Shape;127;p20:notes"/>
          <p:cNvSpPr/>
          <p:nvPr>
            <p:ph idx="2" type="sldImg"/>
          </p:nvPr>
        </p:nvSpPr>
        <p:spPr>
          <a:xfrm>
            <a:off x="1130300" y="676275"/>
            <a:ext cx="4610100" cy="3457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 name="Google Shape;128;p20:notes"/>
          <p:cNvSpPr txBox="1"/>
          <p:nvPr>
            <p:ph idx="1" type="body"/>
          </p:nvPr>
        </p:nvSpPr>
        <p:spPr>
          <a:xfrm>
            <a:off x="896938" y="4359275"/>
            <a:ext cx="5076825" cy="41338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50" lIns="89925" spcFirstLastPara="1" rIns="89925" wrap="square" tIns="44950">
            <a:noAutofit/>
          </a:bodyPr>
          <a:lstStyle/>
          <a:p>
            <a:pPr indent="0" lvl="0" marL="0" marR="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41" name="Google Shape;14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Now let</a:t>
            </a:r>
            <a:r>
              <a:rPr b="0" i="0" lang="en-US" sz="2000" u="none" cap="none" strike="noStrike">
                <a:latin typeface="Arial"/>
                <a:ea typeface="Arial"/>
                <a:cs typeface="Arial"/>
                <a:sym typeface="Arial"/>
              </a:rPr>
              <a:t>’</a:t>
            </a:r>
            <a:r>
              <a:rPr b="0" i="0" lang="en-US" sz="2000" u="none" cap="none" strike="noStrike">
                <a:latin typeface="Merriweather Sans"/>
                <a:ea typeface="Merriweather Sans"/>
                <a:cs typeface="Merriweather Sans"/>
                <a:sym typeface="Merriweather Sans"/>
              </a:rPr>
              <a:t>s move to what we can call numerical experiments.</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How do we simulate this fluid structure interaction? We will use the immersed boundary framework introduced by Peskin for working on the adult heart.</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We have an Eulerian description of the viscous, incompressible fluid, and a Lagrangrian description of the immersed elastic stucture.</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Go through variables.</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Note there is no body conforming moving grid for the fluid.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55" name="Google Shape;15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The immersed boundary method is both a mathematical formulation of this problem and a numerical method. </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Let me walk through the steps we take for each time step in the method before moving to the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2" name="Google Shape;16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The integral is discretized into a sum, and the delta function is discretized into a discrete delta function.</a:t>
            </a:r>
            <a:endParaRPr/>
          </a:p>
          <a:p>
            <a:pPr indent="0" lvl="0" marL="0" rtl="0" algn="l">
              <a:spcBef>
                <a:spcPts val="0"/>
              </a:spcBef>
              <a:spcAft>
                <a:spcPts val="0"/>
              </a:spcAft>
              <a:buNone/>
            </a:pPr>
            <a:r>
              <a:rPr b="0" i="0" lang="en-US" sz="2000" u="none" cap="none" strike="noStrike">
                <a:latin typeface="Merriweather Sans"/>
                <a:ea typeface="Merriweather Sans"/>
                <a:cs typeface="Merriweather Sans"/>
                <a:sym typeface="Merriweather Sans"/>
              </a:rPr>
              <a:t>Here is a section of a boundary that resists bending, with the resulting force acting on the fluid from material point q.</a:t>
            </a:r>
            <a:endParaRPr/>
          </a:p>
          <a:p>
            <a:pPr indent="0" lvl="0" marL="0" rtl="0" algn="l">
              <a:spcBef>
                <a:spcPts val="0"/>
              </a:spcBef>
              <a:spcAft>
                <a:spcPts val="0"/>
              </a:spcAft>
              <a:buNone/>
            </a:pPr>
            <a:r>
              <a:t/>
            </a:r>
            <a:endParaRPr b="0" i="0" sz="1400" u="none" cap="none" strike="noStrike">
              <a:latin typeface="Merriweather Sans"/>
              <a:ea typeface="Merriweather Sans"/>
              <a:cs typeface="Merriweather Sans"/>
              <a:sym typeface="Merriweather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Calibri"/>
              <a:buNone/>
              <a:defRPr/>
            </a:lvl1pPr>
            <a:lvl2pPr indent="0" lvl="1" marL="457200" marR="0" rtl="0" algn="ctr">
              <a:spcBef>
                <a:spcPts val="560"/>
              </a:spcBef>
              <a:spcAft>
                <a:spcPts val="0"/>
              </a:spcAft>
              <a:buClr>
                <a:srgbClr val="888888"/>
              </a:buClr>
              <a:buSzPts val="1400"/>
              <a:buFont typeface="Calibri"/>
              <a:buNone/>
              <a:defRPr/>
            </a:lvl2pPr>
            <a:lvl3pPr indent="0" lvl="2" marL="914400" marR="0" rtl="0" algn="ctr">
              <a:spcBef>
                <a:spcPts val="480"/>
              </a:spcBef>
              <a:spcAft>
                <a:spcPts val="0"/>
              </a:spcAft>
              <a:buClr>
                <a:srgbClr val="888888"/>
              </a:buClr>
              <a:buSzPts val="1400"/>
              <a:buFont typeface="Calibri"/>
              <a:buNone/>
              <a:defRPr/>
            </a:lvl3pPr>
            <a:lvl4pPr indent="0" lvl="3" marL="1371600" marR="0" rtl="0" algn="ctr">
              <a:spcBef>
                <a:spcPts val="400"/>
              </a:spcBef>
              <a:spcAft>
                <a:spcPts val="0"/>
              </a:spcAft>
              <a:buClr>
                <a:srgbClr val="888888"/>
              </a:buClr>
              <a:buSzPts val="1400"/>
              <a:buFont typeface="Calibri"/>
              <a:buNone/>
              <a:defRPr/>
            </a:lvl4pPr>
            <a:lvl5pPr indent="0" lvl="4" marL="1828800" marR="0" rtl="0" algn="ctr">
              <a:spcBef>
                <a:spcPts val="400"/>
              </a:spcBef>
              <a:spcAft>
                <a:spcPts val="0"/>
              </a:spcAft>
              <a:buClr>
                <a:srgbClr val="888888"/>
              </a:buClr>
              <a:buSzPts val="1400"/>
              <a:buFont typeface="Calibri"/>
              <a:buNone/>
              <a:defRPr/>
            </a:lvl5pPr>
            <a:lvl6pPr indent="0" lvl="5" marL="2286000" marR="0" rtl="0" algn="ctr">
              <a:spcBef>
                <a:spcPts val="400"/>
              </a:spcBef>
              <a:spcAft>
                <a:spcPts val="0"/>
              </a:spcAft>
              <a:buClr>
                <a:srgbClr val="888888"/>
              </a:buClr>
              <a:buSzPts val="1400"/>
              <a:buFont typeface="Calibri"/>
              <a:buNone/>
              <a:defRPr/>
            </a:lvl6pPr>
            <a:lvl7pPr indent="0" lvl="6" marL="2743200" marR="0" rtl="0" algn="ctr">
              <a:spcBef>
                <a:spcPts val="400"/>
              </a:spcBef>
              <a:spcAft>
                <a:spcPts val="0"/>
              </a:spcAft>
              <a:buClr>
                <a:srgbClr val="888888"/>
              </a:buClr>
              <a:buSzPts val="1400"/>
              <a:buFont typeface="Calibri"/>
              <a:buNone/>
              <a:defRPr/>
            </a:lvl7pPr>
            <a:lvl8pPr indent="0" lvl="7" marL="3200400" marR="0" rtl="0" algn="ctr">
              <a:spcBef>
                <a:spcPts val="400"/>
              </a:spcBef>
              <a:spcAft>
                <a:spcPts val="0"/>
              </a:spcAft>
              <a:buClr>
                <a:srgbClr val="888888"/>
              </a:buClr>
              <a:buSzPts val="1400"/>
              <a:buFont typeface="Calibri"/>
              <a:buNone/>
              <a:defRPr/>
            </a:lvl8pPr>
            <a:lvl9pPr indent="0" lvl="8" marL="3657600" marR="0" rtl="0" algn="ctr">
              <a:spcBef>
                <a:spcPts val="400"/>
              </a:spcBef>
              <a:spcAft>
                <a:spcPts val="0"/>
              </a:spcAft>
              <a:buClr>
                <a:srgbClr val="888888"/>
              </a:buClr>
              <a:buSzPts val="1400"/>
              <a:buFont typeface="Calibri"/>
              <a:buNone/>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Calibri"/>
              <a:buChar char="•"/>
              <a:defRPr/>
            </a:lvl1pPr>
            <a:lvl2pPr indent="-317500" lvl="1" marL="914400" rtl="0" algn="l">
              <a:spcBef>
                <a:spcPts val="560"/>
              </a:spcBef>
              <a:spcAft>
                <a:spcPts val="0"/>
              </a:spcAft>
              <a:buClr>
                <a:schemeClr val="dk1"/>
              </a:buClr>
              <a:buSzPts val="1400"/>
              <a:buFont typeface="Calibri"/>
              <a:buChar char="–"/>
              <a:defRPr/>
            </a:lvl2pPr>
            <a:lvl3pPr indent="-317500" lvl="2" marL="1371600" rtl="0" algn="l">
              <a:spcBef>
                <a:spcPts val="480"/>
              </a:spcBef>
              <a:spcAft>
                <a:spcPts val="0"/>
              </a:spcAft>
              <a:buClr>
                <a:schemeClr val="dk1"/>
              </a:buClr>
              <a:buSzPts val="1400"/>
              <a:buFont typeface="Calibri"/>
              <a:buChar char="•"/>
              <a:defRPr/>
            </a:lvl3pPr>
            <a:lvl4pPr indent="-317500" lvl="3" marL="1828800" rtl="0" algn="l">
              <a:spcBef>
                <a:spcPts val="400"/>
              </a:spcBef>
              <a:spcAft>
                <a:spcPts val="0"/>
              </a:spcAft>
              <a:buClr>
                <a:schemeClr val="dk1"/>
              </a:buClr>
              <a:buSzPts val="1400"/>
              <a:buFont typeface="Calibri"/>
              <a:buChar char="–"/>
              <a:defRPr/>
            </a:lvl4pPr>
            <a:lvl5pPr indent="-317500" lvl="4" marL="2286000" rtl="0" algn="l">
              <a:spcBef>
                <a:spcPts val="400"/>
              </a:spcBef>
              <a:spcAft>
                <a:spcPts val="0"/>
              </a:spcAft>
              <a:buClr>
                <a:schemeClr val="dk1"/>
              </a:buClr>
              <a:buSzPts val="1400"/>
              <a:buFont typeface="Calibri"/>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Calibri"/>
              <a:buChar char="•"/>
              <a:defRPr/>
            </a:lvl1pPr>
            <a:lvl2pPr indent="-317500" lvl="1" marL="914400" marR="0" rtl="0" algn="l">
              <a:spcBef>
                <a:spcPts val="560"/>
              </a:spcBef>
              <a:spcAft>
                <a:spcPts val="0"/>
              </a:spcAft>
              <a:buClr>
                <a:schemeClr val="dk1"/>
              </a:buClr>
              <a:buSzPts val="1400"/>
              <a:buFont typeface="Calibri"/>
              <a:buChar char="–"/>
              <a:defRPr/>
            </a:lvl2pPr>
            <a:lvl3pPr indent="-317500" lvl="2" marL="1371600" marR="0" rtl="0" algn="l">
              <a:spcBef>
                <a:spcPts val="480"/>
              </a:spcBef>
              <a:spcAft>
                <a:spcPts val="0"/>
              </a:spcAft>
              <a:buClr>
                <a:schemeClr val="dk1"/>
              </a:buClr>
              <a:buSzPts val="1400"/>
              <a:buFont typeface="Calibri"/>
              <a:buChar char="•"/>
              <a:defRPr/>
            </a:lvl3pPr>
            <a:lvl4pPr indent="-317500" lvl="3" marL="1828800" marR="0" rtl="0" algn="l">
              <a:spcBef>
                <a:spcPts val="400"/>
              </a:spcBef>
              <a:spcAft>
                <a:spcPts val="0"/>
              </a:spcAft>
              <a:buClr>
                <a:schemeClr val="dk1"/>
              </a:buClr>
              <a:buSzPts val="1400"/>
              <a:buFont typeface="Calibri"/>
              <a:buChar char="–"/>
              <a:defRPr/>
            </a:lvl4pPr>
            <a:lvl5pPr indent="-317500" lvl="4" marL="2286000" marR="0" rtl="0" algn="l">
              <a:spcBef>
                <a:spcPts val="400"/>
              </a:spcBef>
              <a:spcAft>
                <a:spcPts val="0"/>
              </a:spcAft>
              <a:buClr>
                <a:schemeClr val="dk1"/>
              </a:buClr>
              <a:buSzPts val="1400"/>
              <a:buFont typeface="Calibri"/>
              <a:buChar char="»"/>
              <a:defRPr/>
            </a:lvl5pPr>
            <a:lvl6pPr indent="-317500" lvl="5" marL="2743200" marR="0" rtl="0" algn="l">
              <a:spcBef>
                <a:spcPts val="400"/>
              </a:spcBef>
              <a:spcAft>
                <a:spcPts val="0"/>
              </a:spcAft>
              <a:buClr>
                <a:schemeClr val="dk1"/>
              </a:buClr>
              <a:buSzPts val="1400"/>
              <a:buFont typeface="Calibri"/>
              <a:buChar char="•"/>
              <a:defRPr/>
            </a:lvl6pPr>
            <a:lvl7pPr indent="-317500" lvl="6" marL="3200400" marR="0" rtl="0" algn="l">
              <a:spcBef>
                <a:spcPts val="400"/>
              </a:spcBef>
              <a:spcAft>
                <a:spcPts val="0"/>
              </a:spcAft>
              <a:buClr>
                <a:schemeClr val="dk1"/>
              </a:buClr>
              <a:buSzPts val="1400"/>
              <a:buFont typeface="Calibri"/>
              <a:buChar char="•"/>
              <a:defRPr/>
            </a:lvl7pPr>
            <a:lvl8pPr indent="-317500" lvl="7" marL="3657600" marR="0" rtl="0" algn="l">
              <a:spcBef>
                <a:spcPts val="400"/>
              </a:spcBef>
              <a:spcAft>
                <a:spcPts val="0"/>
              </a:spcAft>
              <a:buClr>
                <a:schemeClr val="dk1"/>
              </a:buClr>
              <a:buSzPts val="1400"/>
              <a:buFont typeface="Calibri"/>
              <a:buChar char="•"/>
              <a:defRPr/>
            </a:lvl8pPr>
            <a:lvl9pPr indent="-317500" lvl="8" marL="4114800" marR="0" rtl="0" algn="l">
              <a:spcBef>
                <a:spcPts val="400"/>
              </a:spcBef>
              <a:spcAft>
                <a:spcPts val="0"/>
              </a:spcAft>
              <a:buClr>
                <a:schemeClr val="dk1"/>
              </a:buClr>
              <a:buSzPts val="1400"/>
              <a:buFont typeface="Calibri"/>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en.wikipedia.org/wiki/Finite_difference_method" TargetMode="Externa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jpg"/><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jpg"/><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 Id="rId4"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41.png"/><Relationship Id="rId7"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6.png"/><Relationship Id="rId5"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2.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sz="4400">
                <a:solidFill>
                  <a:schemeClr val="dk1"/>
                </a:solidFill>
                <a:latin typeface="Calibri"/>
                <a:ea typeface="Calibri"/>
                <a:cs typeface="Calibri"/>
                <a:sym typeface="Calibri"/>
              </a:rPr>
              <a:t>Overview of IBM and Numerical Considerations</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Calibri"/>
              <a:buNone/>
            </a:pPr>
            <a:r>
              <a:rPr lang="en-US" sz="3200">
                <a:solidFill>
                  <a:srgbClr val="888888"/>
                </a:solidFill>
                <a:latin typeface="Calibri"/>
                <a:ea typeface="Calibri"/>
                <a:cs typeface="Calibri"/>
                <a:sym typeface="Calibri"/>
              </a:rPr>
              <a:t>January 17</a:t>
            </a:r>
            <a:r>
              <a:rPr lang="en-US" sz="3200">
                <a:solidFill>
                  <a:srgbClr val="888888"/>
                </a:solidFill>
                <a:latin typeface="Calibri"/>
                <a:ea typeface="Calibri"/>
                <a:cs typeface="Calibri"/>
                <a:sym typeface="Calibri"/>
              </a:rPr>
              <a:t>, 2018</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2"/>
          <p:cNvPicPr preferRelativeResize="0"/>
          <p:nvPr/>
        </p:nvPicPr>
        <p:blipFill rotWithShape="1">
          <a:blip r:embed="rId3">
            <a:alphaModFix/>
          </a:blip>
          <a:srcRect b="0" l="0" r="0" t="0"/>
          <a:stretch/>
        </p:blipFill>
        <p:spPr>
          <a:xfrm>
            <a:off x="2196703" y="1180951"/>
            <a:ext cx="3940225" cy="3950271"/>
          </a:xfrm>
          <a:prstGeom prst="rect">
            <a:avLst/>
          </a:prstGeom>
          <a:noFill/>
          <a:ln>
            <a:noFill/>
          </a:ln>
        </p:spPr>
      </p:pic>
      <p:pic>
        <p:nvPicPr>
          <p:cNvPr id="174" name="Google Shape;174;p22"/>
          <p:cNvPicPr preferRelativeResize="0"/>
          <p:nvPr/>
        </p:nvPicPr>
        <p:blipFill rotWithShape="1">
          <a:blip r:embed="rId4">
            <a:alphaModFix/>
          </a:blip>
          <a:srcRect b="0" l="0" r="0" t="0"/>
          <a:stretch/>
        </p:blipFill>
        <p:spPr>
          <a:xfrm>
            <a:off x="2009180" y="5102200"/>
            <a:ext cx="4330898" cy="650751"/>
          </a:xfrm>
          <a:prstGeom prst="rect">
            <a:avLst/>
          </a:prstGeom>
          <a:noFill/>
          <a:ln>
            <a:noFill/>
          </a:ln>
        </p:spPr>
      </p:pic>
      <p:sp>
        <p:nvSpPr>
          <p:cNvPr id="175" name="Google Shape;175;p22"/>
          <p:cNvSpPr txBox="1"/>
          <p:nvPr>
            <p:ph type="title"/>
          </p:nvPr>
        </p:nvSpPr>
        <p:spPr>
          <a:xfrm>
            <a:off x="473273" y="8930"/>
            <a:ext cx="8322469" cy="1714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1445"/>
              </a:buClr>
              <a:buFont typeface="Questrial"/>
              <a:buNone/>
            </a:pPr>
            <a:r>
              <a:rPr b="0" i="1" lang="en-US" sz="2500" u="none" cap="none" strike="noStrike">
                <a:solidFill>
                  <a:srgbClr val="001445"/>
                </a:solidFill>
                <a:latin typeface="Questrial"/>
                <a:ea typeface="Questrial"/>
                <a:cs typeface="Questrial"/>
                <a:sym typeface="Questrial"/>
              </a:rPr>
              <a:t>Spread </a:t>
            </a:r>
            <a:r>
              <a:rPr b="0" i="0" lang="en-US" sz="2500" u="none" cap="none" strike="noStrike">
                <a:solidFill>
                  <a:srgbClr val="001445"/>
                </a:solidFill>
                <a:latin typeface="Questrial"/>
                <a:ea typeface="Questrial"/>
                <a:cs typeface="Questrial"/>
                <a:sym typeface="Questrial"/>
              </a:rPr>
              <a:t>the elastic force density from the curvilinear mesh onto the Cartesian grid</a:t>
            </a:r>
            <a:endParaRPr b="0" i="0" sz="2500" u="none" cap="none" strike="noStrike">
              <a:solidFill>
                <a:srgbClr val="001445"/>
              </a:solidFill>
              <a:latin typeface="Questrial"/>
              <a:ea typeface="Questrial"/>
              <a:cs typeface="Questrial"/>
              <a:sym typeface="Questrial"/>
            </a:endParaRPr>
          </a:p>
        </p:txBody>
      </p:sp>
      <p:pic>
        <p:nvPicPr>
          <p:cNvPr id="176" name="Google Shape;176;p22"/>
          <p:cNvPicPr preferRelativeResize="0"/>
          <p:nvPr/>
        </p:nvPicPr>
        <p:blipFill rotWithShape="1">
          <a:blip r:embed="rId5">
            <a:alphaModFix/>
          </a:blip>
          <a:srcRect b="0" l="0" r="0" t="0"/>
          <a:stretch/>
        </p:blipFill>
        <p:spPr>
          <a:xfrm>
            <a:off x="1893094" y="5938242"/>
            <a:ext cx="4546328" cy="652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3"/>
          <p:cNvPicPr preferRelativeResize="0"/>
          <p:nvPr/>
        </p:nvPicPr>
        <p:blipFill rotWithShape="1">
          <a:blip r:embed="rId3">
            <a:alphaModFix/>
          </a:blip>
          <a:srcRect b="0" l="0" r="0" t="0"/>
          <a:stretch/>
        </p:blipFill>
        <p:spPr>
          <a:xfrm>
            <a:off x="2485802" y="1400845"/>
            <a:ext cx="3685729" cy="3759398"/>
          </a:xfrm>
          <a:prstGeom prst="rect">
            <a:avLst/>
          </a:prstGeom>
          <a:noFill/>
          <a:ln>
            <a:noFill/>
          </a:ln>
        </p:spPr>
      </p:pic>
      <p:pic>
        <p:nvPicPr>
          <p:cNvPr id="182" name="Google Shape;182;p23"/>
          <p:cNvPicPr preferRelativeResize="0"/>
          <p:nvPr/>
        </p:nvPicPr>
        <p:blipFill rotWithShape="1">
          <a:blip r:embed="rId4">
            <a:alphaModFix/>
          </a:blip>
          <a:srcRect b="0" l="0" r="0" t="0"/>
          <a:stretch/>
        </p:blipFill>
        <p:spPr>
          <a:xfrm>
            <a:off x="1437680" y="5134571"/>
            <a:ext cx="5893594" cy="597173"/>
          </a:xfrm>
          <a:prstGeom prst="rect">
            <a:avLst/>
          </a:prstGeom>
          <a:noFill/>
          <a:ln>
            <a:noFill/>
          </a:ln>
        </p:spPr>
      </p:pic>
      <p:sp>
        <p:nvSpPr>
          <p:cNvPr id="183" name="Google Shape;183;p23"/>
          <p:cNvSpPr/>
          <p:nvPr/>
        </p:nvSpPr>
        <p:spPr>
          <a:xfrm>
            <a:off x="419695" y="500062"/>
            <a:ext cx="8724305" cy="83939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1" lang="en-US" sz="2500" u="none" cap="none" strike="noStrike">
                <a:solidFill>
                  <a:srgbClr val="001445"/>
                </a:solidFill>
                <a:latin typeface="Questrial"/>
                <a:ea typeface="Questrial"/>
                <a:cs typeface="Questrial"/>
                <a:sym typeface="Questrial"/>
              </a:rPr>
              <a:t>Interpolate</a:t>
            </a:r>
            <a:r>
              <a:rPr b="0" i="0" lang="en-US" sz="2500" u="none" cap="none" strike="noStrike">
                <a:solidFill>
                  <a:srgbClr val="001445"/>
                </a:solidFill>
                <a:latin typeface="Questrial"/>
                <a:ea typeface="Questrial"/>
                <a:cs typeface="Questrial"/>
                <a:sym typeface="Questrial"/>
              </a:rPr>
              <a:t> the velocity field from the Cartesian grid onto the curvilinear mesh</a:t>
            </a:r>
            <a:endParaRPr/>
          </a:p>
        </p:txBody>
      </p:sp>
      <p:pic>
        <p:nvPicPr>
          <p:cNvPr id="184" name="Google Shape;184;p23"/>
          <p:cNvPicPr preferRelativeResize="0"/>
          <p:nvPr/>
        </p:nvPicPr>
        <p:blipFill rotWithShape="1">
          <a:blip r:embed="rId5">
            <a:alphaModFix/>
          </a:blip>
          <a:srcRect b="0" l="0" r="0" t="0"/>
          <a:stretch/>
        </p:blipFill>
        <p:spPr>
          <a:xfrm>
            <a:off x="2223492" y="5866805"/>
            <a:ext cx="4372199" cy="723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a:off x="2338463" y="1349500"/>
            <a:ext cx="3953619" cy="3902273"/>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a:off x="1330523" y="5134571"/>
            <a:ext cx="5893594" cy="597173"/>
          </a:xfrm>
          <a:prstGeom prst="rect">
            <a:avLst/>
          </a:prstGeom>
          <a:noFill/>
          <a:ln>
            <a:noFill/>
          </a:ln>
        </p:spPr>
      </p:pic>
      <p:sp>
        <p:nvSpPr>
          <p:cNvPr id="191" name="Google Shape;191;p24"/>
          <p:cNvSpPr/>
          <p:nvPr/>
        </p:nvSpPr>
        <p:spPr>
          <a:xfrm>
            <a:off x="419695" y="500062"/>
            <a:ext cx="8724305" cy="83939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500" u="none" cap="none" strike="noStrike">
                <a:solidFill>
                  <a:srgbClr val="001445"/>
                </a:solidFill>
                <a:latin typeface="Questrial"/>
                <a:ea typeface="Questrial"/>
                <a:cs typeface="Questrial"/>
                <a:sym typeface="Questrial"/>
              </a:rPr>
              <a:t>Interpolate the velocity field from the Cartesian grid onto the curvilinear mesh</a:t>
            </a:r>
            <a:endParaRPr/>
          </a:p>
        </p:txBody>
      </p:sp>
      <p:pic>
        <p:nvPicPr>
          <p:cNvPr id="192" name="Google Shape;192;p24"/>
          <p:cNvPicPr preferRelativeResize="0"/>
          <p:nvPr/>
        </p:nvPicPr>
        <p:blipFill rotWithShape="1">
          <a:blip r:embed="rId5">
            <a:alphaModFix/>
          </a:blip>
          <a:srcRect b="0" l="0" r="0" t="0"/>
          <a:stretch/>
        </p:blipFill>
        <p:spPr>
          <a:xfrm>
            <a:off x="2223492" y="5866805"/>
            <a:ext cx="4372199" cy="7233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Numerical analysis – key ideas</a:t>
            </a:r>
            <a:endParaRPr b="0" i="0" sz="4400" u="none" cap="none" strike="noStrike">
              <a:solidFill>
                <a:schemeClr val="dk1"/>
              </a:solidFill>
              <a:latin typeface="Calibri"/>
              <a:ea typeface="Calibri"/>
              <a:cs typeface="Calibri"/>
              <a:sym typeface="Calibri"/>
            </a:endParaRPr>
          </a:p>
        </p:txBody>
      </p:sp>
      <p:sp>
        <p:nvSpPr>
          <p:cNvPr id="198" name="Google Shape;19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Numerical analysis is not only the design of numerical methods, but also their analysis. Three central concepts in this analysis are:</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convergence: whether the method approximates the solution,</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order: how well it approximates the solution, and</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stability: whether errors are damped out.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Numerical instability</a:t>
            </a:r>
            <a:endParaRPr b="0" i="0" sz="4400" u="none" cap="none" strike="noStrike">
              <a:solidFill>
                <a:schemeClr val="dk1"/>
              </a:solidFill>
              <a:latin typeface="Calibri"/>
              <a:ea typeface="Calibri"/>
              <a:cs typeface="Calibri"/>
              <a:sym typeface="Calibri"/>
            </a:endParaRPr>
          </a:p>
        </p:txBody>
      </p:sp>
      <p:sp>
        <p:nvSpPr>
          <p:cNvPr id="204" name="Google Shape;20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instability</a:t>
            </a:r>
            <a:r>
              <a:rPr b="0" i="0" lang="en-US" sz="3200" u="none" cap="none" strike="noStrike">
                <a:solidFill>
                  <a:schemeClr val="dk1"/>
                </a:solidFill>
                <a:latin typeface="Calibri"/>
                <a:ea typeface="Calibri"/>
                <a:cs typeface="Calibri"/>
                <a:sym typeface="Calibri"/>
              </a:rPr>
              <a:t>. Typically, algorithms would approach the right solution in the limit, if there were no round-off or truncation errors, but depending on the specific computational method, errors can be magnified, instead of damped, causing the error to grow exponentially.</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Motivating example</a:t>
            </a:r>
            <a:endParaRPr b="0" i="0" sz="4400" u="none" cap="none" strike="noStrike">
              <a:solidFill>
                <a:schemeClr val="dk1"/>
              </a:solidFill>
              <a:latin typeface="Calibri"/>
              <a:ea typeface="Calibri"/>
              <a:cs typeface="Calibri"/>
              <a:sym typeface="Calibri"/>
            </a:endParaRPr>
          </a:p>
        </p:txBody>
      </p:sp>
      <p:pic>
        <p:nvPicPr>
          <p:cNvPr id="210" name="Google Shape;210;p27"/>
          <p:cNvPicPr preferRelativeResize="0"/>
          <p:nvPr/>
        </p:nvPicPr>
        <p:blipFill rotWithShape="1">
          <a:blip r:embed="rId3">
            <a:alphaModFix/>
          </a:blip>
          <a:srcRect b="0" l="0" r="0" t="0"/>
          <a:stretch/>
        </p:blipFill>
        <p:spPr>
          <a:xfrm>
            <a:off x="762000" y="1371600"/>
            <a:ext cx="7696200" cy="48784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Instability</a:t>
            </a:r>
            <a:endParaRPr b="0" i="0" sz="4400" u="none" cap="none" strike="noStrike">
              <a:solidFill>
                <a:schemeClr val="dk1"/>
              </a:solidFill>
              <a:latin typeface="Calibri"/>
              <a:ea typeface="Calibri"/>
              <a:cs typeface="Calibri"/>
              <a:sym typeface="Calibri"/>
            </a:endParaRPr>
          </a:p>
        </p:txBody>
      </p:sp>
      <p:pic>
        <p:nvPicPr>
          <p:cNvPr id="216" name="Google Shape;216;p28"/>
          <p:cNvPicPr preferRelativeResize="0"/>
          <p:nvPr/>
        </p:nvPicPr>
        <p:blipFill rotWithShape="1">
          <a:blip r:embed="rId3">
            <a:alphaModFix/>
          </a:blip>
          <a:srcRect b="0" l="0" r="0" t="0"/>
          <a:stretch/>
        </p:blipFill>
        <p:spPr>
          <a:xfrm>
            <a:off x="685800" y="1295400"/>
            <a:ext cx="7855666" cy="3048000"/>
          </a:xfrm>
          <a:prstGeom prst="rect">
            <a:avLst/>
          </a:prstGeom>
          <a:noFill/>
          <a:ln>
            <a:noFill/>
          </a:ln>
        </p:spPr>
      </p:pic>
      <p:sp>
        <p:nvSpPr>
          <p:cNvPr id="217" name="Google Shape;217;p28"/>
          <p:cNvSpPr txBox="1"/>
          <p:nvPr/>
        </p:nvSpPr>
        <p:spPr>
          <a:xfrm>
            <a:off x="749508" y="4495800"/>
            <a:ext cx="7620000"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Download stiff_ode_example.m from </a:t>
            </a:r>
            <a:r>
              <a:rPr lang="en-US" sz="1800">
                <a:solidFill>
                  <a:schemeClr val="dk1"/>
                </a:solidFill>
                <a:latin typeface="Calibri"/>
                <a:ea typeface="Calibri"/>
                <a:cs typeface="Calibri"/>
                <a:sym typeface="Calibri"/>
              </a:rPr>
              <a:t>sakai</a:t>
            </a:r>
            <a:r>
              <a:rPr b="0" i="0" lang="en-US" sz="1800" u="none" cap="none" strike="noStrike">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stiff_ode_example(dt, tfinal)</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dt is the time step size and tfinal is the final time.</a:t>
            </a:r>
            <a:endParaRPr/>
          </a:p>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Try the following parameter values to observe the instability:</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stiff_ode_example(0.2, 1)</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stiff_ode_example(0.1, 1)</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stiff_ode_example(0.01, 1)</a:t>
            </a:r>
            <a:endParaRPr b="0" i="0" sz="1800" u="none" cap="none" strike="noStrike">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IBAMR instabilities</a:t>
            </a:r>
            <a:endParaRPr b="0" i="0" sz="4400" u="none" cap="none" strike="noStrike">
              <a:solidFill>
                <a:schemeClr val="dk1"/>
              </a:solidFill>
              <a:latin typeface="Calibri"/>
              <a:ea typeface="Calibri"/>
              <a:cs typeface="Calibri"/>
              <a:sym typeface="Calibri"/>
            </a:endParaRPr>
          </a:p>
        </p:txBody>
      </p:sp>
      <p:sp>
        <p:nvSpPr>
          <p:cNvPr id="223" name="Google Shape;2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Instabilities typically occur when the time step is too big.</a:t>
            </a:r>
            <a:endParaRPr/>
          </a:p>
          <a:p>
            <a:pPr indent="-342900" lvl="0" marL="342900" marR="0" rtl="0" algn="l">
              <a:lnSpc>
                <a:spcPct val="90000"/>
              </a:lnSpc>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The time step necessary for stability is inversely proportional to the force applied to the fluid.</a:t>
            </a:r>
            <a:endParaRPr/>
          </a:p>
          <a:p>
            <a:pPr indent="-285750" lvl="1" marL="74295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forcing term is typically what causes the instability (not the CFL condition).</a:t>
            </a:r>
            <a:endParaRPr/>
          </a:p>
          <a:p>
            <a:pPr indent="-342900" lvl="0" marL="342900" marR="0" rtl="0" algn="l">
              <a:lnSpc>
                <a:spcPct val="90000"/>
              </a:lnSpc>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Strategy: Avoid large forces by minimizing accelerations and very stiff springs.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sz="3200">
                <a:solidFill>
                  <a:schemeClr val="dk1"/>
                </a:solidFill>
              </a:rPr>
              <a:t>Courant–Friedrichs–Lewy condition</a:t>
            </a:r>
            <a:endParaRPr b="1" sz="3200">
              <a:solidFill>
                <a:schemeClr val="dk1"/>
              </a:solidFill>
            </a:endParaRPr>
          </a:p>
          <a:p>
            <a:pPr indent="0" lvl="0" marL="0" rtl="0" algn="ctr">
              <a:spcBef>
                <a:spcPts val="0"/>
              </a:spcBef>
              <a:spcAft>
                <a:spcPts val="0"/>
              </a:spcAft>
              <a:buClr>
                <a:schemeClr val="dk1"/>
              </a:buClr>
              <a:buSzPts val="1100"/>
              <a:buFont typeface="Arial"/>
              <a:buNone/>
            </a:pPr>
            <a:r>
              <a:rPr lang="en-US" sz="3200">
                <a:solidFill>
                  <a:schemeClr val="dk1"/>
                </a:solidFill>
              </a:rPr>
              <a:t> (CFL condition)</a:t>
            </a:r>
            <a:endParaRPr sz="3200">
              <a:solidFill>
                <a:schemeClr val="dk1"/>
              </a:solidFill>
            </a:endParaRPr>
          </a:p>
          <a:p>
            <a:pPr indent="0" lvl="0" marL="0" rtl="0" algn="ctr">
              <a:spcBef>
                <a:spcPts val="0"/>
              </a:spcBef>
              <a:spcAft>
                <a:spcPts val="0"/>
              </a:spcAft>
              <a:buNone/>
            </a:pPr>
            <a:r>
              <a:t/>
            </a:r>
            <a:endParaRPr sz="3200"/>
          </a:p>
        </p:txBody>
      </p:sp>
      <p:sp>
        <p:nvSpPr>
          <p:cNvPr id="229" name="Google Shape;229;p30"/>
          <p:cNvSpPr txBox="1"/>
          <p:nvPr>
            <p:ph idx="1" type="body"/>
          </p:nvPr>
        </p:nvSpPr>
        <p:spPr>
          <a:xfrm>
            <a:off x="457200" y="1371600"/>
            <a:ext cx="82296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Char char="•"/>
            </a:pPr>
            <a:r>
              <a:rPr lang="en-US" sz="2400">
                <a:solidFill>
                  <a:schemeClr val="dk1"/>
                </a:solidFill>
              </a:rPr>
              <a:t>The </a:t>
            </a:r>
            <a:r>
              <a:rPr b="1" lang="en-US" sz="2400">
                <a:solidFill>
                  <a:schemeClr val="dk1"/>
                </a:solidFill>
              </a:rPr>
              <a:t>Courant–Friedrichs–Lewy condition</a:t>
            </a:r>
            <a:r>
              <a:rPr lang="en-US" sz="2400">
                <a:solidFill>
                  <a:schemeClr val="dk1"/>
                </a:solidFill>
              </a:rPr>
              <a:t> (CFL condition) is a necessary condition for stability while solving certain partial differential equations (usually hyperbolic PDEs) numerically by the method of finite differences.</a:t>
            </a:r>
            <a:endParaRPr sz="2400"/>
          </a:p>
          <a:p>
            <a:pPr indent="0" lvl="0" marL="0" rtl="0" algn="l">
              <a:spcBef>
                <a:spcPts val="640"/>
              </a:spcBef>
              <a:spcAft>
                <a:spcPts val="0"/>
              </a:spcAft>
              <a:buNone/>
            </a:pPr>
            <a:r>
              <a:t/>
            </a:r>
            <a:endParaRPr sz="2400"/>
          </a:p>
          <a:p>
            <a:pPr indent="-381000" lvl="0" marL="457200" rtl="0" algn="l">
              <a:spcBef>
                <a:spcPts val="640"/>
              </a:spcBef>
              <a:spcAft>
                <a:spcPts val="0"/>
              </a:spcAft>
              <a:buSzPts val="2400"/>
              <a:buChar char="•"/>
            </a:pPr>
            <a:r>
              <a:rPr lang="en-US" sz="2400"/>
              <a:t>The general CFL condition for the n-dimensional case is the following one:</a:t>
            </a:r>
            <a:endParaRPr sz="2400"/>
          </a:p>
          <a:p>
            <a:pPr indent="0" lvl="0" marL="0" rtl="0" algn="l">
              <a:spcBef>
                <a:spcPts val="640"/>
              </a:spcBef>
              <a:spcAft>
                <a:spcPts val="0"/>
              </a:spcAft>
              <a:buNone/>
            </a:pPr>
            <a:r>
              <a:t/>
            </a:r>
            <a:endParaRPr sz="2400"/>
          </a:p>
          <a:p>
            <a:pPr indent="0" lvl="0" marL="0" rtl="0" algn="l">
              <a:spcBef>
                <a:spcPts val="640"/>
              </a:spcBef>
              <a:spcAft>
                <a:spcPts val="0"/>
              </a:spcAft>
              <a:buNone/>
            </a:pPr>
            <a:r>
              <a:t/>
            </a:r>
            <a:endParaRPr sz="2400"/>
          </a:p>
          <a:p>
            <a:pPr indent="-381000" lvl="0" marL="457200" rtl="0" algn="l">
              <a:spcBef>
                <a:spcPts val="640"/>
              </a:spcBef>
              <a:spcAft>
                <a:spcPts val="0"/>
              </a:spcAft>
              <a:buSzPts val="2400"/>
              <a:buChar char="•"/>
            </a:pPr>
            <a:r>
              <a:rPr lang="en-US" sz="2400"/>
              <a:t>Typically Cmax = 1.</a:t>
            </a:r>
            <a:endParaRPr sz="2400"/>
          </a:p>
          <a:p>
            <a:pPr indent="-381000" lvl="0" marL="457200" rtl="0" algn="l">
              <a:spcBef>
                <a:spcPts val="0"/>
              </a:spcBef>
              <a:spcAft>
                <a:spcPts val="0"/>
              </a:spcAft>
              <a:buSzPts val="2400"/>
              <a:buChar char="•"/>
            </a:pPr>
            <a:r>
              <a:rPr lang="en-US" sz="2400"/>
              <a:t>In IBAMR, we rarely have to worry about this.</a:t>
            </a:r>
            <a:endParaRPr sz="2400"/>
          </a:p>
          <a:p>
            <a:pPr indent="-139700" lvl="0" marL="342900" rtl="0" algn="l">
              <a:spcBef>
                <a:spcPts val="640"/>
              </a:spcBef>
              <a:spcAft>
                <a:spcPts val="0"/>
              </a:spcAft>
              <a:buClr>
                <a:schemeClr val="dk1"/>
              </a:buClr>
              <a:buSzPts val="1100"/>
              <a:buFont typeface="Arial"/>
              <a:buNone/>
            </a:pPr>
            <a:r>
              <a:t/>
            </a:r>
            <a:endParaRPr>
              <a:uFill>
                <a:noFill/>
              </a:uFill>
              <a:hlinkClick r:id="rId3"/>
            </a:endParaRPr>
          </a:p>
          <a:p>
            <a:pPr indent="-139700" lvl="0" marL="342900" rtl="0" algn="l">
              <a:spcBef>
                <a:spcPts val="640"/>
              </a:spcBef>
              <a:spcAft>
                <a:spcPts val="0"/>
              </a:spcAft>
              <a:buNone/>
            </a:pPr>
            <a:r>
              <a:t/>
            </a:r>
            <a:endParaRPr/>
          </a:p>
        </p:txBody>
      </p:sp>
      <p:pic>
        <p:nvPicPr>
          <p:cNvPr descr="Screen Shot 2014-05-19 at 2.25.09 PM.png" id="230" name="Google Shape;230;p30"/>
          <p:cNvPicPr preferRelativeResize="0"/>
          <p:nvPr/>
        </p:nvPicPr>
        <p:blipFill>
          <a:blip r:embed="rId4">
            <a:alphaModFix/>
          </a:blip>
          <a:stretch>
            <a:fillRect/>
          </a:stretch>
        </p:blipFill>
        <p:spPr>
          <a:xfrm>
            <a:off x="2822413" y="4685925"/>
            <a:ext cx="3019425"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Convergence</a:t>
            </a:r>
            <a:endParaRPr b="0" i="0" sz="4400" u="none" cap="none" strike="noStrike">
              <a:solidFill>
                <a:schemeClr val="dk1"/>
              </a:solidFill>
              <a:latin typeface="Calibri"/>
              <a:ea typeface="Calibri"/>
              <a:cs typeface="Calibri"/>
              <a:sym typeface="Calibri"/>
            </a:endParaRPr>
          </a:p>
        </p:txBody>
      </p:sp>
      <p:sp>
        <p:nvSpPr>
          <p:cNvPr id="236" name="Google Shape;23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A numerical method is said to be </a:t>
            </a:r>
            <a:r>
              <a:rPr b="0" i="1" lang="en-US" sz="3200" u="none" cap="none" strike="noStrike">
                <a:solidFill>
                  <a:schemeClr val="dk1"/>
                </a:solidFill>
                <a:latin typeface="Calibri"/>
                <a:ea typeface="Calibri"/>
                <a:cs typeface="Calibri"/>
                <a:sym typeface="Calibri"/>
              </a:rPr>
              <a:t>convergent</a:t>
            </a:r>
            <a:r>
              <a:rPr b="0" i="0" lang="en-US" sz="3200" u="none" cap="none" strike="noStrike">
                <a:solidFill>
                  <a:schemeClr val="dk1"/>
                </a:solidFill>
                <a:latin typeface="Calibri"/>
                <a:ea typeface="Calibri"/>
                <a:cs typeface="Calibri"/>
                <a:sym typeface="Calibri"/>
              </a:rPr>
              <a:t> if the numerical solution approaches the exact solution as the step size </a:t>
            </a:r>
            <a:r>
              <a:rPr b="0" i="1" lang="en-US" sz="3200" u="none" cap="none" strike="noStrike">
                <a:solidFill>
                  <a:schemeClr val="dk1"/>
                </a:solidFill>
                <a:latin typeface="Calibri"/>
                <a:ea typeface="Calibri"/>
                <a:cs typeface="Calibri"/>
                <a:sym typeface="Calibri"/>
              </a:rPr>
              <a:t>h</a:t>
            </a:r>
            <a:r>
              <a:rPr b="0" i="0" lang="en-US" sz="3200" u="none" cap="none" strike="noStrike">
                <a:solidFill>
                  <a:schemeClr val="dk1"/>
                </a:solidFill>
                <a:latin typeface="Calibri"/>
                <a:ea typeface="Calibri"/>
                <a:cs typeface="Calibri"/>
                <a:sym typeface="Calibri"/>
              </a:rPr>
              <a:t> goes to 0.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In the immersed boundary method you typically need to worry about convergence in space.</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Is the flow around the boundary well resolved? Are shed vortices well resolved?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381000"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b="1" i="0" lang="en-US" sz="3600" u="none" cap="none" strike="noStrike">
                <a:solidFill>
                  <a:schemeClr val="dk1"/>
                </a:solidFill>
                <a:latin typeface="Calibri"/>
                <a:ea typeface="Calibri"/>
                <a:cs typeface="Calibri"/>
                <a:sym typeface="Calibri"/>
              </a:rPr>
              <a:t>Fluid-Structure Interaction</a:t>
            </a:r>
            <a:endParaRPr b="1"/>
          </a:p>
        </p:txBody>
      </p:sp>
      <p:sp>
        <p:nvSpPr>
          <p:cNvPr id="96" name="Google Shape;96;p14"/>
          <p:cNvSpPr txBox="1"/>
          <p:nvPr/>
        </p:nvSpPr>
        <p:spPr>
          <a:xfrm>
            <a:off x="914400" y="1600200"/>
            <a:ext cx="3165475" cy="427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200" u="none" cap="none" strike="noStrike">
                <a:solidFill>
                  <a:schemeClr val="dk1"/>
                </a:solidFill>
                <a:latin typeface="Arial"/>
                <a:ea typeface="Arial"/>
                <a:cs typeface="Arial"/>
                <a:sym typeface="Arial"/>
              </a:rPr>
              <a:t>High Reynolds numbers</a:t>
            </a:r>
            <a:endParaRPr/>
          </a:p>
        </p:txBody>
      </p:sp>
      <p:sp>
        <p:nvSpPr>
          <p:cNvPr id="97" name="Google Shape;97;p14"/>
          <p:cNvSpPr txBox="1"/>
          <p:nvPr/>
        </p:nvSpPr>
        <p:spPr>
          <a:xfrm>
            <a:off x="4876800" y="1600200"/>
            <a:ext cx="3352800" cy="427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200" u="none" cap="none" strike="noStrike">
                <a:solidFill>
                  <a:schemeClr val="dk1"/>
                </a:solidFill>
                <a:latin typeface="Arial"/>
                <a:ea typeface="Arial"/>
                <a:cs typeface="Arial"/>
                <a:sym typeface="Arial"/>
              </a:rPr>
              <a:t>Low Reynolds numbers</a:t>
            </a:r>
            <a:endParaRPr/>
          </a:p>
        </p:txBody>
      </p:sp>
      <p:pic>
        <p:nvPicPr>
          <p:cNvPr id="98" name="Google Shape;98;p14"/>
          <p:cNvPicPr preferRelativeResize="0"/>
          <p:nvPr/>
        </p:nvPicPr>
        <p:blipFill rotWithShape="1">
          <a:blip r:embed="rId3">
            <a:alphaModFix/>
          </a:blip>
          <a:srcRect b="0" l="0" r="0" t="0"/>
          <a:stretch/>
        </p:blipFill>
        <p:spPr>
          <a:xfrm>
            <a:off x="5334000" y="4343400"/>
            <a:ext cx="2057400" cy="1771650"/>
          </a:xfrm>
          <a:prstGeom prst="rect">
            <a:avLst/>
          </a:prstGeom>
          <a:noFill/>
          <a:ln>
            <a:noFill/>
          </a:ln>
        </p:spPr>
      </p:pic>
      <p:pic>
        <p:nvPicPr>
          <p:cNvPr id="99" name="Google Shape;99;p14"/>
          <p:cNvPicPr preferRelativeResize="0"/>
          <p:nvPr/>
        </p:nvPicPr>
        <p:blipFill rotWithShape="1">
          <a:blip r:embed="rId4">
            <a:alphaModFix/>
          </a:blip>
          <a:srcRect b="0" l="0" r="0" t="0"/>
          <a:stretch/>
        </p:blipFill>
        <p:spPr>
          <a:xfrm>
            <a:off x="762000" y="4083050"/>
            <a:ext cx="3429000" cy="1982788"/>
          </a:xfrm>
          <a:prstGeom prst="rect">
            <a:avLst/>
          </a:prstGeom>
          <a:noFill/>
          <a:ln>
            <a:noFill/>
          </a:ln>
        </p:spPr>
      </p:pic>
      <p:pic>
        <p:nvPicPr>
          <p:cNvPr id="100" name="Google Shape;100;p14"/>
          <p:cNvPicPr preferRelativeResize="0"/>
          <p:nvPr/>
        </p:nvPicPr>
        <p:blipFill rotWithShape="1">
          <a:blip r:embed="rId5">
            <a:alphaModFix/>
          </a:blip>
          <a:srcRect b="0" l="0" r="0" t="0"/>
          <a:stretch/>
        </p:blipFill>
        <p:spPr>
          <a:xfrm>
            <a:off x="5029200" y="2057400"/>
            <a:ext cx="2819400" cy="1943100"/>
          </a:xfrm>
          <a:prstGeom prst="rect">
            <a:avLst/>
          </a:prstGeom>
          <a:noFill/>
          <a:ln>
            <a:noFill/>
          </a:ln>
        </p:spPr>
      </p:pic>
      <p:sp>
        <p:nvSpPr>
          <p:cNvPr id="101" name="Google Shape;101;p14"/>
          <p:cNvSpPr txBox="1"/>
          <p:nvPr/>
        </p:nvSpPr>
        <p:spPr>
          <a:xfrm>
            <a:off x="1066800" y="3733800"/>
            <a:ext cx="3962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800080"/>
                </a:solidFill>
                <a:latin typeface="Arial"/>
                <a:ea typeface="Arial"/>
                <a:cs typeface="Arial"/>
                <a:sym typeface="Arial"/>
              </a:rPr>
              <a:t>Whale heart: chambered pump</a:t>
            </a:r>
            <a:endParaRPr/>
          </a:p>
        </p:txBody>
      </p:sp>
      <p:sp>
        <p:nvSpPr>
          <p:cNvPr id="102" name="Google Shape;102;p14"/>
          <p:cNvSpPr txBox="1"/>
          <p:nvPr/>
        </p:nvSpPr>
        <p:spPr>
          <a:xfrm>
            <a:off x="838200" y="6096000"/>
            <a:ext cx="34290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800080"/>
                </a:solidFill>
                <a:latin typeface="Arial"/>
                <a:ea typeface="Arial"/>
                <a:cs typeface="Arial"/>
                <a:sym typeface="Arial"/>
              </a:rPr>
              <a:t>Cayman stingray: flapping locomotion</a:t>
            </a:r>
            <a:endParaRPr/>
          </a:p>
        </p:txBody>
      </p:sp>
      <p:sp>
        <p:nvSpPr>
          <p:cNvPr id="103" name="Google Shape;103;p14"/>
          <p:cNvSpPr txBox="1"/>
          <p:nvPr/>
        </p:nvSpPr>
        <p:spPr>
          <a:xfrm>
            <a:off x="4876800" y="3962400"/>
            <a:ext cx="38100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rgbClr val="800080"/>
                </a:solidFill>
                <a:latin typeface="Arial"/>
                <a:ea typeface="Arial"/>
                <a:cs typeface="Arial"/>
                <a:sym typeface="Arial"/>
              </a:rPr>
              <a:t>Cilia in the respiratory tract: micropumps</a:t>
            </a:r>
            <a:endParaRPr/>
          </a:p>
        </p:txBody>
      </p:sp>
      <p:sp>
        <p:nvSpPr>
          <p:cNvPr id="104" name="Google Shape;104;p14"/>
          <p:cNvSpPr txBox="1"/>
          <p:nvPr/>
        </p:nvSpPr>
        <p:spPr>
          <a:xfrm>
            <a:off x="5334000" y="6096000"/>
            <a:ext cx="25146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200" u="none" cap="none" strike="noStrike">
                <a:solidFill>
                  <a:srgbClr val="800080"/>
                </a:solidFill>
                <a:latin typeface="Arial"/>
                <a:ea typeface="Arial"/>
                <a:cs typeface="Arial"/>
                <a:sym typeface="Arial"/>
              </a:rPr>
              <a:t>E. coli</a:t>
            </a:r>
            <a:r>
              <a:rPr b="1" i="0" lang="en-US" sz="1200" u="none" cap="none" strike="noStrike">
                <a:solidFill>
                  <a:srgbClr val="800080"/>
                </a:solidFill>
                <a:latin typeface="Arial"/>
                <a:ea typeface="Arial"/>
                <a:cs typeface="Arial"/>
                <a:sym typeface="Arial"/>
              </a:rPr>
              <a:t>: flagellar locomotion</a:t>
            </a:r>
            <a:endParaRPr/>
          </a:p>
        </p:txBody>
      </p:sp>
      <p:pic>
        <p:nvPicPr>
          <p:cNvPr id="105" name="Google Shape;105;p14"/>
          <p:cNvPicPr preferRelativeResize="0"/>
          <p:nvPr/>
        </p:nvPicPr>
        <p:blipFill rotWithShape="1">
          <a:blip r:embed="rId6">
            <a:alphaModFix/>
          </a:blip>
          <a:srcRect b="0" l="0" r="0" t="0"/>
          <a:stretch/>
        </p:blipFill>
        <p:spPr>
          <a:xfrm>
            <a:off x="1219200" y="2057400"/>
            <a:ext cx="2362200" cy="16875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Heat equation</a:t>
            </a:r>
            <a:endParaRPr b="0" i="0" sz="4400" u="none" cap="none" strike="noStrike">
              <a:solidFill>
                <a:schemeClr val="dk1"/>
              </a:solidFill>
              <a:latin typeface="Calibri"/>
              <a:ea typeface="Calibri"/>
              <a:cs typeface="Calibri"/>
              <a:sym typeface="Calibri"/>
            </a:endParaRPr>
          </a:p>
        </p:txBody>
      </p:sp>
      <p:sp>
        <p:nvSpPr>
          <p:cNvPr id="243" name="Google Shape;24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To look at an example that incorporates issues of instability and convergence in space and time, we will simulate the heat equation.</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Download heat_equation.m</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Let u(x,t) give the temperature at time t and position x along a 1D bar.</a:t>
            </a:r>
            <a:endParaRPr b="0" i="0" sz="3200" u="none" cap="none" strike="noStrike">
              <a:solidFill>
                <a:schemeClr val="dk1"/>
              </a:solidFill>
              <a:latin typeface="Calibri"/>
              <a:ea typeface="Calibri"/>
              <a:cs typeface="Calibri"/>
              <a:sym typeface="Calibri"/>
            </a:endParaRPr>
          </a:p>
        </p:txBody>
      </p:sp>
      <p:sp>
        <p:nvSpPr>
          <p:cNvPr id="244" name="Google Shape;244;p32"/>
          <p:cNvSpPr txBox="1"/>
          <p:nvPr/>
        </p:nvSpPr>
        <p:spPr>
          <a:xfrm>
            <a:off x="3583966" y="4791081"/>
            <a:ext cx="1876476" cy="52322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a:p>
        </p:txBody>
      </p:sp>
      <p:sp>
        <p:nvSpPr>
          <p:cNvPr id="245" name="Google Shape;245;p32"/>
          <p:cNvSpPr txBox="1"/>
          <p:nvPr/>
        </p:nvSpPr>
        <p:spPr>
          <a:xfrm>
            <a:off x="3392183" y="5367671"/>
            <a:ext cx="2068259" cy="95692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Heat equation</a:t>
            </a:r>
            <a:endParaRPr b="0" i="0" sz="4400" u="none" cap="none" strike="noStrike">
              <a:solidFill>
                <a:schemeClr val="dk1"/>
              </a:solidFill>
              <a:latin typeface="Calibri"/>
              <a:ea typeface="Calibri"/>
              <a:cs typeface="Calibri"/>
              <a:sym typeface="Calibri"/>
            </a:endParaRPr>
          </a:p>
        </p:txBody>
      </p:sp>
      <p:sp>
        <p:nvSpPr>
          <p:cNvPr id="251" name="Google Shape;251;p33"/>
          <p:cNvSpPr txBox="1"/>
          <p:nvPr>
            <p:ph idx="1" type="body"/>
          </p:nvPr>
        </p:nvSpPr>
        <p:spPr>
          <a:xfrm>
            <a:off x="457200" y="1508925"/>
            <a:ext cx="8382000" cy="1752600"/>
          </a:xfrm>
          <a:prstGeom prst="rect">
            <a:avLst/>
          </a:prstGeom>
          <a:noFill/>
          <a:ln>
            <a:noFill/>
          </a:ln>
        </p:spPr>
        <p:txBody>
          <a:bodyPr anchorCtr="0" anchor="t" bIns="45700" lIns="91425" spcFirstLastPara="1" rIns="91425" wrap="square" tIns="45700">
            <a:noAutofit/>
          </a:bodyPr>
          <a:lstStyle/>
          <a:p>
            <a:pPr indent="-307975" lvl="0" marL="342900" marR="0" rtl="0" algn="l">
              <a:lnSpc>
                <a:spcPct val="8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This script implement a finite difference scheme for the heat equation with D = 1. </a:t>
            </a:r>
            <a:endParaRPr sz="2400"/>
          </a:p>
          <a:p>
            <a:pPr indent="-307975" lvl="0" marL="342900" marR="0" rtl="0" algn="l">
              <a:lnSpc>
                <a:spcPct val="80000"/>
              </a:lnSpc>
              <a:spcBef>
                <a:spcPts val="59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Both analytical and numerical solutions are plotted at a single time (t = 0.1).</a:t>
            </a:r>
            <a:endParaRPr sz="2400"/>
          </a:p>
        </p:txBody>
      </p:sp>
      <p:pic>
        <p:nvPicPr>
          <p:cNvPr id="252" name="Google Shape;252;p33"/>
          <p:cNvPicPr preferRelativeResize="0"/>
          <p:nvPr/>
        </p:nvPicPr>
        <p:blipFill rotWithShape="1">
          <a:blip r:embed="rId3">
            <a:alphaModFix/>
          </a:blip>
          <a:srcRect b="0" l="0" r="0" t="0"/>
          <a:stretch/>
        </p:blipFill>
        <p:spPr>
          <a:xfrm>
            <a:off x="4343400" y="3352799"/>
            <a:ext cx="4365179" cy="3371851"/>
          </a:xfrm>
          <a:prstGeom prst="rect">
            <a:avLst/>
          </a:prstGeom>
          <a:noFill/>
          <a:ln>
            <a:noFill/>
          </a:ln>
        </p:spPr>
      </p:pic>
      <p:sp>
        <p:nvSpPr>
          <p:cNvPr id="253" name="Google Shape;253;p33"/>
          <p:cNvSpPr txBox="1"/>
          <p:nvPr/>
        </p:nvSpPr>
        <p:spPr>
          <a:xfrm>
            <a:off x="457200" y="3261524"/>
            <a:ext cx="3657600" cy="3372000"/>
          </a:xfrm>
          <a:prstGeom prst="rect">
            <a:avLst/>
          </a:prstGeom>
          <a:noFill/>
          <a:ln>
            <a:noFill/>
          </a:ln>
        </p:spPr>
        <p:txBody>
          <a:bodyPr anchorCtr="0" anchor="t" bIns="45700" lIns="91425" spcFirstLastPara="1" rIns="91425" wrap="square" tIns="45700">
            <a:noAutofit/>
          </a:bodyPr>
          <a:lstStyle/>
          <a:p>
            <a:pPr indent="-304800" lvl="0" marL="342900" marR="0" rtl="0" algn="l">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Intuitively, this is like modeling the heat distribution on a bar with hot spots. </a:t>
            </a:r>
            <a:endParaRPr sz="2400"/>
          </a:p>
          <a:p>
            <a:pPr indent="-304800" lvl="0" marL="342900" marR="0" rtl="0" algn="l">
              <a:spcBef>
                <a:spcPts val="60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Over time the heat diffuses.</a:t>
            </a:r>
            <a:endParaRPr sz="2400"/>
          </a:p>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Heat equation</a:t>
            </a:r>
            <a:endParaRPr b="0" i="0" sz="4400" u="none" cap="none" strike="noStrike">
              <a:solidFill>
                <a:schemeClr val="dk1"/>
              </a:solidFill>
              <a:latin typeface="Calibri"/>
              <a:ea typeface="Calibri"/>
              <a:cs typeface="Calibri"/>
              <a:sym typeface="Calibri"/>
            </a:endParaRPr>
          </a:p>
        </p:txBody>
      </p:sp>
      <p:pic>
        <p:nvPicPr>
          <p:cNvPr id="259" name="Google Shape;259;p34"/>
          <p:cNvPicPr preferRelativeResize="0"/>
          <p:nvPr/>
        </p:nvPicPr>
        <p:blipFill rotWithShape="1">
          <a:blip r:embed="rId3">
            <a:alphaModFix/>
          </a:blip>
          <a:srcRect b="0" l="0" r="0" t="0"/>
          <a:stretch/>
        </p:blipFill>
        <p:spPr>
          <a:xfrm>
            <a:off x="152400" y="1219200"/>
            <a:ext cx="4622800" cy="3467100"/>
          </a:xfrm>
          <a:prstGeom prst="rect">
            <a:avLst/>
          </a:prstGeom>
          <a:noFill/>
          <a:ln>
            <a:noFill/>
          </a:ln>
        </p:spPr>
      </p:pic>
      <p:pic>
        <p:nvPicPr>
          <p:cNvPr id="260" name="Google Shape;260;p34"/>
          <p:cNvPicPr preferRelativeResize="0"/>
          <p:nvPr/>
        </p:nvPicPr>
        <p:blipFill rotWithShape="1">
          <a:blip r:embed="rId4">
            <a:alphaModFix/>
          </a:blip>
          <a:srcRect b="0" l="0" r="0" t="0"/>
          <a:stretch/>
        </p:blipFill>
        <p:spPr>
          <a:xfrm>
            <a:off x="4419599" y="1293614"/>
            <a:ext cx="4523581" cy="3392686"/>
          </a:xfrm>
          <a:prstGeom prst="rect">
            <a:avLst/>
          </a:prstGeom>
          <a:noFill/>
          <a:ln>
            <a:noFill/>
          </a:ln>
        </p:spPr>
      </p:pic>
      <p:sp>
        <p:nvSpPr>
          <p:cNvPr id="261" name="Google Shape;261;p34"/>
          <p:cNvSpPr txBox="1"/>
          <p:nvPr/>
        </p:nvSpPr>
        <p:spPr>
          <a:xfrm>
            <a:off x="533401" y="4876800"/>
            <a:ext cx="8305800" cy="175432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Type heat_equation(n,T) in the MATLAB command window where n = the number of spatial steps and T = the number of time steps.</a:t>
            </a:r>
            <a:endParaRPr/>
          </a:p>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Try the following parameters to show convergence in space:</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Set T = 100.</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Try n = 3, 5, 10, 20.</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Heat equation</a:t>
            </a:r>
            <a:endParaRPr b="0" i="0" sz="4400" u="none" cap="none" strike="noStrike">
              <a:solidFill>
                <a:schemeClr val="dk1"/>
              </a:solidFill>
              <a:latin typeface="Calibri"/>
              <a:ea typeface="Calibri"/>
              <a:cs typeface="Calibri"/>
              <a:sym typeface="Calibri"/>
            </a:endParaRPr>
          </a:p>
        </p:txBody>
      </p:sp>
      <p:pic>
        <p:nvPicPr>
          <p:cNvPr id="267" name="Google Shape;267;p35"/>
          <p:cNvPicPr preferRelativeResize="0"/>
          <p:nvPr/>
        </p:nvPicPr>
        <p:blipFill rotWithShape="1">
          <a:blip r:embed="rId3">
            <a:alphaModFix/>
          </a:blip>
          <a:srcRect b="0" l="0" r="0" t="0"/>
          <a:stretch/>
        </p:blipFill>
        <p:spPr>
          <a:xfrm>
            <a:off x="217357" y="1524000"/>
            <a:ext cx="4379913" cy="3284934"/>
          </a:xfrm>
          <a:prstGeom prst="rect">
            <a:avLst/>
          </a:prstGeom>
          <a:noFill/>
          <a:ln>
            <a:noFill/>
          </a:ln>
        </p:spPr>
      </p:pic>
      <p:pic>
        <p:nvPicPr>
          <p:cNvPr id="268" name="Google Shape;268;p35"/>
          <p:cNvPicPr preferRelativeResize="0"/>
          <p:nvPr/>
        </p:nvPicPr>
        <p:blipFill rotWithShape="1">
          <a:blip r:embed="rId4">
            <a:alphaModFix/>
          </a:blip>
          <a:srcRect b="0" l="0" r="0" t="0"/>
          <a:stretch/>
        </p:blipFill>
        <p:spPr>
          <a:xfrm>
            <a:off x="4419600" y="1502764"/>
            <a:ext cx="4557712" cy="3418284"/>
          </a:xfrm>
          <a:prstGeom prst="rect">
            <a:avLst/>
          </a:prstGeom>
          <a:noFill/>
          <a:ln>
            <a:noFill/>
          </a:ln>
        </p:spPr>
      </p:pic>
      <p:sp>
        <p:nvSpPr>
          <p:cNvPr id="269" name="Google Shape;269;p35"/>
          <p:cNvSpPr txBox="1"/>
          <p:nvPr/>
        </p:nvSpPr>
        <p:spPr>
          <a:xfrm>
            <a:off x="558670" y="5029200"/>
            <a:ext cx="8077200"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Now we will consider instability due to too large of a time step, as well as convergence in time.</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Set n = 10.</a:t>
            </a:r>
            <a:endParaRPr/>
          </a:p>
          <a:p>
            <a:pPr indent="-285750" lvl="1" marL="7429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Try T = 2, 4, 8, 16, 32, 64</a:t>
            </a:r>
            <a:endParaRPr/>
          </a:p>
          <a:p>
            <a:pPr indent="-285750" lvl="0" marL="285750" marR="0" rtl="0" algn="l">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Since the simulation runs until time = 0.1, dt = 0.1/T.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457200" y="1222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Rate of convergence</a:t>
            </a:r>
            <a:endParaRPr b="0" i="0" sz="4400" u="none" cap="none" strike="noStrike">
              <a:solidFill>
                <a:schemeClr val="dk1"/>
              </a:solidFill>
              <a:latin typeface="Calibri"/>
              <a:ea typeface="Calibri"/>
              <a:cs typeface="Calibri"/>
              <a:sym typeface="Calibri"/>
            </a:endParaRPr>
          </a:p>
        </p:txBody>
      </p:sp>
      <p:sp>
        <p:nvSpPr>
          <p:cNvPr id="275" name="Google Shape;275;p36"/>
          <p:cNvSpPr txBox="1"/>
          <p:nvPr>
            <p:ph idx="1" type="body"/>
          </p:nvPr>
        </p:nvSpPr>
        <p:spPr>
          <a:xfrm>
            <a:off x="457200" y="126525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In numerical analysis, the speed at which a convergent sequence approaches its limit is called the rate of convergence. </a:t>
            </a:r>
            <a:endParaRPr/>
          </a:p>
          <a:p>
            <a:pPr indent="-342900" lvl="0" marL="342900" marR="0" rtl="0" algn="l">
              <a:spcBef>
                <a:spcPts val="59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Suppose that the sequence {</a:t>
            </a:r>
            <a:r>
              <a:rPr b="0" i="1" lang="en-US" sz="2950" u="none" cap="none" strike="noStrike">
                <a:solidFill>
                  <a:schemeClr val="dk1"/>
                </a:solidFill>
                <a:latin typeface="Calibri"/>
                <a:ea typeface="Calibri"/>
                <a:cs typeface="Calibri"/>
                <a:sym typeface="Calibri"/>
              </a:rPr>
              <a:t>x</a:t>
            </a:r>
            <a:r>
              <a:rPr b="0" baseline="-25000" i="1" lang="en-US" sz="2950" u="none" cap="none" strike="noStrike">
                <a:solidFill>
                  <a:schemeClr val="dk1"/>
                </a:solidFill>
                <a:latin typeface="Calibri"/>
                <a:ea typeface="Calibri"/>
                <a:cs typeface="Calibri"/>
                <a:sym typeface="Calibri"/>
              </a:rPr>
              <a:t>k</a:t>
            </a:r>
            <a:r>
              <a:rPr b="0" i="0" lang="en-US" sz="2950" u="none" cap="none" strike="noStrike">
                <a:solidFill>
                  <a:schemeClr val="dk1"/>
                </a:solidFill>
                <a:latin typeface="Calibri"/>
                <a:ea typeface="Calibri"/>
                <a:cs typeface="Calibri"/>
                <a:sym typeface="Calibri"/>
              </a:rPr>
              <a:t>} converges to the number L.</a:t>
            </a:r>
            <a:endParaRPr/>
          </a:p>
          <a:p>
            <a:pPr indent="-342900" lvl="0" marL="342900" marR="0" rtl="0" algn="l">
              <a:spcBef>
                <a:spcPts val="59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We say that this sequence </a:t>
            </a:r>
            <a:r>
              <a:rPr b="1" i="0" lang="en-US" sz="2950" u="none" cap="none" strike="noStrike">
                <a:solidFill>
                  <a:schemeClr val="dk1"/>
                </a:solidFill>
                <a:latin typeface="Calibri"/>
                <a:ea typeface="Calibri"/>
                <a:cs typeface="Calibri"/>
                <a:sym typeface="Calibri"/>
              </a:rPr>
              <a:t>converges linearly</a:t>
            </a:r>
            <a:r>
              <a:rPr b="0" i="0" lang="en-US" sz="2950" u="none" cap="none" strike="noStrike">
                <a:solidFill>
                  <a:schemeClr val="dk1"/>
                </a:solidFill>
                <a:latin typeface="Calibri"/>
                <a:ea typeface="Calibri"/>
                <a:cs typeface="Calibri"/>
                <a:sym typeface="Calibri"/>
              </a:rPr>
              <a:t> to L, if there exists a number μ ∈ (0, 1) such that</a:t>
            </a:r>
            <a:endParaRPr b="0" i="0" sz="2950" u="none" cap="none" strike="noStrike">
              <a:solidFill>
                <a:schemeClr val="dk1"/>
              </a:solidFill>
              <a:latin typeface="Calibri"/>
              <a:ea typeface="Calibri"/>
              <a:cs typeface="Calibri"/>
              <a:sym typeface="Calibri"/>
            </a:endParaRPr>
          </a:p>
          <a:p>
            <a:pPr indent="0" lvl="0" marL="0" marR="0" rtl="0" algn="l">
              <a:spcBef>
                <a:spcPts val="590"/>
              </a:spcBef>
              <a:spcAft>
                <a:spcPts val="0"/>
              </a:spcAft>
              <a:buNone/>
            </a:pPr>
            <a:r>
              <a:t/>
            </a:r>
            <a:endParaRPr sz="2950">
              <a:solidFill>
                <a:schemeClr val="dk1"/>
              </a:solidFill>
              <a:latin typeface="Calibri"/>
              <a:ea typeface="Calibri"/>
              <a:cs typeface="Calibri"/>
              <a:sym typeface="Calibri"/>
            </a:endParaRPr>
          </a:p>
          <a:p>
            <a:pPr indent="0" lvl="0" marL="0" marR="0" rtl="0" algn="l">
              <a:spcBef>
                <a:spcPts val="590"/>
              </a:spcBef>
              <a:spcAft>
                <a:spcPts val="0"/>
              </a:spcAft>
              <a:buNone/>
            </a:pPr>
            <a:r>
              <a:t/>
            </a:r>
            <a:endParaRPr sz="2950">
              <a:solidFill>
                <a:schemeClr val="dk1"/>
              </a:solidFill>
              <a:latin typeface="Calibri"/>
              <a:ea typeface="Calibri"/>
              <a:cs typeface="Calibri"/>
              <a:sym typeface="Calibri"/>
            </a:endParaRPr>
          </a:p>
          <a:p>
            <a:pPr indent="-342900" lvl="0" marL="342900" marR="0" rtl="0" algn="l">
              <a:spcBef>
                <a:spcPts val="59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The number μ is called the </a:t>
            </a:r>
            <a:r>
              <a:rPr b="0" i="1" lang="en-US" sz="2950" u="none" cap="none" strike="noStrike">
                <a:solidFill>
                  <a:schemeClr val="dk1"/>
                </a:solidFill>
                <a:latin typeface="Calibri"/>
                <a:ea typeface="Calibri"/>
                <a:cs typeface="Calibri"/>
                <a:sym typeface="Calibri"/>
              </a:rPr>
              <a:t>rate of convergence</a:t>
            </a:r>
            <a:r>
              <a:rPr b="0" i="0" lang="en-US" sz="2950" u="none" cap="none" strike="noStrike">
                <a:solidFill>
                  <a:schemeClr val="dk1"/>
                </a:solidFill>
                <a:latin typeface="Calibri"/>
                <a:ea typeface="Calibri"/>
                <a:cs typeface="Calibri"/>
                <a:sym typeface="Calibri"/>
              </a:rPr>
              <a:t>.</a:t>
            </a:r>
            <a:endParaRPr/>
          </a:p>
          <a:p>
            <a:pPr indent="-154940" lvl="0" marL="342900" marR="0" rtl="0" algn="l">
              <a:spcBef>
                <a:spcPts val="592"/>
              </a:spcBef>
              <a:spcAft>
                <a:spcPts val="0"/>
              </a:spcAft>
              <a:buClr>
                <a:schemeClr val="dk1"/>
              </a:buClr>
              <a:buSzPts val="2960"/>
              <a:buFont typeface="Calibri"/>
              <a:buNone/>
            </a:pPr>
            <a:r>
              <a:t/>
            </a:r>
            <a:endParaRPr b="0" i="0" sz="2950" u="none" cap="none" strike="noStrike">
              <a:solidFill>
                <a:schemeClr val="dk1"/>
              </a:solidFill>
              <a:latin typeface="Calibri"/>
              <a:ea typeface="Calibri"/>
              <a:cs typeface="Calibri"/>
              <a:sym typeface="Calibri"/>
            </a:endParaRPr>
          </a:p>
        </p:txBody>
      </p:sp>
      <p:pic>
        <p:nvPicPr>
          <p:cNvPr id="276" name="Google Shape;276;p36"/>
          <p:cNvPicPr preferRelativeResize="0"/>
          <p:nvPr/>
        </p:nvPicPr>
        <p:blipFill>
          <a:blip r:embed="rId3">
            <a:alphaModFix/>
          </a:blip>
          <a:stretch>
            <a:fillRect/>
          </a:stretch>
        </p:blipFill>
        <p:spPr>
          <a:xfrm>
            <a:off x="2769250" y="4572150"/>
            <a:ext cx="3335055" cy="114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sz="3200"/>
              <a:t>Order of convergence</a:t>
            </a:r>
            <a:endParaRPr b="1" sz="3200"/>
          </a:p>
        </p:txBody>
      </p:sp>
      <p:pic>
        <p:nvPicPr>
          <p:cNvPr descr=" \lim_{k\to \infty} \frac{|x_{k+1}-L|}{|x_k-L|^q} = \mu \,\big|\; \mu &gt; 0." id="282" name="Google Shape;282;p37"/>
          <p:cNvPicPr preferRelativeResize="0"/>
          <p:nvPr/>
        </p:nvPicPr>
        <p:blipFill>
          <a:blip r:embed="rId3">
            <a:alphaModFix/>
          </a:blip>
          <a:stretch>
            <a:fillRect/>
          </a:stretch>
        </p:blipFill>
        <p:spPr>
          <a:xfrm>
            <a:off x="2370788" y="3062525"/>
            <a:ext cx="4402425" cy="884250"/>
          </a:xfrm>
          <a:prstGeom prst="rect">
            <a:avLst/>
          </a:prstGeom>
          <a:noFill/>
          <a:ln>
            <a:noFill/>
          </a:ln>
        </p:spPr>
      </p:pic>
      <p:sp>
        <p:nvSpPr>
          <p:cNvPr id="283" name="Google Shape;283;p37"/>
          <p:cNvSpPr txBox="1"/>
          <p:nvPr/>
        </p:nvSpPr>
        <p:spPr>
          <a:xfrm>
            <a:off x="856050" y="2346150"/>
            <a:ext cx="7431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t>The sequence </a:t>
            </a:r>
            <a:r>
              <a:rPr b="1" lang="en-US" sz="2600"/>
              <a:t>converges with order </a:t>
            </a:r>
            <a:r>
              <a:rPr b="1" i="1" lang="en-US" sz="2600"/>
              <a:t>q</a:t>
            </a:r>
            <a:r>
              <a:rPr b="1" lang="en-US" sz="2600"/>
              <a:t> to L</a:t>
            </a:r>
            <a:r>
              <a:rPr lang="en-US" sz="2600"/>
              <a:t> for </a:t>
            </a:r>
            <a:r>
              <a:rPr i="1" lang="en-US" sz="2600"/>
              <a:t>q</a:t>
            </a:r>
            <a:r>
              <a:rPr lang="en-US" sz="2600"/>
              <a:t>&gt;1 if</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In particular, if it convergences with order</a:t>
            </a:r>
            <a:endParaRPr sz="2600"/>
          </a:p>
          <a:p>
            <a:pPr indent="-393700" lvl="0" marL="457200" rtl="0" algn="l">
              <a:lnSpc>
                <a:spcPct val="115000"/>
              </a:lnSpc>
              <a:spcBef>
                <a:spcPts val="0"/>
              </a:spcBef>
              <a:spcAft>
                <a:spcPts val="0"/>
              </a:spcAft>
              <a:buSzPts val="2600"/>
              <a:buChar char="●"/>
            </a:pPr>
            <a:r>
              <a:rPr i="1" lang="en-US" sz="2600"/>
              <a:t>q</a:t>
            </a:r>
            <a:r>
              <a:rPr lang="en-US" sz="2600"/>
              <a:t> = 2, it is called </a:t>
            </a:r>
            <a:r>
              <a:rPr b="1" lang="en-US" sz="2600"/>
              <a:t>quadratic convergence</a:t>
            </a:r>
            <a:r>
              <a:rPr lang="en-US" sz="2600"/>
              <a:t>,</a:t>
            </a:r>
            <a:endParaRPr sz="2600"/>
          </a:p>
          <a:p>
            <a:pPr indent="-393700" lvl="0" marL="457200" rtl="0" algn="l">
              <a:lnSpc>
                <a:spcPct val="115000"/>
              </a:lnSpc>
              <a:spcBef>
                <a:spcPts val="0"/>
              </a:spcBef>
              <a:spcAft>
                <a:spcPts val="0"/>
              </a:spcAft>
              <a:buSzPts val="2600"/>
              <a:buChar char="●"/>
            </a:pPr>
            <a:r>
              <a:rPr i="1" lang="en-US" sz="2600"/>
              <a:t>q</a:t>
            </a:r>
            <a:r>
              <a:rPr lang="en-US" sz="2600"/>
              <a:t> = 3, it is called </a:t>
            </a:r>
            <a:r>
              <a:rPr b="1" lang="en-US" sz="2600"/>
              <a:t>cubic convergence</a:t>
            </a:r>
            <a:endParaRPr b="1"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Immersed boundary method</a:t>
            </a:r>
            <a:endParaRPr b="0" i="0" sz="4400" u="none" cap="none" strike="noStrike">
              <a:solidFill>
                <a:schemeClr val="dk1"/>
              </a:solidFill>
              <a:latin typeface="Calibri"/>
              <a:ea typeface="Calibri"/>
              <a:cs typeface="Calibri"/>
              <a:sym typeface="Calibri"/>
            </a:endParaRPr>
          </a:p>
        </p:txBody>
      </p:sp>
      <p:sp>
        <p:nvSpPr>
          <p:cNvPr id="289" name="Google Shape;289;p38"/>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Typically you want 2 boundary points for every fluid grid point.</a:t>
            </a:r>
            <a:endParaRPr sz="32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Second order in space if smooth boundaries.</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First order in space if edges.</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Typically use 512x512 grids for fluid domain.</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Time step either first or second order, depending on version.</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Typically use dt = 10^-5 or 10^-6, when characteristic time is t = 1.</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For example, one wing stroke every 1 unit in time.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IBAMR – How it speeds things up</a:t>
            </a:r>
            <a:endParaRPr b="0" i="0" sz="4400" u="none" cap="none" strike="noStrike">
              <a:solidFill>
                <a:schemeClr val="dk1"/>
              </a:solidFill>
              <a:latin typeface="Calibri"/>
              <a:ea typeface="Calibri"/>
              <a:cs typeface="Calibri"/>
              <a:sym typeface="Calibri"/>
            </a:endParaRPr>
          </a:p>
        </p:txBody>
      </p:sp>
      <p:sp>
        <p:nvSpPr>
          <p:cNvPr id="295" name="Google Shape;295;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IBAMR is a parallelized and adaptive version of the immersed boundary method.</a:t>
            </a:r>
            <a:endParaRPr/>
          </a:p>
          <a:p>
            <a:pPr indent="-285750" lvl="1" marL="742950" marR="0" rtl="0" algn="l">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is a major coding challenge!</a:t>
            </a:r>
            <a:endParaRPr/>
          </a:p>
          <a:p>
            <a:pPr indent="-342900" lvl="0" marL="342900" marR="0" rtl="0" algn="l">
              <a:spcBef>
                <a:spcPts val="64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The spatial grid of the fluid is locally refined near the boundaries and regions of high vorticity.</a:t>
            </a:r>
            <a:endParaRPr/>
          </a:p>
          <a:p>
            <a:pPr indent="-139700" lvl="0" marL="34290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2060"/>
              </a:buClr>
              <a:buFont typeface="Calibri"/>
              <a:buNone/>
            </a:pPr>
            <a:r>
              <a:rPr b="1" i="0" lang="en-US" sz="3200" u="none" cap="none" strike="noStrike">
                <a:solidFill>
                  <a:srgbClr val="002060"/>
                </a:solidFill>
                <a:latin typeface="Calibri"/>
                <a:ea typeface="Calibri"/>
                <a:cs typeface="Calibri"/>
                <a:sym typeface="Calibri"/>
              </a:rPr>
              <a:t>The basic immersed boundary approach to fluid-structure interaction</a:t>
            </a:r>
            <a:endParaRPr b="1" i="0" sz="3200" u="none" cap="none" strike="noStrike">
              <a:solidFill>
                <a:srgbClr val="002060"/>
              </a:solidFill>
              <a:latin typeface="Calibri"/>
              <a:ea typeface="Calibri"/>
              <a:cs typeface="Calibri"/>
              <a:sym typeface="Calibri"/>
            </a:endParaRPr>
          </a:p>
        </p:txBody>
      </p:sp>
      <p:sp>
        <p:nvSpPr>
          <p:cNvPr id="301" name="Google Shape;301;p40"/>
          <p:cNvSpPr txBox="1"/>
          <p:nvPr>
            <p:ph idx="1" type="body"/>
          </p:nvPr>
        </p:nvSpPr>
        <p:spPr>
          <a:xfrm>
            <a:off x="5410200" y="2133600"/>
            <a:ext cx="35052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Discretize the Eulerian equations on a Cartesian grid</a:t>
            </a:r>
            <a:endParaRPr/>
          </a:p>
          <a:p>
            <a:pPr indent="-285750" lvl="1" marL="742950" marR="0" rtl="0" algn="l">
              <a:lnSpc>
                <a:spcPct val="80000"/>
              </a:lnSpc>
              <a:spcBef>
                <a:spcPts val="350"/>
              </a:spcBef>
              <a:spcAft>
                <a:spcPts val="0"/>
              </a:spcAft>
              <a:buClr>
                <a:schemeClr val="dk1"/>
              </a:buClr>
              <a:buSzPts val="1750"/>
              <a:buFont typeface="Calibri"/>
              <a:buChar char="–"/>
            </a:pPr>
            <a:r>
              <a:rPr b="0" i="0" lang="en-US" sz="1750" u="none" cap="none" strike="noStrike">
                <a:solidFill>
                  <a:schemeClr val="dk1"/>
                </a:solidFill>
                <a:latin typeface="Calibri"/>
                <a:ea typeface="Calibri"/>
                <a:cs typeface="Calibri"/>
                <a:sym typeface="Calibri"/>
              </a:rPr>
              <a:t>Refine the Cartesian grid near the boundary</a:t>
            </a:r>
            <a:endParaRPr b="0" i="0" sz="1750" u="none" cap="none" strike="noStrike">
              <a:solidFill>
                <a:schemeClr val="dk1"/>
              </a:solidFill>
              <a:latin typeface="Calibri"/>
              <a:ea typeface="Calibri"/>
              <a:cs typeface="Calibri"/>
              <a:sym typeface="Calibri"/>
            </a:endParaRPr>
          </a:p>
          <a:p>
            <a:pPr indent="-342900" lvl="0" marL="342900"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Discretize the Lagrangian equations on a moving curvilinear mesh</a:t>
            </a:r>
            <a:endParaRPr/>
          </a:p>
          <a:p>
            <a:pPr indent="-285750" lvl="1" marL="742950" marR="0" rtl="0" algn="l">
              <a:lnSpc>
                <a:spcPct val="80000"/>
              </a:lnSpc>
              <a:spcBef>
                <a:spcPts val="350"/>
              </a:spcBef>
              <a:spcAft>
                <a:spcPts val="0"/>
              </a:spcAft>
              <a:buClr>
                <a:schemeClr val="dk1"/>
              </a:buClr>
              <a:buSzPts val="1750"/>
              <a:buFont typeface="Calibri"/>
              <a:buChar char="–"/>
            </a:pPr>
            <a:r>
              <a:rPr b="0" i="0" lang="en-US" sz="1750" u="none" cap="none" strike="noStrike">
                <a:solidFill>
                  <a:schemeClr val="dk1"/>
                </a:solidFill>
                <a:latin typeface="Calibri"/>
                <a:ea typeface="Calibri"/>
                <a:cs typeface="Calibri"/>
                <a:sym typeface="Calibri"/>
              </a:rPr>
              <a:t>Curvilinear mesh always at same refinement level</a:t>
            </a:r>
            <a:endParaRPr b="0" i="0" sz="1750" u="none" cap="none" strike="noStrike">
              <a:solidFill>
                <a:schemeClr val="dk1"/>
              </a:solidFill>
              <a:latin typeface="Calibri"/>
              <a:ea typeface="Calibri"/>
              <a:cs typeface="Calibri"/>
              <a:sym typeface="Calibri"/>
            </a:endParaRPr>
          </a:p>
          <a:p>
            <a:pPr indent="-342900" lvl="0" marL="342900"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Fluid-structure coupling via regularized delta functions</a:t>
            </a:r>
            <a:endParaRPr/>
          </a:p>
        </p:txBody>
      </p:sp>
      <p:pic>
        <p:nvPicPr>
          <p:cNvPr id="302" name="Google Shape;302;p40"/>
          <p:cNvPicPr preferRelativeResize="0"/>
          <p:nvPr/>
        </p:nvPicPr>
        <p:blipFill rotWithShape="1">
          <a:blip r:embed="rId3">
            <a:alphaModFix/>
          </a:blip>
          <a:srcRect b="0" l="0" r="0" t="0"/>
          <a:stretch/>
        </p:blipFill>
        <p:spPr>
          <a:xfrm>
            <a:off x="457200" y="1600200"/>
            <a:ext cx="4890900" cy="4848300"/>
          </a:xfrm>
          <a:prstGeom prst="rect">
            <a:avLst/>
          </a:prstGeom>
          <a:noFill/>
          <a:ln>
            <a:noFill/>
          </a:ln>
        </p:spPr>
      </p:pic>
      <p:sp>
        <p:nvSpPr>
          <p:cNvPr id="303" name="Google Shape;303;p40"/>
          <p:cNvSpPr/>
          <p:nvPr/>
        </p:nvSpPr>
        <p:spPr>
          <a:xfrm>
            <a:off x="457200" y="6488668"/>
            <a:ext cx="838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Boyce Griffith, http://mbi.osu.edu/2009/ctwmaterials/griffith.pdf</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2060"/>
              </a:buClr>
              <a:buFont typeface="Calibri"/>
              <a:buNone/>
            </a:pPr>
            <a:r>
              <a:rPr b="1" i="0" lang="en-US" sz="4400" u="none" cap="none" strike="noStrike">
                <a:solidFill>
                  <a:srgbClr val="002060"/>
                </a:solidFill>
                <a:latin typeface="Calibri"/>
                <a:ea typeface="Calibri"/>
                <a:cs typeface="Calibri"/>
                <a:sym typeface="Calibri"/>
              </a:rPr>
              <a:t>Adaptive mesh refinement (AMR)</a:t>
            </a:r>
            <a:endParaRPr b="1" i="0" sz="4400" u="none" cap="none" strike="noStrike">
              <a:solidFill>
                <a:srgbClr val="002060"/>
              </a:solidFill>
              <a:latin typeface="Calibri"/>
              <a:ea typeface="Calibri"/>
              <a:cs typeface="Calibri"/>
              <a:sym typeface="Calibri"/>
            </a:endParaRPr>
          </a:p>
        </p:txBody>
      </p:sp>
      <p:sp>
        <p:nvSpPr>
          <p:cNvPr id="309" name="Google Shape;309;p41"/>
          <p:cNvSpPr txBox="1"/>
          <p:nvPr>
            <p:ph idx="1" type="body"/>
          </p:nvPr>
        </p:nvSpPr>
        <p:spPr>
          <a:xfrm>
            <a:off x="4814125" y="1690113"/>
            <a:ext cx="4191000" cy="4526100"/>
          </a:xfrm>
          <a:prstGeom prst="rect">
            <a:avLst/>
          </a:prstGeom>
          <a:blipFill rotWithShape="1">
            <a:blip r:embed="rId3">
              <a:alphaModFix/>
            </a:blip>
            <a:stretch>
              <a:fillRect b="0" l="-1162" r="0" t="-1885"/>
            </a:stretch>
          </a:blip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Calibri"/>
              <a:buChar char="•"/>
            </a:pPr>
            <a:r>
              <a:rPr b="0" i="0" lang="en-US" sz="3200" u="none" cap="none" strike="noStrike">
                <a:latin typeface="Calibri"/>
                <a:ea typeface="Calibri"/>
                <a:cs typeface="Calibri"/>
                <a:sym typeface="Calibri"/>
              </a:rPr>
              <a:t> </a:t>
            </a:r>
            <a:endParaRPr/>
          </a:p>
        </p:txBody>
      </p:sp>
      <p:pic>
        <p:nvPicPr>
          <p:cNvPr id="310" name="Google Shape;310;p41"/>
          <p:cNvPicPr preferRelativeResize="0"/>
          <p:nvPr/>
        </p:nvPicPr>
        <p:blipFill rotWithShape="1">
          <a:blip r:embed="rId4">
            <a:alphaModFix/>
          </a:blip>
          <a:srcRect b="0" l="0" r="0" t="0"/>
          <a:stretch/>
        </p:blipFill>
        <p:spPr>
          <a:xfrm>
            <a:off x="265575" y="1417650"/>
            <a:ext cx="4458900" cy="4486200"/>
          </a:xfrm>
          <a:prstGeom prst="rect">
            <a:avLst/>
          </a:prstGeom>
          <a:noFill/>
          <a:ln>
            <a:noFill/>
          </a:ln>
        </p:spPr>
      </p:pic>
      <p:sp>
        <p:nvSpPr>
          <p:cNvPr id="311" name="Google Shape;311;p41"/>
          <p:cNvSpPr/>
          <p:nvPr/>
        </p:nvSpPr>
        <p:spPr>
          <a:xfrm>
            <a:off x="457200" y="6488668"/>
            <a:ext cx="838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Boyce Griffith, http://mbi.osu.edu/2009/ctwmaterials/griffith.pdf</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Calibri"/>
                <a:ea typeface="Calibri"/>
                <a:cs typeface="Calibri"/>
                <a:sym typeface="Calibri"/>
              </a:rPr>
              <a:t>Modeling the fluid: Navier-Stokes equations</a:t>
            </a:r>
            <a:endParaRPr b="0" i="0" sz="3950" u="none" cap="none" strike="noStrike">
              <a:solidFill>
                <a:schemeClr val="dk1"/>
              </a:solidFill>
              <a:latin typeface="Calibri"/>
              <a:ea typeface="Calibri"/>
              <a:cs typeface="Calibri"/>
              <a:sym typeface="Calibri"/>
            </a:endParaRPr>
          </a:p>
        </p:txBody>
      </p:sp>
      <p:sp>
        <p:nvSpPr>
          <p:cNvPr id="111" name="Google Shape;111;p15"/>
          <p:cNvSpPr txBox="1"/>
          <p:nvPr>
            <p:ph idx="1" type="body"/>
          </p:nvPr>
        </p:nvSpPr>
        <p:spPr>
          <a:xfrm>
            <a:off x="457200" y="3810000"/>
            <a:ext cx="8229600" cy="23161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This is essentially F = ma for a parcel of fluid.</a:t>
            </a:r>
            <a:endParaRPr/>
          </a:p>
          <a:p>
            <a:pPr indent="-342900" lvl="0" marL="342900" marR="0" rtl="0" algn="l">
              <a:lnSpc>
                <a:spcPct val="90000"/>
              </a:lnSpc>
              <a:spcBef>
                <a:spcPts val="54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Let v(x,t) give the velocity at position x and time t.</a:t>
            </a:r>
            <a:endParaRPr/>
          </a:p>
          <a:p>
            <a:pPr indent="-342900" lvl="0" marL="342900" marR="0" rtl="0" algn="l">
              <a:lnSpc>
                <a:spcPct val="90000"/>
              </a:lnSpc>
              <a:spcBef>
                <a:spcPts val="54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Let p(x,t) be the pressure at position x and time t.</a:t>
            </a:r>
            <a:endParaRPr/>
          </a:p>
          <a:p>
            <a:pPr indent="-342900" lvl="0" marL="342900" marR="0" rtl="0" algn="l">
              <a:lnSpc>
                <a:spcPct val="90000"/>
              </a:lnSpc>
              <a:spcBef>
                <a:spcPts val="54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ρ is the density of the fluid, and μ is the viscosity of the fluid.</a:t>
            </a:r>
            <a:endParaRPr b="0" i="0" sz="2700" u="none" cap="none" strike="noStrike">
              <a:solidFill>
                <a:schemeClr val="dk1"/>
              </a:solidFill>
              <a:latin typeface="Calibri"/>
              <a:ea typeface="Calibri"/>
              <a:cs typeface="Calibri"/>
              <a:sym typeface="Calibri"/>
            </a:endParaRPr>
          </a:p>
        </p:txBody>
      </p:sp>
      <p:pic>
        <p:nvPicPr>
          <p:cNvPr id="112" name="Google Shape;112;p15"/>
          <p:cNvPicPr preferRelativeResize="0"/>
          <p:nvPr/>
        </p:nvPicPr>
        <p:blipFill rotWithShape="1">
          <a:blip r:embed="rId3">
            <a:alphaModFix/>
          </a:blip>
          <a:srcRect b="0" l="0" r="0" t="0"/>
          <a:stretch/>
        </p:blipFill>
        <p:spPr>
          <a:xfrm>
            <a:off x="1600200" y="1843534"/>
            <a:ext cx="5715000" cy="15092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42"/>
          <p:cNvPicPr preferRelativeResize="0"/>
          <p:nvPr/>
        </p:nvPicPr>
        <p:blipFill rotWithShape="1">
          <a:blip r:embed="rId3">
            <a:alphaModFix/>
          </a:blip>
          <a:srcRect b="0" l="0" r="0" t="0"/>
          <a:stretch/>
        </p:blipFill>
        <p:spPr>
          <a:xfrm>
            <a:off x="1371600" y="1162050"/>
            <a:ext cx="6197700" cy="5696100"/>
          </a:xfrm>
          <a:prstGeom prst="rect">
            <a:avLst/>
          </a:prstGeom>
          <a:noFill/>
          <a:ln>
            <a:noFill/>
          </a:ln>
        </p:spPr>
      </p:pic>
      <p:sp>
        <p:nvSpPr>
          <p:cNvPr id="317" name="Google Shape;317;p4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2060"/>
              </a:buClr>
              <a:buFont typeface="Calibri"/>
              <a:buNone/>
            </a:pPr>
            <a:r>
              <a:rPr b="1" i="0" lang="en-US" sz="3950" u="none" cap="none" strike="noStrike">
                <a:solidFill>
                  <a:srgbClr val="002060"/>
                </a:solidFill>
                <a:latin typeface="Calibri"/>
                <a:ea typeface="Calibri"/>
                <a:cs typeface="Calibri"/>
                <a:sym typeface="Calibri"/>
              </a:rPr>
              <a:t>IBAMR for the rubber band problem</a:t>
            </a:r>
            <a:endParaRPr b="1" i="0" sz="3950" u="none" cap="none" strike="noStrike">
              <a:solidFill>
                <a:srgbClr val="002060"/>
              </a:solidFill>
              <a:latin typeface="Calibri"/>
              <a:ea typeface="Calibri"/>
              <a:cs typeface="Calibri"/>
              <a:sym typeface="Calibri"/>
            </a:endParaRPr>
          </a:p>
        </p:txBody>
      </p:sp>
      <p:sp>
        <p:nvSpPr>
          <p:cNvPr id="318" name="Google Shape;318;p42"/>
          <p:cNvSpPr/>
          <p:nvPr/>
        </p:nvSpPr>
        <p:spPr>
          <a:xfrm>
            <a:off x="1143000" y="6495420"/>
            <a:ext cx="838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Boyce Griffith, http://mbi.osu.edu/2009/ctwmaterials/griffith.pdf</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381000" y="2209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Appendix</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44"/>
          <p:cNvPicPr preferRelativeResize="0"/>
          <p:nvPr/>
        </p:nvPicPr>
        <p:blipFill rotWithShape="1">
          <a:blip r:embed="rId3">
            <a:alphaModFix/>
          </a:blip>
          <a:srcRect b="0" l="0" r="0" t="0"/>
          <a:stretch/>
        </p:blipFill>
        <p:spPr>
          <a:xfrm>
            <a:off x="508993" y="2514823"/>
            <a:ext cx="7941841" cy="321469"/>
          </a:xfrm>
          <a:prstGeom prst="rect">
            <a:avLst/>
          </a:prstGeom>
          <a:noFill/>
          <a:ln>
            <a:noFill/>
          </a:ln>
        </p:spPr>
      </p:pic>
      <p:pic>
        <p:nvPicPr>
          <p:cNvPr id="329" name="Google Shape;329;p44"/>
          <p:cNvPicPr preferRelativeResize="0"/>
          <p:nvPr/>
        </p:nvPicPr>
        <p:blipFill rotWithShape="1">
          <a:blip r:embed="rId4">
            <a:alphaModFix/>
          </a:blip>
          <a:srcRect b="0" l="0" r="0" t="0"/>
          <a:stretch/>
        </p:blipFill>
        <p:spPr>
          <a:xfrm>
            <a:off x="517922" y="3071813"/>
            <a:ext cx="1678781" cy="281285"/>
          </a:xfrm>
          <a:prstGeom prst="rect">
            <a:avLst/>
          </a:prstGeom>
          <a:noFill/>
          <a:ln>
            <a:noFill/>
          </a:ln>
        </p:spPr>
      </p:pic>
      <p:sp>
        <p:nvSpPr>
          <p:cNvPr id="330" name="Google Shape;330;p44"/>
          <p:cNvSpPr/>
          <p:nvPr/>
        </p:nvSpPr>
        <p:spPr>
          <a:xfrm>
            <a:off x="419695" y="1611629"/>
            <a:ext cx="7582980" cy="55399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The IB formulation of the equations of motion for an elastic incompressible</a:t>
            </a:r>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structure immersed in a viscous, incompressible fluid is:</a:t>
            </a:r>
            <a:endParaRPr/>
          </a:p>
        </p:txBody>
      </p:sp>
      <p:sp>
        <p:nvSpPr>
          <p:cNvPr id="331" name="Google Shape;331;p44"/>
          <p:cNvSpPr txBox="1"/>
          <p:nvPr>
            <p:ph type="title"/>
          </p:nvPr>
        </p:nvSpPr>
        <p:spPr>
          <a:xfrm>
            <a:off x="892969" y="62508"/>
            <a:ext cx="7366992" cy="1714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1445"/>
              </a:buClr>
              <a:buFont typeface="Questrial"/>
              <a:buNone/>
            </a:pPr>
            <a:r>
              <a:rPr b="0" i="0" lang="en-US" sz="3500" u="none" cap="none" strike="noStrike">
                <a:solidFill>
                  <a:srgbClr val="001445"/>
                </a:solidFill>
                <a:latin typeface="Questrial"/>
                <a:ea typeface="Questrial"/>
                <a:cs typeface="Questrial"/>
                <a:sym typeface="Questrial"/>
              </a:rPr>
              <a:t>Mathematical formulation</a:t>
            </a:r>
            <a:endParaRPr b="0" i="0" sz="3500" u="none" cap="none" strike="noStrike">
              <a:solidFill>
                <a:srgbClr val="001445"/>
              </a:solidFill>
              <a:latin typeface="Questrial"/>
              <a:ea typeface="Questrial"/>
              <a:cs typeface="Questrial"/>
              <a:sym typeface="Questrial"/>
            </a:endParaRPr>
          </a:p>
        </p:txBody>
      </p:sp>
      <p:sp>
        <p:nvSpPr>
          <p:cNvPr id="332" name="Google Shape;332;p44"/>
          <p:cNvSpPr/>
          <p:nvPr/>
        </p:nvSpPr>
        <p:spPr>
          <a:xfrm>
            <a:off x="383977" y="5057552"/>
            <a:ext cx="8545711" cy="1160859"/>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where </a:t>
            </a:r>
            <a:r>
              <a:rPr b="1" i="0" lang="en-US" sz="1800" u="none" cap="none" strike="noStrike">
                <a:solidFill>
                  <a:schemeClr val="dk1"/>
                </a:solidFill>
                <a:latin typeface="Helvetica Neue"/>
                <a:ea typeface="Helvetica Neue"/>
                <a:cs typeface="Helvetica Neue"/>
                <a:sym typeface="Helvetica Neue"/>
              </a:rPr>
              <a:t>x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x, y</a:t>
            </a:r>
            <a:r>
              <a:rPr b="0" i="0" lang="en-US" sz="1800" u="none" cap="none" strike="noStrike">
                <a:solidFill>
                  <a:schemeClr val="dk1"/>
                </a:solidFill>
                <a:latin typeface="Helvetica Neue"/>
                <a:ea typeface="Helvetica Neue"/>
                <a:cs typeface="Helvetica Neue"/>
                <a:sym typeface="Helvetica Neue"/>
              </a:rPr>
              <a:t>) are fixed Cartesian (physical) coordinates, </a:t>
            </a:r>
            <a:r>
              <a:rPr b="0" i="1" lang="en-US" sz="1800" u="none" cap="none" strike="noStrike">
                <a:solidFill>
                  <a:schemeClr val="dk1"/>
                </a:solidFill>
                <a:latin typeface="Helvetica Neue"/>
                <a:ea typeface="Helvetica Neue"/>
                <a:cs typeface="Helvetica Neue"/>
                <a:sym typeface="Helvetica Neue"/>
              </a:rPr>
              <a:t>q</a:t>
            </a:r>
            <a:r>
              <a:rPr b="0" i="0" lang="en-US" sz="1800" u="none" cap="none" strike="noStrike">
                <a:solidFill>
                  <a:schemeClr val="dk1"/>
                </a:solidFill>
                <a:latin typeface="Helvetica Neue"/>
                <a:ea typeface="Helvetica Neue"/>
                <a:cs typeface="Helvetica Neue"/>
                <a:sym typeface="Helvetica Neue"/>
              </a:rPr>
              <a:t> is the Lagrangian (material) coordinate attached to the structure, </a:t>
            </a:r>
            <a:r>
              <a:rPr b="1" i="0"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q, t</a:t>
            </a:r>
            <a:r>
              <a:rPr b="0" i="0" lang="en-US" sz="1800" u="none" cap="none" strike="noStrike">
                <a:solidFill>
                  <a:schemeClr val="dk1"/>
                </a:solidFill>
                <a:latin typeface="Helvetica Neue"/>
                <a:ea typeface="Helvetica Neue"/>
                <a:cs typeface="Helvetica Neue"/>
                <a:sym typeface="Helvetica Neue"/>
              </a:rPr>
              <a:t>) is the physical position of material point </a:t>
            </a:r>
            <a:r>
              <a:rPr b="0" i="1" lang="en-US" sz="1800" u="none" cap="none" strike="noStrike">
                <a:solidFill>
                  <a:schemeClr val="dk1"/>
                </a:solidFill>
                <a:latin typeface="Helvetica Neue"/>
                <a:ea typeface="Helvetica Neue"/>
                <a:cs typeface="Helvetica Neue"/>
                <a:sym typeface="Helvetica Neue"/>
              </a:rPr>
              <a:t>q</a:t>
            </a:r>
            <a:r>
              <a:rPr b="0" i="0" lang="en-US" sz="1800" u="none" cap="none" strike="noStrike">
                <a:solidFill>
                  <a:schemeClr val="dk1"/>
                </a:solidFill>
                <a:latin typeface="Helvetica Neue"/>
                <a:ea typeface="Helvetica Neue"/>
                <a:cs typeface="Helvetica Neue"/>
                <a:sym typeface="Helvetica Neue"/>
              </a:rPr>
              <a:t> at time </a:t>
            </a:r>
            <a:r>
              <a:rPr b="0" i="1" lang="en-US" sz="1800" u="none" cap="none" strike="noStrike">
                <a:solidFill>
                  <a:schemeClr val="dk1"/>
                </a:solidFill>
                <a:latin typeface="Helvetica Neue"/>
                <a:ea typeface="Helvetica Neue"/>
                <a:cs typeface="Helvetica Neue"/>
                <a:sym typeface="Helvetica Neue"/>
              </a:rPr>
              <a:t>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u </a:t>
            </a:r>
            <a:r>
              <a:rPr b="0" i="0" lang="en-US" sz="1800" u="none" cap="none" strike="noStrike">
                <a:solidFill>
                  <a:schemeClr val="dk1"/>
                </a:solidFill>
                <a:latin typeface="Helvetica Neue"/>
                <a:ea typeface="Helvetica Neue"/>
                <a:cs typeface="Helvetica Neue"/>
                <a:sym typeface="Helvetica Neue"/>
              </a:rPr>
              <a:t>is the Eulerian velocity field, and </a:t>
            </a:r>
            <a:r>
              <a:rPr b="1" i="0" lang="en-US" sz="1800" u="none" cap="none" strike="noStrike">
                <a:solidFill>
                  <a:schemeClr val="dk1"/>
                </a:solidFill>
                <a:latin typeface="Helvetica Neue"/>
                <a:ea typeface="Helvetica Neue"/>
                <a:cs typeface="Helvetica Neue"/>
                <a:sym typeface="Helvetica Neue"/>
              </a:rPr>
              <a:t>F </a:t>
            </a:r>
            <a:r>
              <a:rPr b="0" i="0" lang="en-US" sz="1800" u="none" cap="none" strike="noStrike">
                <a:solidFill>
                  <a:schemeClr val="dk1"/>
                </a:solidFill>
                <a:latin typeface="Helvetica Neue"/>
                <a:ea typeface="Helvetica Neue"/>
                <a:cs typeface="Helvetica Neue"/>
                <a:sym typeface="Helvetica Neue"/>
              </a:rPr>
              <a:t>is the Lagrangian elastic force density generated by deformations to the structure.</a:t>
            </a:r>
            <a:endParaRPr/>
          </a:p>
        </p:txBody>
      </p:sp>
      <p:pic>
        <p:nvPicPr>
          <p:cNvPr id="333" name="Google Shape;333;p44"/>
          <p:cNvPicPr preferRelativeResize="0"/>
          <p:nvPr/>
        </p:nvPicPr>
        <p:blipFill rotWithShape="1">
          <a:blip r:embed="rId5">
            <a:alphaModFix/>
          </a:blip>
          <a:srcRect b="0" l="0" r="0" t="0"/>
          <a:stretch/>
        </p:blipFill>
        <p:spPr>
          <a:xfrm>
            <a:off x="482204" y="4214813"/>
            <a:ext cx="5547568" cy="562570"/>
          </a:xfrm>
          <a:prstGeom prst="rect">
            <a:avLst/>
          </a:prstGeom>
          <a:noFill/>
          <a:ln>
            <a:noFill/>
          </a:ln>
        </p:spPr>
      </p:pic>
      <p:pic>
        <p:nvPicPr>
          <p:cNvPr id="334" name="Google Shape;334;p44"/>
          <p:cNvPicPr preferRelativeResize="0"/>
          <p:nvPr/>
        </p:nvPicPr>
        <p:blipFill rotWithShape="1">
          <a:blip r:embed="rId6">
            <a:alphaModFix/>
          </a:blip>
          <a:srcRect b="0" l="0" r="0" t="0"/>
          <a:stretch/>
        </p:blipFill>
        <p:spPr>
          <a:xfrm>
            <a:off x="500063" y="3598664"/>
            <a:ext cx="4060775" cy="6072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5"/>
          <p:cNvSpPr/>
          <p:nvPr/>
        </p:nvSpPr>
        <p:spPr>
          <a:xfrm>
            <a:off x="482204" y="1644179"/>
            <a:ext cx="7857009" cy="254496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Given the configuration of the elastic structure </a:t>
            </a:r>
            <a:r>
              <a:rPr b="1" i="0"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q, t</a:t>
            </a:r>
            <a:r>
              <a:rPr b="0" i="0" lang="en-US" sz="1800" u="none" cap="none" strike="noStrike">
                <a:solidFill>
                  <a:schemeClr val="dk1"/>
                </a:solidFill>
                <a:latin typeface="Helvetica Neue"/>
                <a:ea typeface="Helvetica Neue"/>
                <a:cs typeface="Helvetica Neue"/>
                <a:sym typeface="Helvetica Neue"/>
              </a:rPr>
              <a:t>) and the corresponding</a:t>
            </a:r>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curvilinear elastic force density </a:t>
            </a:r>
            <a:r>
              <a:rPr b="1" i="0" lang="en-US" sz="1800" u="none" cap="none" strike="noStrike">
                <a:solidFill>
                  <a:schemeClr val="dk1"/>
                </a:solidFill>
                <a:latin typeface="Helvetica Neue"/>
                <a:ea typeface="Helvetica Neue"/>
                <a:cs typeface="Helvetica Neue"/>
                <a:sym typeface="Helvetica Neue"/>
              </a:rPr>
              <a:t>F</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q, t</a:t>
            </a:r>
            <a:r>
              <a:rPr b="0" i="0" lang="en-US" sz="1800" u="none" cap="none" strike="noStrike">
                <a:solidFill>
                  <a:schemeClr val="dk1"/>
                </a:solidFill>
                <a:latin typeface="Helvetica Neue"/>
                <a:ea typeface="Helvetica Neue"/>
                <a:cs typeface="Helvetica Neue"/>
                <a:sym typeface="Helvetica Neue"/>
              </a:rPr>
              <a:t>), the equivalent Eulerian elastic force</a:t>
            </a:r>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density </a:t>
            </a:r>
            <a:r>
              <a:rPr b="1" i="0" lang="en-US" sz="1800" u="none" cap="none" strike="noStrike">
                <a:solidFill>
                  <a:schemeClr val="dk1"/>
                </a:solidFill>
                <a:latin typeface="Helvetica Neue"/>
                <a:ea typeface="Helvetica Neue"/>
                <a:cs typeface="Helvetica Neue"/>
                <a:sym typeface="Helvetica Neue"/>
              </a:rPr>
              <a:t>f</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x</a:t>
            </a:r>
            <a:r>
              <a:rPr b="0" i="1" lang="en-US" sz="1800" u="none" cap="none" strike="noStrike">
                <a:solidFill>
                  <a:schemeClr val="dk1"/>
                </a:solidFill>
                <a:latin typeface="Helvetica Neue"/>
                <a:ea typeface="Helvetica Neue"/>
                <a:cs typeface="Helvetica Neue"/>
                <a:sym typeface="Helvetica Neue"/>
              </a:rPr>
              <a:t>, t</a:t>
            </a:r>
            <a:r>
              <a:rPr b="0" i="0" lang="en-US" sz="1800" u="none" cap="none" strike="noStrike">
                <a:solidFill>
                  <a:schemeClr val="dk1"/>
                </a:solidFill>
                <a:latin typeface="Helvetica Neue"/>
                <a:ea typeface="Helvetica Neue"/>
                <a:cs typeface="Helvetica Neue"/>
                <a:sym typeface="Helvetica Neue"/>
              </a:rPr>
              <a:t>) is computed via:</a:t>
            </a:r>
            <a:endParaRPr/>
          </a:p>
          <a:p>
            <a:pPr indent="0" lvl="0" marL="0" marR="0" rtl="0" algn="l">
              <a:spcBef>
                <a:spcPts val="0"/>
              </a:spcBef>
              <a:spcAft>
                <a:spcPts val="0"/>
              </a:spcAft>
              <a:buNone/>
            </a:pPr>
            <a:r>
              <a:t/>
            </a:r>
            <a:endParaRPr b="0" i="1"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1"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1"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1"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where Ω denotes the curvilinear coordinate space and </a:t>
            </a:r>
            <a:r>
              <a:rPr b="0" i="1" lang="en-US" sz="1800" u="none" cap="none" strike="noStrike">
                <a:solidFill>
                  <a:schemeClr val="dk1"/>
                </a:solidFill>
                <a:latin typeface="Helvetica Neue"/>
                <a:ea typeface="Helvetica Neue"/>
                <a:cs typeface="Helvetica Neue"/>
                <a:sym typeface="Helvetica Neue"/>
              </a:rPr>
              <a:t>δ</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δ</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δ</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y</a:t>
            </a:r>
            <a:r>
              <a:rPr b="0" i="0" lang="en-US" sz="1800" u="none" cap="none" strike="noStrike">
                <a:solidFill>
                  <a:schemeClr val="dk1"/>
                </a:solidFill>
                <a:latin typeface="Helvetica Neue"/>
                <a:ea typeface="Helvetica Neue"/>
                <a:cs typeface="Helvetica Neue"/>
                <a:sym typeface="Helvetica Neue"/>
              </a:rPr>
              <a:t>) is</a:t>
            </a:r>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the </a:t>
            </a:r>
            <a:r>
              <a:rPr b="0" i="1" lang="en-US" sz="1800" u="none" cap="none" strike="noStrike">
                <a:solidFill>
                  <a:schemeClr val="dk1"/>
                </a:solidFill>
                <a:latin typeface="Helvetica Neue"/>
                <a:ea typeface="Helvetica Neue"/>
                <a:cs typeface="Helvetica Neue"/>
                <a:sym typeface="Helvetica Neue"/>
              </a:rPr>
              <a:t>two-dimensional Dirac delta function</a:t>
            </a:r>
            <a:r>
              <a:rPr b="0" i="0" lang="en-US" sz="1800" u="none" cap="none" strike="noStrike">
                <a:solidFill>
                  <a:schemeClr val="dk1"/>
                </a:solidFill>
                <a:latin typeface="Helvetica Neue"/>
                <a:ea typeface="Helvetica Neue"/>
                <a:cs typeface="Helvetica Neue"/>
                <a:sym typeface="Helvetica Neue"/>
              </a:rPr>
              <a:t>.</a:t>
            </a:r>
            <a:endParaRPr/>
          </a:p>
        </p:txBody>
      </p:sp>
      <p:sp>
        <p:nvSpPr>
          <p:cNvPr id="340" name="Google Shape;340;p45"/>
          <p:cNvSpPr/>
          <p:nvPr/>
        </p:nvSpPr>
        <p:spPr>
          <a:xfrm>
            <a:off x="455414" y="4531817"/>
            <a:ext cx="8840391" cy="33039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What does this mean? Integrate both sides over an arbitrary region   .</a:t>
            </a:r>
            <a:endParaRPr/>
          </a:p>
        </p:txBody>
      </p:sp>
      <p:sp>
        <p:nvSpPr>
          <p:cNvPr id="341" name="Google Shape;341;p45"/>
          <p:cNvSpPr txBox="1"/>
          <p:nvPr>
            <p:ph type="title"/>
          </p:nvPr>
        </p:nvSpPr>
        <p:spPr>
          <a:xfrm>
            <a:off x="848320" y="62508"/>
            <a:ext cx="7366992" cy="1714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1445"/>
              </a:buClr>
              <a:buFont typeface="Questrial"/>
              <a:buNone/>
            </a:pPr>
            <a:r>
              <a:rPr b="0" i="0" lang="en-US" sz="3500" u="none" cap="none" strike="noStrike">
                <a:solidFill>
                  <a:srgbClr val="001445"/>
                </a:solidFill>
                <a:latin typeface="Questrial"/>
                <a:ea typeface="Questrial"/>
                <a:cs typeface="Questrial"/>
                <a:sym typeface="Questrial"/>
              </a:rPr>
              <a:t>Lagrangian-Eulerian Interaction</a:t>
            </a:r>
            <a:endParaRPr b="0" i="0" sz="3500" u="none" cap="none" strike="noStrike">
              <a:solidFill>
                <a:srgbClr val="001445"/>
              </a:solidFill>
              <a:latin typeface="Questrial"/>
              <a:ea typeface="Questrial"/>
              <a:cs typeface="Questrial"/>
              <a:sym typeface="Questrial"/>
            </a:endParaRPr>
          </a:p>
        </p:txBody>
      </p:sp>
      <p:sp>
        <p:nvSpPr>
          <p:cNvPr id="342" name="Google Shape;342;p45"/>
          <p:cNvSpPr/>
          <p:nvPr/>
        </p:nvSpPr>
        <p:spPr>
          <a:xfrm>
            <a:off x="2893219" y="5224537"/>
            <a:ext cx="3052118" cy="23083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500" u="none" cap="none" strike="noStrike">
                <a:solidFill>
                  <a:schemeClr val="dk1"/>
                </a:solidFill>
                <a:latin typeface="Helvetica Neue"/>
                <a:ea typeface="Helvetica Neue"/>
                <a:cs typeface="Helvetica Neue"/>
                <a:sym typeface="Helvetica Neue"/>
              </a:rPr>
              <a:t> 1 or 0 depending on whether or not</a:t>
            </a:r>
            <a:endParaRPr/>
          </a:p>
        </p:txBody>
      </p:sp>
      <p:pic>
        <p:nvPicPr>
          <p:cNvPr id="343" name="Google Shape;343;p45"/>
          <p:cNvPicPr preferRelativeResize="0"/>
          <p:nvPr/>
        </p:nvPicPr>
        <p:blipFill rotWithShape="1">
          <a:blip r:embed="rId3">
            <a:alphaModFix/>
          </a:blip>
          <a:srcRect b="0" l="0" r="0" t="0"/>
          <a:stretch/>
        </p:blipFill>
        <p:spPr>
          <a:xfrm>
            <a:off x="1866305" y="2749228"/>
            <a:ext cx="4134445" cy="635124"/>
          </a:xfrm>
          <a:prstGeom prst="rect">
            <a:avLst/>
          </a:prstGeom>
          <a:noFill/>
          <a:ln>
            <a:noFill/>
          </a:ln>
        </p:spPr>
      </p:pic>
      <p:pic>
        <p:nvPicPr>
          <p:cNvPr id="344" name="Google Shape;344;p45"/>
          <p:cNvPicPr preferRelativeResize="0"/>
          <p:nvPr/>
        </p:nvPicPr>
        <p:blipFill rotWithShape="1">
          <a:blip r:embed="rId4">
            <a:alphaModFix/>
          </a:blip>
          <a:srcRect b="0" l="0" r="0" t="0"/>
          <a:stretch/>
        </p:blipFill>
        <p:spPr>
          <a:xfrm>
            <a:off x="7429500" y="4580929"/>
            <a:ext cx="179710" cy="214313"/>
          </a:xfrm>
          <a:prstGeom prst="rect">
            <a:avLst/>
          </a:prstGeom>
          <a:noFill/>
          <a:ln>
            <a:noFill/>
          </a:ln>
        </p:spPr>
      </p:pic>
      <p:pic>
        <p:nvPicPr>
          <p:cNvPr id="345" name="Google Shape;345;p45"/>
          <p:cNvPicPr preferRelativeResize="0"/>
          <p:nvPr/>
        </p:nvPicPr>
        <p:blipFill rotWithShape="1">
          <a:blip r:embed="rId5">
            <a:alphaModFix/>
          </a:blip>
          <a:srcRect b="0" l="0" r="0" t="0"/>
          <a:stretch/>
        </p:blipFill>
        <p:spPr>
          <a:xfrm>
            <a:off x="589360" y="5063133"/>
            <a:ext cx="2319486" cy="571500"/>
          </a:xfrm>
          <a:prstGeom prst="rect">
            <a:avLst/>
          </a:prstGeom>
          <a:noFill/>
          <a:ln>
            <a:noFill/>
          </a:ln>
        </p:spPr>
      </p:pic>
      <p:pic>
        <p:nvPicPr>
          <p:cNvPr id="346" name="Google Shape;346;p45"/>
          <p:cNvPicPr preferRelativeResize="0"/>
          <p:nvPr/>
        </p:nvPicPr>
        <p:blipFill rotWithShape="1">
          <a:blip r:embed="rId6">
            <a:alphaModFix/>
          </a:blip>
          <a:srcRect b="0" l="0" r="0" t="0"/>
          <a:stretch/>
        </p:blipFill>
        <p:spPr>
          <a:xfrm>
            <a:off x="535782" y="5776392"/>
            <a:ext cx="5458271" cy="598289"/>
          </a:xfrm>
          <a:prstGeom prst="rect">
            <a:avLst/>
          </a:prstGeom>
          <a:noFill/>
          <a:ln>
            <a:noFill/>
          </a:ln>
        </p:spPr>
      </p:pic>
      <p:pic>
        <p:nvPicPr>
          <p:cNvPr id="347" name="Google Shape;347;p45"/>
          <p:cNvPicPr preferRelativeResize="0"/>
          <p:nvPr/>
        </p:nvPicPr>
        <p:blipFill rotWithShape="1">
          <a:blip r:embed="rId7">
            <a:alphaModFix/>
          </a:blip>
          <a:srcRect b="0" l="0" r="0" t="0"/>
          <a:stretch/>
        </p:blipFill>
        <p:spPr>
          <a:xfrm>
            <a:off x="6090047" y="5231681"/>
            <a:ext cx="1151930" cy="2511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6"/>
          <p:cNvSpPr/>
          <p:nvPr/>
        </p:nvSpPr>
        <p:spPr>
          <a:xfrm>
            <a:off x="714375" y="1898675"/>
            <a:ext cx="7427268" cy="411658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We define the regularized two-dimensional delta function as the product</a:t>
            </a:r>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of one-dimensional regularized delta functions:</a:t>
            </a:r>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What properties should </a:t>
            </a:r>
            <a:r>
              <a:rPr b="0" i="1" lang="en-US" sz="1800" u="none" cap="none" strike="noStrike">
                <a:solidFill>
                  <a:schemeClr val="dk1"/>
                </a:solidFill>
                <a:latin typeface="Helvetica Neue"/>
                <a:ea typeface="Helvetica Neue"/>
                <a:cs typeface="Helvetica Neue"/>
                <a:sym typeface="Helvetica Neue"/>
              </a:rPr>
              <a:t>φ</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r</a:t>
            </a:r>
            <a:r>
              <a:rPr b="0" i="0" lang="en-US" sz="1800" u="none" cap="none" strike="noStrike">
                <a:solidFill>
                  <a:schemeClr val="dk1"/>
                </a:solidFill>
                <a:latin typeface="Helvetica Neue"/>
                <a:ea typeface="Helvetica Neue"/>
                <a:cs typeface="Helvetica Neue"/>
                <a:sym typeface="Helvetica Neue"/>
              </a:rPr>
              <a:t>) posses?</a:t>
            </a:r>
            <a:endParaRPr/>
          </a:p>
          <a:p>
            <a:pPr indent="0" lvl="0" marL="0" marR="0" rtl="0" algn="l">
              <a:spcBef>
                <a:spcPts val="0"/>
              </a:spcBef>
              <a:spcAft>
                <a:spcPts val="0"/>
              </a:spcAft>
              <a:buNone/>
            </a:pPr>
            <a:r>
              <a:rPr b="0" i="1" lang="en-US" sz="17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Continuous</a:t>
            </a:r>
            <a:endParaRPr/>
          </a:p>
          <a:p>
            <a:pPr indent="0" lvl="0" marL="0" marR="0" rtl="0" algn="l">
              <a:spcBef>
                <a:spcPts val="0"/>
              </a:spcBef>
              <a:spcAft>
                <a:spcPts val="0"/>
              </a:spcAft>
              <a:buNone/>
            </a:pPr>
            <a:r>
              <a:rPr b="0" i="1" lang="en-US" sz="17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Bounded support</a:t>
            </a:r>
            <a:endParaRPr/>
          </a:p>
          <a:p>
            <a:pPr indent="0" lvl="0" marL="0" marR="0" rtl="0" algn="l">
              <a:spcBef>
                <a:spcPts val="0"/>
              </a:spcBef>
              <a:spcAft>
                <a:spcPts val="0"/>
              </a:spcAft>
              <a:buNone/>
            </a:pPr>
            <a:r>
              <a:rPr b="0" i="1" lang="en-US" sz="17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Discrete moment conditions</a:t>
            </a:r>
            <a:endParaRPr/>
          </a:p>
          <a:p>
            <a:pPr indent="0" lvl="1" marL="0" marR="0" rtl="0" algn="l">
              <a:spcBef>
                <a:spcPts val="0"/>
              </a:spcBef>
              <a:spcAft>
                <a:spcPts val="0"/>
              </a:spcAft>
              <a:buNone/>
            </a:pPr>
            <a:r>
              <a:rPr b="0" i="1" lang="en-US" sz="1400" u="none" cap="none" strike="noStrike">
                <a:solidFill>
                  <a:schemeClr val="dk1"/>
                </a:solidFill>
                <a:latin typeface="Helvetica Neue"/>
                <a:ea typeface="Helvetica Neue"/>
                <a:cs typeface="Helvetica Neue"/>
                <a:sym typeface="Helvetica Neue"/>
              </a:rPr>
              <a:t>• </a:t>
            </a:r>
            <a:r>
              <a:rPr b="0" i="0" lang="en-US" sz="1500" u="none" cap="none" strike="noStrike">
                <a:solidFill>
                  <a:schemeClr val="dk1"/>
                </a:solidFill>
                <a:latin typeface="Helvetica Neue"/>
                <a:ea typeface="Helvetica Neue"/>
                <a:cs typeface="Helvetica Neue"/>
                <a:sym typeface="Helvetica Neue"/>
              </a:rPr>
              <a:t>Conservation of momentum/total force</a:t>
            </a:r>
            <a:endParaRPr/>
          </a:p>
          <a:p>
            <a:pPr indent="0" lvl="1" marL="0" marR="0" rtl="0" algn="l">
              <a:spcBef>
                <a:spcPts val="0"/>
              </a:spcBef>
              <a:spcAft>
                <a:spcPts val="0"/>
              </a:spcAft>
              <a:buNone/>
            </a:pPr>
            <a:r>
              <a:rPr b="0" i="1" lang="en-US" sz="1400" u="none" cap="none" strike="noStrike">
                <a:solidFill>
                  <a:schemeClr val="dk1"/>
                </a:solidFill>
                <a:latin typeface="Helvetica Neue"/>
                <a:ea typeface="Helvetica Neue"/>
                <a:cs typeface="Helvetica Neue"/>
                <a:sym typeface="Helvetica Neue"/>
              </a:rPr>
              <a:t>• </a:t>
            </a:r>
            <a:r>
              <a:rPr b="0" i="0" lang="en-US" sz="1500" u="none" cap="none" strike="noStrike">
                <a:solidFill>
                  <a:schemeClr val="dk1"/>
                </a:solidFill>
                <a:latin typeface="Helvetica Neue"/>
                <a:ea typeface="Helvetica Neue"/>
                <a:cs typeface="Helvetica Neue"/>
                <a:sym typeface="Helvetica Neue"/>
              </a:rPr>
              <a:t>Conservation of angular momentum/torque</a:t>
            </a:r>
            <a:endParaRPr/>
          </a:p>
          <a:p>
            <a:pPr indent="0" lvl="0" marL="0" marR="0" rtl="0" algn="l">
              <a:spcBef>
                <a:spcPts val="0"/>
              </a:spcBef>
              <a:spcAft>
                <a:spcPts val="0"/>
              </a:spcAft>
              <a:buNone/>
            </a:pPr>
            <a:r>
              <a:rPr b="0" i="1" lang="en-US" sz="17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Constraints to approximate grid independence</a:t>
            </a:r>
            <a:endParaRPr/>
          </a:p>
        </p:txBody>
      </p:sp>
      <p:sp>
        <p:nvSpPr>
          <p:cNvPr id="353" name="Google Shape;353;p46"/>
          <p:cNvSpPr/>
          <p:nvPr/>
        </p:nvSpPr>
        <p:spPr>
          <a:xfrm>
            <a:off x="580430" y="415231"/>
            <a:ext cx="8233172" cy="101798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3100" u="none" cap="none" strike="noStrike">
                <a:solidFill>
                  <a:srgbClr val="001445"/>
                </a:solidFill>
                <a:latin typeface="Questrial"/>
                <a:ea typeface="Questrial"/>
                <a:cs typeface="Questrial"/>
                <a:sym typeface="Questrial"/>
              </a:rPr>
              <a:t>Smoothed approximations to the Dirac delta function</a:t>
            </a:r>
            <a:endParaRPr/>
          </a:p>
        </p:txBody>
      </p:sp>
      <p:pic>
        <p:nvPicPr>
          <p:cNvPr id="354" name="Google Shape;354;p46"/>
          <p:cNvPicPr preferRelativeResize="0"/>
          <p:nvPr/>
        </p:nvPicPr>
        <p:blipFill rotWithShape="1">
          <a:blip r:embed="rId3">
            <a:alphaModFix/>
          </a:blip>
          <a:srcRect b="0" l="0" r="0" t="0"/>
          <a:stretch/>
        </p:blipFill>
        <p:spPr>
          <a:xfrm>
            <a:off x="3125391" y="2705695"/>
            <a:ext cx="2905497" cy="367234"/>
          </a:xfrm>
          <a:prstGeom prst="rect">
            <a:avLst/>
          </a:prstGeom>
          <a:noFill/>
          <a:ln>
            <a:noFill/>
          </a:ln>
        </p:spPr>
      </p:pic>
      <p:pic>
        <p:nvPicPr>
          <p:cNvPr id="355" name="Google Shape;355;p46"/>
          <p:cNvPicPr preferRelativeResize="0"/>
          <p:nvPr/>
        </p:nvPicPr>
        <p:blipFill rotWithShape="1">
          <a:blip r:embed="rId4">
            <a:alphaModFix/>
          </a:blip>
          <a:srcRect b="0" l="0" r="0" t="0"/>
          <a:stretch/>
        </p:blipFill>
        <p:spPr>
          <a:xfrm>
            <a:off x="3545086" y="3192364"/>
            <a:ext cx="2071688" cy="655216"/>
          </a:xfrm>
          <a:prstGeom prst="rect">
            <a:avLst/>
          </a:prstGeom>
          <a:noFill/>
          <a:ln>
            <a:noFill/>
          </a:ln>
        </p:spPr>
      </p:pic>
      <p:pic>
        <p:nvPicPr>
          <p:cNvPr id="356" name="Google Shape;356;p46"/>
          <p:cNvPicPr preferRelativeResize="0"/>
          <p:nvPr/>
        </p:nvPicPr>
        <p:blipFill rotWithShape="1">
          <a:blip r:embed="rId5">
            <a:alphaModFix/>
          </a:blip>
          <a:srcRect b="0" l="0" r="0" t="0"/>
          <a:stretch/>
        </p:blipFill>
        <p:spPr>
          <a:xfrm>
            <a:off x="5956102" y="3522762"/>
            <a:ext cx="3161109" cy="3004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en-US" sz="3250" u="none" cap="none" strike="noStrike">
                <a:solidFill>
                  <a:schemeClr val="dk1"/>
                </a:solidFill>
                <a:latin typeface="Calibri"/>
                <a:ea typeface="Calibri"/>
                <a:cs typeface="Calibri"/>
                <a:sym typeface="Calibri"/>
              </a:rPr>
              <a:t>Describing the fluid: Non-dimensional Navier-Stokes equations</a:t>
            </a:r>
            <a:endParaRPr/>
          </a:p>
        </p:txBody>
      </p:sp>
      <p:sp>
        <p:nvSpPr>
          <p:cNvPr id="119" name="Google Shape;119;p16"/>
          <p:cNvSpPr txBox="1"/>
          <p:nvPr/>
        </p:nvSpPr>
        <p:spPr>
          <a:xfrm>
            <a:off x="533400" y="3657600"/>
            <a:ext cx="814705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The Navier-Stokes equation can be put into dimensionless </a:t>
            </a:r>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form using the following definitions:</a:t>
            </a:r>
            <a:endParaRPr/>
          </a:p>
        </p:txBody>
      </p:sp>
      <p:pic>
        <p:nvPicPr>
          <p:cNvPr id="120" name="Google Shape;120;p16"/>
          <p:cNvPicPr preferRelativeResize="0"/>
          <p:nvPr/>
        </p:nvPicPr>
        <p:blipFill rotWithShape="1">
          <a:blip r:embed="rId3">
            <a:alphaModFix/>
          </a:blip>
          <a:srcRect b="0" l="0" r="0" t="0"/>
          <a:stretch/>
        </p:blipFill>
        <p:spPr>
          <a:xfrm>
            <a:off x="2487613" y="1727200"/>
            <a:ext cx="3862387" cy="852488"/>
          </a:xfrm>
          <a:prstGeom prst="rect">
            <a:avLst/>
          </a:prstGeom>
          <a:noFill/>
          <a:ln>
            <a:noFill/>
          </a:ln>
        </p:spPr>
      </p:pic>
      <p:sp>
        <p:nvSpPr>
          <p:cNvPr id="121" name="Google Shape;121;p16"/>
          <p:cNvSpPr txBox="1"/>
          <p:nvPr/>
        </p:nvSpPr>
        <p:spPr>
          <a:xfrm>
            <a:off x="4648200" y="4800600"/>
            <a:ext cx="4191000" cy="163121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 is the characteristic length</a:t>
            </a:r>
            <a:endParaRPr/>
          </a:p>
          <a:p>
            <a:pPr indent="-285750" lvl="1" marL="7429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 length of a wing</a:t>
            </a:r>
            <a:endParaRPr/>
          </a:p>
          <a:p>
            <a:pPr indent="-285750" lvl="0" marL="2857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V is the characteristic velocity</a:t>
            </a:r>
            <a:endParaRPr/>
          </a:p>
          <a:p>
            <a:pPr indent="-285750" lvl="1" marL="74295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 max velocity of wing tip</a:t>
            </a:r>
            <a:endParaRPr/>
          </a:p>
          <a:p>
            <a:pPr indent="-158750" lvl="0" marL="28575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pic>
        <p:nvPicPr>
          <p:cNvPr id="122" name="Google Shape;122;p16"/>
          <p:cNvPicPr preferRelativeResize="0"/>
          <p:nvPr/>
        </p:nvPicPr>
        <p:blipFill>
          <a:blip r:embed="rId4">
            <a:alphaModFix/>
          </a:blip>
          <a:stretch>
            <a:fillRect/>
          </a:stretch>
        </p:blipFill>
        <p:spPr>
          <a:xfrm>
            <a:off x="3705575" y="2686775"/>
            <a:ext cx="1281846" cy="822325"/>
          </a:xfrm>
          <a:prstGeom prst="rect">
            <a:avLst/>
          </a:prstGeom>
          <a:noFill/>
          <a:ln>
            <a:noFill/>
          </a:ln>
        </p:spPr>
      </p:pic>
      <p:pic>
        <p:nvPicPr>
          <p:cNvPr id="123" name="Google Shape;123;p16"/>
          <p:cNvPicPr preferRelativeResize="0"/>
          <p:nvPr/>
        </p:nvPicPr>
        <p:blipFill>
          <a:blip r:embed="rId5">
            <a:alphaModFix/>
          </a:blip>
          <a:stretch>
            <a:fillRect/>
          </a:stretch>
        </p:blipFill>
        <p:spPr>
          <a:xfrm>
            <a:off x="1210700" y="4557525"/>
            <a:ext cx="1108102" cy="1984300"/>
          </a:xfrm>
          <a:prstGeom prst="rect">
            <a:avLst/>
          </a:prstGeom>
          <a:noFill/>
          <a:ln>
            <a:noFill/>
          </a:ln>
        </p:spPr>
      </p:pic>
      <p:pic>
        <p:nvPicPr>
          <p:cNvPr id="124" name="Google Shape;124;p16"/>
          <p:cNvPicPr preferRelativeResize="0"/>
          <p:nvPr/>
        </p:nvPicPr>
        <p:blipFill>
          <a:blip r:embed="rId6">
            <a:alphaModFix/>
          </a:blip>
          <a:stretch>
            <a:fillRect/>
          </a:stretch>
        </p:blipFill>
        <p:spPr>
          <a:xfrm>
            <a:off x="2826075" y="4778225"/>
            <a:ext cx="1108100" cy="15324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Reynolds number</a:t>
            </a:r>
            <a:endParaRPr/>
          </a:p>
        </p:txBody>
      </p:sp>
      <p:sp>
        <p:nvSpPr>
          <p:cNvPr id="131" name="Google Shape;131;p17"/>
          <p:cNvSpPr/>
          <p:nvPr/>
        </p:nvSpPr>
        <p:spPr>
          <a:xfrm>
            <a:off x="426675" y="3764750"/>
            <a:ext cx="8229600" cy="19353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Flows of the same Re are dynamically similar.</a:t>
            </a:r>
            <a:endParaRPr b="0" i="0" sz="2200" u="none" cap="none" strike="noStrike">
              <a:solidFill>
                <a:schemeClr val="dk1"/>
              </a:solidFill>
              <a:latin typeface="Arial"/>
              <a:ea typeface="Arial"/>
              <a:cs typeface="Arial"/>
              <a:sym typeface="Arial"/>
            </a:endParaRPr>
          </a:p>
          <a:p>
            <a:pPr indent="-292100" lvl="0" marL="342900" marR="0" rtl="0" algn="l">
              <a:lnSpc>
                <a:spcPct val="80000"/>
              </a:lnSpc>
              <a:spcBef>
                <a:spcPts val="6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Physical models are scaled to the same Re.</a:t>
            </a:r>
            <a:endParaRPr b="0" i="0" sz="2200" u="none" cap="none" strike="noStrike">
              <a:solidFill>
                <a:schemeClr val="dk1"/>
              </a:solidFill>
              <a:latin typeface="Arial"/>
              <a:ea typeface="Arial"/>
              <a:cs typeface="Arial"/>
              <a:sym typeface="Arial"/>
            </a:endParaRPr>
          </a:p>
          <a:p>
            <a:pPr indent="-260350" lvl="1" marL="742950" marR="0" rtl="0" algn="l">
              <a:lnSpc>
                <a:spcPct val="80000"/>
              </a:lnSpc>
              <a:spcBef>
                <a:spcPts val="52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Bigger models of small organisms can be made by increasing the viscosity of the fluid.</a:t>
            </a:r>
            <a:endParaRPr sz="2200"/>
          </a:p>
          <a:p>
            <a:pPr indent="-260350" lvl="1" marL="742950" marR="0" rtl="0" algn="l">
              <a:lnSpc>
                <a:spcPct val="80000"/>
              </a:lnSpc>
              <a:spcBef>
                <a:spcPts val="52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Smaller models of bigger organisms can be made by reducing viscosity or increasing velocity.</a:t>
            </a:r>
            <a:endParaRPr b="0" i="0" sz="2200" u="none" cap="none" strike="noStrike">
              <a:solidFill>
                <a:schemeClr val="dk1"/>
              </a:solidFill>
              <a:latin typeface="Arial"/>
              <a:ea typeface="Arial"/>
              <a:cs typeface="Arial"/>
              <a:sym typeface="Arial"/>
            </a:endParaRPr>
          </a:p>
          <a:p>
            <a:pPr indent="-342900" lvl="0" marL="342900" marR="0" rtl="0" algn="l">
              <a:lnSpc>
                <a:spcPct val="80000"/>
              </a:lnSpc>
              <a:spcBef>
                <a:spcPts val="560"/>
              </a:spcBef>
              <a:spcAft>
                <a:spcPts val="0"/>
              </a:spcAft>
              <a:buNone/>
            </a:pPr>
            <a:r>
              <a:t/>
            </a:r>
            <a:endParaRPr b="0" i="0" sz="2200" u="none" cap="none" strike="noStrike">
              <a:solidFill>
                <a:schemeClr val="dk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b="0" l="0" r="0" t="0"/>
          <a:stretch/>
        </p:blipFill>
        <p:spPr>
          <a:xfrm>
            <a:off x="1676400" y="1600200"/>
            <a:ext cx="5619900" cy="12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US" sz="4400" u="none" cap="none" strike="noStrike">
                <a:solidFill>
                  <a:schemeClr val="dk1"/>
                </a:solidFill>
                <a:latin typeface="Calibri"/>
                <a:ea typeface="Calibri"/>
                <a:cs typeface="Calibri"/>
                <a:sym typeface="Calibri"/>
              </a:rPr>
              <a:t>Describing the boundary</a:t>
            </a:r>
            <a:endParaRPr b="1" i="0" sz="4400" u="none" cap="none" strike="noStrike">
              <a:solidFill>
                <a:schemeClr val="dk1"/>
              </a:solidFill>
              <a:latin typeface="Calibri"/>
              <a:ea typeface="Calibri"/>
              <a:cs typeface="Calibri"/>
              <a:sym typeface="Calibri"/>
            </a:endParaRPr>
          </a:p>
        </p:txBody>
      </p:sp>
      <p:sp>
        <p:nvSpPr>
          <p:cNvPr id="138" name="Google Shape;13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In the immersed boundary method, boundaries are always elastic. </a:t>
            </a:r>
            <a:endParaRPr/>
          </a:p>
          <a:p>
            <a:pPr indent="-285750" lvl="1" marL="74295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They can be stiff enough that they act like rigid objects.</a:t>
            </a:r>
            <a:endParaRPr/>
          </a:p>
          <a:p>
            <a:pPr indent="-285750" lvl="1" marL="74295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They can be moved in prescribed ways using target points.</a:t>
            </a:r>
            <a:endParaRPr/>
          </a:p>
          <a:p>
            <a:pPr indent="-342900" lvl="0" marL="342900" marR="0" rtl="0" algn="l">
              <a:lnSpc>
                <a:spcPct val="90000"/>
              </a:lnSpc>
              <a:spcBef>
                <a:spcPts val="59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Boundaries have been modeled to resist bending, stretching, and twisting. </a:t>
            </a:r>
            <a:endParaRPr/>
          </a:p>
          <a:p>
            <a:pPr indent="-342900" lvl="0" marL="342900" marR="0" rtl="0" algn="l">
              <a:lnSpc>
                <a:spcPct val="90000"/>
              </a:lnSpc>
              <a:spcBef>
                <a:spcPts val="590"/>
              </a:spcBef>
              <a:spcAft>
                <a:spcPts val="0"/>
              </a:spcAft>
              <a:buClr>
                <a:schemeClr val="dk1"/>
              </a:buClr>
              <a:buSzPts val="2950"/>
              <a:buFont typeface="Calibri"/>
              <a:buChar char="•"/>
            </a:pPr>
            <a:r>
              <a:rPr b="0" i="0" lang="en-US" sz="2950" u="none" cap="none" strike="noStrike">
                <a:solidFill>
                  <a:schemeClr val="dk1"/>
                </a:solidFill>
                <a:latin typeface="Calibri"/>
                <a:ea typeface="Calibri"/>
                <a:cs typeface="Calibri"/>
                <a:sym typeface="Calibri"/>
              </a:rPr>
              <a:t>All of these properties can change in time in prescribed ways or according to other models.</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p:nvPr/>
        </p:nvSpPr>
        <p:spPr>
          <a:xfrm>
            <a:off x="3884414" y="2024807"/>
            <a:ext cx="4964906" cy="1375172"/>
          </a:xfrm>
          <a:prstGeom prst="rect">
            <a:avLst/>
          </a:prstGeom>
          <a:noFill/>
          <a:ln>
            <a:noFill/>
          </a:ln>
        </p:spPr>
        <p:txBody>
          <a:bodyPr anchorCtr="0" anchor="t" bIns="26775" lIns="26775" spcFirstLastPara="1" rIns="26775" wrap="square" tIns="26775">
            <a:noAutofit/>
          </a:bodyPr>
          <a:lstStyle/>
          <a:p>
            <a:pPr indent="-214304" lvl="0" marL="214304" marR="0" rtl="0" algn="l">
              <a:spcBef>
                <a:spcPts val="0"/>
              </a:spcBef>
              <a:spcAft>
                <a:spcPts val="0"/>
              </a:spcAft>
              <a:buClr>
                <a:srgbClr val="000000"/>
              </a:buClr>
              <a:buSzPts val="2100"/>
              <a:buFont typeface="Questrial"/>
              <a:buChar char="•"/>
            </a:pPr>
            <a:r>
              <a:rPr b="0" i="0" lang="en-US" sz="2100" u="none" cap="none" strike="noStrike">
                <a:solidFill>
                  <a:srgbClr val="000000"/>
                </a:solidFill>
                <a:latin typeface="Questrial"/>
                <a:ea typeface="Questrial"/>
                <a:cs typeface="Questrial"/>
                <a:sym typeface="Questrial"/>
              </a:rPr>
              <a:t>Discretize the Eulerian equations on a Cartesian grid. Solve for v</a:t>
            </a:r>
            <a:r>
              <a:rPr lang="en-US" sz="2100">
                <a:latin typeface="Questrial"/>
                <a:ea typeface="Questrial"/>
                <a:cs typeface="Questrial"/>
                <a:sym typeface="Questrial"/>
              </a:rPr>
              <a:t>elocity and pressure.</a:t>
            </a:r>
            <a:endParaRPr b="0" i="0" sz="2700" u="none" cap="none" strike="noStrike">
              <a:solidFill>
                <a:srgbClr val="000000"/>
              </a:solidFill>
              <a:latin typeface="Calibri"/>
              <a:ea typeface="Calibri"/>
              <a:cs typeface="Calibri"/>
              <a:sym typeface="Calibri"/>
            </a:endParaRPr>
          </a:p>
          <a:p>
            <a:pPr indent="-214304" lvl="0" marL="214304" marR="0" rtl="0" algn="l">
              <a:spcBef>
                <a:spcPts val="0"/>
              </a:spcBef>
              <a:spcAft>
                <a:spcPts val="0"/>
              </a:spcAft>
              <a:buClr>
                <a:srgbClr val="000000"/>
              </a:buClr>
              <a:buSzPts val="2100"/>
              <a:buFont typeface="Questrial"/>
              <a:buChar char="•"/>
            </a:pPr>
            <a:r>
              <a:rPr b="0" i="0" lang="en-US" sz="2100" u="none" cap="none" strike="noStrike">
                <a:solidFill>
                  <a:srgbClr val="000000"/>
                </a:solidFill>
                <a:latin typeface="Questrial"/>
                <a:ea typeface="Questrial"/>
                <a:cs typeface="Questrial"/>
                <a:sym typeface="Questrial"/>
              </a:rPr>
              <a:t>Discretize the Lagrangian equations on a curvilinear mesh. Solve for </a:t>
            </a:r>
            <a:r>
              <a:rPr lang="en-US" sz="2100">
                <a:latin typeface="Questrial"/>
                <a:ea typeface="Questrial"/>
                <a:cs typeface="Questrial"/>
                <a:sym typeface="Questrial"/>
              </a:rPr>
              <a:t>force density and position.</a:t>
            </a:r>
            <a:endParaRPr/>
          </a:p>
        </p:txBody>
      </p:sp>
      <p:sp>
        <p:nvSpPr>
          <p:cNvPr id="144" name="Google Shape;144;p19"/>
          <p:cNvSpPr/>
          <p:nvPr/>
        </p:nvSpPr>
        <p:spPr>
          <a:xfrm>
            <a:off x="687586" y="232172"/>
            <a:ext cx="7634883" cy="1017984"/>
          </a:xfrm>
          <a:prstGeom prst="rect">
            <a:avLst/>
          </a:prstGeom>
          <a:noFill/>
          <a:ln>
            <a:noFill/>
          </a:ln>
        </p:spPr>
        <p:txBody>
          <a:bodyPr anchorCtr="0" anchor="t" bIns="26775" lIns="26775" spcFirstLastPara="1" rIns="26775" wrap="square" tIns="26775">
            <a:noAutofit/>
          </a:bodyPr>
          <a:lstStyle/>
          <a:p>
            <a:pPr indent="0" lvl="0" marL="0" marR="0" rtl="0" algn="l">
              <a:spcBef>
                <a:spcPts val="0"/>
              </a:spcBef>
              <a:spcAft>
                <a:spcPts val="0"/>
              </a:spcAft>
              <a:buNone/>
            </a:pPr>
            <a:r>
              <a:rPr b="0" i="0" lang="en-US" sz="3100" u="none" cap="none" strike="noStrike">
                <a:solidFill>
                  <a:srgbClr val="002060"/>
                </a:solidFill>
                <a:latin typeface="Questrial"/>
                <a:ea typeface="Questrial"/>
                <a:cs typeface="Questrial"/>
                <a:sym typeface="Questrial"/>
              </a:rPr>
              <a:t>Immersed boundary approach to </a:t>
            </a:r>
            <a:endParaRPr b="0" i="0" sz="27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3100" u="none" cap="none" strike="noStrike">
                <a:solidFill>
                  <a:srgbClr val="002060"/>
                </a:solidFill>
                <a:latin typeface="Questrial"/>
                <a:ea typeface="Questrial"/>
                <a:cs typeface="Questrial"/>
                <a:sym typeface="Questrial"/>
              </a:rPr>
              <a:t>fluid-structure interaction</a:t>
            </a:r>
            <a:endParaRPr/>
          </a:p>
        </p:txBody>
      </p:sp>
      <p:pic>
        <p:nvPicPr>
          <p:cNvPr id="145" name="Google Shape;145;p19"/>
          <p:cNvPicPr preferRelativeResize="0"/>
          <p:nvPr/>
        </p:nvPicPr>
        <p:blipFill rotWithShape="1">
          <a:blip r:embed="rId3">
            <a:alphaModFix/>
          </a:blip>
          <a:srcRect b="0" l="0" r="0" t="0"/>
          <a:stretch/>
        </p:blipFill>
        <p:spPr>
          <a:xfrm>
            <a:off x="455414" y="1446610"/>
            <a:ext cx="3259336" cy="3277195"/>
          </a:xfrm>
          <a:prstGeom prst="rect">
            <a:avLst/>
          </a:prstGeom>
          <a:noFill/>
          <a:ln>
            <a:noFill/>
          </a:ln>
        </p:spPr>
      </p:pic>
      <p:sp>
        <p:nvSpPr>
          <p:cNvPr id="146" name="Google Shape;146;p19"/>
          <p:cNvSpPr/>
          <p:nvPr/>
        </p:nvSpPr>
        <p:spPr>
          <a:xfrm>
            <a:off x="4486052" y="4723805"/>
            <a:ext cx="1991320" cy="1982391"/>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7" name="Google Shape;147;p19"/>
          <p:cNvSpPr/>
          <p:nvPr/>
        </p:nvSpPr>
        <p:spPr>
          <a:xfrm>
            <a:off x="4816451" y="5057552"/>
            <a:ext cx="1377404" cy="1262434"/>
          </a:xfrm>
          <a:custGeom>
            <a:rect b="b" l="l" r="r" t="t"/>
            <a:pathLst>
              <a:path extrusionOk="0" h="21490" w="21129">
                <a:moveTo>
                  <a:pt x="589" y="8456"/>
                </a:moveTo>
                <a:cubicBezTo>
                  <a:pt x="1423" y="7436"/>
                  <a:pt x="3710" y="6602"/>
                  <a:pt x="5396" y="5786"/>
                </a:cubicBezTo>
                <a:cubicBezTo>
                  <a:pt x="7082" y="4970"/>
                  <a:pt x="9419" y="4284"/>
                  <a:pt x="10704" y="3561"/>
                </a:cubicBezTo>
                <a:cubicBezTo>
                  <a:pt x="11990" y="2838"/>
                  <a:pt x="12457" y="2041"/>
                  <a:pt x="13108" y="1447"/>
                </a:cubicBezTo>
                <a:cubicBezTo>
                  <a:pt x="13759" y="854"/>
                  <a:pt x="13959" y="-36"/>
                  <a:pt x="14610" y="1"/>
                </a:cubicBezTo>
                <a:cubicBezTo>
                  <a:pt x="15261" y="38"/>
                  <a:pt x="16096" y="298"/>
                  <a:pt x="17014" y="1670"/>
                </a:cubicBezTo>
                <a:cubicBezTo>
                  <a:pt x="17932" y="3042"/>
                  <a:pt x="19451" y="6546"/>
                  <a:pt x="20119" y="8233"/>
                </a:cubicBezTo>
                <a:cubicBezTo>
                  <a:pt x="20786" y="9920"/>
                  <a:pt x="20937" y="10606"/>
                  <a:pt x="21020" y="11793"/>
                </a:cubicBezTo>
                <a:cubicBezTo>
                  <a:pt x="21104" y="12980"/>
                  <a:pt x="21354" y="14018"/>
                  <a:pt x="20620" y="15353"/>
                </a:cubicBezTo>
                <a:cubicBezTo>
                  <a:pt x="19885" y="16688"/>
                  <a:pt x="17982" y="18783"/>
                  <a:pt x="16613" y="19803"/>
                </a:cubicBezTo>
                <a:cubicBezTo>
                  <a:pt x="15245" y="20822"/>
                  <a:pt x="13742" y="21379"/>
                  <a:pt x="12407" y="21471"/>
                </a:cubicBezTo>
                <a:cubicBezTo>
                  <a:pt x="11071" y="21564"/>
                  <a:pt x="10153" y="21323"/>
                  <a:pt x="8601" y="20359"/>
                </a:cubicBezTo>
                <a:cubicBezTo>
                  <a:pt x="7049" y="19395"/>
                  <a:pt x="4461" y="17096"/>
                  <a:pt x="3092" y="15687"/>
                </a:cubicBezTo>
                <a:cubicBezTo>
                  <a:pt x="1724" y="14277"/>
                  <a:pt x="856" y="13091"/>
                  <a:pt x="388" y="11904"/>
                </a:cubicBezTo>
                <a:cubicBezTo>
                  <a:pt x="-79" y="10718"/>
                  <a:pt x="-246" y="9475"/>
                  <a:pt x="589" y="8456"/>
                </a:cubicBezTo>
                <a:close/>
                <a:moveTo>
                  <a:pt x="589" y="8456"/>
                </a:moveTo>
              </a:path>
            </a:pathLst>
          </a:custGeom>
          <a:noFill/>
          <a:ln cap="flat" cmpd="sng" w="635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cxnSp>
        <p:nvCxnSpPr>
          <p:cNvPr id="148" name="Google Shape;148;p19"/>
          <p:cNvCxnSpPr/>
          <p:nvPr/>
        </p:nvCxnSpPr>
        <p:spPr>
          <a:xfrm flipH="1">
            <a:off x="6086698" y="4955977"/>
            <a:ext cx="839391" cy="455414"/>
          </a:xfrm>
          <a:prstGeom prst="straightConnector1">
            <a:avLst/>
          </a:prstGeom>
          <a:noFill/>
          <a:ln cap="flat" cmpd="sng" w="19050">
            <a:solidFill>
              <a:schemeClr val="dk1"/>
            </a:solidFill>
            <a:prstDash val="solid"/>
            <a:round/>
            <a:headEnd len="sm" w="sm" type="none"/>
            <a:tailEnd len="med" w="med" type="triangle"/>
          </a:ln>
        </p:spPr>
      </p:cxnSp>
      <p:cxnSp>
        <p:nvCxnSpPr>
          <p:cNvPr id="149" name="Google Shape;149;p19"/>
          <p:cNvCxnSpPr/>
          <p:nvPr/>
        </p:nvCxnSpPr>
        <p:spPr>
          <a:xfrm>
            <a:off x="3952503" y="5107781"/>
            <a:ext cx="1527000" cy="607200"/>
          </a:xfrm>
          <a:prstGeom prst="straightConnector1">
            <a:avLst/>
          </a:prstGeom>
          <a:noFill/>
          <a:ln cap="flat" cmpd="sng" w="19050">
            <a:solidFill>
              <a:schemeClr val="dk1"/>
            </a:solidFill>
            <a:prstDash val="solid"/>
            <a:round/>
            <a:headEnd len="sm" w="sm" type="none"/>
            <a:tailEnd len="med" w="med" type="triangle"/>
          </a:ln>
        </p:spPr>
      </p:cxnSp>
      <p:cxnSp>
        <p:nvCxnSpPr>
          <p:cNvPr id="150" name="Google Shape;150;p19"/>
          <p:cNvCxnSpPr/>
          <p:nvPr/>
        </p:nvCxnSpPr>
        <p:spPr>
          <a:xfrm>
            <a:off x="3952503" y="5107781"/>
            <a:ext cx="991200" cy="1223400"/>
          </a:xfrm>
          <a:prstGeom prst="straightConnector1">
            <a:avLst/>
          </a:prstGeom>
          <a:noFill/>
          <a:ln cap="flat" cmpd="sng" w="19050">
            <a:solidFill>
              <a:schemeClr val="dk1"/>
            </a:solidFill>
            <a:prstDash val="solid"/>
            <a:round/>
            <a:headEnd len="sm" w="sm" type="none"/>
            <a:tailEnd len="med" w="med" type="triangle"/>
          </a:ln>
        </p:spPr>
      </p:cxnSp>
      <p:sp>
        <p:nvSpPr>
          <p:cNvPr id="151" name="Google Shape;151;p19"/>
          <p:cNvSpPr/>
          <p:nvPr/>
        </p:nvSpPr>
        <p:spPr>
          <a:xfrm>
            <a:off x="6981900" y="4652367"/>
            <a:ext cx="1824603" cy="515764"/>
          </a:xfrm>
          <a:prstGeom prst="rect">
            <a:avLst/>
          </a:prstGeom>
          <a:noFill/>
          <a:ln>
            <a:noFill/>
          </a:ln>
        </p:spPr>
        <p:txBody>
          <a:bodyPr anchorCtr="0" anchor="t" bIns="26775" lIns="26775" spcFirstLastPara="1" rIns="26775" wrap="square" tIns="26775">
            <a:noAutofit/>
          </a:bodyPr>
          <a:lstStyle/>
          <a:p>
            <a:pPr indent="0" lvl="0" marL="0" marR="0" rtl="0" algn="l">
              <a:spcBef>
                <a:spcPts val="0"/>
              </a:spcBef>
              <a:spcAft>
                <a:spcPts val="0"/>
              </a:spcAft>
              <a:buNone/>
            </a:pPr>
            <a:r>
              <a:rPr b="0" i="0" lang="en-US" sz="1500" u="none" cap="none" strike="noStrike">
                <a:solidFill>
                  <a:srgbClr val="000000"/>
                </a:solidFill>
                <a:latin typeface="Calibri"/>
                <a:ea typeface="Calibri"/>
                <a:cs typeface="Calibri"/>
                <a:sym typeface="Calibri"/>
              </a:rPr>
              <a:t>Lagrangian description</a:t>
            </a:r>
            <a:endParaRPr b="0" i="0" sz="27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0" lang="en-US" sz="1500" u="none" cap="none" strike="noStrike">
                <a:solidFill>
                  <a:srgbClr val="000000"/>
                </a:solidFill>
                <a:latin typeface="Calibri"/>
                <a:ea typeface="Calibri"/>
                <a:cs typeface="Calibri"/>
                <a:sym typeface="Calibri"/>
              </a:rPr>
              <a:t>X</a:t>
            </a:r>
            <a:r>
              <a:rPr b="0" i="0" lang="en-US" sz="1500" u="none" cap="none" strike="noStrike">
                <a:solidFill>
                  <a:srgbClr val="000000"/>
                </a:solidFill>
                <a:latin typeface="Calibri"/>
                <a:ea typeface="Calibri"/>
                <a:cs typeface="Calibri"/>
                <a:sym typeface="Calibri"/>
              </a:rPr>
              <a:t>(</a:t>
            </a:r>
            <a:r>
              <a:rPr b="0" i="1" lang="en-US" sz="1500" u="none" cap="none" strike="noStrike">
                <a:solidFill>
                  <a:srgbClr val="000000"/>
                </a:solidFill>
                <a:latin typeface="Calibri"/>
                <a:ea typeface="Calibri"/>
                <a:cs typeface="Calibri"/>
                <a:sym typeface="Calibri"/>
              </a:rPr>
              <a:t>r,t</a:t>
            </a:r>
            <a:r>
              <a:rPr b="0" i="0" lang="en-US" sz="1500" u="none" cap="none" strike="noStrike">
                <a:solidFill>
                  <a:srgbClr val="000000"/>
                </a:solidFill>
                <a:latin typeface="Calibri"/>
                <a:ea typeface="Calibri"/>
                <a:cs typeface="Calibri"/>
                <a:sym typeface="Calibri"/>
              </a:rPr>
              <a:t>), </a:t>
            </a:r>
            <a:r>
              <a:rPr b="1" i="0" lang="en-US" sz="1500" u="none" cap="none" strike="noStrike">
                <a:solidFill>
                  <a:srgbClr val="000000"/>
                </a:solidFill>
                <a:latin typeface="Calibri"/>
                <a:ea typeface="Calibri"/>
                <a:cs typeface="Calibri"/>
                <a:sym typeface="Calibri"/>
              </a:rPr>
              <a:t>F</a:t>
            </a:r>
            <a:r>
              <a:rPr b="0" i="0" lang="en-US" sz="1500" u="none" cap="none" strike="noStrike">
                <a:solidFill>
                  <a:srgbClr val="000000"/>
                </a:solidFill>
                <a:latin typeface="Calibri"/>
                <a:ea typeface="Calibri"/>
                <a:cs typeface="Calibri"/>
                <a:sym typeface="Calibri"/>
              </a:rPr>
              <a:t>(</a:t>
            </a:r>
            <a:r>
              <a:rPr b="0" i="1" lang="en-US" sz="1500" u="none" cap="none" strike="noStrike">
                <a:solidFill>
                  <a:srgbClr val="000000"/>
                </a:solidFill>
                <a:latin typeface="Calibri"/>
                <a:ea typeface="Calibri"/>
                <a:cs typeface="Calibri"/>
                <a:sym typeface="Calibri"/>
              </a:rPr>
              <a:t>r,t</a:t>
            </a:r>
            <a:r>
              <a:rPr b="0" i="0" lang="en-US" sz="1500" u="none" cap="none" strike="noStrike">
                <a:solidFill>
                  <a:srgbClr val="000000"/>
                </a:solidFill>
                <a:latin typeface="Calibri"/>
                <a:ea typeface="Calibri"/>
                <a:cs typeface="Calibri"/>
                <a:sym typeface="Calibri"/>
              </a:rPr>
              <a:t>) </a:t>
            </a:r>
            <a:endParaRPr/>
          </a:p>
        </p:txBody>
      </p:sp>
      <p:sp>
        <p:nvSpPr>
          <p:cNvPr id="152" name="Google Shape;152;p19"/>
          <p:cNvSpPr/>
          <p:nvPr/>
        </p:nvSpPr>
        <p:spPr>
          <a:xfrm>
            <a:off x="2290099" y="4920250"/>
            <a:ext cx="1991400" cy="515700"/>
          </a:xfrm>
          <a:prstGeom prst="rect">
            <a:avLst/>
          </a:prstGeom>
          <a:noFill/>
          <a:ln>
            <a:noFill/>
          </a:ln>
        </p:spPr>
        <p:txBody>
          <a:bodyPr anchorCtr="0" anchor="t" bIns="26775" lIns="26775" spcFirstLastPara="1" rIns="26775" wrap="square" tIns="26775">
            <a:noAutofit/>
          </a:bodyPr>
          <a:lstStyle/>
          <a:p>
            <a:pPr indent="0" lvl="0" marL="0" marR="0" rtl="0" algn="l">
              <a:spcBef>
                <a:spcPts val="0"/>
              </a:spcBef>
              <a:spcAft>
                <a:spcPts val="0"/>
              </a:spcAft>
              <a:buNone/>
            </a:pPr>
            <a:r>
              <a:rPr b="0" i="0" lang="en-US" sz="1500" u="none" cap="none" strike="noStrike">
                <a:solidFill>
                  <a:srgbClr val="000000"/>
                </a:solidFill>
                <a:latin typeface="Calibri"/>
                <a:ea typeface="Calibri"/>
                <a:cs typeface="Calibri"/>
                <a:sym typeface="Calibri"/>
              </a:rPr>
              <a:t>Eulerian description</a:t>
            </a:r>
            <a:endParaRPr b="0" i="0" sz="27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0" lang="en-US" sz="1500" u="none" cap="none" strike="noStrike">
                <a:solidFill>
                  <a:srgbClr val="000000"/>
                </a:solidFill>
                <a:latin typeface="Calibri"/>
                <a:ea typeface="Calibri"/>
                <a:cs typeface="Calibri"/>
                <a:sym typeface="Calibri"/>
              </a:rPr>
              <a:t>u</a:t>
            </a:r>
            <a:r>
              <a:rPr b="0" i="0" lang="en-US" sz="1500" u="none" cap="none" strike="noStrike">
                <a:solidFill>
                  <a:srgbClr val="000000"/>
                </a:solidFill>
                <a:latin typeface="Calibri"/>
                <a:ea typeface="Calibri"/>
                <a:cs typeface="Calibri"/>
                <a:sym typeface="Calibri"/>
              </a:rPr>
              <a:t>(</a:t>
            </a:r>
            <a:r>
              <a:rPr b="1" i="0" lang="en-US" sz="1500" u="none" cap="none" strike="noStrike">
                <a:solidFill>
                  <a:srgbClr val="000000"/>
                </a:solidFill>
                <a:latin typeface="Calibri"/>
                <a:ea typeface="Calibri"/>
                <a:cs typeface="Calibri"/>
                <a:sym typeface="Calibri"/>
              </a:rPr>
              <a:t>x</a:t>
            </a:r>
            <a:r>
              <a:rPr b="0" i="1" lang="en-US" sz="1500" u="none" cap="none" strike="noStrike">
                <a:solidFill>
                  <a:srgbClr val="000000"/>
                </a:solidFill>
                <a:latin typeface="Calibri"/>
                <a:ea typeface="Calibri"/>
                <a:cs typeface="Calibri"/>
                <a:sym typeface="Calibri"/>
              </a:rPr>
              <a:t>,t</a:t>
            </a:r>
            <a:r>
              <a:rPr b="0" i="0" lang="en-US" sz="1500" u="none" cap="none" strike="noStrike">
                <a:solidFill>
                  <a:srgbClr val="000000"/>
                </a:solidFill>
                <a:latin typeface="Calibri"/>
                <a:ea typeface="Calibri"/>
                <a:cs typeface="Calibri"/>
                <a:sym typeface="Calibri"/>
              </a:rPr>
              <a:t>), </a:t>
            </a:r>
            <a:r>
              <a:rPr b="1" i="0" lang="en-US" sz="1500" u="none" cap="none" strike="noStrike">
                <a:solidFill>
                  <a:srgbClr val="000000"/>
                </a:solidFill>
                <a:latin typeface="Calibri"/>
                <a:ea typeface="Calibri"/>
                <a:cs typeface="Calibri"/>
                <a:sym typeface="Calibri"/>
              </a:rPr>
              <a:t>p</a:t>
            </a:r>
            <a:r>
              <a:rPr b="0" i="0" lang="en-US" sz="1500" u="none" cap="none" strike="noStrike">
                <a:solidFill>
                  <a:srgbClr val="000000"/>
                </a:solidFill>
                <a:latin typeface="Calibri"/>
                <a:ea typeface="Calibri"/>
                <a:cs typeface="Calibri"/>
                <a:sym typeface="Calibri"/>
              </a:rPr>
              <a:t>(</a:t>
            </a:r>
            <a:r>
              <a:rPr b="1" i="0" lang="en-US" sz="1500" u="none" cap="none" strike="noStrike">
                <a:solidFill>
                  <a:srgbClr val="000000"/>
                </a:solidFill>
                <a:latin typeface="Calibri"/>
                <a:ea typeface="Calibri"/>
                <a:cs typeface="Calibri"/>
                <a:sym typeface="Calibri"/>
              </a:rPr>
              <a:t>x</a:t>
            </a:r>
            <a:r>
              <a:rPr b="0" i="1" lang="en-US" sz="1500" u="none" cap="none" strike="noStrike">
                <a:solidFill>
                  <a:srgbClr val="000000"/>
                </a:solidFill>
                <a:latin typeface="Calibri"/>
                <a:ea typeface="Calibri"/>
                <a:cs typeface="Calibri"/>
                <a:sym typeface="Calibri"/>
              </a:rPr>
              <a:t>,t</a:t>
            </a:r>
            <a:r>
              <a:rPr b="0" i="0" lang="en-US" sz="1500" u="none" cap="none" strike="noStrike">
                <a:solidFill>
                  <a:srgbClr val="000000"/>
                </a:solidFill>
                <a:latin typeface="Calibri"/>
                <a:ea typeface="Calibri"/>
                <a:cs typeface="Calibri"/>
                <a:sym typeface="Calibri"/>
              </a:rPr>
              <a:t>), </a:t>
            </a:r>
            <a:r>
              <a:rPr b="1" i="0" lang="en-US" sz="1500" u="none" cap="none" strike="noStrike">
                <a:solidFill>
                  <a:srgbClr val="000000"/>
                </a:solidFill>
                <a:latin typeface="Calibri"/>
                <a:ea typeface="Calibri"/>
                <a:cs typeface="Calibri"/>
                <a:sym typeface="Calibri"/>
              </a:rPr>
              <a:t>f</a:t>
            </a:r>
            <a:r>
              <a:rPr b="0" i="0" lang="en-US" sz="1500" u="none" cap="none" strike="noStrike">
                <a:solidFill>
                  <a:srgbClr val="000000"/>
                </a:solidFill>
                <a:latin typeface="Calibri"/>
                <a:ea typeface="Calibri"/>
                <a:cs typeface="Calibri"/>
                <a:sym typeface="Calibri"/>
              </a:rPr>
              <a:t>(</a:t>
            </a:r>
            <a:r>
              <a:rPr b="1" i="0" lang="en-US" sz="1500" u="none" cap="none" strike="noStrike">
                <a:solidFill>
                  <a:srgbClr val="000000"/>
                </a:solidFill>
                <a:latin typeface="Calibri"/>
                <a:ea typeface="Calibri"/>
                <a:cs typeface="Calibri"/>
                <a:sym typeface="Calibri"/>
              </a:rPr>
              <a:t>x</a:t>
            </a:r>
            <a:r>
              <a:rPr b="0" i="1" lang="en-US" sz="1500" u="none" cap="none" strike="noStrike">
                <a:solidFill>
                  <a:srgbClr val="000000"/>
                </a:solidFill>
                <a:latin typeface="Calibri"/>
                <a:ea typeface="Calibri"/>
                <a:cs typeface="Calibri"/>
                <a:sym typeface="Calibri"/>
              </a:rPr>
              <a:t>,t</a:t>
            </a:r>
            <a:r>
              <a:rPr b="0" i="0" lang="en-US" sz="1500" u="none" cap="none" strike="noStrike">
                <a:solidFill>
                  <a:srgbClr val="00000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892969" y="62508"/>
            <a:ext cx="7366992" cy="1714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1445"/>
              </a:buClr>
              <a:buFont typeface="Questrial"/>
              <a:buNone/>
            </a:pPr>
            <a:r>
              <a:rPr b="0" i="0" lang="en-US" sz="3500" u="none" cap="none" strike="noStrike">
                <a:solidFill>
                  <a:srgbClr val="001445"/>
                </a:solidFill>
                <a:latin typeface="Questrial"/>
                <a:ea typeface="Questrial"/>
                <a:cs typeface="Questrial"/>
                <a:sym typeface="Questrial"/>
              </a:rPr>
              <a:t>Numerical method</a:t>
            </a:r>
            <a:endParaRPr b="0" i="0" sz="3500" u="none" cap="none" strike="noStrike">
              <a:solidFill>
                <a:srgbClr val="001445"/>
              </a:solidFill>
              <a:latin typeface="Questrial"/>
              <a:ea typeface="Questrial"/>
              <a:cs typeface="Questrial"/>
              <a:sym typeface="Questrial"/>
            </a:endParaRPr>
          </a:p>
        </p:txBody>
      </p:sp>
      <p:pic>
        <p:nvPicPr>
          <p:cNvPr id="158" name="Google Shape;158;p20"/>
          <p:cNvPicPr preferRelativeResize="0"/>
          <p:nvPr/>
        </p:nvPicPr>
        <p:blipFill rotWithShape="1">
          <a:blip r:embed="rId3">
            <a:alphaModFix/>
          </a:blip>
          <a:srcRect b="0" l="0" r="0" t="0"/>
          <a:stretch/>
        </p:blipFill>
        <p:spPr>
          <a:xfrm>
            <a:off x="321469" y="2303860"/>
            <a:ext cx="3259200" cy="3277200"/>
          </a:xfrm>
          <a:prstGeom prst="rect">
            <a:avLst/>
          </a:prstGeom>
          <a:noFill/>
          <a:ln>
            <a:noFill/>
          </a:ln>
        </p:spPr>
      </p:pic>
      <p:sp>
        <p:nvSpPr>
          <p:cNvPr id="159" name="Google Shape;159;p20"/>
          <p:cNvSpPr/>
          <p:nvPr/>
        </p:nvSpPr>
        <p:spPr>
          <a:xfrm>
            <a:off x="3902274" y="1718965"/>
            <a:ext cx="4563070" cy="4848820"/>
          </a:xfrm>
          <a:prstGeom prst="rect">
            <a:avLst/>
          </a:prstGeom>
          <a:noFill/>
          <a:ln>
            <a:noFill/>
          </a:ln>
        </p:spPr>
        <p:txBody>
          <a:bodyPr anchorCtr="0" anchor="ctr" bIns="71425" lIns="71425" spcFirstLastPara="1" rIns="71425" wrap="square" tIns="71425">
            <a:noAutofit/>
          </a:bodyPr>
          <a:lstStyle/>
          <a:p>
            <a:pPr indent="-169658" lvl="0" marL="169658" marR="0" rtl="0" algn="l">
              <a:spcBef>
                <a:spcPts val="0"/>
              </a:spcBef>
              <a:spcAft>
                <a:spcPts val="0"/>
              </a:spcAft>
              <a:buNone/>
            </a:pPr>
            <a:r>
              <a:rPr b="0" i="1" lang="en-US" sz="1800" u="none" cap="none" strike="noStrike">
                <a:solidFill>
                  <a:srgbClr val="000000"/>
                </a:solidFill>
                <a:latin typeface="Arial"/>
                <a:ea typeface="Arial"/>
                <a:cs typeface="Arial"/>
                <a:sym typeface="Arial"/>
              </a:rPr>
              <a:t>At each time step:</a:t>
            </a:r>
            <a:endParaRPr/>
          </a:p>
          <a:p>
            <a:pPr indent="-169658" lvl="0" marL="169658" marR="0" rtl="0" algn="l">
              <a:spcBef>
                <a:spcPts val="562"/>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  Solve the equations of fluid motion defined on the Eulerian grid with elastic body force density </a:t>
            </a:r>
            <a:r>
              <a:rPr b="1" i="0" lang="en-US" sz="1800" u="none" cap="none" strike="noStrike">
                <a:solidFill>
                  <a:srgbClr val="000000"/>
                </a:solidFill>
                <a:latin typeface="Arial"/>
                <a:ea typeface="Arial"/>
                <a:cs typeface="Arial"/>
                <a:sym typeface="Arial"/>
              </a:rPr>
              <a:t>f</a:t>
            </a:r>
            <a:r>
              <a:rPr b="0" i="0" lang="en-US" sz="1800" u="none" cap="none" strike="noStrike">
                <a:solidFill>
                  <a:srgbClr val="000000"/>
                </a:solidFill>
                <a:latin typeface="Arial"/>
                <a:ea typeface="Arial"/>
                <a:cs typeface="Arial"/>
                <a:sym typeface="Arial"/>
              </a:rPr>
              <a:t>(</a:t>
            </a:r>
            <a:r>
              <a:rPr b="1" i="0" lang="en-US" sz="1800" u="none" cap="none" strike="noStrike">
                <a:solidFill>
                  <a:srgbClr val="000000"/>
                </a:solidFill>
                <a:latin typeface="Arial"/>
                <a:ea typeface="Arial"/>
                <a:cs typeface="Arial"/>
                <a:sym typeface="Arial"/>
              </a:rPr>
              <a:t>x</a:t>
            </a:r>
            <a:r>
              <a:rPr b="0" i="0" lang="en-US" sz="1800" u="none" cap="none" strike="noStrike">
                <a:solidFill>
                  <a:srgbClr val="000000"/>
                </a:solidFill>
                <a:latin typeface="Arial"/>
                <a:ea typeface="Arial"/>
                <a:cs typeface="Arial"/>
                <a:sym typeface="Arial"/>
              </a:rPr>
              <a:t>,t).</a:t>
            </a:r>
            <a:endParaRPr/>
          </a:p>
          <a:p>
            <a:pPr indent="-169658" lvl="0" marL="169658" marR="0" rtl="0" algn="l">
              <a:spcBef>
                <a:spcPts val="562"/>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  Move the boundary at the local fluid velocity. Determine the velocity at each Lagrangian point through interpolation.</a:t>
            </a:r>
            <a:endParaRPr/>
          </a:p>
          <a:p>
            <a:pPr indent="-169658" lvl="0" marL="169658" marR="0" rtl="0" algn="l">
              <a:spcBef>
                <a:spcPts val="562"/>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  Forces exerted on the fluid by the boundary are determined using the elastic deformation of the boundary.</a:t>
            </a:r>
            <a:endParaRPr/>
          </a:p>
          <a:p>
            <a:pPr indent="-169658" lvl="0" marL="169658" marR="0" rtl="0" algn="l">
              <a:spcBef>
                <a:spcPts val="562"/>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  Spread the force from the boundary to the Eulerian grid to obtain the elastic body force density used in the next time step.</a:t>
            </a:r>
            <a:endParaRPr/>
          </a:p>
          <a:p>
            <a:pPr indent="-169658" lvl="0" marL="169658"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69658" lvl="0" marL="169658"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b="0" l="0" r="0" t="0"/>
          <a:stretch/>
        </p:blipFill>
        <p:spPr>
          <a:xfrm>
            <a:off x="2446734" y="1000125"/>
            <a:ext cx="3813000" cy="4066500"/>
          </a:xfrm>
          <a:prstGeom prst="rect">
            <a:avLst/>
          </a:prstGeom>
          <a:noFill/>
          <a:ln>
            <a:noFill/>
          </a:ln>
        </p:spPr>
      </p:pic>
      <p:pic>
        <p:nvPicPr>
          <p:cNvPr id="165" name="Google Shape;165;p21"/>
          <p:cNvPicPr preferRelativeResize="0"/>
          <p:nvPr/>
        </p:nvPicPr>
        <p:blipFill rotWithShape="1">
          <a:blip r:embed="rId4">
            <a:alphaModFix/>
          </a:blip>
          <a:srcRect b="0" l="0" r="0" t="0"/>
          <a:stretch/>
        </p:blipFill>
        <p:spPr>
          <a:xfrm>
            <a:off x="2009180" y="5045273"/>
            <a:ext cx="4580930" cy="687586"/>
          </a:xfrm>
          <a:prstGeom prst="rect">
            <a:avLst/>
          </a:prstGeom>
          <a:noFill/>
          <a:ln>
            <a:noFill/>
          </a:ln>
        </p:spPr>
      </p:pic>
      <p:sp>
        <p:nvSpPr>
          <p:cNvPr id="166" name="Google Shape;166;p21"/>
          <p:cNvSpPr txBox="1"/>
          <p:nvPr>
            <p:ph type="title"/>
          </p:nvPr>
        </p:nvSpPr>
        <p:spPr>
          <a:xfrm>
            <a:off x="473273" y="8930"/>
            <a:ext cx="8322469" cy="1714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1445"/>
              </a:buClr>
              <a:buFont typeface="Questrial"/>
              <a:buNone/>
            </a:pPr>
            <a:r>
              <a:rPr b="0" i="1" lang="en-US" sz="2500" u="none" cap="none" strike="noStrike">
                <a:solidFill>
                  <a:srgbClr val="001445"/>
                </a:solidFill>
                <a:latin typeface="Questrial"/>
                <a:ea typeface="Questrial"/>
                <a:cs typeface="Questrial"/>
                <a:sym typeface="Questrial"/>
              </a:rPr>
              <a:t>Spread </a:t>
            </a:r>
            <a:r>
              <a:rPr b="0" i="0" lang="en-US" sz="2500" u="none" cap="none" strike="noStrike">
                <a:solidFill>
                  <a:srgbClr val="001445"/>
                </a:solidFill>
                <a:latin typeface="Questrial"/>
                <a:ea typeface="Questrial"/>
                <a:cs typeface="Questrial"/>
                <a:sym typeface="Questrial"/>
              </a:rPr>
              <a:t>the elastic force density from the curvilinear mesh onto the Cartesian grid</a:t>
            </a:r>
            <a:endParaRPr b="0" i="0" sz="2500" u="none" cap="none" strike="noStrike">
              <a:solidFill>
                <a:srgbClr val="001445"/>
              </a:solidFill>
              <a:latin typeface="Questrial"/>
              <a:ea typeface="Questrial"/>
              <a:cs typeface="Questrial"/>
              <a:sym typeface="Questrial"/>
            </a:endParaRPr>
          </a:p>
        </p:txBody>
      </p:sp>
      <p:pic>
        <p:nvPicPr>
          <p:cNvPr id="167" name="Google Shape;167;p21"/>
          <p:cNvPicPr preferRelativeResize="0"/>
          <p:nvPr/>
        </p:nvPicPr>
        <p:blipFill rotWithShape="1">
          <a:blip r:embed="rId5">
            <a:alphaModFix/>
          </a:blip>
          <a:srcRect b="0" l="0" r="0" t="0"/>
          <a:stretch/>
        </p:blipFill>
        <p:spPr>
          <a:xfrm>
            <a:off x="1875234" y="5875734"/>
            <a:ext cx="4787429" cy="687586"/>
          </a:xfrm>
          <a:prstGeom prst="rect">
            <a:avLst/>
          </a:prstGeom>
          <a:noFill/>
          <a:ln>
            <a:noFill/>
          </a:ln>
        </p:spPr>
      </p:pic>
      <p:pic>
        <p:nvPicPr>
          <p:cNvPr id="168" name="Google Shape;168;p21"/>
          <p:cNvPicPr preferRelativeResize="0"/>
          <p:nvPr/>
        </p:nvPicPr>
        <p:blipFill rotWithShape="1">
          <a:blip r:embed="rId3">
            <a:alphaModFix/>
          </a:blip>
          <a:srcRect b="0" l="0" r="0" t="0"/>
          <a:stretch/>
        </p:blipFill>
        <p:spPr>
          <a:xfrm>
            <a:off x="2599134" y="1152525"/>
            <a:ext cx="3813000" cy="406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