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3"/>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325bc5_2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c6325bc5_2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e2faf3132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2faf313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e2faf313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2faf31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e2faf313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2faf31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e2faf313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2faf31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e2faf313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2faf31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e2faf313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faf31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325bc5_2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c6325bc5_2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Font typeface="Times New Roman"/>
              <a:buNone/>
            </a:pPr>
            <a:r>
              <a:rPr b="0" i="0" lang="en" sz="1200" u="none" cap="none" strike="noStrike">
                <a:solidFill>
                  <a:srgbClr val="000000"/>
                </a:solidFill>
                <a:latin typeface="Times New Roman"/>
                <a:ea typeface="Times New Roman"/>
                <a:cs typeface="Times New Roman"/>
                <a:sym typeface="Times New Roman"/>
              </a:rPr>
              <a:t>*</a:t>
            </a:r>
            <a:endParaRPr/>
          </a:p>
        </p:txBody>
      </p:sp>
      <p:sp>
        <p:nvSpPr>
          <p:cNvPr id="86" name="Google Shape;86;gc6325bc5_2_60:notes"/>
          <p:cNvSpPr/>
          <p:nvPr>
            <p:ph idx="2" type="sldImg"/>
          </p:nvPr>
        </p:nvSpPr>
        <p:spPr>
          <a:xfrm>
            <a:off x="1143000" y="693737"/>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rnd" cmpd="sng" w="9525">
            <a:solidFill>
              <a:srgbClr val="000000"/>
            </a:solidFill>
            <a:prstDash val="solid"/>
            <a:miter lim="8000"/>
            <a:headEnd len="sm" w="sm" type="none"/>
            <a:tailEnd len="sm" w="sm" type="none"/>
          </a:ln>
        </p:spPr>
      </p:sp>
      <p:sp>
        <p:nvSpPr>
          <p:cNvPr id="87" name="Google Shape;87;gc6325bc5_2_60:notes"/>
          <p:cNvSpPr txBox="1"/>
          <p:nvPr>
            <p:ph idx="1" type="body"/>
          </p:nvPr>
        </p:nvSpPr>
        <p:spPr>
          <a:xfrm>
            <a:off x="685800" y="4341812"/>
            <a:ext cx="5487987"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c6325bc5_2_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c6325bc5_2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325bc5_2_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c6325bc5_2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325bc5_2_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c6325bc5_2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325bc5_2_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c6325bc5_2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325bc5_2_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c6325bc5_2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c6325bc5_2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c6325bc5_2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39" name="Shape 39"/>
        <p:cNvGrpSpPr/>
        <p:nvPr/>
      </p:nvGrpSpPr>
      <p:grpSpPr>
        <a:xfrm>
          <a:off x="0" y="0"/>
          <a:ext cx="0" cy="0"/>
          <a:chOff x="0" y="0"/>
          <a:chExt cx="0" cy="0"/>
        </a:xfrm>
      </p:grpSpPr>
      <p:sp>
        <p:nvSpPr>
          <p:cNvPr id="40" name="Google Shape;40;p1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1" name="Google Shape;41;p1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42" name="Google Shape;42;p1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14"/>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46" name="Shape 46"/>
        <p:cNvGrpSpPr/>
        <p:nvPr/>
      </p:nvGrpSpPr>
      <p:grpSpPr>
        <a:xfrm>
          <a:off x="0" y="0"/>
          <a:ext cx="0" cy="0"/>
          <a:chOff x="0" y="0"/>
          <a:chExt cx="0" cy="0"/>
        </a:xfrm>
      </p:grpSpPr>
      <p:sp>
        <p:nvSpPr>
          <p:cNvPr id="47" name="Google Shape;47;p15"/>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8" name="Google Shape;48;p1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49" name="Google Shape;49;p1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50" name="Google Shape;50;p1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51" name="Google Shape;51;p1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52" name="Shape 52"/>
        <p:cNvGrpSpPr/>
        <p:nvPr/>
      </p:nvGrpSpPr>
      <p:grpSpPr>
        <a:xfrm>
          <a:off x="0" y="0"/>
          <a:ext cx="0" cy="0"/>
          <a:chOff x="0" y="0"/>
          <a:chExt cx="0" cy="0"/>
        </a:xfrm>
      </p:grpSpPr>
      <p:sp>
        <p:nvSpPr>
          <p:cNvPr id="53" name="Google Shape;53;p16"/>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54" name="Google Shape;54;p1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55" name="Google Shape;55;p1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6" name="Shape 56"/>
        <p:cNvGrpSpPr/>
        <p:nvPr/>
      </p:nvGrpSpPr>
      <p:grpSpPr>
        <a:xfrm>
          <a:off x="0" y="0"/>
          <a:ext cx="0" cy="0"/>
          <a:chOff x="0" y="0"/>
          <a:chExt cx="0" cy="0"/>
        </a:xfrm>
      </p:grpSpPr>
      <p:sp>
        <p:nvSpPr>
          <p:cNvPr id="57" name="Google Shape;57;p1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b="1" sz="4000"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8" name="Google Shape;58;p1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sz="2000">
                <a:solidFill>
                  <a:srgbClr val="888888"/>
                </a:solidFil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59" name="Shape 59"/>
        <p:cNvGrpSpPr/>
        <p:nvPr/>
      </p:nvGrpSpPr>
      <p:grpSpPr>
        <a:xfrm>
          <a:off x="0" y="0"/>
          <a:ext cx="0" cy="0"/>
          <a:chOff x="0" y="0"/>
          <a:chExt cx="0" cy="0"/>
        </a:xfrm>
      </p:grpSpPr>
      <p:sp>
        <p:nvSpPr>
          <p:cNvPr id="60" name="Google Shape;60;p18"/>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61" name="Google Shape;61;p18"/>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Google Shape;63;p19"/>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1pPr>
            <a:lvl2pPr indent="-88900" lvl="1"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2pPr>
            <a:lvl3pPr indent="-88900" lvl="2"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3pPr>
            <a:lvl4pPr indent="-88900" lvl="3"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4pPr>
            <a:lvl5pPr indent="-88900" lvl="4"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5pPr>
            <a:lvl6pPr indent="-88900" lvl="5" marL="4572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6pPr>
            <a:lvl7pPr indent="-88900" lvl="6" marL="9144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7pPr>
            <a:lvl8pPr indent="-88900" lvl="7" marL="13716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8pPr>
            <a:lvl9pPr indent="-88900" lvl="8" marL="18288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9pPr>
          </a:lstStyle>
          <a:p/>
        </p:txBody>
      </p:sp>
      <p:sp>
        <p:nvSpPr>
          <p:cNvPr id="64" name="Google Shape;64;p1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0" lvl="1" marL="457200" marR="0" rtl="0" algn="ctr">
              <a:spcBef>
                <a:spcPts val="0"/>
              </a:spcBef>
              <a:spcAft>
                <a:spcPts val="0"/>
              </a:spcAft>
              <a:buClr>
                <a:srgbClr val="888888"/>
              </a:buClr>
              <a:buSzPts val="1400"/>
              <a:buFont typeface="Calibri"/>
              <a:buNone/>
              <a:defRPr b="0" i="0" sz="2800" u="none" cap="none" strike="noStrike">
                <a:solidFill>
                  <a:srgbClr val="888888"/>
                </a:solidFill>
                <a:latin typeface="Calibri"/>
                <a:ea typeface="Calibri"/>
                <a:cs typeface="Calibri"/>
                <a:sym typeface="Calibri"/>
              </a:defRPr>
            </a:lvl2pPr>
            <a:lvl3pPr indent="0" lvl="2" marL="914400" marR="0" rtl="0" algn="ctr">
              <a:spcBef>
                <a:spcPts val="0"/>
              </a:spcBef>
              <a:spcAft>
                <a:spcPts val="0"/>
              </a:spcAft>
              <a:buClr>
                <a:srgbClr val="888888"/>
              </a:buClr>
              <a:buSzPts val="1400"/>
              <a:buFont typeface="Calibri"/>
              <a:buNone/>
              <a:defRPr b="0" i="0" sz="2400" u="none" cap="none" strike="noStrike">
                <a:solidFill>
                  <a:srgbClr val="888888"/>
                </a:solidFill>
                <a:latin typeface="Calibri"/>
                <a:ea typeface="Calibri"/>
                <a:cs typeface="Calibri"/>
                <a:sym typeface="Calibri"/>
              </a:defRPr>
            </a:lvl3pPr>
            <a:lvl4pPr indent="0" lvl="3" marL="1371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4pPr>
            <a:lvl5pPr indent="0" lvl="4" marL="18288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5pPr>
            <a:lvl6pPr indent="0" lvl="5" marL="22860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68" name="Shape 68"/>
        <p:cNvGrpSpPr/>
        <p:nvPr/>
      </p:nvGrpSpPr>
      <p:grpSpPr>
        <a:xfrm>
          <a:off x="0" y="0"/>
          <a:ext cx="0" cy="0"/>
          <a:chOff x="0" y="0"/>
          <a:chExt cx="0" cy="0"/>
        </a:xfrm>
      </p:grpSpPr>
      <p:sp>
        <p:nvSpPr>
          <p:cNvPr id="69" name="Google Shape;69;p21"/>
          <p:cNvSpPr txBox="1"/>
          <p:nvPr>
            <p:ph type="title"/>
          </p:nvPr>
        </p:nvSpPr>
        <p:spPr>
          <a:xfrm>
            <a:off x="456481" y="273629"/>
            <a:ext cx="8226600" cy="1142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2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72" name="Google Shape;72;p22"/>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29" name="Shape 29"/>
        <p:cNvGrpSpPr/>
        <p:nvPr/>
      </p:nvGrpSpPr>
      <p:grpSpPr>
        <a:xfrm>
          <a:off x="0" y="0"/>
          <a:ext cx="0" cy="0"/>
          <a:chOff x="0" y="0"/>
          <a:chExt cx="0" cy="0"/>
        </a:xfrm>
      </p:grpSpPr>
      <p:sp>
        <p:nvSpPr>
          <p:cNvPr id="30" name="Google Shape;30;p9"/>
          <p:cNvSpPr txBox="1"/>
          <p:nvPr>
            <p:ph type="title"/>
          </p:nvPr>
        </p:nvSpPr>
        <p:spPr>
          <a:xfrm rot="5400000">
            <a:off x="4732337" y="2171700"/>
            <a:ext cx="5851525" cy="2057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31" name="Google Shape;31;p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32" name="Shape 32"/>
        <p:cNvGrpSpPr/>
        <p:nvPr/>
      </p:nvGrpSpPr>
      <p:grpSpPr>
        <a:xfrm>
          <a:off x="0" y="0"/>
          <a:ext cx="0" cy="0"/>
          <a:chOff x="0" y="0"/>
          <a:chExt cx="0" cy="0"/>
        </a:xfrm>
      </p:grpSpPr>
      <p:sp>
        <p:nvSpPr>
          <p:cNvPr id="33" name="Google Shape;33;p10"/>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34" name="Google Shape;34;p10"/>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35" name="Shape 35"/>
        <p:cNvGrpSpPr/>
        <p:nvPr/>
      </p:nvGrpSpPr>
      <p:grpSpPr>
        <a:xfrm>
          <a:off x="0" y="0"/>
          <a:ext cx="0" cy="0"/>
          <a:chOff x="0" y="0"/>
          <a:chExt cx="0" cy="0"/>
        </a:xfrm>
      </p:grpSpPr>
      <p:sp>
        <p:nvSpPr>
          <p:cNvPr id="36" name="Google Shape;36;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7" name="Google Shape;37;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898989"/>
              </a:buClr>
              <a:buSzPts val="1400"/>
              <a:buFont typeface="Calibri"/>
              <a:buNone/>
              <a:defRPr b="0" i="0" sz="3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SzPts val="1400"/>
              <a:buFont typeface="Arial"/>
              <a:buNone/>
              <a:defRPr b="0" i="0" sz="2800" u="none" cap="none" strike="noStrike"/>
            </a:lvl2pPr>
            <a:lvl3pPr indent="0" lvl="2" marL="914400" marR="0" rtl="0" algn="l">
              <a:spcBef>
                <a:spcPts val="0"/>
              </a:spcBef>
              <a:spcAft>
                <a:spcPts val="0"/>
              </a:spcAft>
              <a:buSzPts val="1400"/>
              <a:buFont typeface="Arial"/>
              <a:buNone/>
              <a:defRPr b="0" i="0" sz="2400" u="none" cap="none" strike="noStrike"/>
            </a:lvl3pPr>
            <a:lvl4pPr indent="0" lvl="3" marL="1371600" marR="0" rtl="0" algn="l">
              <a:spcBef>
                <a:spcPts val="0"/>
              </a:spcBef>
              <a:spcAft>
                <a:spcPts val="0"/>
              </a:spcAft>
              <a:buSzPts val="1400"/>
              <a:buFont typeface="Arial"/>
              <a:buNone/>
              <a:defRPr b="0" i="0" sz="2000" u="none" cap="none" strike="noStrike"/>
            </a:lvl4pPr>
            <a:lvl5pPr indent="0" lvl="4" marL="1828800" marR="0" rtl="0" algn="l">
              <a:spcBef>
                <a:spcPts val="0"/>
              </a:spcBef>
              <a:spcAft>
                <a:spcPts val="0"/>
              </a:spcAft>
              <a:buSzPts val="1400"/>
              <a:buFont typeface="Arial"/>
              <a:buNone/>
              <a:defRPr b="0" i="0" sz="2000" u="none" cap="none" strike="noStrike"/>
            </a:lvl5pPr>
            <a:lvl6pPr indent="0" lvl="5" marL="2286000" marR="0" rtl="0" algn="l">
              <a:spcBef>
                <a:spcPts val="0"/>
              </a:spcBef>
              <a:spcAft>
                <a:spcPts val="0"/>
              </a:spcAft>
              <a:buSzPts val="1400"/>
              <a:buFont typeface="Arial"/>
              <a:buNone/>
              <a:defRPr b="0" i="0" sz="2000" u="none" cap="none" strike="noStrike"/>
            </a:lvl6pPr>
            <a:lvl7pPr indent="0" lvl="6" marL="2743200" marR="0" rtl="0" algn="l">
              <a:spcBef>
                <a:spcPts val="0"/>
              </a:spcBef>
              <a:spcAft>
                <a:spcPts val="0"/>
              </a:spcAft>
              <a:buSzPts val="1400"/>
              <a:buFont typeface="Arial"/>
              <a:buNone/>
              <a:defRPr b="0" i="0" sz="2000" u="none" cap="none" strike="noStrike"/>
            </a:lvl7pPr>
            <a:lvl8pPr indent="0" lvl="7" marL="3200400" marR="0" rtl="0" algn="l">
              <a:spcBef>
                <a:spcPts val="0"/>
              </a:spcBef>
              <a:spcAft>
                <a:spcPts val="0"/>
              </a:spcAft>
              <a:buSzPts val="1400"/>
              <a:buFont typeface="Arial"/>
              <a:buNone/>
              <a:defRPr b="0" i="0" sz="2000" u="none" cap="none" strike="noStrike"/>
            </a:lvl8pPr>
            <a:lvl9pPr indent="0" lvl="8" marL="3657600" marR="0" rtl="0" algn="l">
              <a:spcBef>
                <a:spcPts val="0"/>
              </a:spcBef>
              <a:spcAft>
                <a:spcPts val="0"/>
              </a:spcAft>
              <a:buSzPts val="1400"/>
              <a:buFont typeface="Arial"/>
              <a:buNone/>
              <a:defRPr b="0" i="0" sz="2000" u="none" cap="none" strike="noStrike"/>
            </a:lvl9pPr>
          </a:lstStyle>
          <a:p/>
        </p:txBody>
      </p:sp>
      <p:sp>
        <p:nvSpPr>
          <p:cNvPr id="38" name="Google Shape;38;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3.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1pPr>
            <a:lvl2pPr indent="-88900" lvl="1"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2pPr>
            <a:lvl3pPr indent="-88900" lvl="2"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3pPr>
            <a:lvl4pPr indent="-88900" lvl="3"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4pPr>
            <a:lvl5pPr indent="-88900" lvl="4"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5pPr>
            <a:lvl6pPr indent="-88900" lvl="5" marL="4572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6pPr>
            <a:lvl7pPr indent="-88900" lvl="6" marL="9144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7pPr>
            <a:lvl8pPr indent="-88900" lvl="7" marL="13716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8pPr>
            <a:lvl9pPr indent="-88900" lvl="8" marL="18288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9pPr>
          </a:lstStyle>
          <a:p/>
        </p:txBody>
      </p:sp>
      <p:sp>
        <p:nvSpPr>
          <p:cNvPr id="25" name="Google Shape;25;p8"/>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Calibri"/>
              <a:buChar char="●"/>
              <a:defRPr b="0" i="0" sz="3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Clr>
                <a:schemeClr val="dk1"/>
              </a:buClr>
              <a:buSzPts val="1400"/>
              <a:buFont typeface="Calibri"/>
              <a:buChar char="●"/>
              <a:defRPr b="0" i="0" sz="28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Clr>
                <a:schemeClr val="dk1"/>
              </a:buClr>
              <a:buSzPts val="1400"/>
              <a:buFont typeface="Calibri"/>
              <a:buChar char="●"/>
              <a:defRPr b="0" i="0" sz="24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9pPr>
          </a:lstStyle>
          <a:p/>
        </p:txBody>
      </p:sp>
      <p:sp>
        <p:nvSpPr>
          <p:cNvPr id="26" name="Google Shape;26;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7" name="Google Shape;27;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8" name="Google Shape;28;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98989"/>
                </a:solidFill>
                <a:latin typeface="Calibri"/>
                <a:ea typeface="Calibri"/>
                <a:cs typeface="Calibri"/>
                <a:sym typeface="Calibri"/>
              </a:defRPr>
            </a:lvl1pPr>
            <a:lvl2pPr indent="0" lvl="1" marL="0" marR="0" rtl="0" algn="r">
              <a:buNone/>
              <a:defRPr b="0" i="0" sz="1200" u="none" cap="none" strike="noStrike">
                <a:solidFill>
                  <a:srgbClr val="898989"/>
                </a:solidFill>
                <a:latin typeface="Calibri"/>
                <a:ea typeface="Calibri"/>
                <a:cs typeface="Calibri"/>
                <a:sym typeface="Calibri"/>
              </a:defRPr>
            </a:lvl2pPr>
            <a:lvl3pPr indent="0" lvl="2" marL="0" marR="0" rtl="0" algn="r">
              <a:buNone/>
              <a:defRPr b="0" i="0" sz="1200" u="none" cap="none" strike="noStrike">
                <a:solidFill>
                  <a:srgbClr val="898989"/>
                </a:solidFill>
                <a:latin typeface="Calibri"/>
                <a:ea typeface="Calibri"/>
                <a:cs typeface="Calibri"/>
                <a:sym typeface="Calibri"/>
              </a:defRPr>
            </a:lvl3pPr>
            <a:lvl4pPr indent="0" lvl="3" marL="0" marR="0" rtl="0" algn="r">
              <a:buNone/>
              <a:defRPr b="0" i="0" sz="1200" u="none" cap="none" strike="noStrike">
                <a:solidFill>
                  <a:srgbClr val="898989"/>
                </a:solidFill>
                <a:latin typeface="Calibri"/>
                <a:ea typeface="Calibri"/>
                <a:cs typeface="Calibri"/>
                <a:sym typeface="Calibri"/>
              </a:defRPr>
            </a:lvl4pPr>
            <a:lvl5pPr indent="0" lvl="4" marL="0" marR="0" rtl="0" algn="r">
              <a:buNone/>
              <a:defRPr b="0" i="0" sz="1200" u="none" cap="none" strike="noStrike">
                <a:solidFill>
                  <a:srgbClr val="898989"/>
                </a:solidFill>
                <a:latin typeface="Calibri"/>
                <a:ea typeface="Calibri"/>
                <a:cs typeface="Calibri"/>
                <a:sym typeface="Calibri"/>
              </a:defRPr>
            </a:lvl5pPr>
            <a:lvl6pPr indent="0" lvl="5" marL="0" marR="0" rtl="0" algn="r">
              <a:buNone/>
              <a:defRPr b="0" i="0" sz="1200" u="none" cap="none" strike="noStrike">
                <a:solidFill>
                  <a:srgbClr val="898989"/>
                </a:solidFill>
                <a:latin typeface="Calibri"/>
                <a:ea typeface="Calibri"/>
                <a:cs typeface="Calibri"/>
                <a:sym typeface="Calibri"/>
              </a:defRPr>
            </a:lvl6pPr>
            <a:lvl7pPr indent="0" lvl="6" marL="0" marR="0" rtl="0" algn="r">
              <a:buNone/>
              <a:defRPr b="0" i="0" sz="1200" u="none" cap="none" strike="noStrike">
                <a:solidFill>
                  <a:srgbClr val="898989"/>
                </a:solidFill>
                <a:latin typeface="Calibri"/>
                <a:ea typeface="Calibri"/>
                <a:cs typeface="Calibri"/>
                <a:sym typeface="Calibri"/>
              </a:defRPr>
            </a:lvl7pPr>
            <a:lvl8pPr indent="0" lvl="7" marL="0" marR="0" rtl="0" algn="r">
              <a:buNone/>
              <a:defRPr b="0" i="0" sz="1200" u="none" cap="none" strike="noStrike">
                <a:solidFill>
                  <a:srgbClr val="898989"/>
                </a:solidFill>
                <a:latin typeface="Calibri"/>
                <a:ea typeface="Calibri"/>
                <a:cs typeface="Calibri"/>
                <a:sym typeface="Calibri"/>
              </a:defRPr>
            </a:lvl8pPr>
            <a:lvl9pPr indent="0" lvl="8" marL="0" marR="0" rtl="0" algn="r">
              <a:buNone/>
              <a:defRPr b="0" i="0" sz="1200" u="none" cap="none" strike="noStrike">
                <a:solidFill>
                  <a:srgbClr val="898989"/>
                </a:solidFill>
                <a:latin typeface="Calibri"/>
                <a:ea typeface="Calibri"/>
                <a:cs typeface="Calibri"/>
                <a:sym typeface="Calibri"/>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2"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3"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4"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5"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6"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7"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8" marL="0" rtl="0" algn="l">
              <a:spcBef>
                <a:spcPts val="0"/>
              </a:spcBef>
              <a:spcAft>
                <a:spcPts val="0"/>
              </a:spcAft>
              <a:buSzPts val="1400"/>
              <a:buChar char="■"/>
            </a:pPr>
            <a:r>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Google Shape;66;p2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1pPr>
            <a:lvl2pPr indent="-88900" lvl="1"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2pPr>
            <a:lvl3pPr indent="-88900" lvl="2"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3pPr>
            <a:lvl4pPr indent="-88900" lvl="3"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4pPr>
            <a:lvl5pPr indent="-88900" lvl="4"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5pPr>
            <a:lvl6pPr indent="-88900" lvl="5" marL="4572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6pPr>
            <a:lvl7pPr indent="-88900" lvl="6" marL="9144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7pPr>
            <a:lvl8pPr indent="-88900" lvl="7" marL="13716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8pPr>
            <a:lvl9pPr indent="-88900" lvl="8" marL="18288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9pPr>
          </a:lstStyle>
          <a:p/>
        </p:txBody>
      </p:sp>
      <p:sp>
        <p:nvSpPr>
          <p:cNvPr id="67" name="Google Shape;67;p20"/>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Calibri"/>
              <a:buChar char="●"/>
              <a:defRPr b="0" i="0" sz="3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Clr>
                <a:schemeClr val="dk1"/>
              </a:buClr>
              <a:buSzPts val="1400"/>
              <a:buFont typeface="Calibri"/>
              <a:buChar char="●"/>
              <a:defRPr b="0" i="0" sz="28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Clr>
                <a:schemeClr val="dk1"/>
              </a:buClr>
              <a:buSzPts val="1400"/>
              <a:buFont typeface="Calibri"/>
              <a:buChar char="●"/>
              <a:defRPr b="0" i="0" sz="24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math.nyu.edu/faculty/peskin" TargetMode="External"/><Relationship Id="rId4" Type="http://schemas.openxmlformats.org/officeDocument/2006/relationships/hyperlink" Target="http://groups.google.com/group/ibamr-users" TargetMode="External"/><Relationship Id="rId5" Type="http://schemas.openxmlformats.org/officeDocument/2006/relationships/hyperlink" Target="http://groups.google.com/group/ibamr-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
              <a:t>3 - IBAMR Associated Files (.vertex, .spring, etc)</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2"/>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HW 2 - Your own rubber band</a:t>
            </a:r>
            <a:endParaRPr/>
          </a:p>
        </p:txBody>
      </p:sp>
      <p:sp>
        <p:nvSpPr>
          <p:cNvPr id="129" name="Google Shape;129;p3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Modify the rubber band example. </a:t>
            </a:r>
            <a:endParaRPr sz="2400">
              <a:solidFill>
                <a:srgbClr val="414141"/>
              </a:solidFill>
              <a:highlight>
                <a:srgbClr val="FFFFFF"/>
              </a:highlight>
              <a:latin typeface="Arial"/>
              <a:ea typeface="Arial"/>
              <a:cs typeface="Arial"/>
              <a:sym typeface="Arial"/>
            </a:endParaRPr>
          </a:p>
          <a:p>
            <a:pPr indent="-381000" lvl="1" marL="914400" rtl="0" algn="l">
              <a:spcBef>
                <a:spcPts val="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Write your own generate_mesh.m file that puts down .vertex points and .springs. </a:t>
            </a:r>
            <a:endParaRPr sz="2400">
              <a:solidFill>
                <a:srgbClr val="414141"/>
              </a:solidFill>
              <a:highlight>
                <a:srgbClr val="FFFFFF"/>
              </a:highlight>
              <a:latin typeface="Arial"/>
              <a:ea typeface="Arial"/>
              <a:cs typeface="Arial"/>
              <a:sym typeface="Arial"/>
            </a:endParaRPr>
          </a:p>
          <a:p>
            <a:pPr indent="-381000" lvl="1" marL="914400" rtl="0" algn="l">
              <a:spcBef>
                <a:spcPts val="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Make the rubber band 50% smaller and deform it initially in a different way. </a:t>
            </a:r>
            <a:endParaRPr sz="2400">
              <a:solidFill>
                <a:srgbClr val="414141"/>
              </a:solidFill>
              <a:highlight>
                <a:srgbClr val="FFFFFF"/>
              </a:highlight>
              <a:latin typeface="Arial"/>
              <a:ea typeface="Arial"/>
              <a:cs typeface="Arial"/>
              <a:sym typeface="Arial"/>
            </a:endParaRPr>
          </a:p>
          <a:p>
            <a:pPr indent="-381000" lvl="1" marL="914400" rtl="0" algn="l">
              <a:spcBef>
                <a:spcPts val="0"/>
              </a:spcBef>
              <a:spcAft>
                <a:spcPts val="0"/>
              </a:spcAft>
              <a:buClr>
                <a:srgbClr val="414141"/>
              </a:buClr>
              <a:buSzPts val="2400"/>
              <a:buFont typeface="Arial"/>
              <a:buChar char="○"/>
            </a:pPr>
            <a:r>
              <a:rPr lang="en" sz="2400">
                <a:solidFill>
                  <a:srgbClr val="414141"/>
                </a:solidFill>
                <a:highlight>
                  <a:srgbClr val="FFFFFF"/>
                </a:highlight>
                <a:latin typeface="Arial"/>
                <a:ea typeface="Arial"/>
                <a:cs typeface="Arial"/>
                <a:sym typeface="Arial"/>
              </a:rPr>
              <a:t>Create a Dropbox folder for HW 2 and put in your own generate_mesh file (it can be in any language) as well as two screenshots of the rubberband oscillating.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3"/>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 = 1;                             		% length of computational domain (m)</a:t>
            </a:r>
            <a:endParaRPr/>
          </a:p>
          <a:p>
            <a:pPr indent="0" lvl="0" marL="0" rtl="0" algn="l">
              <a:spcBef>
                <a:spcPts val="0"/>
              </a:spcBef>
              <a:spcAft>
                <a:spcPts val="0"/>
              </a:spcAft>
              <a:buNone/>
            </a:pPr>
            <a:r>
              <a:rPr lang="en"/>
              <a:t>N = 512;                            		% number of Cartesian grid meshwidths at the finest level of the AMR grid</a:t>
            </a:r>
            <a:endParaRPr/>
          </a:p>
          <a:p>
            <a:pPr indent="0" lvl="0" marL="0" rtl="0" algn="l">
              <a:spcBef>
                <a:spcPts val="0"/>
              </a:spcBef>
              <a:spcAft>
                <a:spcPts val="0"/>
              </a:spcAft>
              <a:buNone/>
            </a:pPr>
            <a:r>
              <a:rPr lang="en"/>
              <a:t>dx = L/N;                           		% Cartesian mesh width (m)</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radius = 0.1;                      		% radius of band (m)</a:t>
            </a:r>
            <a:endParaRPr/>
          </a:p>
          <a:p>
            <a:pPr indent="0" lvl="0" marL="0" rtl="0" algn="l">
              <a:spcBef>
                <a:spcPts val="0"/>
              </a:spcBef>
              <a:spcAft>
                <a:spcPts val="0"/>
              </a:spcAft>
              <a:buNone/>
            </a:pPr>
            <a:r>
              <a:rPr lang="en"/>
              <a:t>epsilon = 0.005;                    		% deformation in the x-direction</a:t>
            </a:r>
            <a:endParaRPr/>
          </a:p>
          <a:p>
            <a:pPr indent="0" lvl="0" marL="0" rtl="0" algn="l">
              <a:spcBef>
                <a:spcPts val="0"/>
              </a:spcBef>
              <a:spcAft>
                <a:spcPts val="0"/>
              </a:spcAft>
              <a:buNone/>
            </a:pPr>
            <a:r>
              <a:rPr lang="en"/>
              <a:t>band_length = 2*pi*radius;          	% rubber band length (m)</a:t>
            </a:r>
            <a:endParaRPr/>
          </a:p>
          <a:p>
            <a:pPr indent="0" lvl="0" marL="0" rtl="0" algn="l">
              <a:spcBef>
                <a:spcPts val="0"/>
              </a:spcBef>
              <a:spcAft>
                <a:spcPts val="0"/>
              </a:spcAft>
              <a:buNone/>
            </a:pPr>
            <a:r>
              <a:rPr lang="en"/>
              <a:t>npts = ceil(2*(band_length/L)*N);   % number of points along the rubber band</a:t>
            </a:r>
            <a:endParaRPr/>
          </a:p>
          <a:p>
            <a:pPr indent="0" lvl="0" marL="0" rtl="0" algn="l">
              <a:spcBef>
                <a:spcPts val="0"/>
              </a:spcBef>
              <a:spcAft>
                <a:spcPts val="0"/>
              </a:spcAft>
              <a:buNone/>
            </a:pPr>
            <a:r>
              <a:rPr lang="en"/>
              <a:t>ds = band_length/(npts);            	% physical distance between neighboring Lagrangian mesh points (m)</a:t>
            </a:r>
            <a:endParaRPr/>
          </a:p>
          <a:p>
            <a:pPr indent="0" lvl="0" marL="0" rtl="0" algn="l">
              <a:spcBef>
                <a:spcPts val="0"/>
              </a:spcBef>
              <a:spcAft>
                <a:spcPts val="0"/>
              </a:spcAft>
              <a:buNone/>
            </a:pPr>
            <a:r>
              <a:rPr lang="en"/>
              <a:t>dtheta = 2*pi/npts;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mesh_name = 'rubber_band_';     	% structure name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kappa_spring = 2.0e3;               	% spring constant (Newton)</a:t>
            </a:r>
            <a:endParaRPr/>
          </a:p>
          <a:p>
            <a:pPr indent="0" lvl="0" marL="0" rtl="0" algn="l">
              <a:spcBef>
                <a:spcPts val="0"/>
              </a:spcBef>
              <a:spcAft>
                <a:spcPts val="0"/>
              </a:spcAft>
              <a:buNone/>
            </a:pPr>
            <a:r>
              <a:rPr lang="en"/>
              <a:t>kappa_beam = 5.0e-3;                	% beam stiffness constant (Newton m^2)</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4"/>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a:t>
            </a:r>
            <a:r>
              <a:rPr lang="en"/>
              <a:t>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Write out the vertex information</a:t>
            </a:r>
            <a:endParaRPr/>
          </a:p>
          <a:p>
            <a:pPr indent="0" lvl="0" marL="0" rtl="0" algn="l">
              <a:spcBef>
                <a:spcPts val="0"/>
              </a:spcBef>
              <a:spcAft>
                <a:spcPts val="0"/>
              </a:spcAft>
              <a:buNone/>
            </a:pPr>
            <a:r>
              <a:rPr lang="en"/>
              <a:t>vertex_fid = fopen([mesh_name num2str(N) '.vertex'], 'w');</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fprintf(vertex_fid, '%d\n', npts);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for s = 0:npts-1</a:t>
            </a:r>
            <a:endParaRPr/>
          </a:p>
          <a:p>
            <a:pPr indent="0" lvl="0" marL="0" rtl="0" algn="l">
              <a:spcBef>
                <a:spcPts val="0"/>
              </a:spcBef>
              <a:spcAft>
                <a:spcPts val="0"/>
              </a:spcAft>
              <a:buNone/>
            </a:pPr>
            <a:r>
              <a:rPr lang="en"/>
              <a:t>   X(1) = (radius+epsilon)*sin(s*dtheta);</a:t>
            </a:r>
            <a:endParaRPr/>
          </a:p>
          <a:p>
            <a:pPr indent="0" lvl="0" marL="0" rtl="0" algn="l">
              <a:spcBef>
                <a:spcPts val="0"/>
              </a:spcBef>
              <a:spcAft>
                <a:spcPts val="0"/>
              </a:spcAft>
              <a:buNone/>
            </a:pPr>
            <a:r>
              <a:rPr lang="en"/>
              <a:t>   X(2) = radius*cos(s*dtheta);</a:t>
            </a:r>
            <a:endParaRPr/>
          </a:p>
          <a:p>
            <a:pPr indent="0" lvl="0" marL="0" rtl="0" algn="l">
              <a:spcBef>
                <a:spcPts val="0"/>
              </a:spcBef>
              <a:spcAft>
                <a:spcPts val="0"/>
              </a:spcAft>
              <a:buNone/>
            </a:pPr>
            <a:r>
              <a:rPr lang="en"/>
              <a:t>   fprintf(vertex_fid, '%1.16e %1.16e\n', X(1), X(2));</a:t>
            </a:r>
            <a:endParaRPr/>
          </a:p>
          <a:p>
            <a:pPr indent="0" lvl="0" marL="0" rtl="0" algn="l">
              <a:spcBef>
                <a:spcPts val="0"/>
              </a:spcBef>
              <a:spcAft>
                <a:spcPts val="0"/>
              </a:spcAft>
              <a:buNone/>
            </a:pPr>
            <a:r>
              <a:rPr lang="en"/>
              <a:t>end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fclose(vertex_fid);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5"/>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644</a:t>
            </a:r>
            <a:endParaRPr/>
          </a:p>
          <a:p>
            <a:pPr indent="0" lvl="0" marL="0" rtl="0" algn="l">
              <a:spcBef>
                <a:spcPts val="0"/>
              </a:spcBef>
              <a:spcAft>
                <a:spcPts val="0"/>
              </a:spcAft>
              <a:buNone/>
            </a:pPr>
            <a:r>
              <a:rPr lang="en"/>
              <a:t>0.0000000000000000e+00 1.0000000000000001e-01</a:t>
            </a:r>
            <a:endParaRPr/>
          </a:p>
          <a:p>
            <a:pPr indent="0" lvl="0" marL="0" rtl="0" algn="l">
              <a:spcBef>
                <a:spcPts val="0"/>
              </a:spcBef>
              <a:spcAft>
                <a:spcPts val="0"/>
              </a:spcAft>
              <a:buNone/>
            </a:pPr>
            <a:r>
              <a:rPr lang="en"/>
              <a:t>1.0244161346221071e-03 9.9995240574191152e-02</a:t>
            </a:r>
            <a:endParaRPr/>
          </a:p>
          <a:p>
            <a:pPr indent="0" lvl="0" marL="0" rtl="0" algn="l">
              <a:spcBef>
                <a:spcPts val="0"/>
              </a:spcBef>
              <a:spcAft>
                <a:spcPts val="0"/>
              </a:spcAft>
              <a:buNone/>
            </a:pPr>
            <a:r>
              <a:rPr lang="en"/>
              <a:t>2.0487347565924115e-03 9.9980962749807278e-02</a:t>
            </a:r>
            <a:endParaRPr/>
          </a:p>
          <a:p>
            <a:pPr indent="0" lvl="0" marL="0" rtl="0" algn="l">
              <a:spcBef>
                <a:spcPts val="0"/>
              </a:spcBef>
              <a:spcAft>
                <a:spcPts val="0"/>
              </a:spcAft>
              <a:buNone/>
            </a:pPr>
            <a:r>
              <a:rPr lang="en"/>
              <a:t>3.0728583625411962e-03 9.9957167885933298e-02</a:t>
            </a:r>
            <a:endParaRPr/>
          </a:p>
          <a:p>
            <a:pPr indent="0" lvl="0" marL="0" rtl="0" algn="l">
              <a:spcBef>
                <a:spcPts val="0"/>
              </a:spcBef>
              <a:spcAft>
                <a:spcPts val="0"/>
              </a:spcAft>
              <a:buNone/>
            </a:pPr>
            <a:r>
              <a:rPr lang="en"/>
              <a:t>4.0966894676620277e-03 9.9923858247566999e-02</a:t>
            </a:r>
            <a:endParaRPr/>
          </a:p>
          <a:p>
            <a:pPr indent="0" lvl="0" marL="0" rtl="0" algn="l">
              <a:spcBef>
                <a:spcPts val="0"/>
              </a:spcBef>
              <a:spcAft>
                <a:spcPts val="0"/>
              </a:spcAft>
              <a:buNone/>
            </a:pPr>
            <a:r>
              <a:rPr lang="en"/>
              <a:t>5.1201306149911948e-03 9.9881037005403420e-02</a:t>
            </a:r>
            <a:endParaRPr/>
          </a:p>
          <a:p>
            <a:pPr indent="0" lvl="0" marL="0" rtl="0" algn="l">
              <a:spcBef>
                <a:spcPts val="0"/>
              </a:spcBef>
              <a:spcAft>
                <a:spcPts val="0"/>
              </a:spcAft>
              <a:buNone/>
            </a:pPr>
            <a:r>
              <a:rPr lang="en"/>
              <a:t>6.1430843846844874e-03 9.9828708235533081e-02</a:t>
            </a:r>
            <a:endParaRPr/>
          </a:p>
          <a:p>
            <a:pPr indent="0" lvl="0" marL="0" rtl="0" algn="l">
              <a:spcBef>
                <a:spcPts val="0"/>
              </a:spcBef>
              <a:spcAft>
                <a:spcPts val="0"/>
              </a:spcAft>
              <a:buNone/>
            </a:pPr>
            <a:r>
              <a:rPr lang="en"/>
              <a:t>7.1654534032904536e-03 9.9766876919053921e-02</a:t>
            </a:r>
            <a:endParaRPr/>
          </a:p>
          <a:p>
            <a:pPr indent="0" lvl="0" marL="0" rtl="0" algn="l">
              <a:spcBef>
                <a:spcPts val="0"/>
              </a:spcBef>
              <a:spcAft>
                <a:spcPts val="0"/>
              </a:spcAft>
              <a:buNone/>
            </a:pPr>
            <a:r>
              <a:rPr lang="en"/>
              <a:t>8.1871403530192222e-03 9.9695548941597226e-02</a:t>
            </a:r>
            <a:endParaRPr/>
          </a:p>
          <a:p>
            <a:pPr indent="0" lvl="0" marL="0" rtl="0" algn="l">
              <a:spcBef>
                <a:spcPts val="0"/>
              </a:spcBef>
              <a:spcAft>
                <a:spcPts val="0"/>
              </a:spcAft>
              <a:buNone/>
            </a:pPr>
            <a:r>
              <a:rPr lang="en"/>
              <a:t>9.2080479810060564e-03 9.9614731092767334e-02</a:t>
            </a:r>
            <a:endParaRPr/>
          </a:p>
          <a:p>
            <a:pPr indent="0" lvl="0" marL="0" rtl="0" algn="l">
              <a:spcBef>
                <a:spcPts val="0"/>
              </a:spcBef>
              <a:spcAft>
                <a:spcPts val="0"/>
              </a:spcAft>
              <a:buNone/>
            </a:pPr>
            <a:r>
              <a:rPr lang="en"/>
              <a:t>1.0228079108568690e-02 9.9524431065495328e-02</a:t>
            </a:r>
            <a:endParaRPr/>
          </a:p>
          <a:p>
            <a:pPr indent="0" lvl="0" marL="0" rtl="0" algn="l">
              <a:spcBef>
                <a:spcPts val="0"/>
              </a:spcBef>
              <a:spcAft>
                <a:spcPts val="0"/>
              </a:spcAft>
              <a:buNone/>
            </a:pPr>
            <a:r>
              <a:rPr lang="en"/>
              <a:t>1.1247136640457638e-02 9.9424657455306847e-02</a:t>
            </a:r>
            <a:endParaRPr/>
          </a:p>
          <a:p>
            <a:pPr indent="0" lvl="0" marL="0" rtl="0" algn="l">
              <a:spcBef>
                <a:spcPts val="0"/>
              </a:spcBef>
              <a:spcAft>
                <a:spcPts val="0"/>
              </a:spcAft>
              <a:buNone/>
            </a:pPr>
            <a:r>
              <a:rPr lang="en"/>
              <a:t>1.2265123574098539e-02 9.9315419759503781e-02</a:t>
            </a:r>
            <a:endParaRPr/>
          </a:p>
          <a:p>
            <a:pPr indent="0" lvl="0" marL="0" rtl="0" algn="l">
              <a:spcBef>
                <a:spcPts val="0"/>
              </a:spcBef>
              <a:spcAft>
                <a:spcPts val="0"/>
              </a:spcAft>
              <a:buNone/>
            </a:pPr>
            <a:r>
              <a:rPr lang="en"/>
              <a:t>1.3281943008825695e-02 9.9196728376260312e-02</a:t>
            </a:r>
            <a:endParaRPr/>
          </a:p>
          <a:p>
            <a:pPr indent="0" lvl="0" marL="0" rtl="0" algn="l">
              <a:spcBef>
                <a:spcPts val="0"/>
              </a:spcBef>
              <a:spcAft>
                <a:spcPts val="0"/>
              </a:spcAft>
              <a:buNone/>
            </a:pPr>
            <a:r>
              <a:rPr lang="en"/>
              <a:t>1.4297498155105894e-02 9.9068594603633084e-02</a:t>
            </a:r>
            <a:endParaRPr/>
          </a:p>
          <a:p>
            <a:pPr indent="0" lvl="0" marL="0" rtl="0" algn="l">
              <a:spcBef>
                <a:spcPts val="0"/>
              </a:spcBef>
              <a:spcAft>
                <a:spcPts val="0"/>
              </a:spcAft>
              <a:buNone/>
            </a:pPr>
            <a:r>
              <a:rPr lang="en"/>
              <a:t>1.5311692343751664e-02 9.8931030638485795e-02</a:t>
            </a:r>
            <a:endParaRPr/>
          </a:p>
          <a:p>
            <a:pPr indent="0" lvl="0" marL="0" rtl="0" algn="l">
              <a:spcBef>
                <a:spcPts val="0"/>
              </a:spcBef>
              <a:spcAft>
                <a:spcPts val="0"/>
              </a:spcAft>
              <a:buNone/>
            </a:pPr>
            <a:r>
              <a:rPr lang="en"/>
              <a:t>1.6324429035123069e-02 9.8784049575328159e-02</a:t>
            </a:r>
            <a:endParaRPr/>
          </a:p>
          <a:p>
            <a:pPr indent="0" lvl="0" marL="0" rtl="0" algn="l">
              <a:spcBef>
                <a:spcPts val="0"/>
              </a:spcBef>
              <a:spcAft>
                <a:spcPts val="0"/>
              </a:spcAft>
              <a:buNone/>
            </a:pPr>
            <a:r>
              <a:rPr lang="en"/>
              <a:t>1.7335611828317186e-02 9.8627665405069495e-02</a:t>
            </a:r>
            <a:endParaRPr/>
          </a:p>
          <a:p>
            <a:pPr indent="0" lvl="0" marL="0" rtl="0" algn="l">
              <a:spcBef>
                <a:spcPts val="0"/>
              </a:spcBef>
              <a:spcAft>
                <a:spcPts val="0"/>
              </a:spcAft>
              <a:buNone/>
            </a:pPr>
            <a:r>
              <a:rPr lang="en"/>
              <a:t>1.8345144470344348e-02 9.8461893013686907e-02</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6"/>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a:t>
            </a:r>
            <a:r>
              <a:rPr lang="en"/>
              <a:t>enerate_mesh2d.m .spring</a:t>
            </a:r>
            <a:endParaRPr/>
          </a:p>
        </p:txBody>
      </p:sp>
      <p:sp>
        <p:nvSpPr>
          <p:cNvPr id="153" name="Google Shape;153;p36"/>
          <p:cNvSpPr txBox="1"/>
          <p:nvPr/>
        </p:nvSpPr>
        <p:spPr>
          <a:xfrm>
            <a:off x="381725" y="2375950"/>
            <a:ext cx="82296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Write out the spring information</a:t>
            </a:r>
            <a:endParaRPr/>
          </a:p>
          <a:p>
            <a:pPr indent="0" lvl="0" marL="0" rtl="0" algn="l">
              <a:spcBef>
                <a:spcPts val="0"/>
              </a:spcBef>
              <a:spcAft>
                <a:spcPts val="0"/>
              </a:spcAft>
              <a:buNone/>
            </a:pPr>
            <a:r>
              <a:rPr lang="en"/>
              <a:t>spring_fid = fopen([mesh_name num2str(N) '.spring'], 'w');</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fprintf(spring_fid, '%d\n', npts-1);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for s = 0:npts-2</a:t>
            </a:r>
            <a:endParaRPr/>
          </a:p>
          <a:p>
            <a:pPr indent="0" lvl="0" marL="0" rtl="0" algn="l">
              <a:spcBef>
                <a:spcPts val="0"/>
              </a:spcBef>
              <a:spcAft>
                <a:spcPts val="0"/>
              </a:spcAft>
              <a:buNone/>
            </a:pPr>
            <a:r>
              <a:rPr lang="en"/>
              <a:t>   fprintf(spring_fid, '%d %d %1.16e %1.16e\n', s, s+1, kappa_spring*ds/(ds^2), ds);</a:t>
            </a:r>
            <a:endParaRPr/>
          </a:p>
          <a:p>
            <a:pPr indent="0" lvl="0" marL="0" rtl="0" algn="l">
              <a:spcBef>
                <a:spcPts val="0"/>
              </a:spcBef>
              <a:spcAft>
                <a:spcPts val="0"/>
              </a:spcAft>
              <a:buNone/>
            </a:pPr>
            <a:r>
              <a:rPr lang="en"/>
              <a:t>end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fclose(spring_fid);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7"/>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rubber_band_512.spring</a:t>
            </a:r>
            <a:endParaRPr/>
          </a:p>
        </p:txBody>
      </p:sp>
      <p:sp>
        <p:nvSpPr>
          <p:cNvPr id="159" name="Google Shape;159;p37"/>
          <p:cNvSpPr txBox="1"/>
          <p:nvPr/>
        </p:nvSpPr>
        <p:spPr>
          <a:xfrm>
            <a:off x="337850" y="2623875"/>
            <a:ext cx="86868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643</a:t>
            </a:r>
            <a:endParaRPr/>
          </a:p>
          <a:p>
            <a:pPr indent="0" lvl="0" marL="0" rtl="0" algn="l">
              <a:spcBef>
                <a:spcPts val="0"/>
              </a:spcBef>
              <a:spcAft>
                <a:spcPts val="0"/>
              </a:spcAft>
              <a:buNone/>
            </a:pPr>
            <a:r>
              <a:rPr lang="en"/>
              <a:t>0 1 2.0499156670236122e+06 9.7564989241919039e-04</a:t>
            </a:r>
            <a:endParaRPr/>
          </a:p>
          <a:p>
            <a:pPr indent="0" lvl="0" marL="0" rtl="0" algn="l">
              <a:spcBef>
                <a:spcPts val="0"/>
              </a:spcBef>
              <a:spcAft>
                <a:spcPts val="0"/>
              </a:spcAft>
              <a:buNone/>
            </a:pPr>
            <a:r>
              <a:rPr lang="en"/>
              <a:t>1 2 2.0499156670236122e+06 9.7564989241919039e-04</a:t>
            </a:r>
            <a:endParaRPr/>
          </a:p>
          <a:p>
            <a:pPr indent="0" lvl="0" marL="0" rtl="0" algn="l">
              <a:spcBef>
                <a:spcPts val="0"/>
              </a:spcBef>
              <a:spcAft>
                <a:spcPts val="0"/>
              </a:spcAft>
              <a:buNone/>
            </a:pPr>
            <a:r>
              <a:rPr lang="en"/>
              <a:t>2 3 2.0499156670236122e+06 9.7564989241919039e-04</a:t>
            </a:r>
            <a:endParaRPr/>
          </a:p>
          <a:p>
            <a:pPr indent="0" lvl="0" marL="0" rtl="0" algn="l">
              <a:spcBef>
                <a:spcPts val="0"/>
              </a:spcBef>
              <a:spcAft>
                <a:spcPts val="0"/>
              </a:spcAft>
              <a:buNone/>
            </a:pPr>
            <a:r>
              <a:rPr lang="en"/>
              <a:t>3 4 2.0499156670236122e+06 9.7564989241919039e-04</a:t>
            </a:r>
            <a:endParaRPr/>
          </a:p>
          <a:p>
            <a:pPr indent="0" lvl="0" marL="0" rtl="0" algn="l">
              <a:spcBef>
                <a:spcPts val="0"/>
              </a:spcBef>
              <a:spcAft>
                <a:spcPts val="0"/>
              </a:spcAft>
              <a:buNone/>
            </a:pPr>
            <a:r>
              <a:rPr lang="en"/>
              <a:t>4 5 2.0499156670236122e+06 9.7564989241919039e-04</a:t>
            </a:r>
            <a:endParaRPr/>
          </a:p>
          <a:p>
            <a:pPr indent="0" lvl="0" marL="0" rtl="0" algn="l">
              <a:spcBef>
                <a:spcPts val="0"/>
              </a:spcBef>
              <a:spcAft>
                <a:spcPts val="0"/>
              </a:spcAft>
              <a:buNone/>
            </a:pPr>
            <a:r>
              <a:rPr lang="en"/>
              <a:t>5 6 2.0499156670236122e+06 9.7564989241919039e-04</a:t>
            </a:r>
            <a:endParaRPr/>
          </a:p>
          <a:p>
            <a:pPr indent="0" lvl="0" marL="0" rtl="0" algn="l">
              <a:spcBef>
                <a:spcPts val="0"/>
              </a:spcBef>
              <a:spcAft>
                <a:spcPts val="0"/>
              </a:spcAft>
              <a:buNone/>
            </a:pPr>
            <a:r>
              <a:rPr lang="en"/>
              <a:t>6 7 2.0499156670236122e+06 9.7564989241919039e-04</a:t>
            </a:r>
            <a:endParaRPr/>
          </a:p>
          <a:p>
            <a:pPr indent="0" lvl="0" marL="0" rtl="0" algn="l">
              <a:spcBef>
                <a:spcPts val="0"/>
              </a:spcBef>
              <a:spcAft>
                <a:spcPts val="0"/>
              </a:spcAft>
              <a:buNone/>
            </a:pPr>
            <a:r>
              <a:rPr lang="en"/>
              <a:t>7 8 2.0499156670236122e+06 9.7564989241919039e-04</a:t>
            </a:r>
            <a:endParaRPr/>
          </a:p>
          <a:p>
            <a:pPr indent="0" lvl="0" marL="0" rtl="0" algn="l">
              <a:spcBef>
                <a:spcPts val="0"/>
              </a:spcBef>
              <a:spcAft>
                <a:spcPts val="0"/>
              </a:spcAft>
              <a:buNone/>
            </a:pPr>
            <a:r>
              <a:rPr lang="en"/>
              <a:t>8 9 2.0499156670236122e+06 9.7564989241919039e-04</a:t>
            </a:r>
            <a:endParaRPr/>
          </a:p>
          <a:p>
            <a:pPr indent="0" lvl="0" marL="0" rtl="0" algn="l">
              <a:spcBef>
                <a:spcPts val="0"/>
              </a:spcBef>
              <a:spcAft>
                <a:spcPts val="0"/>
              </a:spcAft>
              <a:buNone/>
            </a:pPr>
            <a:r>
              <a:rPr lang="en"/>
              <a:t>9 10 2.0499156670236122e+06 9.7564989241919039e-04</a:t>
            </a:r>
            <a:endParaRPr/>
          </a:p>
          <a:p>
            <a:pPr indent="0" lvl="0" marL="0" rtl="0" algn="l">
              <a:spcBef>
                <a:spcPts val="0"/>
              </a:spcBef>
              <a:spcAft>
                <a:spcPts val="0"/>
              </a:spcAft>
              <a:buNone/>
            </a:pPr>
            <a:r>
              <a:rPr lang="en"/>
              <a:t>10 11 2.0499156670236122e+06 9.7564989241919039e-04</a:t>
            </a:r>
            <a:endParaRPr/>
          </a:p>
          <a:p>
            <a:pPr indent="0" lvl="0" marL="0" rtl="0" algn="l">
              <a:spcBef>
                <a:spcPts val="0"/>
              </a:spcBef>
              <a:spcAft>
                <a:spcPts val="0"/>
              </a:spcAft>
              <a:buNone/>
            </a:pPr>
            <a:r>
              <a:rPr lang="en"/>
              <a:t>11 12 2.0499156670236122e+06 9.7564989241919039e-04</a:t>
            </a:r>
            <a:endParaRPr/>
          </a:p>
          <a:p>
            <a:pPr indent="0" lvl="0" marL="0" rtl="0" algn="l">
              <a:spcBef>
                <a:spcPts val="0"/>
              </a:spcBef>
              <a:spcAft>
                <a:spcPts val="0"/>
              </a:spcAft>
              <a:buNone/>
            </a:pPr>
            <a:r>
              <a:rPr lang="en"/>
              <a:t>12 13 2.0499156670236122e+06 9.7564989241919039e-04</a:t>
            </a:r>
            <a:endParaRPr/>
          </a:p>
          <a:p>
            <a:pPr indent="0" lvl="0" marL="0" rtl="0" algn="l">
              <a:spcBef>
                <a:spcPts val="0"/>
              </a:spcBef>
              <a:spcAft>
                <a:spcPts val="0"/>
              </a:spcAft>
              <a:buNone/>
            </a:pPr>
            <a:r>
              <a:rPr lang="en"/>
              <a:t>13 14 2.0499156670236122e+06 9.7564989241919039e-04</a:t>
            </a:r>
            <a:endParaRPr/>
          </a:p>
          <a:p>
            <a:pPr indent="0" lvl="0" marL="0" rtl="0" algn="l">
              <a:spcBef>
                <a:spcPts val="0"/>
              </a:spcBef>
              <a:spcAft>
                <a:spcPts val="0"/>
              </a:spcAft>
              <a:buNone/>
            </a:pPr>
            <a:r>
              <a:rPr lang="en"/>
              <a:t>14 15 2.0499156670236122e+06 9.7564989241919039e-04</a:t>
            </a:r>
            <a:endParaRPr/>
          </a:p>
          <a:p>
            <a:pPr indent="0" lvl="0" marL="0" rtl="0" algn="l">
              <a:spcBef>
                <a:spcPts val="0"/>
              </a:spcBef>
              <a:spcAft>
                <a:spcPts val="0"/>
              </a:spcAft>
              <a:buNone/>
            </a:pPr>
            <a:r>
              <a:rPr lang="en"/>
              <a:t>15 16 2.0499156670236122e+06 9.7564989241919039e-04</a:t>
            </a:r>
            <a:endParaRPr/>
          </a:p>
          <a:p>
            <a:pPr indent="0" lvl="0" marL="0" rtl="0" algn="l">
              <a:spcBef>
                <a:spcPts val="0"/>
              </a:spcBef>
              <a:spcAft>
                <a:spcPts val="0"/>
              </a:spcAft>
              <a:buNone/>
            </a:pPr>
            <a:r>
              <a:rPr lang="en"/>
              <a:t>16 17 2.0499156670236122e+06 9.7564989241919039e-04</a:t>
            </a:r>
            <a:endParaRPr/>
          </a:p>
          <a:p>
            <a:pPr indent="0" lvl="0" marL="0" rtl="0" algn="l">
              <a:spcBef>
                <a:spcPts val="0"/>
              </a:spcBef>
              <a:spcAft>
                <a:spcPts val="0"/>
              </a:spcAft>
              <a:buNone/>
            </a:pPr>
            <a:r>
              <a:rPr lang="en"/>
              <a:t>17 18 2.0499156670236122e+06 9.7564989241919039e-04</a:t>
            </a:r>
            <a:endParaRPr/>
          </a:p>
          <a:p>
            <a:pPr indent="0" lvl="0" marL="0" rtl="0" algn="l">
              <a:spcBef>
                <a:spcPts val="0"/>
              </a:spcBef>
              <a:spcAft>
                <a:spcPts val="0"/>
              </a:spcAft>
              <a:buNone/>
            </a:pPr>
            <a:r>
              <a:rPr lang="en"/>
              <a:t>18 19 2.0499156670236122e+06 9.7564989241919039e-04</a:t>
            </a:r>
            <a:endParaRPr/>
          </a:p>
          <a:p>
            <a:pPr indent="0" lvl="0" marL="0" rtl="0" algn="l">
              <a:spcBef>
                <a:spcPts val="0"/>
              </a:spcBef>
              <a:spcAft>
                <a:spcPts val="0"/>
              </a:spcAft>
              <a:buNone/>
            </a:pPr>
            <a:r>
              <a:rPr lang="en"/>
              <a:t>19 20 2.0499156670236122e+06 9.7564989241919039e-04</a:t>
            </a:r>
            <a:endParaRPr/>
          </a:p>
          <a:p>
            <a:pPr indent="0" lvl="0" marL="0" rtl="0" algn="l">
              <a:spcBef>
                <a:spcPts val="0"/>
              </a:spcBef>
              <a:spcAft>
                <a:spcPts val="0"/>
              </a:spcAft>
              <a:buNone/>
            </a:pPr>
            <a:r>
              <a:rPr lang="en"/>
              <a:t>20 21 2.0499156670236122e+06 9.7564989241919039e-04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Learning IBAMR</a:t>
            </a:r>
            <a:endParaRPr b="0" i="0" sz="4400" u="none" cap="none" strike="noStrike">
              <a:solidFill>
                <a:schemeClr val="dk1"/>
              </a:solidFill>
              <a:latin typeface="Calibri"/>
              <a:ea typeface="Calibri"/>
              <a:cs typeface="Calibri"/>
              <a:sym typeface="Calibri"/>
            </a:endParaRPr>
          </a:p>
        </p:txBody>
      </p:sp>
      <p:sp>
        <p:nvSpPr>
          <p:cNvPr id="83" name="Google Shape;83;p24"/>
          <p:cNvSpPr txBox="1"/>
          <p:nvPr>
            <p:ph idx="1" type="body"/>
          </p:nvPr>
        </p:nvSpPr>
        <p:spPr>
          <a:xfrm>
            <a:off x="341375" y="1224562"/>
            <a:ext cx="8229600" cy="4526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80000"/>
              </a:lnSpc>
              <a:spcBef>
                <a:spcPts val="640"/>
              </a:spcBef>
              <a:spcAft>
                <a:spcPts val="0"/>
              </a:spcAft>
              <a:buSzPts val="1800"/>
              <a:buChar char="●"/>
            </a:pPr>
            <a:r>
              <a:rPr lang="en" sz="1800"/>
              <a:t>Download:</a:t>
            </a:r>
            <a:endParaRPr sz="1800"/>
          </a:p>
          <a:p>
            <a:pPr indent="-342900" lvl="1" marL="914400" marR="0" rtl="0" algn="l">
              <a:lnSpc>
                <a:spcPct val="80000"/>
              </a:lnSpc>
              <a:spcBef>
                <a:spcPts val="0"/>
              </a:spcBef>
              <a:spcAft>
                <a:spcPts val="0"/>
              </a:spcAft>
              <a:buSzPts val="1800"/>
              <a:buChar char="○"/>
            </a:pPr>
            <a:r>
              <a:rPr lang="en" sz="1800"/>
              <a:t>https://github.com/IBAMR/IBAMR</a:t>
            </a:r>
            <a:endParaRPr sz="1800"/>
          </a:p>
          <a:p>
            <a:pPr indent="-342900" lvl="0" marL="457200" marR="0" rtl="0" algn="l">
              <a:lnSpc>
                <a:spcPct val="80000"/>
              </a:lnSpc>
              <a:spcBef>
                <a:spcPts val="0"/>
              </a:spcBef>
              <a:spcAft>
                <a:spcPts val="0"/>
              </a:spcAft>
              <a:buSzPts val="1800"/>
              <a:buChar char="●"/>
            </a:pPr>
            <a:r>
              <a:rPr lang="en" sz="1800"/>
              <a:t>General info about the immersed boundary method</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1" marL="914400" marR="0" rtl="0" algn="l">
              <a:lnSpc>
                <a:spcPct val="80000"/>
              </a:lnSpc>
              <a:spcBef>
                <a:spcPts val="0"/>
              </a:spcBef>
              <a:spcAft>
                <a:spcPts val="0"/>
              </a:spcAft>
              <a:buClr>
                <a:srgbClr val="000000"/>
              </a:buClr>
              <a:buSzPts val="1800"/>
              <a:buChar char="○"/>
            </a:pPr>
            <a:r>
              <a:rPr lang="en" sz="1800">
                <a:solidFill>
                  <a:srgbClr val="000000"/>
                </a:solidFill>
                <a:uFill>
                  <a:noFill/>
                </a:uFill>
                <a:hlinkClick r:id="rId3"/>
              </a:rPr>
              <a:t>http://math.nyu.edu/faculty/peskin</a:t>
            </a:r>
            <a:endParaRPr b="0" i="0" sz="1800" u="none" cap="none" strike="noStrike">
              <a:solidFill>
                <a:srgbClr val="000000"/>
              </a:solidFill>
            </a:endParaRPr>
          </a:p>
          <a:p>
            <a:pPr indent="-342900" lvl="0" marL="457200" marR="0" rtl="0" algn="l">
              <a:lnSpc>
                <a:spcPct val="80000"/>
              </a:lnSpc>
              <a:spcBef>
                <a:spcPts val="0"/>
              </a:spcBef>
              <a:spcAft>
                <a:spcPts val="0"/>
              </a:spcAft>
              <a:buSzPts val="1800"/>
              <a:buChar char="●"/>
            </a:pPr>
            <a:r>
              <a:rPr lang="en" sz="1800"/>
              <a:t>Source code documentation</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1" marL="914400" marR="0" rtl="0" algn="l">
              <a:lnSpc>
                <a:spcPct val="80000"/>
              </a:lnSpc>
              <a:spcBef>
                <a:spcPts val="0"/>
              </a:spcBef>
              <a:spcAft>
                <a:spcPts val="0"/>
              </a:spcAft>
              <a:buSzPts val="1800"/>
              <a:buChar char="○"/>
            </a:pPr>
            <a:r>
              <a:rPr lang="en" sz="1800"/>
              <a:t>http://ibamr.github.io/IBAMR/ibamr/html/</a:t>
            </a:r>
            <a:endParaRPr b="0" i="0" sz="1800" u="none" cap="none" strike="noStrike">
              <a:solidFill>
                <a:schemeClr val="dk1"/>
              </a:solidFill>
              <a:latin typeface="Calibri"/>
              <a:ea typeface="Calibri"/>
              <a:cs typeface="Calibri"/>
              <a:sym typeface="Calibri"/>
            </a:endParaRPr>
          </a:p>
          <a:p>
            <a:pPr indent="-342900" lvl="0" marL="457200" marR="0" rtl="0" algn="l">
              <a:lnSpc>
                <a:spcPct val="80000"/>
              </a:lnSpc>
              <a:spcBef>
                <a:spcPts val="0"/>
              </a:spcBef>
              <a:spcAft>
                <a:spcPts val="0"/>
              </a:spcAft>
              <a:buSzPts val="1800"/>
              <a:buChar char="●"/>
            </a:pPr>
            <a:r>
              <a:rPr lang="en" sz="1800"/>
              <a:t>Wiki:</a:t>
            </a:r>
            <a:endParaRPr b="0" i="0" sz="1800" u="none" cap="none" strike="noStrike">
              <a:solidFill>
                <a:schemeClr val="dk1"/>
              </a:solidFill>
              <a:latin typeface="Calibri"/>
              <a:ea typeface="Calibri"/>
              <a:cs typeface="Calibri"/>
              <a:sym typeface="Calibri"/>
            </a:endParaRPr>
          </a:p>
          <a:p>
            <a:pPr indent="-342900" lvl="1" marL="914400" marR="0" rtl="0" algn="l">
              <a:lnSpc>
                <a:spcPct val="80000"/>
              </a:lnSpc>
              <a:spcBef>
                <a:spcPts val="0"/>
              </a:spcBef>
              <a:spcAft>
                <a:spcPts val="0"/>
              </a:spcAft>
              <a:buSzPts val="1800"/>
              <a:buChar char="○"/>
            </a:pPr>
            <a:r>
              <a:rPr lang="en" sz="1800"/>
              <a:t>https://github.com/IBAMR/IBAMR/wiki</a:t>
            </a:r>
            <a:endParaRPr b="0" i="0" sz="1800" u="none" cap="none" strike="noStrike">
              <a:solidFill>
                <a:schemeClr val="dk1"/>
              </a:solidFill>
              <a:latin typeface="Calibri"/>
              <a:ea typeface="Calibri"/>
              <a:cs typeface="Calibri"/>
              <a:sym typeface="Calibri"/>
            </a:endParaRPr>
          </a:p>
          <a:p>
            <a:pPr indent="-342900" lvl="0" marL="457200" marR="0" rtl="0" algn="l">
              <a:lnSpc>
                <a:spcPct val="80000"/>
              </a:lnSpc>
              <a:spcBef>
                <a:spcPts val="0"/>
              </a:spcBef>
              <a:spcAft>
                <a:spcPts val="0"/>
              </a:spcAft>
              <a:buSzPts val="1800"/>
              <a:buChar char="●"/>
            </a:pPr>
            <a:r>
              <a:rPr lang="en" sz="1800"/>
              <a:t>Frequently asked questions</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1" marL="914400" marR="0" rtl="0" algn="l">
              <a:lnSpc>
                <a:spcPct val="80000"/>
              </a:lnSpc>
              <a:spcBef>
                <a:spcPts val="0"/>
              </a:spcBef>
              <a:spcAft>
                <a:spcPts val="0"/>
              </a:spcAft>
              <a:buSzPts val="1800"/>
              <a:buChar char="○"/>
            </a:pPr>
            <a:r>
              <a:rPr lang="en" sz="1800"/>
              <a:t>https://github.com/IBAMR/IBAMR/wiki/FAQ</a:t>
            </a:r>
            <a:endParaRPr b="0" i="0" sz="1800" u="none" cap="none" strike="noStrike">
              <a:solidFill>
                <a:schemeClr val="dk1"/>
              </a:solidFill>
              <a:latin typeface="Calibri"/>
              <a:ea typeface="Calibri"/>
              <a:cs typeface="Calibri"/>
              <a:sym typeface="Calibri"/>
            </a:endParaRPr>
          </a:p>
          <a:p>
            <a:pPr indent="-342900" lvl="0" marL="457200" marR="0" rtl="0" algn="l">
              <a:lnSpc>
                <a:spcPct val="80000"/>
              </a:lnSpc>
              <a:spcBef>
                <a:spcPts val="0"/>
              </a:spcBef>
              <a:spcAft>
                <a:spcPts val="0"/>
              </a:spcAft>
              <a:buSzPts val="1800"/>
              <a:buChar char="●"/>
            </a:pPr>
            <a:r>
              <a:rPr lang="en" sz="1800">
                <a:solidFill>
                  <a:srgbClr val="24292E"/>
                </a:solidFill>
                <a:highlight>
                  <a:srgbClr val="FFFFFF"/>
                </a:highlight>
              </a:rPr>
              <a:t>Support for IBAMR is available via the </a:t>
            </a:r>
            <a:r>
              <a:rPr lang="en" sz="1800">
                <a:solidFill>
                  <a:srgbClr val="0366D6"/>
                </a:solidFill>
                <a:uFill>
                  <a:noFill/>
                </a:uFill>
                <a:hlinkClick r:id="rId4"/>
              </a:rPr>
              <a:t>IBAMR Users Google Group (ibamr-users@googlegroups.com)</a:t>
            </a:r>
            <a:r>
              <a:rPr lang="en" sz="1800">
                <a:solidFill>
                  <a:srgbClr val="24292E"/>
                </a:solidFill>
                <a:highlight>
                  <a:srgbClr val="FFFFFF"/>
                </a:highlight>
              </a:rPr>
              <a:t>. Discussion related to the continued development of IBAMR is via the </a:t>
            </a:r>
            <a:r>
              <a:rPr lang="en" sz="1800">
                <a:solidFill>
                  <a:srgbClr val="0366D6"/>
                </a:solidFill>
                <a:uFill>
                  <a:noFill/>
                </a:uFill>
                <a:hlinkClick r:id="rId5"/>
              </a:rPr>
              <a:t>IBAMR Developers Google Group (ibamr-dev@googlegroups.com)</a:t>
            </a:r>
            <a:r>
              <a:rPr lang="en" sz="1800">
                <a:solidFill>
                  <a:srgbClr val="24292E"/>
                </a:solidFill>
                <a:highlight>
                  <a:srgbClr val="FFFFFF"/>
                </a:highlight>
              </a:rPr>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anchorCtr="0" anchor="t" bIns="40800" lIns="81625" spcFirstLastPara="1" rIns="81625" wrap="square" tIns="40800">
            <a:noAutofit/>
          </a:bodyPr>
          <a:lstStyle/>
          <a:p>
            <a:pPr indent="0" lvl="0" marL="0" marR="0" rtl="0" algn="l">
              <a:spcBef>
                <a:spcPts val="0"/>
              </a:spcBef>
              <a:spcAft>
                <a:spcPts val="0"/>
              </a:spcAft>
              <a:buNone/>
            </a:pPr>
            <a:r>
              <a:rPr b="1" i="0" lang="en" sz="1800" u="none" cap="none" strike="noStrike">
                <a:solidFill>
                  <a:srgbClr val="000000"/>
                </a:solidFill>
                <a:latin typeface="Calibri"/>
                <a:ea typeface="Calibri"/>
                <a:cs typeface="Calibri"/>
                <a:sym typeface="Calibri"/>
              </a:rPr>
              <a:t>What do the different input files do?</a:t>
            </a:r>
            <a:r>
              <a:rPr b="0" i="0" lang="en"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The input2d/3d files include a lot of information on physical parameters (density, viscosity, boundary conditions, domain size) and numerical parameters (dt, dx, printing intervals, etc.)</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The only such file that is required is the ".vertex" file, which specifies the initial positions of the IB points. </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There are several additional files that may be optionally specified: </a:t>
            </a:r>
            <a:endParaRPr b="0" i="0" sz="1800" u="none" cap="none" strike="noStrike">
              <a:solidFill>
                <a:schemeClr val="dk1"/>
              </a:solidFill>
              <a:latin typeface="Calibri"/>
              <a:ea typeface="Calibri"/>
              <a:cs typeface="Calibri"/>
              <a:sym typeface="Calibri"/>
            </a:endParaRPr>
          </a:p>
          <a:p>
            <a:pPr indent="-317500" lvl="2" marL="13716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A ".spring" file can be used to specify an essentially arbitrary network of linear or nonlinear springs that connect the various IB points. Each "spring" connects precisely two IB points. </a:t>
            </a:r>
            <a:endParaRPr b="0" i="0" sz="1800" u="none" cap="none" strike="noStrike">
              <a:solidFill>
                <a:schemeClr val="dk1"/>
              </a:solidFill>
              <a:latin typeface="Calibri"/>
              <a:ea typeface="Calibri"/>
              <a:cs typeface="Calibri"/>
              <a:sym typeface="Calibri"/>
            </a:endParaRPr>
          </a:p>
          <a:p>
            <a:pPr indent="-317500" lvl="2" marL="13716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chemeClr val="dk1"/>
              </a:buClr>
              <a:buFont typeface="Calibri"/>
              <a:buNone/>
            </a:pPr>
            <a:r>
              <a:rPr b="0" i="0" lang="en" sz="2900" u="none" cap="none" strike="noStrike">
                <a:solidFill>
                  <a:srgbClr val="000000"/>
                </a:solidFill>
                <a:latin typeface="Calibri"/>
                <a:ea typeface="Calibri"/>
                <a:cs typeface="Calibri"/>
                <a:sym typeface="Calibri"/>
              </a:rPr>
              <a:t>Input files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6"/>
          <p:cNvSpPr txBox="1"/>
          <p:nvPr>
            <p:ph type="title"/>
          </p:nvPr>
        </p:nvSpPr>
        <p:spPr>
          <a:xfrm>
            <a:off x="457200" y="273050"/>
            <a:ext cx="8226425"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Input files cont’d</a:t>
            </a:r>
            <a:endParaRPr b="0" i="0" sz="4400" u="none" cap="none" strike="noStrik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anchorCtr="0" anchor="t" bIns="41450" lIns="82925" spcFirstLastPara="1" rIns="82925" wrap="square" tIns="41450">
            <a:noAutofit/>
          </a:bodyPr>
          <a:lstStyle/>
          <a:p>
            <a:pPr indent="-317500" lvl="0" marL="4572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(See below.) </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A ".anchor" file 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1800" u="none" cap="none" strike="noStrike">
                <a:solidFill>
                  <a:srgbClr val="000000"/>
                </a:solidFill>
                <a:latin typeface="Calibri"/>
                <a:ea typeface="Calibri"/>
                <a:cs typeface="Calibri"/>
                <a:sym typeface="Calibri"/>
              </a:rPr>
              <a:t>A ".mass" file is used to specify any additional mass associated with the IB points. For such files to have any effect, it is necessary that the IB solver be run in "penalty-IB" mode.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anchorCtr="0" anchor="ctr" bIns="17450" lIns="7925" spcFirstLastPara="1" rIns="28550" wrap="square" tIns="17450">
            <a:noAutofit/>
          </a:bodyPr>
          <a:lstStyle/>
          <a:p>
            <a:pPr indent="0" lvl="0" marL="0" marR="0" rtl="0" algn="l">
              <a:spcBef>
                <a:spcPts val="0"/>
              </a:spcBef>
              <a:spcAft>
                <a:spcPts val="0"/>
              </a:spcAft>
              <a:buClr>
                <a:schemeClr val="dk1"/>
              </a:buClr>
              <a:buFont typeface="Arial"/>
              <a:buNone/>
            </a:pPr>
            <a:r>
              <a:rPr b="1" i="0" lang="en" sz="2000" u="none" cap="none" strike="noStrike">
                <a:solidFill>
                  <a:srgbClr val="000000"/>
                </a:solidFill>
                <a:latin typeface="Arial"/>
                <a:ea typeface="Arial"/>
                <a:cs typeface="Arial"/>
                <a:sym typeface="Arial"/>
              </a:rPr>
              <a:t>Vertex file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0" i="0" lang="en" sz="2000" u="none" cap="none" strike="noStrike">
                <a:solidFill>
                  <a:srgbClr val="000000"/>
                </a:solidFill>
                <a:latin typeface="Arial"/>
                <a:ea typeface="Arial"/>
                <a:cs typeface="Arial"/>
                <a:sym typeface="Arial"/>
              </a:rPr>
              <a:t>Vertex input files end with the extension ".vertex" and have the following format for two-dimensional models: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800" u="none" cap="none" strike="noStrike">
                <a:solidFill>
                  <a:srgbClr val="000000"/>
                </a:solidFill>
                <a:latin typeface="Courier New"/>
                <a:ea typeface="Courier New"/>
                <a:cs typeface="Courier New"/>
                <a:sym typeface="Courier New"/>
              </a:rPr>
              <a:t>N 			# number of vertices in the file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800" u="none" cap="none" strike="noStrike">
                <a:solidFill>
                  <a:srgbClr val="000000"/>
                </a:solidFill>
                <a:latin typeface="Courier New"/>
                <a:ea typeface="Courier New"/>
                <a:cs typeface="Courier New"/>
                <a:sym typeface="Courier New"/>
              </a:rPr>
              <a:t>x_0 y_0 		# (x,y)-coordinates of vertex 0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800" u="none" cap="none" strike="noStrike">
                <a:solidFill>
                  <a:srgbClr val="000000"/>
                </a:solidFill>
                <a:latin typeface="Courier New"/>
                <a:ea typeface="Courier New"/>
                <a:cs typeface="Courier New"/>
                <a:sym typeface="Courier New"/>
              </a:rPr>
              <a:t>x_1 y_1 		# (x,y)-coordinates of vertex 1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800" u="none" cap="none" strike="noStrike">
                <a:solidFill>
                  <a:srgbClr val="000000"/>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800" u="none" cap="none" strike="noStrike">
                <a:solidFill>
                  <a:srgbClr val="000000"/>
                </a:solidFill>
                <a:latin typeface="Courier New"/>
                <a:ea typeface="Courier New"/>
                <a:cs typeface="Courier New"/>
                <a:sym typeface="Courier New"/>
              </a:rPr>
              <a:t>x_{N-1} y_{N-1} 	# (x,y)-coordinates of vertex N-1</a:t>
            </a:r>
            <a:endParaRPr b="0" i="0" sz="1800" u="none" cap="none" strike="noStrik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anchorCtr="0" anchor="ctr" bIns="17450" lIns="7925" spcFirstLastPara="1" rIns="28550" wrap="square" tIns="17450">
            <a:noAutofit/>
          </a:bodyPr>
          <a:lstStyle/>
          <a:p>
            <a:pPr indent="0" lvl="0" marL="0" marR="0" rtl="0" algn="l">
              <a:spcBef>
                <a:spcPts val="0"/>
              </a:spcBef>
              <a:spcAft>
                <a:spcPts val="0"/>
              </a:spcAft>
              <a:buClr>
                <a:schemeClr val="dk1"/>
              </a:buClr>
              <a:buFont typeface="Arial"/>
              <a:buNone/>
            </a:pPr>
            <a:r>
              <a:rPr b="0" i="0" lang="en" sz="1600" u="none" cap="none" strike="noStrike">
                <a:solidFill>
                  <a:srgbClr val="000000"/>
                </a:solidFill>
                <a:latin typeface="Arial"/>
                <a:ea typeface="Arial"/>
                <a:cs typeface="Arial"/>
                <a:sym typeface="Arial"/>
              </a:rPr>
              <a:t>Vertex input files end with the extension ".vertex" and have the following format for three-dimensional models: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N 			# number of vertices in the file</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x_0 y_0 z_0 		# (x,y,z)-coordinates of vertex 0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x_1 y_1 z_1 		# (x,y,z)-coordinates of vertex 1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x_{N-1} y_{N-1} z_{N-1} 	# (x,y,z)-coordinates of vertex N-1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8"/>
          <p:cNvSpPr txBox="1"/>
          <p:nvPr/>
        </p:nvSpPr>
        <p:spPr>
          <a:xfrm>
            <a:off x="606425" y="533400"/>
            <a:ext cx="7924800" cy="5883275"/>
          </a:xfrm>
          <a:prstGeom prst="rect">
            <a:avLst/>
          </a:prstGeom>
          <a:solidFill>
            <a:srgbClr val="FFFFFF"/>
          </a:solidFill>
          <a:ln>
            <a:noFill/>
          </a:ln>
        </p:spPr>
        <p:txBody>
          <a:bodyPr anchorCtr="0" anchor="ctr" bIns="17450" lIns="7925" spcFirstLastPara="1" rIns="28550" wrap="square" tIns="17450">
            <a:noAutofit/>
          </a:bodyPr>
          <a:lstStyle/>
          <a:p>
            <a:pPr indent="0" lvl="0" marL="0" marR="0" rtl="0" algn="l">
              <a:spcBef>
                <a:spcPts val="0"/>
              </a:spcBef>
              <a:spcAft>
                <a:spcPts val="0"/>
              </a:spcAft>
              <a:buClr>
                <a:schemeClr val="dk1"/>
              </a:buClr>
              <a:buFont typeface="Arial"/>
              <a:buNone/>
            </a:pPr>
            <a:r>
              <a:rPr b="1" i="0" lang="en" sz="1800" u="none" cap="none" strike="noStrike">
                <a:solidFill>
                  <a:srgbClr val="000000"/>
                </a:solidFill>
                <a:latin typeface="Arial"/>
                <a:ea typeface="Arial"/>
                <a:cs typeface="Arial"/>
                <a:sym typeface="Arial"/>
              </a:rPr>
              <a:t>Spring file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0" i="0" lang="en" sz="1800" u="none" cap="none" strike="noStrike">
                <a:solidFill>
                  <a:srgbClr val="000000"/>
                </a:solidFill>
                <a:latin typeface="Arial"/>
                <a:ea typeface="Arial"/>
                <a:cs typeface="Arial"/>
                <a:sym typeface="Arial"/>
              </a:rPr>
              <a:t>Spring input files end with the extension ".spring" and have the following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M # number of links in the file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i_0 j_0 kappa_0 length_0 fcn_idx_0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first vertex index, second vertex index, spring constant,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rest length, spring function index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i_1 j_1 kappa_1 length_1 fcn_idx_1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i_2 j_2 kappa_2 length_2 fcn_idx_2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1" i="0" lang="en" sz="1800" u="none" cap="none" strike="noStrike">
                <a:solidFill>
                  <a:srgbClr val="000000"/>
                </a:solidFill>
                <a:latin typeface="Arial"/>
                <a:ea typeface="Arial"/>
                <a:cs typeface="Arial"/>
                <a:sym typeface="Arial"/>
              </a:rPr>
              <a:t>Note:</a:t>
            </a:r>
            <a:endParaRPr b="0" i="0" sz="1800" u="none" cap="none" strike="noStrike">
              <a:solidFill>
                <a:schemeClr val="dk1"/>
              </a:solidFill>
              <a:latin typeface="Calibri"/>
              <a:ea typeface="Calibri"/>
              <a:cs typeface="Calibri"/>
              <a:sym typeface="Calibri"/>
            </a:endParaRPr>
          </a:p>
          <a:p>
            <a:pPr indent="0" lvl="1" marL="0" marR="0" rtl="0" algn="l">
              <a:spcBef>
                <a:spcPts val="0"/>
              </a:spcBef>
              <a:spcAft>
                <a:spcPts val="0"/>
              </a:spcAft>
              <a:buClr>
                <a:schemeClr val="dk1"/>
              </a:buClr>
              <a:buFont typeface="Arial"/>
              <a:buNone/>
            </a:pPr>
            <a:r>
              <a:rPr b="0" i="0" lang="en" sz="1800" u="none" cap="none" strike="noStrike">
                <a:solidFill>
                  <a:srgbClr val="000000"/>
                </a:solidFill>
                <a:latin typeface="Arial"/>
                <a:ea typeface="Arial"/>
                <a:cs typeface="Arial"/>
                <a:sym typeface="Arial"/>
              </a:rPr>
              <a:t>There is no restriction on the number of springs that may be associated with any particular node of the Lagrangian mesh.</a:t>
            </a:r>
            <a:endParaRPr b="0" i="0" sz="1800" u="none" cap="none" strike="noStrike">
              <a:solidFill>
                <a:schemeClr val="dk1"/>
              </a:solidFill>
              <a:latin typeface="Calibri"/>
              <a:ea typeface="Calibri"/>
              <a:cs typeface="Calibri"/>
              <a:sym typeface="Calibri"/>
            </a:endParaRPr>
          </a:p>
          <a:p>
            <a:pPr indent="0" lvl="1" marL="0" marR="0" rtl="0" algn="l">
              <a:spcBef>
                <a:spcPts val="0"/>
              </a:spcBef>
              <a:spcAft>
                <a:spcPts val="0"/>
              </a:spcAft>
              <a:buClr>
                <a:schemeClr val="dk1"/>
              </a:buClr>
              <a:buFont typeface="Arial"/>
              <a:buNone/>
            </a:pPr>
            <a:r>
              <a:rPr b="0" i="0" lang="en" sz="1800" u="none" cap="none" strike="noStrike">
                <a:solidFill>
                  <a:srgbClr val="000000"/>
                </a:solidFill>
                <a:latin typeface="Arial"/>
                <a:ea typeface="Arial"/>
                <a:cs typeface="Arial"/>
                <a:sym typeface="Arial"/>
              </a:rPr>
              <a:t>The rest length and force function index are </a:t>
            </a:r>
            <a:r>
              <a:rPr b="0" i="1" lang="en" sz="1800" u="none" cap="none" strike="noStrike">
                <a:solidFill>
                  <a:srgbClr val="000000"/>
                </a:solidFill>
                <a:latin typeface="Arial"/>
                <a:ea typeface="Arial"/>
                <a:cs typeface="Arial"/>
                <a:sym typeface="Arial"/>
              </a:rPr>
              <a:t>optional</a:t>
            </a:r>
            <a:r>
              <a:rPr b="0" i="0" lang="en" sz="1800" u="none" cap="none" strike="noStrike">
                <a:solidFill>
                  <a:srgbClr val="000000"/>
                </a:solidFill>
                <a:latin typeface="Arial"/>
                <a:ea typeface="Arial"/>
                <a:cs typeface="Arial"/>
                <a:sym typeface="Arial"/>
              </a:rPr>
              <a:t> values. If they are not provided, by default the rest length will be set to the value </a:t>
            </a:r>
            <a:r>
              <a:rPr b="0" i="1" lang="en" sz="1800" u="none" cap="none" strike="noStrike">
                <a:solidFill>
                  <a:srgbClr val="000000"/>
                </a:solidFill>
                <a:latin typeface="Arial"/>
                <a:ea typeface="Arial"/>
                <a:cs typeface="Arial"/>
                <a:sym typeface="Arial"/>
              </a:rPr>
              <a:t>0.0</a:t>
            </a:r>
            <a:r>
              <a:rPr b="0" i="0" lang="en" sz="1800" u="none" cap="none" strike="noStrike">
                <a:solidFill>
                  <a:srgbClr val="000000"/>
                </a:solidFill>
                <a:latin typeface="Arial"/>
                <a:ea typeface="Arial"/>
                <a:cs typeface="Arial"/>
                <a:sym typeface="Arial"/>
              </a:rPr>
              <a:t> and the force function index will be set to </a:t>
            </a:r>
            <a:r>
              <a:rPr b="0" i="1" lang="en" sz="1800" u="none" cap="none" strike="noStrike">
                <a:solidFill>
                  <a:srgbClr val="000000"/>
                </a:solidFill>
                <a:latin typeface="Arial"/>
                <a:ea typeface="Arial"/>
                <a:cs typeface="Arial"/>
                <a:sym typeface="Arial"/>
              </a:rPr>
              <a:t>0</a:t>
            </a:r>
            <a:r>
              <a:rPr b="0" i="0" lang="en" sz="1800" u="none" cap="none" strike="noStrike">
                <a:solidFill>
                  <a:srgbClr val="000000"/>
                </a:solidFill>
                <a:latin typeface="Arial"/>
                <a:ea typeface="Arial"/>
                <a:cs typeface="Arial"/>
                <a:sym typeface="Arial"/>
              </a:rPr>
              <a:t>. This corresponds to a linear spring with zero rest length.</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9"/>
          <p:cNvSpPr txBox="1"/>
          <p:nvPr/>
        </p:nvSpPr>
        <p:spPr>
          <a:xfrm>
            <a:off x="381000" y="787875"/>
            <a:ext cx="8382000" cy="3359100"/>
          </a:xfrm>
          <a:prstGeom prst="rect">
            <a:avLst/>
          </a:prstGeom>
          <a:solidFill>
            <a:srgbClr val="F5F5F5"/>
          </a:solidFill>
          <a:ln>
            <a:noFill/>
          </a:ln>
        </p:spPr>
        <p:txBody>
          <a:bodyPr anchorCtr="0" anchor="ctr" bIns="17450" lIns="7925" spcFirstLastPara="1" rIns="28550" wrap="square" tIns="17450">
            <a:noAutofit/>
          </a:bodyPr>
          <a:lstStyle/>
          <a:p>
            <a:pPr indent="0" lvl="0" marL="0" marR="0" rtl="0" algn="l">
              <a:spcBef>
                <a:spcPts val="0"/>
              </a:spcBef>
              <a:spcAft>
                <a:spcPts val="0"/>
              </a:spcAft>
              <a:buClr>
                <a:schemeClr val="dk1"/>
              </a:buClr>
              <a:buFont typeface="Arial"/>
              <a:buNone/>
            </a:pPr>
            <a:r>
              <a:rPr b="1" i="0" lang="en" sz="1800" u="none" cap="none" strike="noStrike">
                <a:solidFill>
                  <a:srgbClr val="000000"/>
                </a:solidFill>
                <a:latin typeface="Arial"/>
                <a:ea typeface="Arial"/>
                <a:cs typeface="Arial"/>
                <a:sym typeface="Arial"/>
              </a:rPr>
              <a:t>Beam file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0" i="0" lang="en" sz="1800" u="none" cap="none" strike="noStrike">
                <a:solidFill>
                  <a:srgbClr val="000000"/>
                </a:solidFill>
                <a:latin typeface="Arial"/>
                <a:ea typeface="Arial"/>
                <a:cs typeface="Arial"/>
                <a:sym typeface="Arial"/>
              </a:rPr>
              <a:t>Beam input files end with the extension ".beam" and have the following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M # number of beams in the file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i_0 j_0 k_0 kappa_0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first vertex index, second vertex index, third vertex index,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bending rigidity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i_1 j_1 k_1 kappa_1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first vertex index, second vertex index, third vertex index,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bending rigidity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i_2 j_2 k_2 kappa_2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 first vertex index, second vertex index, third vertex index,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600" u="none" cap="none" strike="noStrike">
                <a:solidFill>
                  <a:srgbClr val="000000"/>
                </a:solidFill>
                <a:latin typeface="Courier New"/>
                <a:ea typeface="Courier New"/>
                <a:cs typeface="Courier New"/>
                <a:sym typeface="Courier New"/>
              </a:rPr>
              <a:t>#bending rigidity ...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anchorCtr="0" anchor="ctr" bIns="17450" lIns="7925" spcFirstLastPara="1" rIns="28550" wrap="square" tIns="17450">
            <a:noAutofit/>
          </a:bodyPr>
          <a:lstStyle/>
          <a:p>
            <a:pPr indent="0" lvl="0" marL="0" marR="0" rtl="0" algn="l">
              <a:spcBef>
                <a:spcPts val="0"/>
              </a:spcBef>
              <a:spcAft>
                <a:spcPts val="0"/>
              </a:spcAft>
              <a:buClr>
                <a:schemeClr val="dk1"/>
              </a:buClr>
              <a:buFont typeface="Arial"/>
              <a:buNone/>
            </a:pPr>
            <a:r>
              <a:rPr b="1" i="0" lang="en" sz="1600" u="none" cap="none" strike="noStrike">
                <a:solidFill>
                  <a:srgbClr val="000000"/>
                </a:solidFill>
                <a:latin typeface="Arial"/>
                <a:ea typeface="Arial"/>
                <a:cs typeface="Arial"/>
                <a:sym typeface="Arial"/>
              </a:rPr>
              <a:t>Target point file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0" i="0" lang="en" sz="1600" u="none" cap="none" strike="noStrike">
                <a:solidFill>
                  <a:srgbClr val="000000"/>
                </a:solidFill>
                <a:latin typeface="Arial"/>
                <a:ea typeface="Arial"/>
                <a:cs typeface="Arial"/>
                <a:sym typeface="Arial"/>
              </a:rPr>
              <a:t>Target point input files end with the extension ".target" and have the following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M # number of target points in the file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i_0 kappa_0 eta_0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 vertex index, penalty spring constant, penalty damping coefficient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i_1 kappa_1 eta_1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i_2 kappa_2 eta_2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1" i="0" lang="en" sz="1600" u="none" cap="none" strike="noStrike">
                <a:solidFill>
                  <a:srgbClr val="000000"/>
                </a:solidFill>
                <a:latin typeface="Arial"/>
                <a:ea typeface="Arial"/>
                <a:cs typeface="Arial"/>
                <a:sym typeface="Arial"/>
              </a:rPr>
              <a:t>Note:</a:t>
            </a:r>
            <a:endParaRPr b="0" i="0" sz="1800" u="none" cap="none" strike="noStrike">
              <a:solidFill>
                <a:schemeClr val="dk1"/>
              </a:solidFill>
              <a:latin typeface="Calibri"/>
              <a:ea typeface="Calibri"/>
              <a:cs typeface="Calibri"/>
              <a:sym typeface="Calibri"/>
            </a:endParaRPr>
          </a:p>
          <a:p>
            <a:pPr indent="0" lvl="1" marL="0" marR="0" rtl="0" algn="l">
              <a:spcBef>
                <a:spcPts val="0"/>
              </a:spcBef>
              <a:spcAft>
                <a:spcPts val="0"/>
              </a:spcAft>
              <a:buClr>
                <a:schemeClr val="dk1"/>
              </a:buClr>
              <a:buFont typeface="Arial"/>
              <a:buNone/>
            </a:pPr>
            <a:r>
              <a:rPr b="0" i="0" lang="en" sz="1600" u="none" cap="none" strike="noStrike">
                <a:solidFill>
                  <a:srgbClr val="000000"/>
                </a:solidFill>
                <a:latin typeface="Arial"/>
                <a:ea typeface="Arial"/>
                <a:cs typeface="Arial"/>
                <a:sym typeface="Arial"/>
              </a:rPr>
              <a:t>Target points are anchored to their </a:t>
            </a:r>
            <a:r>
              <a:rPr b="0" i="1" lang="en" sz="1600" u="none" cap="none" strike="noStrike">
                <a:solidFill>
                  <a:srgbClr val="000000"/>
                </a:solidFill>
                <a:latin typeface="Arial"/>
                <a:ea typeface="Arial"/>
                <a:cs typeface="Arial"/>
                <a:sym typeface="Arial"/>
              </a:rPr>
              <a:t>initial</a:t>
            </a:r>
            <a:r>
              <a:rPr b="0" i="0" lang="en" sz="1600" u="none" cap="none" strike="noStrike">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b="0" i="0" sz="1800" u="none" cap="none" strike="noStrike">
              <a:solidFill>
                <a:schemeClr val="dk1"/>
              </a:solidFill>
              <a:latin typeface="Calibri"/>
              <a:ea typeface="Calibri"/>
              <a:cs typeface="Calibri"/>
              <a:sym typeface="Calibri"/>
            </a:endParaRPr>
          </a:p>
          <a:p>
            <a:pPr indent="0" lvl="1" marL="0" marR="0" rtl="0" algn="l">
              <a:spcBef>
                <a:spcPts val="0"/>
              </a:spcBef>
              <a:spcAft>
                <a:spcPts val="0"/>
              </a:spcAft>
              <a:buClr>
                <a:schemeClr val="dk1"/>
              </a:buClr>
              <a:buFont typeface="Arial"/>
              <a:buNone/>
            </a:pPr>
            <a:r>
              <a:rPr b="0" i="0" lang="en" sz="1600" u="none" cap="none" strike="noStrike">
                <a:solidFill>
                  <a:srgbClr val="000000"/>
                </a:solidFill>
                <a:latin typeface="Arial"/>
                <a:ea typeface="Arial"/>
                <a:cs typeface="Arial"/>
                <a:sym typeface="Arial"/>
              </a:rPr>
              <a:t>Damping coefficients   </a:t>
            </a:r>
            <a:r>
              <a:rPr b="0" i="0" lang="en" sz="11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    are optional and are set to </a:t>
            </a:r>
            <a:r>
              <a:rPr b="0" i="1" lang="en" sz="1600" u="none" cap="none" strike="noStrike">
                <a:solidFill>
                  <a:srgbClr val="000000"/>
                </a:solidFill>
                <a:latin typeface="Arial"/>
                <a:ea typeface="Arial"/>
                <a:cs typeface="Arial"/>
                <a:sym typeface="Arial"/>
              </a:rPr>
              <a:t>0.0</a:t>
            </a:r>
            <a:r>
              <a:rPr b="0" i="0" lang="en" sz="1600" u="none" cap="none" strike="noStrike">
                <a:solidFill>
                  <a:srgbClr val="000000"/>
                </a:solidFill>
                <a:latin typeface="Arial"/>
                <a:ea typeface="Arial"/>
                <a:cs typeface="Arial"/>
                <a:sym typeface="Arial"/>
              </a:rPr>
              <a:t> if not supplied. Target points are "anchored" in place using Kelvin-Voigt viscoelastic elements.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anchorCtr="0" anchor="ctr" bIns="17450" lIns="7925" spcFirstLastPara="1" rIns="28550" wrap="square" tIns="17450">
            <a:noAutofit/>
          </a:bodyPr>
          <a:lstStyle/>
          <a:p>
            <a:pPr indent="0" lvl="0" marL="0" marR="0" rtl="0" algn="l">
              <a:spcBef>
                <a:spcPts val="0"/>
              </a:spcBef>
              <a:spcAft>
                <a:spcPts val="0"/>
              </a:spcAft>
              <a:buClr>
                <a:schemeClr val="dk1"/>
              </a:buClr>
              <a:buFont typeface="Arial"/>
              <a:buNone/>
            </a:pPr>
            <a:r>
              <a:rPr b="1" i="0" lang="en" sz="1600" u="none" cap="none" strike="noStrike">
                <a:solidFill>
                  <a:srgbClr val="000000"/>
                </a:solidFill>
                <a:latin typeface="Arial"/>
                <a:ea typeface="Arial"/>
                <a:cs typeface="Arial"/>
                <a:sym typeface="Arial"/>
              </a:rPr>
              <a:t>Mass point file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0" i="0" lang="en" sz="1600" u="none" cap="none" strike="noStrike">
                <a:solidFill>
                  <a:srgbClr val="000000"/>
                </a:solidFill>
                <a:latin typeface="Arial"/>
                <a:ea typeface="Arial"/>
                <a:cs typeface="Arial"/>
                <a:sym typeface="Arial"/>
              </a:rPr>
              <a:t>Mass point input files end with the extension ".mass" and have the following format: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M # number of mass points in the file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i_0 mass_0 kappa_0 # vertex index, point mass, penalty spring constant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i_1 mass_1 kappa_1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i_2 mass_2 kappa_2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Courier New"/>
              <a:buNone/>
            </a:pPr>
            <a:r>
              <a:rPr b="0" i="0" lang="en" sz="1400" u="none" cap="none" strike="noStrike">
                <a:solidFill>
                  <a:srgbClr val="000000"/>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b="1" i="0" lang="en" sz="1600" u="none" cap="none" strike="noStrike">
                <a:solidFill>
                  <a:srgbClr val="000000"/>
                </a:solidFill>
                <a:latin typeface="Arial"/>
                <a:ea typeface="Arial"/>
                <a:cs typeface="Arial"/>
                <a:sym typeface="Arial"/>
              </a:rPr>
              <a:t>Note:</a:t>
            </a:r>
            <a:endParaRPr b="0" i="0" sz="1800" u="none" cap="none" strike="noStrike">
              <a:solidFill>
                <a:schemeClr val="dk1"/>
              </a:solidFill>
              <a:latin typeface="Calibri"/>
              <a:ea typeface="Calibri"/>
              <a:cs typeface="Calibri"/>
              <a:sym typeface="Calibri"/>
            </a:endParaRPr>
          </a:p>
          <a:p>
            <a:pPr indent="0" lvl="1" marL="0" marR="0" rtl="0" algn="l">
              <a:spcBef>
                <a:spcPts val="0"/>
              </a:spcBef>
              <a:spcAft>
                <a:spcPts val="0"/>
              </a:spcAft>
              <a:buClr>
                <a:schemeClr val="dk1"/>
              </a:buClr>
              <a:buFont typeface="Arial"/>
              <a:buNone/>
            </a:pPr>
            <a:r>
              <a:rPr b="0" i="0" lang="en" sz="1600" u="none" cap="none" strike="noStrike">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