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68" r:id="rId2"/>
    <p:sldMasterId id="2147483669" r:id="rId3"/>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71" r:id="rId13"/>
    <p:sldId id="265" r:id="rId14"/>
    <p:sldId id="266" r:id="rId15"/>
    <p:sldId id="267" r:id="rId16"/>
    <p:sldId id="268" r:id="rId17"/>
    <p:sldId id="269" r:id="rId18"/>
    <p:sldId id="270"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8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325bc5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c6325bc5_2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2faf3132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e2faf313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2faf313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e2faf313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2faf3132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e2faf313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2faf3132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2faf31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2faf313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2faf313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2faf313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2faf313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325bc5_2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c6325bc5_2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325bc5_2_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Font typeface="Times New Roman"/>
              <a:buNone/>
            </a:pPr>
            <a:r>
              <a:rPr lang="en" sz="1200" b="0" i="0" u="none" strike="noStrike" cap="none">
                <a:solidFill>
                  <a:srgbClr val="000000"/>
                </a:solidFill>
                <a:latin typeface="Times New Roman"/>
                <a:ea typeface="Times New Roman"/>
                <a:cs typeface="Times New Roman"/>
                <a:sym typeface="Times New Roman"/>
              </a:rPr>
              <a:t>*</a:t>
            </a:r>
            <a:endParaRPr/>
          </a:p>
        </p:txBody>
      </p:sp>
      <p:sp>
        <p:nvSpPr>
          <p:cNvPr id="86" name="Google Shape;86;gc6325bc5_2_60:notes"/>
          <p:cNvSpPr>
            <a:spLocks noGrp="1" noRot="1" noChangeAspect="1"/>
          </p:cNvSpPr>
          <p:nvPr>
            <p:ph type="sldImg" idx="2"/>
          </p:nvPr>
        </p:nvSpPr>
        <p:spPr>
          <a:xfrm>
            <a:off x="1143000" y="693738"/>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lim="8000"/>
            <a:headEnd type="none" w="sm" len="sm"/>
            <a:tailEnd type="none" w="sm" len="sm"/>
          </a:ln>
        </p:spPr>
      </p:sp>
      <p:sp>
        <p:nvSpPr>
          <p:cNvPr id="87" name="Google Shape;87;gc6325bc5_2_60:notes"/>
          <p:cNvSpPr txBox="1">
            <a:spLocks noGrp="1"/>
          </p:cNvSpPr>
          <p:nvPr>
            <p:ph type="body" idx="1"/>
          </p:nvPr>
        </p:nvSpPr>
        <p:spPr>
          <a:xfrm>
            <a:off x="685800" y="4341812"/>
            <a:ext cx="5487987"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325bc5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c6325bc5_2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325bc5_2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c6325bc5_2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325bc5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c6325bc5_2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325bc5_2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c6325bc5_2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325bc5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c6325bc5_2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325bc5_2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c6325bc5_2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1" name="Google Shape;41;p1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42" name="Google Shape;42;p12"/>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8" name="Google Shape;48;p15"/>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49" name="Google Shape;49;p15"/>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50" name="Google Shape;50;p1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1" name="Google Shape;51;p1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54" name="Google Shape;54;p16"/>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5" name="Google Shape;55;p16"/>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Char char="●"/>
              <a:defRPr sz="4000" b="1" cap="small"/>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8" name="Google Shape;58;p17"/>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59"/>
        <p:cNvGrpSpPr/>
        <p:nvPr/>
      </p:nvGrpSpPr>
      <p:grpSpPr>
        <a:xfrm>
          <a:off x="0" y="0"/>
          <a:ext cx="0" cy="0"/>
          <a:chOff x="0" y="0"/>
          <a:chExt cx="0" cy="0"/>
        </a:xfrm>
      </p:grpSpPr>
      <p:sp>
        <p:nvSpPr>
          <p:cNvPr id="60" name="Google Shape;60;p1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61" name="Google Shape;61;p1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9"/>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t"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6481" y="273629"/>
            <a:ext cx="8226600" cy="1142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72" name="Google Shape;72;p22"/>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1" name="Google Shape;31;p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37" name="Google Shape;37;p1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898989"/>
              </a:buClr>
              <a:buSzPts val="1400"/>
              <a:buFont typeface="Calibri"/>
              <a:buNone/>
              <a:defRPr sz="3200" b="0" i="0" u="none" strike="noStrike" cap="none">
                <a:solidFill>
                  <a:srgbClr val="898989"/>
                </a:solidFill>
                <a:latin typeface="Calibri"/>
                <a:ea typeface="Calibri"/>
                <a:cs typeface="Calibri"/>
                <a:sym typeface="Calibri"/>
              </a:defRPr>
            </a:lvl1pPr>
            <a:lvl2pPr marL="457200" marR="0" lvl="1" indent="0" algn="l" rtl="0">
              <a:spcBef>
                <a:spcPts val="0"/>
              </a:spcBef>
              <a:spcAft>
                <a:spcPts val="0"/>
              </a:spcAft>
              <a:buSzPts val="1400"/>
              <a:buFont typeface="Arial"/>
              <a:buNone/>
              <a:defRPr sz="2800" b="0" i="0" u="none" strike="noStrike" cap="none"/>
            </a:lvl2pPr>
            <a:lvl3pPr marL="914400" marR="0" lvl="2" indent="0" algn="l" rtl="0">
              <a:spcBef>
                <a:spcPts val="0"/>
              </a:spcBef>
              <a:spcAft>
                <a:spcPts val="0"/>
              </a:spcAft>
              <a:buSzPts val="1400"/>
              <a:buFont typeface="Arial"/>
              <a:buNone/>
              <a:defRPr sz="2400" b="0" i="0" u="none" strike="noStrike" cap="none"/>
            </a:lvl3pPr>
            <a:lvl4pPr marL="1371600" marR="0" lvl="3" indent="0" algn="l" rtl="0">
              <a:spcBef>
                <a:spcPts val="0"/>
              </a:spcBef>
              <a:spcAft>
                <a:spcPts val="0"/>
              </a:spcAft>
              <a:buSzPts val="1400"/>
              <a:buFont typeface="Arial"/>
              <a:buNone/>
              <a:defRPr sz="2000" b="0" i="0" u="none" strike="noStrike" cap="none"/>
            </a:lvl4pPr>
            <a:lvl5pPr marL="1828800" marR="0" lvl="4" indent="0" algn="l" rtl="0">
              <a:spcBef>
                <a:spcPts val="0"/>
              </a:spcBef>
              <a:spcAft>
                <a:spcPts val="0"/>
              </a:spcAft>
              <a:buSzPts val="1400"/>
              <a:buFont typeface="Arial"/>
              <a:buNone/>
              <a:defRPr sz="2000" b="0" i="0" u="none" strike="noStrike" cap="none"/>
            </a:lvl5pPr>
            <a:lvl6pPr marL="2286000" marR="0" lvl="5" indent="0" algn="l" rtl="0">
              <a:spcBef>
                <a:spcPts val="0"/>
              </a:spcBef>
              <a:spcAft>
                <a:spcPts val="0"/>
              </a:spcAft>
              <a:buSzPts val="1400"/>
              <a:buFont typeface="Arial"/>
              <a:buNone/>
              <a:defRPr sz="2000" b="0" i="0" u="none" strike="noStrike" cap="none"/>
            </a:lvl6pPr>
            <a:lvl7pPr marL="2743200" marR="0" lvl="6" indent="0" algn="l" rtl="0">
              <a:spcBef>
                <a:spcPts val="0"/>
              </a:spcBef>
              <a:spcAft>
                <a:spcPts val="0"/>
              </a:spcAft>
              <a:buSzPts val="1400"/>
              <a:buFont typeface="Arial"/>
              <a:buNone/>
              <a:defRPr sz="2000" b="0" i="0" u="none" strike="noStrike" cap="none"/>
            </a:lvl7pPr>
            <a:lvl8pPr marL="3200400" marR="0" lvl="7" indent="0" algn="l" rtl="0">
              <a:spcBef>
                <a:spcPts val="0"/>
              </a:spcBef>
              <a:spcAft>
                <a:spcPts val="0"/>
              </a:spcAft>
              <a:buSzPts val="1400"/>
              <a:buFont typeface="Arial"/>
              <a:buNone/>
              <a:defRPr sz="2000" b="0" i="0" u="none" strike="noStrike" cap="none"/>
            </a:lvl8pPr>
            <a:lvl9pPr marL="3657600" marR="0" lvl="8" indent="0" algn="l" rtl="0">
              <a:spcBef>
                <a:spcPts val="0"/>
              </a:spcBef>
              <a:spcAft>
                <a:spcPts val="0"/>
              </a:spcAft>
              <a:buSzPts val="1400"/>
              <a:buFont typeface="Arial"/>
              <a:buNone/>
              <a:defRPr sz="2000" b="0" i="0" u="none" strike="noStrike" cap="none"/>
            </a:lvl9pPr>
          </a:lstStyle>
          <a:p>
            <a:endParaRPr/>
          </a:p>
        </p:txBody>
      </p:sp>
      <p:sp>
        <p:nvSpPr>
          <p:cNvPr id="38" name="Google Shape;38;p11"/>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25" name="Google Shape;25;p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98989"/>
                </a:solidFill>
                <a:latin typeface="Calibri"/>
                <a:ea typeface="Calibri"/>
                <a:cs typeface="Calibri"/>
                <a:sym typeface="Calibri"/>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98989"/>
                </a:solidFill>
                <a:latin typeface="Calibri"/>
                <a:ea typeface="Calibri"/>
                <a:cs typeface="Calibri"/>
                <a:sym typeface="Calibri"/>
              </a:defRPr>
            </a:lvl1pPr>
            <a:lvl2pPr marL="0" marR="0" lvl="1" indent="0" algn="r" rtl="0">
              <a:buNone/>
              <a:defRPr sz="1200" b="0" i="0" u="none" strike="noStrike" cap="none">
                <a:solidFill>
                  <a:srgbClr val="898989"/>
                </a:solidFill>
                <a:latin typeface="Calibri"/>
                <a:ea typeface="Calibri"/>
                <a:cs typeface="Calibri"/>
                <a:sym typeface="Calibri"/>
              </a:defRPr>
            </a:lvl2pPr>
            <a:lvl3pPr marL="0" marR="0" lvl="2" indent="0" algn="r" rtl="0">
              <a:buNone/>
              <a:defRPr sz="1200" b="0" i="0" u="none" strike="noStrike" cap="none">
                <a:solidFill>
                  <a:srgbClr val="898989"/>
                </a:solidFill>
                <a:latin typeface="Calibri"/>
                <a:ea typeface="Calibri"/>
                <a:cs typeface="Calibri"/>
                <a:sym typeface="Calibri"/>
              </a:defRPr>
            </a:lvl3pPr>
            <a:lvl4pPr marL="0" marR="0" lvl="3" indent="0" algn="r" rtl="0">
              <a:buNone/>
              <a:defRPr sz="1200" b="0" i="0" u="none" strike="noStrike" cap="none">
                <a:solidFill>
                  <a:srgbClr val="898989"/>
                </a:solidFill>
                <a:latin typeface="Calibri"/>
                <a:ea typeface="Calibri"/>
                <a:cs typeface="Calibri"/>
                <a:sym typeface="Calibri"/>
              </a:defRPr>
            </a:lvl4pPr>
            <a:lvl5pPr marL="0" marR="0" lvl="4" indent="0" algn="r" rtl="0">
              <a:buNone/>
              <a:defRPr sz="1200" b="0" i="0" u="none" strike="noStrike" cap="none">
                <a:solidFill>
                  <a:srgbClr val="898989"/>
                </a:solidFill>
                <a:latin typeface="Calibri"/>
                <a:ea typeface="Calibri"/>
                <a:cs typeface="Calibri"/>
                <a:sym typeface="Calibri"/>
              </a:defRPr>
            </a:lvl5pPr>
            <a:lvl6pPr marL="0" marR="0" lvl="5" indent="0" algn="r" rtl="0">
              <a:buNone/>
              <a:defRPr sz="1200" b="0" i="0" u="none" strike="noStrike" cap="none">
                <a:solidFill>
                  <a:srgbClr val="898989"/>
                </a:solidFill>
                <a:latin typeface="Calibri"/>
                <a:ea typeface="Calibri"/>
                <a:cs typeface="Calibri"/>
                <a:sym typeface="Calibri"/>
              </a:defRPr>
            </a:lvl6pPr>
            <a:lvl7pPr marL="0" marR="0" lvl="6" indent="0" algn="r" rtl="0">
              <a:buNone/>
              <a:defRPr sz="1200" b="0" i="0" u="none" strike="noStrike" cap="none">
                <a:solidFill>
                  <a:srgbClr val="898989"/>
                </a:solidFill>
                <a:latin typeface="Calibri"/>
                <a:ea typeface="Calibri"/>
                <a:cs typeface="Calibri"/>
                <a:sym typeface="Calibri"/>
              </a:defRPr>
            </a:lvl7pPr>
            <a:lvl8pPr marL="0" marR="0" lvl="7" indent="0" algn="r" rtl="0">
              <a:buNone/>
              <a:defRPr sz="1200" b="0" i="0" u="none" strike="noStrike" cap="none">
                <a:solidFill>
                  <a:srgbClr val="898989"/>
                </a:solidFill>
                <a:latin typeface="Calibri"/>
                <a:ea typeface="Calibri"/>
                <a:cs typeface="Calibri"/>
                <a:sym typeface="Calibri"/>
              </a:defRPr>
            </a:lvl8pPr>
            <a:lvl9pPr marL="0" marR="0" lvl="8" indent="0" algn="r" rtl="0">
              <a:buNone/>
              <a:defRPr sz="1200" b="0" i="0" u="none" strike="noStrike" cap="none">
                <a:solidFill>
                  <a:srgbClr val="898989"/>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0" lvl="1"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2"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3"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4"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5"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6"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7"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8" indent="-88900" algn="l" rtl="0">
              <a:spcBef>
                <a:spcPts val="0"/>
              </a:spcBef>
              <a:spcAft>
                <a:spcPts val="0"/>
              </a:spcAft>
              <a:buSzPts val="1400"/>
              <a:buChar char="■"/>
            </a:pP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7" name="Google Shape;67;p20"/>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math.nyu.edu/faculty/peskin"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hyperlink" Target="http://groups.google.com/group/ibamr-dev" TargetMode="External"/><Relationship Id="rId4" Type="http://schemas.openxmlformats.org/officeDocument/2006/relationships/hyperlink" Target="http://groups.google.com/group/ibamr-use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a:t>3 - IBAMR Associated Files (.vertex, .spring, etc)</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Rubber band example</a:t>
            </a:r>
            <a:endParaRPr lang="en-US" dirty="0"/>
          </a:p>
        </p:txBody>
      </p:sp>
      <p:sp>
        <p:nvSpPr>
          <p:cNvPr id="3" name="Text Placeholder 2"/>
          <p:cNvSpPr>
            <a:spLocks noGrp="1"/>
          </p:cNvSpPr>
          <p:nvPr>
            <p:ph type="body" idx="1"/>
          </p:nvPr>
        </p:nvSpPr>
        <p:spPr/>
        <p:txBody>
          <a:bodyPr/>
          <a:lstStyle/>
          <a:p>
            <a:r>
              <a:rPr lang="en-US" dirty="0" smtClean="0"/>
              <a:t>An example is available on </a:t>
            </a:r>
            <a:r>
              <a:rPr lang="en-US" dirty="0" err="1" smtClean="0"/>
              <a:t>github</a:t>
            </a:r>
            <a:r>
              <a:rPr lang="en-US" dirty="0" smtClean="0"/>
              <a:t>:</a:t>
            </a:r>
          </a:p>
          <a:p>
            <a:pPr lvl="1"/>
            <a:r>
              <a:rPr lang="en-US" dirty="0" smtClean="0"/>
              <a:t> 3-Example_2Drubber_band</a:t>
            </a:r>
          </a:p>
          <a:p>
            <a:r>
              <a:rPr lang="en-US" dirty="0" smtClean="0"/>
              <a:t>The MATLAB code creates the .vertex and .spring files for a </a:t>
            </a:r>
            <a:r>
              <a:rPr lang="en-US" dirty="0" err="1" smtClean="0"/>
              <a:t>rubberband</a:t>
            </a:r>
            <a:r>
              <a:rPr lang="en-US" dirty="0" smtClean="0"/>
              <a:t> that </a:t>
            </a:r>
            <a:r>
              <a:rPr lang="en-US" smtClean="0"/>
              <a:t>resists stretching.</a:t>
            </a:r>
          </a:p>
          <a:p>
            <a:pPr marL="139700" indent="0">
              <a:buNone/>
            </a:pPr>
            <a:endParaRPr lang="en-US"/>
          </a:p>
        </p:txBody>
      </p:sp>
    </p:spTree>
    <p:extLst>
      <p:ext uri="{BB962C8B-B14F-4D97-AF65-F5344CB8AC3E}">
        <p14:creationId xmlns:p14="http://schemas.microsoft.com/office/powerpoint/2010/main" val="373208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2"/>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HW 2 - Your own rubber band</a:t>
            </a:r>
            <a:endParaRPr/>
          </a:p>
        </p:txBody>
      </p:sp>
      <p:sp>
        <p:nvSpPr>
          <p:cNvPr id="129" name="Google Shape;129;p32"/>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381000" algn="l" rtl="0">
              <a:spcBef>
                <a:spcPts val="640"/>
              </a:spcBef>
              <a:spcAft>
                <a:spcPts val="0"/>
              </a:spcAft>
              <a:buClr>
                <a:srgbClr val="414141"/>
              </a:buClr>
              <a:buSzPts val="2400"/>
              <a:buFont typeface="Arial"/>
              <a:buChar char="●"/>
            </a:pPr>
            <a:r>
              <a:rPr lang="en" sz="2400">
                <a:solidFill>
                  <a:srgbClr val="414141"/>
                </a:solidFill>
                <a:highlight>
                  <a:srgbClr val="FFFFFF"/>
                </a:highlight>
                <a:latin typeface="Arial"/>
                <a:ea typeface="Arial"/>
                <a:cs typeface="Arial"/>
                <a:sym typeface="Arial"/>
              </a:rPr>
              <a:t>Modify the rubber band example. </a:t>
            </a:r>
            <a:endParaRPr sz="2400">
              <a:solidFill>
                <a:srgbClr val="414141"/>
              </a:solidFill>
              <a:highlight>
                <a:srgbClr val="FFFFFF"/>
              </a:highlight>
              <a:latin typeface="Arial"/>
              <a:ea typeface="Arial"/>
              <a:cs typeface="Arial"/>
              <a:sym typeface="Arial"/>
            </a:endParaRPr>
          </a:p>
          <a:p>
            <a:pPr marL="914400" lvl="1" indent="-381000" algn="l" rtl="0">
              <a:spcBef>
                <a:spcPts val="0"/>
              </a:spcBef>
              <a:spcAft>
                <a:spcPts val="0"/>
              </a:spcAft>
              <a:buClr>
                <a:srgbClr val="414141"/>
              </a:buClr>
              <a:buSzPts val="2400"/>
              <a:buFont typeface="Arial"/>
              <a:buChar char="○"/>
            </a:pPr>
            <a:r>
              <a:rPr lang="en" sz="2400">
                <a:solidFill>
                  <a:srgbClr val="414141"/>
                </a:solidFill>
                <a:highlight>
                  <a:srgbClr val="FFFFFF"/>
                </a:highlight>
                <a:latin typeface="Arial"/>
                <a:ea typeface="Arial"/>
                <a:cs typeface="Arial"/>
                <a:sym typeface="Arial"/>
              </a:rPr>
              <a:t>Write your own generate_mesh.m file that puts down .vertex points and .springs. </a:t>
            </a:r>
            <a:endParaRPr sz="2400">
              <a:solidFill>
                <a:srgbClr val="414141"/>
              </a:solidFill>
              <a:highlight>
                <a:srgbClr val="FFFFFF"/>
              </a:highlight>
              <a:latin typeface="Arial"/>
              <a:ea typeface="Arial"/>
              <a:cs typeface="Arial"/>
              <a:sym typeface="Arial"/>
            </a:endParaRPr>
          </a:p>
          <a:p>
            <a:pPr marL="914400" lvl="1" indent="-381000" algn="l" rtl="0">
              <a:spcBef>
                <a:spcPts val="0"/>
              </a:spcBef>
              <a:spcAft>
                <a:spcPts val="0"/>
              </a:spcAft>
              <a:buClr>
                <a:srgbClr val="414141"/>
              </a:buClr>
              <a:buSzPts val="2400"/>
              <a:buFont typeface="Arial"/>
              <a:buChar char="○"/>
            </a:pPr>
            <a:r>
              <a:rPr lang="en" sz="2400">
                <a:solidFill>
                  <a:srgbClr val="414141"/>
                </a:solidFill>
                <a:highlight>
                  <a:srgbClr val="FFFFFF"/>
                </a:highlight>
                <a:latin typeface="Arial"/>
                <a:ea typeface="Arial"/>
                <a:cs typeface="Arial"/>
                <a:sym typeface="Arial"/>
              </a:rPr>
              <a:t>Make the rubber band 50% smaller and deform it initially in a different way. </a:t>
            </a:r>
            <a:endParaRPr sz="2400">
              <a:solidFill>
                <a:srgbClr val="414141"/>
              </a:solidFill>
              <a:highlight>
                <a:srgbClr val="FFFFFF"/>
              </a:highlight>
              <a:latin typeface="Arial"/>
              <a:ea typeface="Arial"/>
              <a:cs typeface="Arial"/>
              <a:sym typeface="Arial"/>
            </a:endParaRPr>
          </a:p>
          <a:p>
            <a:pPr marL="914400" lvl="1" indent="-381000" algn="l" rtl="0">
              <a:spcBef>
                <a:spcPts val="0"/>
              </a:spcBef>
              <a:spcAft>
                <a:spcPts val="0"/>
              </a:spcAft>
              <a:buClr>
                <a:srgbClr val="414141"/>
              </a:buClr>
              <a:buSzPts val="2400"/>
              <a:buFont typeface="Arial"/>
              <a:buChar char="○"/>
            </a:pPr>
            <a:r>
              <a:rPr lang="en" sz="2400">
                <a:solidFill>
                  <a:srgbClr val="414141"/>
                </a:solidFill>
                <a:highlight>
                  <a:srgbClr val="FFFFFF"/>
                </a:highlight>
                <a:latin typeface="Arial"/>
                <a:ea typeface="Arial"/>
                <a:cs typeface="Arial"/>
                <a:sym typeface="Arial"/>
              </a:rPr>
              <a:t>Create a Dropbox folder for HW 2 and put in your own generate_mesh file (it can be in any language) as well as two screenshots of the rubberband oscillating.</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3"/>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generate_mesh2d.m</a:t>
            </a:r>
            <a:endParaRPr/>
          </a:p>
        </p:txBody>
      </p:sp>
      <p:sp>
        <p:nvSpPr>
          <p:cNvPr id="135" name="Google Shape;135;p33"/>
          <p:cNvSpPr txBox="1"/>
          <p:nvPr/>
        </p:nvSpPr>
        <p:spPr>
          <a:xfrm>
            <a:off x="283000" y="2599725"/>
            <a:ext cx="876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L = 1;                             		% length of computational domain (m)</a:t>
            </a:r>
            <a:endParaRPr/>
          </a:p>
          <a:p>
            <a:pPr marL="0" lvl="0" indent="0" algn="l" rtl="0">
              <a:spcBef>
                <a:spcPts val="0"/>
              </a:spcBef>
              <a:spcAft>
                <a:spcPts val="0"/>
              </a:spcAft>
              <a:buNone/>
            </a:pPr>
            <a:r>
              <a:rPr lang="en"/>
              <a:t>N = 512;                            		% number of Cartesian grid meshwidths at the finest level of the AMR grid</a:t>
            </a:r>
            <a:endParaRPr/>
          </a:p>
          <a:p>
            <a:pPr marL="0" lvl="0" indent="0" algn="l" rtl="0">
              <a:spcBef>
                <a:spcPts val="0"/>
              </a:spcBef>
              <a:spcAft>
                <a:spcPts val="0"/>
              </a:spcAft>
              <a:buNone/>
            </a:pPr>
            <a:r>
              <a:rPr lang="en"/>
              <a:t>dx = L/N;                           		% Cartesian mesh width (m)</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radius = 0.1;                      		% radius of band (m)</a:t>
            </a:r>
            <a:endParaRPr/>
          </a:p>
          <a:p>
            <a:pPr marL="0" lvl="0" indent="0" algn="l" rtl="0">
              <a:spcBef>
                <a:spcPts val="0"/>
              </a:spcBef>
              <a:spcAft>
                <a:spcPts val="0"/>
              </a:spcAft>
              <a:buNone/>
            </a:pPr>
            <a:r>
              <a:rPr lang="en"/>
              <a:t>epsilon = 0.005;                    		% deformation in the x-direction</a:t>
            </a:r>
            <a:endParaRPr/>
          </a:p>
          <a:p>
            <a:pPr marL="0" lvl="0" indent="0" algn="l" rtl="0">
              <a:spcBef>
                <a:spcPts val="0"/>
              </a:spcBef>
              <a:spcAft>
                <a:spcPts val="0"/>
              </a:spcAft>
              <a:buNone/>
            </a:pPr>
            <a:r>
              <a:rPr lang="en"/>
              <a:t>band_length = 2*pi*radius;          	% rubber band length (m)</a:t>
            </a:r>
            <a:endParaRPr/>
          </a:p>
          <a:p>
            <a:pPr marL="0" lvl="0" indent="0" algn="l" rtl="0">
              <a:spcBef>
                <a:spcPts val="0"/>
              </a:spcBef>
              <a:spcAft>
                <a:spcPts val="0"/>
              </a:spcAft>
              <a:buNone/>
            </a:pPr>
            <a:r>
              <a:rPr lang="en"/>
              <a:t>npts = ceil(2*(band_length/L)*N);   % number of points along the rubber band</a:t>
            </a:r>
            <a:endParaRPr/>
          </a:p>
          <a:p>
            <a:pPr marL="0" lvl="0" indent="0" algn="l" rtl="0">
              <a:spcBef>
                <a:spcPts val="0"/>
              </a:spcBef>
              <a:spcAft>
                <a:spcPts val="0"/>
              </a:spcAft>
              <a:buNone/>
            </a:pPr>
            <a:r>
              <a:rPr lang="en"/>
              <a:t>ds = band_length/(npts);            	% physical distance between neighboring Lagrangian mesh points (m)</a:t>
            </a:r>
            <a:endParaRPr/>
          </a:p>
          <a:p>
            <a:pPr marL="0" lvl="0" indent="0" algn="l" rtl="0">
              <a:spcBef>
                <a:spcPts val="0"/>
              </a:spcBef>
              <a:spcAft>
                <a:spcPts val="0"/>
              </a:spcAft>
              <a:buNone/>
            </a:pPr>
            <a:r>
              <a:rPr lang="en"/>
              <a:t>dtheta = 2*pi/npts;</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mesh_name = 'rubber_band_';     	% structure name</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kappa_spring = 2.0e3;               	% spring constant (Newton)</a:t>
            </a:r>
            <a:endParaRPr/>
          </a:p>
          <a:p>
            <a:pPr marL="0" lvl="0" indent="0" algn="l" rtl="0">
              <a:spcBef>
                <a:spcPts val="0"/>
              </a:spcBef>
              <a:spcAft>
                <a:spcPts val="0"/>
              </a:spcAft>
              <a:buNone/>
            </a:pPr>
            <a:r>
              <a:rPr lang="en"/>
              <a:t>kappa_beam = 5.0e-3;                	% beam stiffness constant (Newton m^2)</a:t>
            </a:r>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4"/>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Generate_mesh2d.m .vertex</a:t>
            </a:r>
            <a:endParaRPr/>
          </a:p>
        </p:txBody>
      </p:sp>
      <p:sp>
        <p:nvSpPr>
          <p:cNvPr id="141" name="Google Shape;141;p34"/>
          <p:cNvSpPr txBox="1"/>
          <p:nvPr/>
        </p:nvSpPr>
        <p:spPr>
          <a:xfrm>
            <a:off x="457200" y="2566825"/>
            <a:ext cx="80757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Write out the vertex information</a:t>
            </a:r>
            <a:endParaRPr/>
          </a:p>
          <a:p>
            <a:pPr marL="0" lvl="0" indent="0" algn="l" rtl="0">
              <a:spcBef>
                <a:spcPts val="0"/>
              </a:spcBef>
              <a:spcAft>
                <a:spcPts val="0"/>
              </a:spcAft>
              <a:buNone/>
            </a:pPr>
            <a:r>
              <a:rPr lang="en"/>
              <a:t>vertex_fid = fopen([mesh_name num2str(N) '.vertex'], 'w');</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fprintf(vertex_fid, '%d\n', npts);</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for s = 0:npts-1</a:t>
            </a:r>
            <a:endParaRPr/>
          </a:p>
          <a:p>
            <a:pPr marL="0" lvl="0" indent="0" algn="l" rtl="0">
              <a:spcBef>
                <a:spcPts val="0"/>
              </a:spcBef>
              <a:spcAft>
                <a:spcPts val="0"/>
              </a:spcAft>
              <a:buNone/>
            </a:pPr>
            <a:r>
              <a:rPr lang="en"/>
              <a:t>   X(1) = (radius+epsilon)*sin(s*dtheta);</a:t>
            </a:r>
            <a:endParaRPr/>
          </a:p>
          <a:p>
            <a:pPr marL="0" lvl="0" indent="0" algn="l" rtl="0">
              <a:spcBef>
                <a:spcPts val="0"/>
              </a:spcBef>
              <a:spcAft>
                <a:spcPts val="0"/>
              </a:spcAft>
              <a:buNone/>
            </a:pPr>
            <a:r>
              <a:rPr lang="en"/>
              <a:t>   X(2) = radius*cos(s*dtheta);</a:t>
            </a:r>
            <a:endParaRPr/>
          </a:p>
          <a:p>
            <a:pPr marL="0" lvl="0" indent="0" algn="l" rtl="0">
              <a:spcBef>
                <a:spcPts val="0"/>
              </a:spcBef>
              <a:spcAft>
                <a:spcPts val="0"/>
              </a:spcAft>
              <a:buNone/>
            </a:pPr>
            <a:r>
              <a:rPr lang="en"/>
              <a:t>   fprintf(vertex_fid, '%1.16e %1.16e\n', X(1), X(2));</a:t>
            </a:r>
            <a:endParaRPr/>
          </a:p>
          <a:p>
            <a:pPr marL="0" lvl="0" indent="0" algn="l" rtl="0">
              <a:spcBef>
                <a:spcPts val="0"/>
              </a:spcBef>
              <a:spcAft>
                <a:spcPts val="0"/>
              </a:spcAft>
              <a:buNone/>
            </a:pPr>
            <a:r>
              <a:rPr lang="en"/>
              <a:t>end</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fclose(vertex_fid);</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5"/>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rubber_band_512.vertex</a:t>
            </a:r>
            <a:endParaRPr/>
          </a:p>
        </p:txBody>
      </p:sp>
      <p:sp>
        <p:nvSpPr>
          <p:cNvPr id="147" name="Google Shape;147;p35"/>
          <p:cNvSpPr txBox="1"/>
          <p:nvPr/>
        </p:nvSpPr>
        <p:spPr>
          <a:xfrm>
            <a:off x="376200" y="2501000"/>
            <a:ext cx="8391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644</a:t>
            </a:r>
            <a:endParaRPr/>
          </a:p>
          <a:p>
            <a:pPr marL="0" lvl="0" indent="0" algn="l" rtl="0">
              <a:spcBef>
                <a:spcPts val="0"/>
              </a:spcBef>
              <a:spcAft>
                <a:spcPts val="0"/>
              </a:spcAft>
              <a:buNone/>
            </a:pPr>
            <a:r>
              <a:rPr lang="en"/>
              <a:t>0.0000000000000000e+00 1.0000000000000001e-01</a:t>
            </a:r>
            <a:endParaRPr/>
          </a:p>
          <a:p>
            <a:pPr marL="0" lvl="0" indent="0" algn="l" rtl="0">
              <a:spcBef>
                <a:spcPts val="0"/>
              </a:spcBef>
              <a:spcAft>
                <a:spcPts val="0"/>
              </a:spcAft>
              <a:buNone/>
            </a:pPr>
            <a:r>
              <a:rPr lang="en"/>
              <a:t>1.0244161346221071e-03 9.9995240574191152e-02</a:t>
            </a:r>
            <a:endParaRPr/>
          </a:p>
          <a:p>
            <a:pPr marL="0" lvl="0" indent="0" algn="l" rtl="0">
              <a:spcBef>
                <a:spcPts val="0"/>
              </a:spcBef>
              <a:spcAft>
                <a:spcPts val="0"/>
              </a:spcAft>
              <a:buNone/>
            </a:pPr>
            <a:r>
              <a:rPr lang="en"/>
              <a:t>2.0487347565924115e-03 9.9980962749807278e-02</a:t>
            </a:r>
            <a:endParaRPr/>
          </a:p>
          <a:p>
            <a:pPr marL="0" lvl="0" indent="0" algn="l" rtl="0">
              <a:spcBef>
                <a:spcPts val="0"/>
              </a:spcBef>
              <a:spcAft>
                <a:spcPts val="0"/>
              </a:spcAft>
              <a:buNone/>
            </a:pPr>
            <a:r>
              <a:rPr lang="en"/>
              <a:t>3.0728583625411962e-03 9.9957167885933298e-02</a:t>
            </a:r>
            <a:endParaRPr/>
          </a:p>
          <a:p>
            <a:pPr marL="0" lvl="0" indent="0" algn="l" rtl="0">
              <a:spcBef>
                <a:spcPts val="0"/>
              </a:spcBef>
              <a:spcAft>
                <a:spcPts val="0"/>
              </a:spcAft>
              <a:buNone/>
            </a:pPr>
            <a:r>
              <a:rPr lang="en"/>
              <a:t>4.0966894676620277e-03 9.9923858247566999e-02</a:t>
            </a:r>
            <a:endParaRPr/>
          </a:p>
          <a:p>
            <a:pPr marL="0" lvl="0" indent="0" algn="l" rtl="0">
              <a:spcBef>
                <a:spcPts val="0"/>
              </a:spcBef>
              <a:spcAft>
                <a:spcPts val="0"/>
              </a:spcAft>
              <a:buNone/>
            </a:pPr>
            <a:r>
              <a:rPr lang="en"/>
              <a:t>5.1201306149911948e-03 9.9881037005403420e-02</a:t>
            </a:r>
            <a:endParaRPr/>
          </a:p>
          <a:p>
            <a:pPr marL="0" lvl="0" indent="0" algn="l" rtl="0">
              <a:spcBef>
                <a:spcPts val="0"/>
              </a:spcBef>
              <a:spcAft>
                <a:spcPts val="0"/>
              </a:spcAft>
              <a:buNone/>
            </a:pPr>
            <a:r>
              <a:rPr lang="en"/>
              <a:t>6.1430843846844874e-03 9.9828708235533081e-02</a:t>
            </a:r>
            <a:endParaRPr/>
          </a:p>
          <a:p>
            <a:pPr marL="0" lvl="0" indent="0" algn="l" rtl="0">
              <a:spcBef>
                <a:spcPts val="0"/>
              </a:spcBef>
              <a:spcAft>
                <a:spcPts val="0"/>
              </a:spcAft>
              <a:buNone/>
            </a:pPr>
            <a:r>
              <a:rPr lang="en"/>
              <a:t>7.1654534032904536e-03 9.9766876919053921e-02</a:t>
            </a:r>
            <a:endParaRPr/>
          </a:p>
          <a:p>
            <a:pPr marL="0" lvl="0" indent="0" algn="l" rtl="0">
              <a:spcBef>
                <a:spcPts val="0"/>
              </a:spcBef>
              <a:spcAft>
                <a:spcPts val="0"/>
              </a:spcAft>
              <a:buNone/>
            </a:pPr>
            <a:r>
              <a:rPr lang="en"/>
              <a:t>8.1871403530192222e-03 9.9695548941597226e-02</a:t>
            </a:r>
            <a:endParaRPr/>
          </a:p>
          <a:p>
            <a:pPr marL="0" lvl="0" indent="0" algn="l" rtl="0">
              <a:spcBef>
                <a:spcPts val="0"/>
              </a:spcBef>
              <a:spcAft>
                <a:spcPts val="0"/>
              </a:spcAft>
              <a:buNone/>
            </a:pPr>
            <a:r>
              <a:rPr lang="en"/>
              <a:t>9.2080479810060564e-03 9.9614731092767334e-02</a:t>
            </a:r>
            <a:endParaRPr/>
          </a:p>
          <a:p>
            <a:pPr marL="0" lvl="0" indent="0" algn="l" rtl="0">
              <a:spcBef>
                <a:spcPts val="0"/>
              </a:spcBef>
              <a:spcAft>
                <a:spcPts val="0"/>
              </a:spcAft>
              <a:buNone/>
            </a:pPr>
            <a:r>
              <a:rPr lang="en"/>
              <a:t>1.0228079108568690e-02 9.9524431065495328e-02</a:t>
            </a:r>
            <a:endParaRPr/>
          </a:p>
          <a:p>
            <a:pPr marL="0" lvl="0" indent="0" algn="l" rtl="0">
              <a:spcBef>
                <a:spcPts val="0"/>
              </a:spcBef>
              <a:spcAft>
                <a:spcPts val="0"/>
              </a:spcAft>
              <a:buNone/>
            </a:pPr>
            <a:r>
              <a:rPr lang="en"/>
              <a:t>1.1247136640457638e-02 9.9424657455306847e-02</a:t>
            </a:r>
            <a:endParaRPr/>
          </a:p>
          <a:p>
            <a:pPr marL="0" lvl="0" indent="0" algn="l" rtl="0">
              <a:spcBef>
                <a:spcPts val="0"/>
              </a:spcBef>
              <a:spcAft>
                <a:spcPts val="0"/>
              </a:spcAft>
              <a:buNone/>
            </a:pPr>
            <a:r>
              <a:rPr lang="en"/>
              <a:t>1.2265123574098539e-02 9.9315419759503781e-02</a:t>
            </a:r>
            <a:endParaRPr/>
          </a:p>
          <a:p>
            <a:pPr marL="0" lvl="0" indent="0" algn="l" rtl="0">
              <a:spcBef>
                <a:spcPts val="0"/>
              </a:spcBef>
              <a:spcAft>
                <a:spcPts val="0"/>
              </a:spcAft>
              <a:buNone/>
            </a:pPr>
            <a:r>
              <a:rPr lang="en"/>
              <a:t>1.3281943008825695e-02 9.9196728376260312e-02</a:t>
            </a:r>
            <a:endParaRPr/>
          </a:p>
          <a:p>
            <a:pPr marL="0" lvl="0" indent="0" algn="l" rtl="0">
              <a:spcBef>
                <a:spcPts val="0"/>
              </a:spcBef>
              <a:spcAft>
                <a:spcPts val="0"/>
              </a:spcAft>
              <a:buNone/>
            </a:pPr>
            <a:r>
              <a:rPr lang="en"/>
              <a:t>1.4297498155105894e-02 9.9068594603633084e-02</a:t>
            </a:r>
            <a:endParaRPr/>
          </a:p>
          <a:p>
            <a:pPr marL="0" lvl="0" indent="0" algn="l" rtl="0">
              <a:spcBef>
                <a:spcPts val="0"/>
              </a:spcBef>
              <a:spcAft>
                <a:spcPts val="0"/>
              </a:spcAft>
              <a:buNone/>
            </a:pPr>
            <a:r>
              <a:rPr lang="en"/>
              <a:t>1.5311692343751664e-02 9.8931030638485795e-02</a:t>
            </a:r>
            <a:endParaRPr/>
          </a:p>
          <a:p>
            <a:pPr marL="0" lvl="0" indent="0" algn="l" rtl="0">
              <a:spcBef>
                <a:spcPts val="0"/>
              </a:spcBef>
              <a:spcAft>
                <a:spcPts val="0"/>
              </a:spcAft>
              <a:buNone/>
            </a:pPr>
            <a:r>
              <a:rPr lang="en"/>
              <a:t>1.6324429035123069e-02 9.8784049575328159e-02</a:t>
            </a:r>
            <a:endParaRPr/>
          </a:p>
          <a:p>
            <a:pPr marL="0" lvl="0" indent="0" algn="l" rtl="0">
              <a:spcBef>
                <a:spcPts val="0"/>
              </a:spcBef>
              <a:spcAft>
                <a:spcPts val="0"/>
              </a:spcAft>
              <a:buNone/>
            </a:pPr>
            <a:r>
              <a:rPr lang="en"/>
              <a:t>1.7335611828317186e-02 9.8627665405069495e-02</a:t>
            </a:r>
            <a:endParaRPr/>
          </a:p>
          <a:p>
            <a:pPr marL="0" lvl="0" indent="0" algn="l" rtl="0">
              <a:spcBef>
                <a:spcPts val="0"/>
              </a:spcBef>
              <a:spcAft>
                <a:spcPts val="0"/>
              </a:spcAft>
              <a:buNone/>
            </a:pPr>
            <a:r>
              <a:rPr lang="en"/>
              <a:t>1.8345144470344348e-02 9.8461893013686907e-02</a:t>
            </a:r>
            <a:endParaRPr/>
          </a:p>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6"/>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Generate_mesh2d.m .spring</a:t>
            </a:r>
            <a:endParaRPr/>
          </a:p>
        </p:txBody>
      </p:sp>
      <p:sp>
        <p:nvSpPr>
          <p:cNvPr id="153" name="Google Shape;153;p36"/>
          <p:cNvSpPr txBox="1"/>
          <p:nvPr/>
        </p:nvSpPr>
        <p:spPr>
          <a:xfrm>
            <a:off x="381725" y="2375950"/>
            <a:ext cx="8229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Write out the spring information</a:t>
            </a:r>
            <a:endParaRPr/>
          </a:p>
          <a:p>
            <a:pPr marL="0" lvl="0" indent="0" algn="l" rtl="0">
              <a:spcBef>
                <a:spcPts val="0"/>
              </a:spcBef>
              <a:spcAft>
                <a:spcPts val="0"/>
              </a:spcAft>
              <a:buNone/>
            </a:pPr>
            <a:r>
              <a:rPr lang="en"/>
              <a:t>spring_fid = fopen([mesh_name num2str(N) '.spring'], 'w');</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fprintf(spring_fid, '%d\n', npts-1);</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for s = 0:npts-2</a:t>
            </a:r>
            <a:endParaRPr/>
          </a:p>
          <a:p>
            <a:pPr marL="0" lvl="0" indent="0" algn="l" rtl="0">
              <a:spcBef>
                <a:spcPts val="0"/>
              </a:spcBef>
              <a:spcAft>
                <a:spcPts val="0"/>
              </a:spcAft>
              <a:buNone/>
            </a:pPr>
            <a:r>
              <a:rPr lang="en"/>
              <a:t>   fprintf(spring_fid, '%d %d %1.16e %1.16e\n', s, s+1, kappa_spring*ds/(ds^2), ds);</a:t>
            </a:r>
            <a:endParaRPr/>
          </a:p>
          <a:p>
            <a:pPr marL="0" lvl="0" indent="0" algn="l" rtl="0">
              <a:spcBef>
                <a:spcPts val="0"/>
              </a:spcBef>
              <a:spcAft>
                <a:spcPts val="0"/>
              </a:spcAft>
              <a:buNone/>
            </a:pPr>
            <a:r>
              <a:rPr lang="en"/>
              <a:t>end</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fclose(spring_fid);</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7"/>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rubber_band_512.spring</a:t>
            </a:r>
            <a:endParaRPr/>
          </a:p>
        </p:txBody>
      </p:sp>
      <p:sp>
        <p:nvSpPr>
          <p:cNvPr id="159" name="Google Shape;159;p37"/>
          <p:cNvSpPr txBox="1"/>
          <p:nvPr/>
        </p:nvSpPr>
        <p:spPr>
          <a:xfrm>
            <a:off x="337850" y="2623875"/>
            <a:ext cx="86868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643</a:t>
            </a:r>
            <a:endParaRPr/>
          </a:p>
          <a:p>
            <a:pPr marL="0" lvl="0" indent="0" algn="l" rtl="0">
              <a:spcBef>
                <a:spcPts val="0"/>
              </a:spcBef>
              <a:spcAft>
                <a:spcPts val="0"/>
              </a:spcAft>
              <a:buNone/>
            </a:pPr>
            <a:r>
              <a:rPr lang="en"/>
              <a:t>0 1 2.0499156670236122e+06 9.7564989241919039e-04</a:t>
            </a:r>
            <a:endParaRPr/>
          </a:p>
          <a:p>
            <a:pPr marL="0" lvl="0" indent="0" algn="l" rtl="0">
              <a:spcBef>
                <a:spcPts val="0"/>
              </a:spcBef>
              <a:spcAft>
                <a:spcPts val="0"/>
              </a:spcAft>
              <a:buNone/>
            </a:pPr>
            <a:r>
              <a:rPr lang="en"/>
              <a:t>1 2 2.0499156670236122e+06 9.7564989241919039e-04</a:t>
            </a:r>
            <a:endParaRPr/>
          </a:p>
          <a:p>
            <a:pPr marL="0" lvl="0" indent="0" algn="l" rtl="0">
              <a:spcBef>
                <a:spcPts val="0"/>
              </a:spcBef>
              <a:spcAft>
                <a:spcPts val="0"/>
              </a:spcAft>
              <a:buNone/>
            </a:pPr>
            <a:r>
              <a:rPr lang="en"/>
              <a:t>2 3 2.0499156670236122e+06 9.7564989241919039e-04</a:t>
            </a:r>
            <a:endParaRPr/>
          </a:p>
          <a:p>
            <a:pPr marL="0" lvl="0" indent="0" algn="l" rtl="0">
              <a:spcBef>
                <a:spcPts val="0"/>
              </a:spcBef>
              <a:spcAft>
                <a:spcPts val="0"/>
              </a:spcAft>
              <a:buNone/>
            </a:pPr>
            <a:r>
              <a:rPr lang="en"/>
              <a:t>3 4 2.0499156670236122e+06 9.7564989241919039e-04</a:t>
            </a:r>
            <a:endParaRPr/>
          </a:p>
          <a:p>
            <a:pPr marL="0" lvl="0" indent="0" algn="l" rtl="0">
              <a:spcBef>
                <a:spcPts val="0"/>
              </a:spcBef>
              <a:spcAft>
                <a:spcPts val="0"/>
              </a:spcAft>
              <a:buNone/>
            </a:pPr>
            <a:r>
              <a:rPr lang="en"/>
              <a:t>4 5 2.0499156670236122e+06 9.7564989241919039e-04</a:t>
            </a:r>
            <a:endParaRPr/>
          </a:p>
          <a:p>
            <a:pPr marL="0" lvl="0" indent="0" algn="l" rtl="0">
              <a:spcBef>
                <a:spcPts val="0"/>
              </a:spcBef>
              <a:spcAft>
                <a:spcPts val="0"/>
              </a:spcAft>
              <a:buNone/>
            </a:pPr>
            <a:r>
              <a:rPr lang="en"/>
              <a:t>5 6 2.0499156670236122e+06 9.7564989241919039e-04</a:t>
            </a:r>
            <a:endParaRPr/>
          </a:p>
          <a:p>
            <a:pPr marL="0" lvl="0" indent="0" algn="l" rtl="0">
              <a:spcBef>
                <a:spcPts val="0"/>
              </a:spcBef>
              <a:spcAft>
                <a:spcPts val="0"/>
              </a:spcAft>
              <a:buNone/>
            </a:pPr>
            <a:r>
              <a:rPr lang="en"/>
              <a:t>6 7 2.0499156670236122e+06 9.7564989241919039e-04</a:t>
            </a:r>
            <a:endParaRPr/>
          </a:p>
          <a:p>
            <a:pPr marL="0" lvl="0" indent="0" algn="l" rtl="0">
              <a:spcBef>
                <a:spcPts val="0"/>
              </a:spcBef>
              <a:spcAft>
                <a:spcPts val="0"/>
              </a:spcAft>
              <a:buNone/>
            </a:pPr>
            <a:r>
              <a:rPr lang="en"/>
              <a:t>7 8 2.0499156670236122e+06 9.7564989241919039e-04</a:t>
            </a:r>
            <a:endParaRPr/>
          </a:p>
          <a:p>
            <a:pPr marL="0" lvl="0" indent="0" algn="l" rtl="0">
              <a:spcBef>
                <a:spcPts val="0"/>
              </a:spcBef>
              <a:spcAft>
                <a:spcPts val="0"/>
              </a:spcAft>
              <a:buNone/>
            </a:pPr>
            <a:r>
              <a:rPr lang="en"/>
              <a:t>8 9 2.0499156670236122e+06 9.7564989241919039e-04</a:t>
            </a:r>
            <a:endParaRPr/>
          </a:p>
          <a:p>
            <a:pPr marL="0" lvl="0" indent="0" algn="l" rtl="0">
              <a:spcBef>
                <a:spcPts val="0"/>
              </a:spcBef>
              <a:spcAft>
                <a:spcPts val="0"/>
              </a:spcAft>
              <a:buNone/>
            </a:pPr>
            <a:r>
              <a:rPr lang="en"/>
              <a:t>9 10 2.0499156670236122e+06 9.7564989241919039e-04</a:t>
            </a:r>
            <a:endParaRPr/>
          </a:p>
          <a:p>
            <a:pPr marL="0" lvl="0" indent="0" algn="l" rtl="0">
              <a:spcBef>
                <a:spcPts val="0"/>
              </a:spcBef>
              <a:spcAft>
                <a:spcPts val="0"/>
              </a:spcAft>
              <a:buNone/>
            </a:pPr>
            <a:r>
              <a:rPr lang="en"/>
              <a:t>10 11 2.0499156670236122e+06 9.7564989241919039e-04</a:t>
            </a:r>
            <a:endParaRPr/>
          </a:p>
          <a:p>
            <a:pPr marL="0" lvl="0" indent="0" algn="l" rtl="0">
              <a:spcBef>
                <a:spcPts val="0"/>
              </a:spcBef>
              <a:spcAft>
                <a:spcPts val="0"/>
              </a:spcAft>
              <a:buNone/>
            </a:pPr>
            <a:r>
              <a:rPr lang="en"/>
              <a:t>11 12 2.0499156670236122e+06 9.7564989241919039e-04</a:t>
            </a:r>
            <a:endParaRPr/>
          </a:p>
          <a:p>
            <a:pPr marL="0" lvl="0" indent="0" algn="l" rtl="0">
              <a:spcBef>
                <a:spcPts val="0"/>
              </a:spcBef>
              <a:spcAft>
                <a:spcPts val="0"/>
              </a:spcAft>
              <a:buNone/>
            </a:pPr>
            <a:r>
              <a:rPr lang="en"/>
              <a:t>12 13 2.0499156670236122e+06 9.7564989241919039e-04</a:t>
            </a:r>
            <a:endParaRPr/>
          </a:p>
          <a:p>
            <a:pPr marL="0" lvl="0" indent="0" algn="l" rtl="0">
              <a:spcBef>
                <a:spcPts val="0"/>
              </a:spcBef>
              <a:spcAft>
                <a:spcPts val="0"/>
              </a:spcAft>
              <a:buNone/>
            </a:pPr>
            <a:r>
              <a:rPr lang="en"/>
              <a:t>13 14 2.0499156670236122e+06 9.7564989241919039e-04</a:t>
            </a:r>
            <a:endParaRPr/>
          </a:p>
          <a:p>
            <a:pPr marL="0" lvl="0" indent="0" algn="l" rtl="0">
              <a:spcBef>
                <a:spcPts val="0"/>
              </a:spcBef>
              <a:spcAft>
                <a:spcPts val="0"/>
              </a:spcAft>
              <a:buNone/>
            </a:pPr>
            <a:r>
              <a:rPr lang="en"/>
              <a:t>14 15 2.0499156670236122e+06 9.7564989241919039e-04</a:t>
            </a:r>
            <a:endParaRPr/>
          </a:p>
          <a:p>
            <a:pPr marL="0" lvl="0" indent="0" algn="l" rtl="0">
              <a:spcBef>
                <a:spcPts val="0"/>
              </a:spcBef>
              <a:spcAft>
                <a:spcPts val="0"/>
              </a:spcAft>
              <a:buNone/>
            </a:pPr>
            <a:r>
              <a:rPr lang="en"/>
              <a:t>15 16 2.0499156670236122e+06 9.7564989241919039e-04</a:t>
            </a:r>
            <a:endParaRPr/>
          </a:p>
          <a:p>
            <a:pPr marL="0" lvl="0" indent="0" algn="l" rtl="0">
              <a:spcBef>
                <a:spcPts val="0"/>
              </a:spcBef>
              <a:spcAft>
                <a:spcPts val="0"/>
              </a:spcAft>
              <a:buNone/>
            </a:pPr>
            <a:r>
              <a:rPr lang="en"/>
              <a:t>16 17 2.0499156670236122e+06 9.7564989241919039e-04</a:t>
            </a:r>
            <a:endParaRPr/>
          </a:p>
          <a:p>
            <a:pPr marL="0" lvl="0" indent="0" algn="l" rtl="0">
              <a:spcBef>
                <a:spcPts val="0"/>
              </a:spcBef>
              <a:spcAft>
                <a:spcPts val="0"/>
              </a:spcAft>
              <a:buNone/>
            </a:pPr>
            <a:r>
              <a:rPr lang="en"/>
              <a:t>17 18 2.0499156670236122e+06 9.7564989241919039e-04</a:t>
            </a:r>
            <a:endParaRPr/>
          </a:p>
          <a:p>
            <a:pPr marL="0" lvl="0" indent="0" algn="l" rtl="0">
              <a:spcBef>
                <a:spcPts val="0"/>
              </a:spcBef>
              <a:spcAft>
                <a:spcPts val="0"/>
              </a:spcAft>
              <a:buNone/>
            </a:pPr>
            <a:r>
              <a:rPr lang="en"/>
              <a:t>18 19 2.0499156670236122e+06 9.7564989241919039e-04</a:t>
            </a:r>
            <a:endParaRPr/>
          </a:p>
          <a:p>
            <a:pPr marL="0" lvl="0" indent="0" algn="l" rtl="0">
              <a:spcBef>
                <a:spcPts val="0"/>
              </a:spcBef>
              <a:spcAft>
                <a:spcPts val="0"/>
              </a:spcAft>
              <a:buNone/>
            </a:pPr>
            <a:r>
              <a:rPr lang="en"/>
              <a:t>19 20 2.0499156670236122e+06 9.7564989241919039e-04</a:t>
            </a:r>
            <a:endParaRPr/>
          </a:p>
          <a:p>
            <a:pPr marL="0" lvl="0" indent="0" algn="l" rtl="0">
              <a:spcBef>
                <a:spcPts val="0"/>
              </a:spcBef>
              <a:spcAft>
                <a:spcPts val="0"/>
              </a:spcAft>
              <a:buNone/>
            </a:pPr>
            <a:r>
              <a:rPr lang="en"/>
              <a:t>20 21 2.0499156670236122e+06 9.7564989241919039e-04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Learning IBAMR</a:t>
            </a:r>
            <a:endParaRPr sz="4400" b="0" i="0" u="none" strike="noStrike" cap="none">
              <a:solidFill>
                <a:schemeClr val="dk1"/>
              </a:solidFill>
              <a:latin typeface="Calibri"/>
              <a:ea typeface="Calibri"/>
              <a:cs typeface="Calibri"/>
              <a:sym typeface="Calibri"/>
            </a:endParaRPr>
          </a:p>
        </p:txBody>
      </p:sp>
      <p:sp>
        <p:nvSpPr>
          <p:cNvPr id="83" name="Google Shape;83;p24"/>
          <p:cNvSpPr txBox="1">
            <a:spLocks noGrp="1"/>
          </p:cNvSpPr>
          <p:nvPr>
            <p:ph type="body" idx="1"/>
          </p:nvPr>
        </p:nvSpPr>
        <p:spPr>
          <a:xfrm>
            <a:off x="341375" y="1224562"/>
            <a:ext cx="8229600" cy="45261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80000"/>
              </a:lnSpc>
              <a:spcBef>
                <a:spcPts val="640"/>
              </a:spcBef>
              <a:spcAft>
                <a:spcPts val="0"/>
              </a:spcAft>
              <a:buSzPts val="1800"/>
              <a:buChar char="●"/>
            </a:pPr>
            <a:r>
              <a:rPr lang="en" sz="1800"/>
              <a:t>Download:</a:t>
            </a:r>
            <a:endParaRPr sz="1800"/>
          </a:p>
          <a:p>
            <a:pPr marL="914400" marR="0" lvl="1" indent="-342900" algn="l" rtl="0">
              <a:lnSpc>
                <a:spcPct val="80000"/>
              </a:lnSpc>
              <a:spcBef>
                <a:spcPts val="0"/>
              </a:spcBef>
              <a:spcAft>
                <a:spcPts val="0"/>
              </a:spcAft>
              <a:buSzPts val="1800"/>
              <a:buChar char="○"/>
            </a:pPr>
            <a:r>
              <a:rPr lang="en" sz="1800"/>
              <a:t>https://github.com/IBAMR/IBAMR</a:t>
            </a:r>
            <a:endParaRPr sz="1800"/>
          </a:p>
          <a:p>
            <a:pPr marL="457200" marR="0" lvl="0" indent="-342900" algn="l" rtl="0">
              <a:lnSpc>
                <a:spcPct val="80000"/>
              </a:lnSpc>
              <a:spcBef>
                <a:spcPts val="0"/>
              </a:spcBef>
              <a:spcAft>
                <a:spcPts val="0"/>
              </a:spcAft>
              <a:buSzPts val="1800"/>
              <a:buChar char="●"/>
            </a:pPr>
            <a:r>
              <a:rPr lang="en" sz="1800"/>
              <a:t>General info about the immersed boundary method</a:t>
            </a:r>
            <a:r>
              <a:rPr lang="e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914400" marR="0" lvl="1" indent="-342900" algn="l" rtl="0">
              <a:lnSpc>
                <a:spcPct val="80000"/>
              </a:lnSpc>
              <a:spcBef>
                <a:spcPts val="0"/>
              </a:spcBef>
              <a:spcAft>
                <a:spcPts val="0"/>
              </a:spcAft>
              <a:buClr>
                <a:srgbClr val="000000"/>
              </a:buClr>
              <a:buSzPts val="1800"/>
              <a:buChar char="○"/>
            </a:pPr>
            <a:r>
              <a:rPr lang="en" sz="1800">
                <a:solidFill>
                  <a:srgbClr val="000000"/>
                </a:solidFill>
                <a:uFill>
                  <a:noFill/>
                </a:uFill>
                <a:hlinkClick r:id="rId3"/>
              </a:rPr>
              <a:t>http://math.nyu.edu/faculty/peskin</a:t>
            </a:r>
            <a:endParaRPr sz="1800" b="0" i="0" u="none" strike="noStrike" cap="none">
              <a:solidFill>
                <a:srgbClr val="000000"/>
              </a:solidFill>
            </a:endParaRPr>
          </a:p>
          <a:p>
            <a:pPr marL="457200" marR="0" lvl="0" indent="-342900" algn="l" rtl="0">
              <a:lnSpc>
                <a:spcPct val="80000"/>
              </a:lnSpc>
              <a:spcBef>
                <a:spcPts val="0"/>
              </a:spcBef>
              <a:spcAft>
                <a:spcPts val="0"/>
              </a:spcAft>
              <a:buSzPts val="1800"/>
              <a:buChar char="●"/>
            </a:pPr>
            <a:r>
              <a:rPr lang="en" sz="1800"/>
              <a:t>Source code documentation</a:t>
            </a:r>
            <a:r>
              <a:rPr lang="e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914400" marR="0" lvl="1" indent="-342900" algn="l" rtl="0">
              <a:lnSpc>
                <a:spcPct val="80000"/>
              </a:lnSpc>
              <a:spcBef>
                <a:spcPts val="0"/>
              </a:spcBef>
              <a:spcAft>
                <a:spcPts val="0"/>
              </a:spcAft>
              <a:buSzPts val="1800"/>
              <a:buChar char="○"/>
            </a:pPr>
            <a:r>
              <a:rPr lang="en" sz="1800"/>
              <a:t>http://ibamr.github.io/IBAMR/ibamr/html/</a:t>
            </a:r>
            <a:endParaRPr sz="1800" b="0" i="0" u="none" strike="noStrike" cap="none">
              <a:solidFill>
                <a:schemeClr val="dk1"/>
              </a:solidFill>
              <a:latin typeface="Calibri"/>
              <a:ea typeface="Calibri"/>
              <a:cs typeface="Calibri"/>
              <a:sym typeface="Calibri"/>
            </a:endParaRPr>
          </a:p>
          <a:p>
            <a:pPr marL="457200" marR="0" lvl="0" indent="-342900" algn="l" rtl="0">
              <a:lnSpc>
                <a:spcPct val="80000"/>
              </a:lnSpc>
              <a:spcBef>
                <a:spcPts val="0"/>
              </a:spcBef>
              <a:spcAft>
                <a:spcPts val="0"/>
              </a:spcAft>
              <a:buSzPts val="1800"/>
              <a:buChar char="●"/>
            </a:pPr>
            <a:r>
              <a:rPr lang="en" sz="1800"/>
              <a:t>Wiki:</a:t>
            </a:r>
            <a:endParaRPr sz="1800" b="0" i="0" u="none" strike="noStrike" cap="none">
              <a:solidFill>
                <a:schemeClr val="dk1"/>
              </a:solidFill>
              <a:latin typeface="Calibri"/>
              <a:ea typeface="Calibri"/>
              <a:cs typeface="Calibri"/>
              <a:sym typeface="Calibri"/>
            </a:endParaRPr>
          </a:p>
          <a:p>
            <a:pPr marL="914400" marR="0" lvl="1" indent="-342900" algn="l" rtl="0">
              <a:lnSpc>
                <a:spcPct val="80000"/>
              </a:lnSpc>
              <a:spcBef>
                <a:spcPts val="0"/>
              </a:spcBef>
              <a:spcAft>
                <a:spcPts val="0"/>
              </a:spcAft>
              <a:buSzPts val="1800"/>
              <a:buChar char="○"/>
            </a:pPr>
            <a:r>
              <a:rPr lang="en" sz="1800"/>
              <a:t>https://github.com/IBAMR/IBAMR/wiki</a:t>
            </a:r>
            <a:endParaRPr sz="1800" b="0" i="0" u="none" strike="noStrike" cap="none">
              <a:solidFill>
                <a:schemeClr val="dk1"/>
              </a:solidFill>
              <a:latin typeface="Calibri"/>
              <a:ea typeface="Calibri"/>
              <a:cs typeface="Calibri"/>
              <a:sym typeface="Calibri"/>
            </a:endParaRPr>
          </a:p>
          <a:p>
            <a:pPr marL="457200" marR="0" lvl="0" indent="-342900" algn="l" rtl="0">
              <a:lnSpc>
                <a:spcPct val="80000"/>
              </a:lnSpc>
              <a:spcBef>
                <a:spcPts val="0"/>
              </a:spcBef>
              <a:spcAft>
                <a:spcPts val="0"/>
              </a:spcAft>
              <a:buSzPts val="1800"/>
              <a:buChar char="●"/>
            </a:pPr>
            <a:r>
              <a:rPr lang="en" sz="1800"/>
              <a:t>Frequently asked questions</a:t>
            </a:r>
            <a:r>
              <a:rPr lang="e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914400" marR="0" lvl="1" indent="-342900" algn="l" rtl="0">
              <a:lnSpc>
                <a:spcPct val="80000"/>
              </a:lnSpc>
              <a:spcBef>
                <a:spcPts val="0"/>
              </a:spcBef>
              <a:spcAft>
                <a:spcPts val="0"/>
              </a:spcAft>
              <a:buSzPts val="1800"/>
              <a:buChar char="○"/>
            </a:pPr>
            <a:r>
              <a:rPr lang="en" sz="1800"/>
              <a:t>https://github.com/IBAMR/IBAMR/wiki/FAQ</a:t>
            </a:r>
            <a:endParaRPr sz="1800" b="0" i="0" u="none" strike="noStrike" cap="none">
              <a:solidFill>
                <a:schemeClr val="dk1"/>
              </a:solidFill>
              <a:latin typeface="Calibri"/>
              <a:ea typeface="Calibri"/>
              <a:cs typeface="Calibri"/>
              <a:sym typeface="Calibri"/>
            </a:endParaRPr>
          </a:p>
          <a:p>
            <a:pPr marL="457200" marR="0" lvl="0" indent="-342900" algn="l" rtl="0">
              <a:lnSpc>
                <a:spcPct val="80000"/>
              </a:lnSpc>
              <a:spcBef>
                <a:spcPts val="0"/>
              </a:spcBef>
              <a:spcAft>
                <a:spcPts val="0"/>
              </a:spcAft>
              <a:buSzPts val="1800"/>
              <a:buChar char="●"/>
            </a:pPr>
            <a:r>
              <a:rPr lang="en" sz="1800">
                <a:solidFill>
                  <a:srgbClr val="24292E"/>
                </a:solidFill>
                <a:highlight>
                  <a:srgbClr val="FFFFFF"/>
                </a:highlight>
              </a:rPr>
              <a:t>Support for IBAMR is available via the </a:t>
            </a:r>
            <a:r>
              <a:rPr lang="en" sz="1800">
                <a:solidFill>
                  <a:srgbClr val="0366D6"/>
                </a:solidFill>
                <a:uFill>
                  <a:noFill/>
                </a:uFill>
                <a:hlinkClick r:id="rId4"/>
              </a:rPr>
              <a:t>IBAMR Users Google Group (ibamr-users@googlegroups.com)</a:t>
            </a:r>
            <a:r>
              <a:rPr lang="en" sz="1800">
                <a:solidFill>
                  <a:srgbClr val="24292E"/>
                </a:solidFill>
                <a:highlight>
                  <a:srgbClr val="FFFFFF"/>
                </a:highlight>
              </a:rPr>
              <a:t>. Discussion related to the continued development of IBAMR is via the </a:t>
            </a:r>
            <a:r>
              <a:rPr lang="en" sz="1800">
                <a:solidFill>
                  <a:srgbClr val="0366D6"/>
                </a:solidFill>
                <a:uFill>
                  <a:noFill/>
                </a:uFill>
                <a:hlinkClick r:id="rId5"/>
              </a:rPr>
              <a:t>IBAMR Developers Google Group (ibamr-dev@googlegroups.com)</a:t>
            </a:r>
            <a:r>
              <a:rPr lang="en" sz="1800">
                <a:solidFill>
                  <a:srgbClr val="24292E"/>
                </a:solidFill>
                <a:highlight>
                  <a:srgbClr val="FFFFFF"/>
                </a:highlight>
              </a:rPr>
              <a: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5"/>
          <p:cNvSpPr txBox="1"/>
          <p:nvPr/>
        </p:nvSpPr>
        <p:spPr>
          <a:xfrm>
            <a:off x="768975" y="1185862"/>
            <a:ext cx="7656600" cy="4092600"/>
          </a:xfrm>
          <a:prstGeom prst="rect">
            <a:avLst/>
          </a:prstGeom>
          <a:noFill/>
          <a:ln>
            <a:noFill/>
          </a:ln>
        </p:spPr>
        <p:txBody>
          <a:bodyPr spcFirstLastPara="1" wrap="square" lIns="81625" tIns="40800" rIns="81625" bIns="40800" anchor="t" anchorCtr="0">
            <a:noAutofit/>
          </a:bodyPr>
          <a:lstStyle/>
          <a:p>
            <a:pPr marL="0" marR="0" lvl="0" indent="0" algn="l" rtl="0">
              <a:spcBef>
                <a:spcPts val="0"/>
              </a:spcBef>
              <a:spcAft>
                <a:spcPts val="0"/>
              </a:spcAft>
              <a:buNone/>
            </a:pPr>
            <a:r>
              <a:rPr lang="en" sz="1800" b="1" i="0" u="none" strike="noStrike" cap="none">
                <a:solidFill>
                  <a:srgbClr val="000000"/>
                </a:solidFill>
                <a:latin typeface="Calibri"/>
                <a:ea typeface="Calibri"/>
                <a:cs typeface="Calibri"/>
                <a:sym typeface="Calibri"/>
              </a:rPr>
              <a:t>What do the different input files do?</a:t>
            </a:r>
            <a:r>
              <a:rPr lang="en"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The input2d/3d files include a lot of information on physical parameters (density, viscosity, boundary conditions, domain size) and numerical parameters (dt, dx, printing intervals, etc.)</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In addition to the input2d/input3d files, there are a number of files that specify the initial conditions and material properties of the immersed elastic structures. </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The only such file that is required is the ".vertex" file, which specifies the initial positions of the IB points. </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There are several additional files that may be optionally specified: </a:t>
            </a:r>
            <a:endParaRPr sz="1800" b="0" i="0" u="none" strike="noStrike" cap="none">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".spring" file can be used to specify an essentially arbitrary network of linear or nonlinear springs that connect the various IB points. Each "spring" connects precisely two IB points. </a:t>
            </a:r>
            <a:endParaRPr sz="1800" b="0" i="0" u="none" strike="noStrike" cap="none">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".beam" file can be used to specify a collection of linear beams with a preferred curvature. Each "beam" connects precisely three IB points.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0" name="Google Shape;90;p25"/>
          <p:cNvSpPr txBox="1"/>
          <p:nvPr/>
        </p:nvSpPr>
        <p:spPr>
          <a:xfrm>
            <a:off x="364000" y="139600"/>
            <a:ext cx="8228100" cy="1144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dk1"/>
              </a:buClr>
              <a:buFont typeface="Calibri"/>
              <a:buNone/>
            </a:pPr>
            <a:r>
              <a:rPr lang="en" sz="2900" b="0" i="0" u="none" strike="noStrike" cap="none">
                <a:solidFill>
                  <a:srgbClr val="000000"/>
                </a:solidFill>
                <a:latin typeface="Calibri"/>
                <a:ea typeface="Calibri"/>
                <a:cs typeface="Calibri"/>
                <a:sym typeface="Calibri"/>
              </a:rPr>
              <a:t>Input files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57200" y="273050"/>
            <a:ext cx="8226425"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Input files cont’d</a:t>
            </a:r>
            <a:endParaRPr sz="4400" b="0" i="0" u="none" strike="noStrike" cap="none">
              <a:solidFill>
                <a:schemeClr val="dk1"/>
              </a:solidFill>
              <a:latin typeface="Calibri"/>
              <a:ea typeface="Calibri"/>
              <a:cs typeface="Calibri"/>
              <a:sym typeface="Calibri"/>
            </a:endParaRPr>
          </a:p>
        </p:txBody>
      </p:sp>
      <p:sp>
        <p:nvSpPr>
          <p:cNvPr id="96" name="Google Shape;96;p26"/>
          <p:cNvSpPr txBox="1"/>
          <p:nvPr/>
        </p:nvSpPr>
        <p:spPr>
          <a:xfrm>
            <a:off x="563562" y="1863725"/>
            <a:ext cx="8016900" cy="3130500"/>
          </a:xfrm>
          <a:prstGeom prst="rect">
            <a:avLst/>
          </a:prstGeom>
          <a:noFill/>
          <a:ln>
            <a:noFill/>
          </a:ln>
        </p:spPr>
        <p:txBody>
          <a:bodyPr spcFirstLastPara="1" wrap="square" lIns="82925" tIns="41450" rIns="82925" bIns="41450" anchor="t" anchorCtr="0">
            <a:noAutofit/>
          </a:bodyPr>
          <a:lstStyle/>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".target" file is used to specify IB points that are, by default, "tethered" by stiff linear springs to their initial positions. Note that it is also possible to update the location to which each target point is tethered to within a simulation, so as to provide an approximately-prescribed motion for the target points. (See below.) </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".anchor" file is used to specify "anchor" points. In IBAMR, anchor points are IB points that neither apply force to the fluid nor interpolate velocity from the fluid. They are literally anchored in place. (Note: Anchor points are distinct from target points. Target points can be thought of as being tethered to anchor points.) </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".mass" file is used to specify any additional mass associated with the IB points. For such files to have any effect, it is necessary that the IB solver be run in "penalty-IB" mode. </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7"/>
          <p:cNvSpPr txBox="1"/>
          <p:nvPr/>
        </p:nvSpPr>
        <p:spPr>
          <a:xfrm>
            <a:off x="708025" y="762000"/>
            <a:ext cx="8153400" cy="26670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2000" b="1" i="0" u="none" strike="noStrike" cap="none">
                <a:solidFill>
                  <a:srgbClr val="000000"/>
                </a:solidFill>
                <a:latin typeface="Arial"/>
                <a:ea typeface="Arial"/>
                <a:cs typeface="Arial"/>
                <a:sym typeface="Arial"/>
              </a:rPr>
              <a:t>Vertex file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2000" b="0" i="0" u="none" strike="noStrike" cap="none">
                <a:solidFill>
                  <a:srgbClr val="000000"/>
                </a:solidFill>
                <a:latin typeface="Arial"/>
                <a:ea typeface="Arial"/>
                <a:cs typeface="Arial"/>
                <a:sym typeface="Arial"/>
              </a:rPr>
              <a:t>Vertex input files end with the extension ".vertex" and have the following format for two-dimensional models: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N 			# number of vertices in the file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x_0 y_0 		# (x,y)-coordinates of vertex 0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x_1 y_1 		# (x,y)-coordinates of vertex 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x_{N-1} y_{N-1} 	# (x,y)-coordinates of vertex N-1</a:t>
            </a:r>
            <a:endParaRPr sz="1800" b="0" i="0" u="none" strike="noStrike" cap="none">
              <a:solidFill>
                <a:schemeClr val="dk1"/>
              </a:solidFill>
              <a:latin typeface="Calibri"/>
              <a:ea typeface="Calibri"/>
              <a:cs typeface="Calibri"/>
              <a:sym typeface="Calibri"/>
            </a:endParaRPr>
          </a:p>
        </p:txBody>
      </p:sp>
      <p:sp>
        <p:nvSpPr>
          <p:cNvPr id="102" name="Google Shape;102;p27"/>
          <p:cNvSpPr txBox="1"/>
          <p:nvPr/>
        </p:nvSpPr>
        <p:spPr>
          <a:xfrm>
            <a:off x="685800" y="4343400"/>
            <a:ext cx="8077200" cy="1604962"/>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0" i="0" u="none" strike="noStrike" cap="none">
                <a:solidFill>
                  <a:srgbClr val="000000"/>
                </a:solidFill>
                <a:latin typeface="Arial"/>
                <a:ea typeface="Arial"/>
                <a:cs typeface="Arial"/>
                <a:sym typeface="Arial"/>
              </a:rPr>
              <a:t>Vertex input files end with the extension ".vertex" and have the following format for three-dimensional models: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N 			# number of vertices in the file</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x_0 y_0 z_0 		# (x,y,z)-coordinates of vertex 0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x_1 y_1 z_1 		# (x,y,z)-coordinates of vertex 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x_{N-1} y_{N-1} z_{N-1} 	# (x,y,z)-coordinates of vertex N-1</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8"/>
          <p:cNvSpPr txBox="1"/>
          <p:nvPr/>
        </p:nvSpPr>
        <p:spPr>
          <a:xfrm>
            <a:off x="606425" y="533400"/>
            <a:ext cx="7924800" cy="5883275"/>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a:solidFill>
                  <a:srgbClr val="000000"/>
                </a:solidFill>
                <a:latin typeface="Arial"/>
                <a:ea typeface="Arial"/>
                <a:cs typeface="Arial"/>
                <a:sym typeface="Arial"/>
              </a:rPr>
              <a:t>Spring file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a:solidFill>
                  <a:srgbClr val="000000"/>
                </a:solidFill>
                <a:latin typeface="Arial"/>
                <a:ea typeface="Arial"/>
                <a:cs typeface="Arial"/>
                <a:sym typeface="Arial"/>
              </a:rPr>
              <a:t>Spring input files end with the extension ".spring" and have the following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M # number of links in the file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i_0 j_0 kappa_0 length_0 fcn_idx_0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 first vertex index, second vertex index, spring constant,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 rest length, spring function index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i_1 j_1 kappa_1 length_1 fcn_idx_1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i_2 j_2 kappa_2 length_2 fcn_idx_2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1" i="0" u="none" strike="noStrike" cap="none">
                <a:solidFill>
                  <a:srgbClr val="000000"/>
                </a:solidFill>
                <a:latin typeface="Arial"/>
                <a:ea typeface="Arial"/>
                <a:cs typeface="Arial"/>
                <a:sym typeface="Arial"/>
              </a:rPr>
              <a:t>Note:</a:t>
            </a:r>
            <a:endParaRPr sz="1800" b="0" i="0" u="none" strike="noStrike" cap="none">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800" b="0" i="0" u="none" strike="noStrike" cap="none">
                <a:solidFill>
                  <a:srgbClr val="000000"/>
                </a:solidFill>
                <a:latin typeface="Arial"/>
                <a:ea typeface="Arial"/>
                <a:cs typeface="Arial"/>
                <a:sym typeface="Arial"/>
              </a:rPr>
              <a:t>There is no restriction on the number of springs that may be associated with any particular node of the Lagrangian mesh.</a:t>
            </a:r>
            <a:endParaRPr sz="1800" b="0" i="0" u="none" strike="noStrike" cap="none">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800" b="0" i="0" u="none" strike="noStrike" cap="none">
                <a:solidFill>
                  <a:srgbClr val="000000"/>
                </a:solidFill>
                <a:latin typeface="Arial"/>
                <a:ea typeface="Arial"/>
                <a:cs typeface="Arial"/>
                <a:sym typeface="Arial"/>
              </a:rPr>
              <a:t>The rest length and force function index are </a:t>
            </a:r>
            <a:r>
              <a:rPr lang="en" sz="1800" b="0" i="1" u="none" strike="noStrike" cap="none">
                <a:solidFill>
                  <a:srgbClr val="000000"/>
                </a:solidFill>
                <a:latin typeface="Arial"/>
                <a:ea typeface="Arial"/>
                <a:cs typeface="Arial"/>
                <a:sym typeface="Arial"/>
              </a:rPr>
              <a:t>optional</a:t>
            </a:r>
            <a:r>
              <a:rPr lang="en" sz="1800" b="0" i="0" u="none" strike="noStrike" cap="none">
                <a:solidFill>
                  <a:srgbClr val="000000"/>
                </a:solidFill>
                <a:latin typeface="Arial"/>
                <a:ea typeface="Arial"/>
                <a:cs typeface="Arial"/>
                <a:sym typeface="Arial"/>
              </a:rPr>
              <a:t> values. If they are not provided, by default the rest length will be set to the value </a:t>
            </a:r>
            <a:r>
              <a:rPr lang="en" sz="1800" b="0" i="1" u="none" strike="noStrike" cap="none">
                <a:solidFill>
                  <a:srgbClr val="000000"/>
                </a:solidFill>
                <a:latin typeface="Arial"/>
                <a:ea typeface="Arial"/>
                <a:cs typeface="Arial"/>
                <a:sym typeface="Arial"/>
              </a:rPr>
              <a:t>0.0</a:t>
            </a:r>
            <a:r>
              <a:rPr lang="en" sz="1800" b="0" i="0" u="none" strike="noStrike" cap="none">
                <a:solidFill>
                  <a:srgbClr val="000000"/>
                </a:solidFill>
                <a:latin typeface="Arial"/>
                <a:ea typeface="Arial"/>
                <a:cs typeface="Arial"/>
                <a:sym typeface="Arial"/>
              </a:rPr>
              <a:t> and the force function index will be set to </a:t>
            </a:r>
            <a:r>
              <a:rPr lang="en" sz="1800" b="0" i="1" u="none" strike="noStrike" cap="none">
                <a:solidFill>
                  <a:srgbClr val="000000"/>
                </a:solidFill>
                <a:latin typeface="Arial"/>
                <a:ea typeface="Arial"/>
                <a:cs typeface="Arial"/>
                <a:sym typeface="Arial"/>
              </a:rPr>
              <a:t>0</a:t>
            </a:r>
            <a:r>
              <a:rPr lang="en" sz="1800" b="0" i="0" u="none" strike="noStrike" cap="none">
                <a:solidFill>
                  <a:srgbClr val="000000"/>
                </a:solidFill>
                <a:latin typeface="Arial"/>
                <a:ea typeface="Arial"/>
                <a:cs typeface="Arial"/>
                <a:sym typeface="Arial"/>
              </a:rPr>
              <a:t>. This corresponds to a linear spring with zero rest length.</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9"/>
          <p:cNvSpPr txBox="1"/>
          <p:nvPr/>
        </p:nvSpPr>
        <p:spPr>
          <a:xfrm>
            <a:off x="381000" y="787875"/>
            <a:ext cx="8382000" cy="33591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a:solidFill>
                  <a:srgbClr val="000000"/>
                </a:solidFill>
                <a:latin typeface="Arial"/>
                <a:ea typeface="Arial"/>
                <a:cs typeface="Arial"/>
                <a:sym typeface="Arial"/>
              </a:rPr>
              <a:t>Beam file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a:solidFill>
                  <a:srgbClr val="000000"/>
                </a:solidFill>
                <a:latin typeface="Arial"/>
                <a:ea typeface="Arial"/>
                <a:cs typeface="Arial"/>
                <a:sym typeface="Arial"/>
              </a:rPr>
              <a:t>Beam input files end with the extension ".beam" and have the following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M # number of beams in the file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i_0 j_0 k_0 kappa_0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 first vertex index, second vertex index, third vertex index,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 bending rigidity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i_1 j_1 k_1 kappa_1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 first vertex index, second vertex index, third vertex index,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 bending rigidity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i_2 j_2 k_2 kappa_2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 first vertex index, second vertex index, third vertex index,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#bending rigidity ... </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0"/>
          <p:cNvSpPr txBox="1"/>
          <p:nvPr/>
        </p:nvSpPr>
        <p:spPr>
          <a:xfrm>
            <a:off x="533400" y="685800"/>
            <a:ext cx="7848600" cy="4945062"/>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a:solidFill>
                  <a:srgbClr val="000000"/>
                </a:solidFill>
                <a:latin typeface="Arial"/>
                <a:ea typeface="Arial"/>
                <a:cs typeface="Arial"/>
                <a:sym typeface="Arial"/>
              </a:rPr>
              <a:t>Target point file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a:solidFill>
                  <a:srgbClr val="000000"/>
                </a:solidFill>
                <a:latin typeface="Arial"/>
                <a:ea typeface="Arial"/>
                <a:cs typeface="Arial"/>
                <a:sym typeface="Arial"/>
              </a:rPr>
              <a:t>Target point input files end with the extension ".target" and have the following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M # number of target points in the file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i_0 kappa_0 eta_0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 vertex index, penalty spring constant, penalty damping coefficient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i_1 kappa_1 eta_1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i_2 kappa_2 eta_2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a:solidFill>
                  <a:srgbClr val="000000"/>
                </a:solidFill>
                <a:latin typeface="Arial"/>
                <a:ea typeface="Arial"/>
                <a:cs typeface="Arial"/>
                <a:sym typeface="Arial"/>
              </a:rPr>
              <a:t>Note:</a:t>
            </a:r>
            <a:endParaRPr sz="1800" b="0" i="0" u="none" strike="noStrike" cap="none">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a:solidFill>
                  <a:srgbClr val="000000"/>
                </a:solidFill>
                <a:latin typeface="Arial"/>
                <a:ea typeface="Arial"/>
                <a:cs typeface="Arial"/>
                <a:sym typeface="Arial"/>
              </a:rPr>
              <a:t>Target points are anchored to their </a:t>
            </a:r>
            <a:r>
              <a:rPr lang="en" sz="1600" b="0" i="1" u="none" strike="noStrike" cap="none">
                <a:solidFill>
                  <a:srgbClr val="000000"/>
                </a:solidFill>
                <a:latin typeface="Arial"/>
                <a:ea typeface="Arial"/>
                <a:cs typeface="Arial"/>
                <a:sym typeface="Arial"/>
              </a:rPr>
              <a:t>initial</a:t>
            </a:r>
            <a:r>
              <a:rPr lang="en" sz="1600" b="0" i="0" u="none" strike="noStrike" cap="none">
                <a:solidFill>
                  <a:srgbClr val="000000"/>
                </a:solidFill>
                <a:latin typeface="Arial"/>
                <a:ea typeface="Arial"/>
                <a:cs typeface="Arial"/>
                <a:sym typeface="Arial"/>
              </a:rPr>
              <a:t> positions by linear springs with the specified spring constants and with zero resting lengths. Consequently, target points approximately enforce internal Dirichlet boundary conditions. The penalty parameter provides control over the energetic penalty imposed when the position of the Lagrangian immersed boundary point deviates from that of its specified fixed location.</a:t>
            </a:r>
            <a:endParaRPr sz="1800" b="0" i="0" u="none" strike="noStrike" cap="none">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a:solidFill>
                  <a:srgbClr val="000000"/>
                </a:solidFill>
                <a:latin typeface="Arial"/>
                <a:ea typeface="Arial"/>
                <a:cs typeface="Arial"/>
                <a:sym typeface="Arial"/>
              </a:rPr>
              <a:t>Damping coefficients   </a:t>
            </a:r>
            <a:r>
              <a:rPr lang="en" sz="1100" b="0" i="0" u="none" strike="noStrike" cap="none">
                <a:solidFill>
                  <a:srgbClr val="000000"/>
                </a:solidFill>
                <a:latin typeface="Arial"/>
                <a:ea typeface="Arial"/>
                <a:cs typeface="Arial"/>
                <a:sym typeface="Arial"/>
              </a:rPr>
              <a:t> </a:t>
            </a:r>
            <a:r>
              <a:rPr lang="en" sz="1600" b="0" i="0" u="none" strike="noStrike" cap="none">
                <a:solidFill>
                  <a:srgbClr val="000000"/>
                </a:solidFill>
                <a:latin typeface="Arial"/>
                <a:ea typeface="Arial"/>
                <a:cs typeface="Arial"/>
                <a:sym typeface="Arial"/>
              </a:rPr>
              <a:t>    are optional and are set to </a:t>
            </a:r>
            <a:r>
              <a:rPr lang="en" sz="1600" b="0" i="1" u="none" strike="noStrike" cap="none">
                <a:solidFill>
                  <a:srgbClr val="000000"/>
                </a:solidFill>
                <a:latin typeface="Arial"/>
                <a:ea typeface="Arial"/>
                <a:cs typeface="Arial"/>
                <a:sym typeface="Arial"/>
              </a:rPr>
              <a:t>0.0</a:t>
            </a:r>
            <a:r>
              <a:rPr lang="en" sz="1600" b="0" i="0" u="none" strike="noStrike" cap="none">
                <a:solidFill>
                  <a:srgbClr val="000000"/>
                </a:solidFill>
                <a:latin typeface="Arial"/>
                <a:ea typeface="Arial"/>
                <a:cs typeface="Arial"/>
                <a:sym typeface="Arial"/>
              </a:rPr>
              <a:t> if not supplied. Target points are "anchored" in place using Kelvin-Voigt viscoelastic elements.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18" name="Google Shape;118;p30"/>
          <p:cNvPicPr preferRelativeResize="0"/>
          <p:nvPr/>
        </p:nvPicPr>
        <p:blipFill>
          <a:blip r:embed="rId3">
            <a:alphaModFix/>
          </a:blip>
          <a:stretch>
            <a:fillRect/>
          </a:stretch>
        </p:blipFill>
        <p:spPr>
          <a:xfrm>
            <a:off x="2514600" y="4640262"/>
            <a:ext cx="228600" cy="22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1"/>
          <p:cNvSpPr txBox="1"/>
          <p:nvPr/>
        </p:nvSpPr>
        <p:spPr>
          <a:xfrm>
            <a:off x="533400" y="762000"/>
            <a:ext cx="8229600" cy="4159250"/>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a:solidFill>
                  <a:srgbClr val="000000"/>
                </a:solidFill>
                <a:latin typeface="Arial"/>
                <a:ea typeface="Arial"/>
                <a:cs typeface="Arial"/>
                <a:sym typeface="Arial"/>
              </a:rPr>
              <a:t>Mass point file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a:solidFill>
                  <a:srgbClr val="000000"/>
                </a:solidFill>
                <a:latin typeface="Arial"/>
                <a:ea typeface="Arial"/>
                <a:cs typeface="Arial"/>
                <a:sym typeface="Arial"/>
              </a:rPr>
              <a:t>Mass point input files end with the extension ".mass" and have the following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M # number of mass points in the file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i_0 mass_0 kappa_0 # vertex index, point mass, penalty spring constant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i_1 mass_1 kappa_1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i_2 mass_2 kappa_2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a:solidFill>
                  <a:srgbClr val="000000"/>
                </a:solidFill>
                <a:latin typeface="Arial"/>
                <a:ea typeface="Arial"/>
                <a:cs typeface="Arial"/>
                <a:sym typeface="Arial"/>
              </a:rPr>
              <a:t>Note:</a:t>
            </a:r>
            <a:endParaRPr sz="1800" b="0" i="0" u="none" strike="noStrike" cap="none">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a:solidFill>
                  <a:srgbClr val="000000"/>
                </a:solidFill>
                <a:latin typeface="Arial"/>
                <a:ea typeface="Arial"/>
                <a:cs typeface="Arial"/>
                <a:sym typeface="Arial"/>
              </a:rPr>
              <a:t>Mass points are anchored to "ghost" massive particles by linear springs with the specified spring constants and with zero resting lengths. The massive particles are "isolated" and simply move according to Newton's laws. The penalty parameter provides control over the energetic penalty imposed when the position of the Lagrangian immersed boundary point deviates from that of its massive copy.</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1622</Words>
  <Application>Microsoft Office PowerPoint</Application>
  <PresentationFormat>On-screen Show (4:3)</PresentationFormat>
  <Paragraphs>199</Paragraphs>
  <Slides>16</Slides>
  <Notes>15</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Courier New</vt:lpstr>
      <vt:lpstr>Times New Roman</vt:lpstr>
      <vt:lpstr>Simple Light</vt:lpstr>
      <vt:lpstr>Custom</vt:lpstr>
      <vt:lpstr>Custom</vt:lpstr>
      <vt:lpstr>3 - IBAMR Associated Files (.vertex, .spring, etc)</vt:lpstr>
      <vt:lpstr>Learning IBAMR</vt:lpstr>
      <vt:lpstr>PowerPoint Presentation</vt:lpstr>
      <vt:lpstr>Input files cont’d</vt:lpstr>
      <vt:lpstr>PowerPoint Presentation</vt:lpstr>
      <vt:lpstr>PowerPoint Presentation</vt:lpstr>
      <vt:lpstr>PowerPoint Presentation</vt:lpstr>
      <vt:lpstr>PowerPoint Presentation</vt:lpstr>
      <vt:lpstr>PowerPoint Presentation</vt:lpstr>
      <vt:lpstr>Rubber band example</vt:lpstr>
      <vt:lpstr>HW 2 - Your own rubber band</vt:lpstr>
      <vt:lpstr>generate_mesh2d.m</vt:lpstr>
      <vt:lpstr>Generate_mesh2d.m .vertex</vt:lpstr>
      <vt:lpstr>rubber_band_512.vertex</vt:lpstr>
      <vt:lpstr>Generate_mesh2d.m .spring</vt:lpstr>
      <vt:lpstr>rubber_band_512.spring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 IBAMR Associated Files (.vertex, .spring, etc)</dc:title>
  <cp:lastModifiedBy>Miller, Laura Ann</cp:lastModifiedBy>
  <cp:revision>1</cp:revision>
  <dcterms:modified xsi:type="dcterms:W3CDTF">2020-05-06T18:04:59Z</dcterms:modified>
</cp:coreProperties>
</file>