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132" r:id="rId1"/>
  </p:sldMasterIdLst>
  <p:sldIdLst>
    <p:sldId id="266" r:id="rId2"/>
    <p:sldId id="264" r:id="rId3"/>
    <p:sldId id="257" r:id="rId4"/>
    <p:sldId id="258" r:id="rId5"/>
    <p:sldId id="259" r:id="rId6"/>
    <p:sldId id="260" r:id="rId7"/>
    <p:sldId id="265" r:id="rId8"/>
    <p:sldId id="261" r:id="rId9"/>
    <p:sldId id="262" r:id="rId10"/>
    <p:sldId id="263" r:id="rId1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83" d="100"/>
          <a:sy n="83" d="100"/>
        </p:scale>
        <p:origin x="1426" y="53"/>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42416" y="2514601"/>
            <a:ext cx="6600451"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942416" y="4777380"/>
            <a:ext cx="6600451"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9/14/2025</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8"/>
          <p:cNvSpPr/>
          <p:nvPr/>
        </p:nvSpPr>
        <p:spPr bwMode="auto">
          <a:xfrm>
            <a:off x="-31719" y="4321158"/>
            <a:ext cx="1395473" cy="781781"/>
          </a:xfrm>
          <a:custGeom>
            <a:avLst/>
            <a:gdLst/>
            <a:ahLst/>
            <a:cxnLst/>
            <a:rect l="l" t="t" r="r" b="b"/>
            <a:pathLst>
              <a:path w="8042" h="10000">
                <a:moveTo>
                  <a:pt x="5799" y="10000"/>
                </a:moveTo>
                <a:cubicBezTo>
                  <a:pt x="5880" y="10000"/>
                  <a:pt x="5934" y="9940"/>
                  <a:pt x="5961" y="9880"/>
                </a:cubicBezTo>
                <a:cubicBezTo>
                  <a:pt x="5961" y="9820"/>
                  <a:pt x="5988" y="9820"/>
                  <a:pt x="5988" y="9820"/>
                </a:cubicBezTo>
                <a:lnTo>
                  <a:pt x="8042" y="5260"/>
                </a:lnTo>
                <a:cubicBezTo>
                  <a:pt x="8096" y="5140"/>
                  <a:pt x="8096" y="4901"/>
                  <a:pt x="8042" y="4721"/>
                </a:cubicBezTo>
                <a:lnTo>
                  <a:pt x="5988" y="221"/>
                </a:lnTo>
                <a:cubicBezTo>
                  <a:pt x="5988" y="160"/>
                  <a:pt x="5961" y="160"/>
                  <a:pt x="5961" y="160"/>
                </a:cubicBezTo>
                <a:cubicBezTo>
                  <a:pt x="5934" y="101"/>
                  <a:pt x="5880" y="41"/>
                  <a:pt x="5799" y="41"/>
                </a:cubicBezTo>
                <a:lnTo>
                  <a:pt x="18" y="0"/>
                </a:lnTo>
                <a:cubicBezTo>
                  <a:pt x="12" y="3330"/>
                  <a:pt x="6" y="6661"/>
                  <a:pt x="0" y="9991"/>
                </a:cubicBezTo>
                <a:lnTo>
                  <a:pt x="5799" y="10000"/>
                </a:lnTo>
                <a:close/>
              </a:path>
            </a:pathLst>
          </a:custGeom>
          <a:solidFill>
            <a:schemeClr val="accent1"/>
          </a:solidFill>
          <a:ln>
            <a:noFill/>
          </a:ln>
        </p:spPr>
      </p:sp>
      <p:sp>
        <p:nvSpPr>
          <p:cNvPr id="6" name="Slide Number Placeholder 5"/>
          <p:cNvSpPr>
            <a:spLocks noGrp="1"/>
          </p:cNvSpPr>
          <p:nvPr>
            <p:ph type="sldNum" sz="quarter" idx="12"/>
          </p:nvPr>
        </p:nvSpPr>
        <p:spPr>
          <a:xfrm>
            <a:off x="423334" y="4529541"/>
            <a:ext cx="584978" cy="365125"/>
          </a:xfrm>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2162128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609600"/>
            <a:ext cx="6591985"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9/14/2025</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2496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2415972" y="3505200"/>
            <a:ext cx="5653888"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9/14/2025</a:t>
            </a:fld>
            <a:endParaRPr lang="en-US"/>
          </a:p>
        </p:txBody>
      </p:sp>
      <p:sp>
        <p:nvSpPr>
          <p:cNvPr id="5" name="Footer Placeholder 4"/>
          <p:cNvSpPr>
            <a:spLocks noGrp="1"/>
          </p:cNvSpPr>
          <p:nvPr>
            <p:ph type="ftr" sz="quarter" idx="11"/>
          </p:nvPr>
        </p:nvSpPr>
        <p:spPr/>
        <p:txBody>
          <a:bodyPr/>
          <a:lstStyle/>
          <a:p>
            <a:endParaRPr lang="en-US"/>
          </a:p>
        </p:txBody>
      </p:sp>
      <p:sp>
        <p:nvSpPr>
          <p:cNvPr id="19"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C1FF6DA9-008F-8B48-92A6-B652298478BF}" type="slidenum">
              <a:rPr lang="en-US" smtClean="0"/>
              <a:t>‹#›</a:t>
            </a:fld>
            <a:endParaRPr lang="en-US"/>
          </a:p>
        </p:txBody>
      </p:sp>
      <p:sp>
        <p:nvSpPr>
          <p:cNvPr id="14" name="TextBox 13"/>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1894312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942415" y="2438401"/>
            <a:ext cx="6591985"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9/14/2025</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45662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3"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1942415" y="4343400"/>
            <a:ext cx="6688292"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1942415" y="5181600"/>
            <a:ext cx="6688292"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9/14/2025</a:t>
            </a:fld>
            <a:endParaRPr lang="en-US"/>
          </a:p>
        </p:txBody>
      </p:sp>
      <p:sp>
        <p:nvSpPr>
          <p:cNvPr id="6" name="Footer Placeholder 5"/>
          <p:cNvSpPr>
            <a:spLocks noGrp="1"/>
          </p:cNvSpPr>
          <p:nvPr>
            <p:ph type="ftr" sz="quarter" idx="11"/>
          </p:nvPr>
        </p:nvSpPr>
        <p:spPr/>
        <p:txBody>
          <a:bodyPr/>
          <a:lstStyle/>
          <a:p>
            <a:endParaRPr lang="en-US"/>
          </a:p>
        </p:txBody>
      </p:sp>
      <p:sp>
        <p:nvSpPr>
          <p:cNvPr id="2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C1FF6DA9-008F-8B48-92A6-B652298478BF}" type="slidenum">
              <a:rPr lang="en-US" smtClean="0"/>
              <a:t>‹#›</a:t>
            </a:fld>
            <a:endParaRPr lang="en-US"/>
          </a:p>
        </p:txBody>
      </p:sp>
      <p:sp>
        <p:nvSpPr>
          <p:cNvPr id="11" name="TextBox 10"/>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2" name="TextBox 11"/>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5310270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942416" y="627407"/>
            <a:ext cx="6591984"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1942415" y="4343400"/>
            <a:ext cx="6591985"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9/14/2025</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2441962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9/14/2025</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73470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8535" y="627406"/>
            <a:ext cx="1656132"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942416" y="627406"/>
            <a:ext cx="4716348"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9/14/2025</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388665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1942415" y="2133600"/>
            <a:ext cx="6591985"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9/14/2025</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6552182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42415" y="2074562"/>
            <a:ext cx="6591985"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942415" y="3581400"/>
            <a:ext cx="6591985"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9/14/2025</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3883526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942416" y="2136706"/>
            <a:ext cx="3197531" cy="376739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337307" y="2136706"/>
            <a:ext cx="3197093" cy="376739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9/14/2025</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0" name="Slide Number Placeholder 5"/>
          <p:cNvSpPr>
            <a:spLocks noGrp="1"/>
          </p:cNvSpPr>
          <p:nvPr>
            <p:ph type="sldNum" sz="quarter" idx="12"/>
          </p:nvPr>
        </p:nvSpPr>
        <p:spPr>
          <a:xfrm>
            <a:off x="511228" y="787783"/>
            <a:ext cx="584978" cy="365125"/>
          </a:xfrm>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2078010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265352" y="2226626"/>
            <a:ext cx="2874596"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942415" y="2802888"/>
            <a:ext cx="3197532" cy="310570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6154" y="2223398"/>
            <a:ext cx="2873239"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333715" y="2799660"/>
            <a:ext cx="3195680" cy="310570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9/14/2025</a:t>
            </a:fld>
            <a:endParaRPr lang="en-US"/>
          </a:p>
        </p:txBody>
      </p:sp>
      <p:sp>
        <p:nvSpPr>
          <p:cNvPr id="8" name="Footer Placeholder 7"/>
          <p:cNvSpPr>
            <a:spLocks noGrp="1"/>
          </p:cNvSpPr>
          <p:nvPr>
            <p:ph type="ftr" sz="quarter" idx="11"/>
          </p:nvPr>
        </p:nvSpPr>
        <p:spPr/>
        <p:txBody>
          <a:bodyPr/>
          <a:lstStyle/>
          <a:p>
            <a:endParaRPr lang="en-US"/>
          </a:p>
        </p:txBody>
      </p:sp>
      <p:sp>
        <p:nvSpPr>
          <p:cNvPr id="11"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2" name="Slide Number Placeholder 5"/>
          <p:cNvSpPr>
            <a:spLocks noGrp="1"/>
          </p:cNvSpPr>
          <p:nvPr>
            <p:ph type="sldNum" sz="quarter" idx="12"/>
          </p:nvPr>
        </p:nvSpPr>
        <p:spPr>
          <a:xfrm>
            <a:off x="511228" y="787783"/>
            <a:ext cx="584978" cy="365125"/>
          </a:xfrm>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8209486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945200" y="624110"/>
            <a:ext cx="6589200" cy="128089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9/14/2025</a:t>
            </a:fld>
            <a:endParaRPr lang="en-US"/>
          </a:p>
        </p:txBody>
      </p:sp>
      <p:sp>
        <p:nvSpPr>
          <p:cNvPr id="4" name="Footer Placeholder 3"/>
          <p:cNvSpPr>
            <a:spLocks noGrp="1"/>
          </p:cNvSpPr>
          <p:nvPr>
            <p:ph type="ftr" sz="quarter" idx="11"/>
          </p:nvPr>
        </p:nvSpPr>
        <p:spPr/>
        <p:txBody>
          <a:bodyPr/>
          <a:lstStyle/>
          <a:p>
            <a:endParaRPr lang="en-US"/>
          </a:p>
        </p:txBody>
      </p:sp>
      <p:sp>
        <p:nvSpPr>
          <p:cNvPr id="8"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0938282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9/14/2025</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8483141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46088"/>
            <a:ext cx="2629584"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4743494" y="446089"/>
            <a:ext cx="3790906"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942415" y="1598613"/>
            <a:ext cx="2629584"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9/14/2025</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0187093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800600"/>
            <a:ext cx="6591985"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942415" y="634965"/>
            <a:ext cx="6591985"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942415" y="5367338"/>
            <a:ext cx="6591985"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9/14/2025</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5073641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36" name="Group 35"/>
          <p:cNvGrpSpPr/>
          <p:nvPr/>
        </p:nvGrpSpPr>
        <p:grpSpPr>
          <a:xfrm>
            <a:off x="1" y="228600"/>
            <a:ext cx="1981200" cy="6638628"/>
            <a:chOff x="2487613" y="285750"/>
            <a:chExt cx="2428875" cy="5654676"/>
          </a:xfrm>
        </p:grpSpPr>
        <p:sp>
          <p:nvSpPr>
            <p:cNvPr id="37"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38"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39"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40"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41"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42"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43"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44"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45"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46"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47"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48"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49" name="Group 48"/>
          <p:cNvGrpSpPr/>
          <p:nvPr/>
        </p:nvGrpSpPr>
        <p:grpSpPr>
          <a:xfrm>
            <a:off x="20421" y="749"/>
            <a:ext cx="1952272" cy="6852504"/>
            <a:chOff x="6627813" y="196102"/>
            <a:chExt cx="1952625" cy="5677649"/>
          </a:xfrm>
        </p:grpSpPr>
        <p:sp>
          <p:nvSpPr>
            <p:cNvPr id="50" name="Freeform 27"/>
            <p:cNvSpPr/>
            <p:nvPr/>
          </p:nvSpPr>
          <p:spPr bwMode="auto">
            <a:xfrm>
              <a:off x="6627813" y="196102"/>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51"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52"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53"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54"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55"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56"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57"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58"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59"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60"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61"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62" name="Rectangle 61"/>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945200" y="624110"/>
            <a:ext cx="6589200"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942415" y="2133600"/>
            <a:ext cx="6591985"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772400" y="6135089"/>
            <a:ext cx="766380" cy="370171"/>
          </a:xfrm>
          <a:prstGeom prst="rect">
            <a:avLst/>
          </a:prstGeom>
        </p:spPr>
        <p:txBody>
          <a:bodyPr vert="horz" lIns="91440" tIns="45720" rIns="91440" bIns="45720" rtlCol="0" anchor="ctr"/>
          <a:lstStyle>
            <a:lvl1pPr algn="r">
              <a:defRPr sz="900">
                <a:solidFill>
                  <a:schemeClr val="tx1">
                    <a:tint val="75000"/>
                  </a:schemeClr>
                </a:solidFill>
              </a:defRPr>
            </a:lvl1pPr>
          </a:lstStyle>
          <a:p>
            <a:fld id="{5BCAD085-E8A6-8845-BD4E-CB4CCA059FC4}" type="datetimeFigureOut">
              <a:rPr lang="en-US" smtClean="0"/>
              <a:t>9/14/2025</a:t>
            </a:fld>
            <a:endParaRPr lang="en-US"/>
          </a:p>
        </p:txBody>
      </p:sp>
      <p:sp>
        <p:nvSpPr>
          <p:cNvPr id="5" name="Footer Placeholder 4"/>
          <p:cNvSpPr>
            <a:spLocks noGrp="1"/>
          </p:cNvSpPr>
          <p:nvPr>
            <p:ph type="ftr" sz="quarter" idx="3"/>
          </p:nvPr>
        </p:nvSpPr>
        <p:spPr>
          <a:xfrm>
            <a:off x="1942415" y="6135809"/>
            <a:ext cx="5716488"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11228" y="787783"/>
            <a:ext cx="584978" cy="365125"/>
          </a:xfrm>
          <a:prstGeom prst="rect">
            <a:avLst/>
          </a:prstGeom>
        </p:spPr>
        <p:txBody>
          <a:bodyPr vert="horz" lIns="91440" tIns="45720" rIns="91440" bIns="45720" rtlCol="0" anchor="ctr"/>
          <a:lstStyle>
            <a:lvl1pPr algn="r">
              <a:defRPr sz="2000">
                <a:solidFill>
                  <a:srgbClr val="FEFFFF"/>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3813505993"/>
      </p:ext>
    </p:extLst>
  </p:cSld>
  <p:clrMap bg1="lt1" tx1="dk1" bg2="lt2" tx2="dk2" accent1="accent1" accent2="accent2" accent3="accent3" accent4="accent4" accent5="accent5" accent6="accent6" hlink="hlink" folHlink="folHlink"/>
  <p:sldLayoutIdLst>
    <p:sldLayoutId id="2147484133" r:id="rId1"/>
    <p:sldLayoutId id="2147484134" r:id="rId2"/>
    <p:sldLayoutId id="2147484135" r:id="rId3"/>
    <p:sldLayoutId id="2147484136" r:id="rId4"/>
    <p:sldLayoutId id="2147484137" r:id="rId5"/>
    <p:sldLayoutId id="2147484138" r:id="rId6"/>
    <p:sldLayoutId id="2147484139" r:id="rId7"/>
    <p:sldLayoutId id="2147484140" r:id="rId8"/>
    <p:sldLayoutId id="2147484141" r:id="rId9"/>
    <p:sldLayoutId id="2147484142" r:id="rId10"/>
    <p:sldLayoutId id="2147484143" r:id="rId11"/>
    <p:sldLayoutId id="2147484144" r:id="rId12"/>
    <p:sldLayoutId id="2147484145" r:id="rId13"/>
    <p:sldLayoutId id="2147484146" r:id="rId14"/>
    <p:sldLayoutId id="2147484147" r:id="rId15"/>
    <p:sldLayoutId id="2147484148"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b="1" u="sng" dirty="0" smtClean="0"/>
              <a:t>Our very own financial advisor</a:t>
            </a:r>
            <a:endParaRPr lang="en-ZA" b="1" u="sng" dirty="0"/>
          </a:p>
        </p:txBody>
      </p:sp>
      <p:sp>
        <p:nvSpPr>
          <p:cNvPr id="3" name="Text Placeholder 2"/>
          <p:cNvSpPr>
            <a:spLocks noGrp="1"/>
          </p:cNvSpPr>
          <p:nvPr>
            <p:ph type="body" idx="1"/>
          </p:nvPr>
        </p:nvSpPr>
        <p:spPr/>
        <p:txBody>
          <a:bodyPr/>
          <a:lstStyle/>
          <a:p>
            <a:r>
              <a:rPr lang="en-ZA" dirty="0" smtClean="0"/>
              <a:t>BYTE BUSTERS</a:t>
            </a:r>
            <a:endParaRPr lang="en-ZA" dirty="0"/>
          </a:p>
        </p:txBody>
      </p:sp>
    </p:spTree>
    <p:extLst>
      <p:ext uri="{BB962C8B-B14F-4D97-AF65-F5344CB8AC3E}">
        <p14:creationId xmlns:p14="http://schemas.microsoft.com/office/powerpoint/2010/main" val="4991804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u="sng" dirty="0"/>
              <a:t>Conclusion</a:t>
            </a:r>
          </a:p>
        </p:txBody>
      </p:sp>
      <p:sp>
        <p:nvSpPr>
          <p:cNvPr id="3" name="Content Placeholder 2"/>
          <p:cNvSpPr>
            <a:spLocks noGrp="1"/>
          </p:cNvSpPr>
          <p:nvPr>
            <p:ph idx="1"/>
          </p:nvPr>
        </p:nvSpPr>
        <p:spPr/>
        <p:txBody>
          <a:bodyPr>
            <a:normAutofit/>
          </a:bodyPr>
          <a:lstStyle/>
          <a:p>
            <a:r>
              <a:rPr lang="en-US" dirty="0"/>
              <a:t>Financial health is achievable for every South African with the right tools and guidance. Our AI-powered financial advisor offers a practical, scalable, and user-friendly solution to help individuals understand their finances, reduce debt, and build wealth. By democratizing access to financial advice, we aim to empower users to make informed decisions and secure their financial futures. Thank you for your attention, and we welcome any questions.</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u="sng" dirty="0" smtClean="0"/>
              <a:t>Introduction</a:t>
            </a:r>
            <a:endParaRPr lang="en-ZA" u="sng" dirty="0"/>
          </a:p>
        </p:txBody>
      </p:sp>
      <p:sp>
        <p:nvSpPr>
          <p:cNvPr id="3" name="Content Placeholder 2"/>
          <p:cNvSpPr>
            <a:spLocks noGrp="1"/>
          </p:cNvSpPr>
          <p:nvPr>
            <p:ph idx="1"/>
          </p:nvPr>
        </p:nvSpPr>
        <p:spPr/>
        <p:txBody>
          <a:bodyPr>
            <a:normAutofit/>
          </a:bodyPr>
          <a:lstStyle/>
          <a:p>
            <a:r>
              <a:rPr lang="en-US" dirty="0"/>
              <a:t>Financial well-being is a critical aspect of life, yet many South Africans struggle to manage their finances effectively due to limited access to personalized advice, high levels of debt, and a lack of financial literacy. To address these challenges, we propose an AI-powered financial advisor tool designed to help users analyze their income, expenses, debts, and financial risks. This tool provides actionable recommendations to improve financial health, promote savings, and guide investment decisions. Built using </a:t>
            </a:r>
            <a:r>
              <a:rPr lang="en-US" dirty="0" err="1"/>
              <a:t>FastAPI</a:t>
            </a:r>
            <a:r>
              <a:rPr lang="en-US" dirty="0"/>
              <a:t>, Python, and HTML, it offers a user-friendly, accessible, and efficient solution for individuals seeking to take control of their finances.</a:t>
            </a:r>
            <a:endParaRPr lang="en-ZA" dirty="0"/>
          </a:p>
        </p:txBody>
      </p:sp>
    </p:spTree>
    <p:extLst>
      <p:ext uri="{BB962C8B-B14F-4D97-AF65-F5344CB8AC3E}">
        <p14:creationId xmlns:p14="http://schemas.microsoft.com/office/powerpoint/2010/main" val="32553024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u="sng" dirty="0"/>
              <a:t>Background / Context</a:t>
            </a:r>
          </a:p>
        </p:txBody>
      </p:sp>
      <p:sp>
        <p:nvSpPr>
          <p:cNvPr id="3" name="Content Placeholder 2"/>
          <p:cNvSpPr>
            <a:spLocks noGrp="1"/>
          </p:cNvSpPr>
          <p:nvPr>
            <p:ph idx="1"/>
          </p:nvPr>
        </p:nvSpPr>
        <p:spPr/>
        <p:txBody>
          <a:bodyPr>
            <a:normAutofit/>
          </a:bodyPr>
          <a:lstStyle/>
          <a:p>
            <a:r>
              <a:rPr lang="en-US" dirty="0"/>
              <a:t>South Africa faces significant financial inclusion challenges, with many individuals lacking the resources or knowledge to make informed financial decisions. High levels of personal debt, unpredictable expenses, and limited access to financial advisors often lead to poor financial outcomes. An AI-driven tool that simplifies financial analysis and offers personalized guidance can bridge this gap, empowering users to make smarter choices and work toward long-term stability.</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u="sng" dirty="0"/>
              <a:t>Problem Statement</a:t>
            </a:r>
          </a:p>
        </p:txBody>
      </p:sp>
      <p:sp>
        <p:nvSpPr>
          <p:cNvPr id="3" name="Content Placeholder 2"/>
          <p:cNvSpPr>
            <a:spLocks noGrp="1"/>
          </p:cNvSpPr>
          <p:nvPr>
            <p:ph idx="1"/>
          </p:nvPr>
        </p:nvSpPr>
        <p:spPr/>
        <p:txBody>
          <a:bodyPr>
            <a:normAutofit/>
          </a:bodyPr>
          <a:lstStyle/>
          <a:p>
            <a:r>
              <a:rPr lang="en-US" dirty="0"/>
              <a:t>Many people find it difficult to track their income and expenses, manage debt, and plan for the future. Without a clear understanding of their financial situation, they may overspend, accumulate debt, or miss opportunities to save and invest. This cycle can be hard to break without guidance, leading to stress and financial instability. There is a clear need for an accessible digital tool that provides personalized insights and recommendations to help users improve their financial health.</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u="sng" dirty="0"/>
              <a:t>Proposed Solution</a:t>
            </a:r>
          </a:p>
        </p:txBody>
      </p:sp>
      <p:sp>
        <p:nvSpPr>
          <p:cNvPr id="3" name="Content Placeholder 2"/>
          <p:cNvSpPr>
            <a:spLocks noGrp="1"/>
          </p:cNvSpPr>
          <p:nvPr>
            <p:ph idx="1"/>
          </p:nvPr>
        </p:nvSpPr>
        <p:spPr/>
        <p:txBody>
          <a:bodyPr>
            <a:normAutofit/>
          </a:bodyPr>
          <a:lstStyle/>
          <a:p>
            <a:r>
              <a:rPr lang="en-US" dirty="0"/>
              <a:t>Our solution is a web-based financial advisor that uses AI to analyze users' financial data and generate tailored advice. Users input their monthly income, expenses, debts, and financial goals. The system then calculates key metrics such as debt-to-income ratio, disposable income, and risk tolerance. Based on this analysis, it offers recommendations on budgeting, debt repayment, saving strategies, and low-risk investments. The tool is built with </a:t>
            </a:r>
            <a:r>
              <a:rPr lang="en-US" dirty="0" err="1"/>
              <a:t>FastAPI</a:t>
            </a:r>
            <a:r>
              <a:rPr lang="en-US" dirty="0"/>
              <a:t> for the backend, Python </a:t>
            </a:r>
            <a:r>
              <a:rPr lang="en-US" dirty="0" smtClean="0"/>
              <a:t>for a model that advices , </a:t>
            </a:r>
            <a:r>
              <a:rPr lang="en-US" dirty="0"/>
              <a:t>and HTML/CSS/JavaScript for the frontend, ensuring a responsive and intuitive user experience.</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u="sng" dirty="0"/>
              <a:t>System Workflow</a:t>
            </a:r>
          </a:p>
        </p:txBody>
      </p:sp>
      <p:sp>
        <p:nvSpPr>
          <p:cNvPr id="3" name="Content Placeholder 2"/>
          <p:cNvSpPr>
            <a:spLocks noGrp="1"/>
          </p:cNvSpPr>
          <p:nvPr>
            <p:ph idx="1"/>
          </p:nvPr>
        </p:nvSpPr>
        <p:spPr/>
        <p:txBody>
          <a:bodyPr>
            <a:normAutofit/>
          </a:bodyPr>
          <a:lstStyle/>
          <a:p>
            <a:r>
              <a:rPr lang="en-US" dirty="0"/>
              <a:t>The tool operates in four simple steps: First, users enter their financial details through </a:t>
            </a:r>
            <a:r>
              <a:rPr lang="en-US" dirty="0" smtClean="0"/>
              <a:t>easy-to-use </a:t>
            </a:r>
            <a:r>
              <a:rPr lang="en-US" dirty="0"/>
              <a:t>interface. Second, the system processes this data using Python-based algorithms to evaluate spending patterns, debt levels, and financial risks. Third, it generates a comprehensive financial health report with visualizations such as </a:t>
            </a:r>
            <a:r>
              <a:rPr lang="en-US" dirty="0" smtClean="0"/>
              <a:t>charts. </a:t>
            </a:r>
            <a:r>
              <a:rPr lang="en-US" dirty="0"/>
              <a:t>Fourth, users receive personalized advice, including practical steps to reduce expenses, pay off debt faster, and start saving or investing based on their risk profile and goals.</a:t>
            </a: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A" u="sng" dirty="0"/>
              <a:t>Key Features</a:t>
            </a:r>
          </a:p>
        </p:txBody>
      </p:sp>
      <p:sp>
        <p:nvSpPr>
          <p:cNvPr id="3" name="Content Placeholder 2"/>
          <p:cNvSpPr>
            <a:spLocks noGrp="1"/>
          </p:cNvSpPr>
          <p:nvPr>
            <p:ph idx="1"/>
          </p:nvPr>
        </p:nvSpPr>
        <p:spPr/>
        <p:txBody>
          <a:bodyPr>
            <a:normAutofit/>
          </a:bodyPr>
          <a:lstStyle/>
          <a:p>
            <a:r>
              <a:rPr lang="en-US" dirty="0"/>
              <a:t>The financial advisor includes several key features: Income and Expense Analysis to help users visualize where their money is going; Debt Management tools to create repayment plans and reduce interest burdens; Risk Assessment to evaluate financial vulnerability and recommend suitable products; Personalized Recommendations for saving and investing; and a User-Friendly Dashboard that displays all insights in a clear and accessible manner. These features are designed to be practical and easy to understand, even for those with limited financial knowledge.</a:t>
            </a:r>
            <a:endParaRPr lang="en-ZA" dirty="0"/>
          </a:p>
        </p:txBody>
      </p:sp>
    </p:spTree>
    <p:extLst>
      <p:ext uri="{BB962C8B-B14F-4D97-AF65-F5344CB8AC3E}">
        <p14:creationId xmlns:p14="http://schemas.microsoft.com/office/powerpoint/2010/main" val="21432385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u="sng" dirty="0"/>
              <a:t>Benefits for South Africa</a:t>
            </a:r>
          </a:p>
        </p:txBody>
      </p:sp>
      <p:sp>
        <p:nvSpPr>
          <p:cNvPr id="3" name="Content Placeholder 2"/>
          <p:cNvSpPr>
            <a:spLocks noGrp="1"/>
          </p:cNvSpPr>
          <p:nvPr>
            <p:ph idx="1"/>
          </p:nvPr>
        </p:nvSpPr>
        <p:spPr/>
        <p:txBody>
          <a:bodyPr>
            <a:normAutofit/>
          </a:bodyPr>
          <a:lstStyle/>
          <a:p>
            <a:r>
              <a:rPr lang="en-US" dirty="0"/>
              <a:t>This tool offers numerous benefits, including helping users avoid debt traps by providing structured repayment plans, encouraging responsible spending through budget tracking, improving financial literacy with educational insights, and offering accessibility to anyone with an internet connection. It also supports long-term financial planning, enabling users to set and achieve goals such as saving for a home, education, or retirement.</a:t>
            </a: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u="sng" dirty="0"/>
              <a:t>Use Case / Scenario</a:t>
            </a:r>
          </a:p>
        </p:txBody>
      </p:sp>
      <p:sp>
        <p:nvSpPr>
          <p:cNvPr id="3" name="Content Placeholder 2"/>
          <p:cNvSpPr>
            <a:spLocks noGrp="1"/>
          </p:cNvSpPr>
          <p:nvPr>
            <p:ph idx="1"/>
          </p:nvPr>
        </p:nvSpPr>
        <p:spPr/>
        <p:txBody>
          <a:bodyPr>
            <a:normAutofit/>
          </a:bodyPr>
          <a:lstStyle/>
          <a:p>
            <a:r>
              <a:rPr lang="en-US" dirty="0"/>
              <a:t>Consider </a:t>
            </a:r>
            <a:r>
              <a:rPr lang="en-US" dirty="0" smtClean="0"/>
              <a:t>Austin, </a:t>
            </a:r>
            <a:r>
              <a:rPr lang="en-US" dirty="0"/>
              <a:t>a teacher earning R25,000 per month. After entering his income, expenses (R18,000), and debt (R5,000 car loan), the tool analyzes his finances. It identifies that he spends too much on non-essentials and suggests reducing discretionary spending by R2,000. It also creates a debt repayment plan to clear his car loan faster and recommends a low-risk savings fund to help him save for a home. With these actionable steps, </a:t>
            </a:r>
            <a:r>
              <a:rPr lang="en-US" dirty="0" smtClean="0"/>
              <a:t>Austin </a:t>
            </a:r>
            <a:r>
              <a:rPr lang="en-US" dirty="0"/>
              <a:t>can better manage his finances and work toward his goal of homeownership.</a:t>
            </a:r>
            <a:endParaRPr dirty="0"/>
          </a:p>
        </p:txBody>
      </p:sp>
    </p:spTree>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E5369"/>
      </a:dk2>
      <a:lt2>
        <a:srgbClr val="CFE2E7"/>
      </a:lt2>
      <a:accent1>
        <a:srgbClr val="353535"/>
      </a:accent1>
      <a:accent2>
        <a:srgbClr val="1CACE3"/>
      </a:accent2>
      <a:accent3>
        <a:srgbClr val="265991"/>
      </a:accent3>
      <a:accent4>
        <a:srgbClr val="7E40CC"/>
      </a:accent4>
      <a:accent5>
        <a:srgbClr val="B927E9"/>
      </a:accent5>
      <a:accent6>
        <a:srgbClr val="E833BF"/>
      </a:accent6>
      <a:hlink>
        <a:srgbClr val="2DA0F1"/>
      </a:hlink>
      <a:folHlink>
        <a:srgbClr val="7ED1E6"/>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31</TotalTime>
  <Words>819</Words>
  <Application>Microsoft Office PowerPoint</Application>
  <PresentationFormat>On-screen Show (4:3)</PresentationFormat>
  <Paragraphs>20</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Century Gothic</vt:lpstr>
      <vt:lpstr>Wingdings 3</vt:lpstr>
      <vt:lpstr>Wisp</vt:lpstr>
      <vt:lpstr>Our very own financial advisor</vt:lpstr>
      <vt:lpstr>Introduction</vt:lpstr>
      <vt:lpstr>Background / Context</vt:lpstr>
      <vt:lpstr>Problem Statement</vt:lpstr>
      <vt:lpstr>Proposed Solution</vt:lpstr>
      <vt:lpstr>System Workflow</vt:lpstr>
      <vt:lpstr>Key Features</vt:lpstr>
      <vt:lpstr>Benefits for South Africa</vt:lpstr>
      <vt:lpstr>Use Case / Scenario</vt:lpstr>
      <vt:lpstr>Conclusion</vt:lpstr>
    </vt:vector>
  </TitlesOfParts>
  <Manager/>
  <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Financial Advisor for South Africa</dc:title>
  <dc:subject/>
  <dc:creator>rendi netshianane</dc:creator>
  <cp:keywords/>
  <dc:description>generated using python-pptx</dc:description>
  <cp:lastModifiedBy>rendi netshianane</cp:lastModifiedBy>
  <cp:revision>4</cp:revision>
  <dcterms:created xsi:type="dcterms:W3CDTF">2013-01-27T09:14:16Z</dcterms:created>
  <dcterms:modified xsi:type="dcterms:W3CDTF">2025-09-13T23:01:16Z</dcterms:modified>
  <cp:category/>
</cp:coreProperties>
</file>