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2"/>
  </p:notesMasterIdLst>
  <p:sldIdLst>
    <p:sldId id="278" r:id="rId5"/>
    <p:sldId id="280" r:id="rId6"/>
    <p:sldId id="281" r:id="rId7"/>
    <p:sldId id="283" r:id="rId8"/>
    <p:sldId id="285" r:id="rId9"/>
    <p:sldId id="284" r:id="rId10"/>
    <p:sldId id="27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9CB3F8C-F837-4B05-92BF-03A2DB8E98B2}">
          <p14:sldIdLst>
            <p14:sldId id="278"/>
            <p14:sldId id="280"/>
            <p14:sldId id="281"/>
          </p14:sldIdLst>
        </p14:section>
        <p14:section name="Untitled Section" id="{09F0CD79-EA2D-44C8-8E30-84C43EF28859}">
          <p14:sldIdLst>
            <p14:sldId id="283"/>
            <p14:sldId id="285"/>
          </p14:sldIdLst>
        </p14:section>
        <p14:section name="Untitled Section" id="{89E6A1E2-394C-48A8-9F1A-9E0EB07F1930}">
          <p14:sldIdLst>
            <p14:sldId id="284"/>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102" d="100"/>
          <a:sy n="102" d="100"/>
        </p:scale>
        <p:origin x="144"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000E32-C68C-4AF5-A40D-44B440E6521E}"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ZA"/>
        </a:p>
      </dgm:t>
    </dgm:pt>
    <dgm:pt modelId="{2071A366-9236-4156-ADAD-1232E1806DC9}">
      <dgm:prSet phldrT="[Text]"/>
      <dgm:spPr>
        <a:solidFill>
          <a:srgbClr val="0070C0"/>
        </a:solidFill>
        <a:ln>
          <a:solidFill>
            <a:srgbClr val="0070C0"/>
          </a:solidFill>
        </a:ln>
      </dgm:spPr>
      <dgm:t>
        <a:bodyPr/>
        <a:lstStyle/>
        <a:p>
          <a:r>
            <a:rPr lang="en-ZA" dirty="0"/>
            <a:t>2</a:t>
          </a:r>
        </a:p>
      </dgm:t>
    </dgm:pt>
    <dgm:pt modelId="{B3AECD0F-4BB4-4067-8D64-35E2C04EEF32}" type="parTrans" cxnId="{DDA091B5-79A3-49FF-984E-0561F4F85338}">
      <dgm:prSet/>
      <dgm:spPr/>
      <dgm:t>
        <a:bodyPr/>
        <a:lstStyle/>
        <a:p>
          <a:endParaRPr lang="en-ZA"/>
        </a:p>
      </dgm:t>
    </dgm:pt>
    <dgm:pt modelId="{F0AC5C4F-CB9E-4EA1-9829-9268D87F2ECF}" type="sibTrans" cxnId="{DDA091B5-79A3-49FF-984E-0561F4F85338}">
      <dgm:prSet/>
      <dgm:spPr/>
      <dgm:t>
        <a:bodyPr/>
        <a:lstStyle/>
        <a:p>
          <a:endParaRPr lang="en-ZA"/>
        </a:p>
      </dgm:t>
    </dgm:pt>
    <dgm:pt modelId="{424DD3C1-6606-4832-9EFC-6F84BDEDC59D}">
      <dgm:prSet phldrT="[Text]"/>
      <dgm:spPr>
        <a:ln>
          <a:solidFill>
            <a:srgbClr val="0070C0"/>
          </a:solidFill>
        </a:ln>
      </dgm:spPr>
      <dgm:t>
        <a:bodyPr/>
        <a:lstStyle/>
        <a:p>
          <a:r>
            <a:rPr lang="en-GB" dirty="0"/>
            <a:t>What is Digital Technology?</a:t>
          </a:r>
          <a:endParaRPr lang="en-ZA" dirty="0"/>
        </a:p>
      </dgm:t>
    </dgm:pt>
    <dgm:pt modelId="{04CBCA0C-0649-42FC-BE9A-8ADE9E67F5D6}" type="parTrans" cxnId="{0F905A94-629E-4102-9AC1-85453C161D96}">
      <dgm:prSet/>
      <dgm:spPr/>
      <dgm:t>
        <a:bodyPr/>
        <a:lstStyle/>
        <a:p>
          <a:endParaRPr lang="en-ZA"/>
        </a:p>
      </dgm:t>
    </dgm:pt>
    <dgm:pt modelId="{59461990-6A34-4C4A-B251-3AF0550F44A3}" type="sibTrans" cxnId="{0F905A94-629E-4102-9AC1-85453C161D96}">
      <dgm:prSet/>
      <dgm:spPr/>
      <dgm:t>
        <a:bodyPr/>
        <a:lstStyle/>
        <a:p>
          <a:endParaRPr lang="en-ZA"/>
        </a:p>
      </dgm:t>
    </dgm:pt>
    <dgm:pt modelId="{ED15BC3E-85F6-47E7-9B86-F86A9EEFDC2B}">
      <dgm:prSet phldrT="[Text]"/>
      <dgm:spPr>
        <a:solidFill>
          <a:srgbClr val="0070C0"/>
        </a:solidFill>
        <a:ln>
          <a:solidFill>
            <a:srgbClr val="0070C0"/>
          </a:solidFill>
        </a:ln>
      </dgm:spPr>
      <dgm:t>
        <a:bodyPr/>
        <a:lstStyle/>
        <a:p>
          <a:r>
            <a:rPr lang="en-ZA" dirty="0"/>
            <a:t>4</a:t>
          </a:r>
        </a:p>
      </dgm:t>
    </dgm:pt>
    <dgm:pt modelId="{9477AF39-CFCA-4DE7-84B8-5DA4980C21AB}" type="parTrans" cxnId="{57DBCAC6-F4FA-447E-AF44-32DEB63D0535}">
      <dgm:prSet/>
      <dgm:spPr/>
      <dgm:t>
        <a:bodyPr/>
        <a:lstStyle/>
        <a:p>
          <a:endParaRPr lang="en-ZA"/>
        </a:p>
      </dgm:t>
    </dgm:pt>
    <dgm:pt modelId="{CEC4E8BC-FC8E-44DF-B651-30C925302C30}" type="sibTrans" cxnId="{57DBCAC6-F4FA-447E-AF44-32DEB63D0535}">
      <dgm:prSet/>
      <dgm:spPr/>
      <dgm:t>
        <a:bodyPr/>
        <a:lstStyle/>
        <a:p>
          <a:endParaRPr lang="en-ZA"/>
        </a:p>
      </dgm:t>
    </dgm:pt>
    <dgm:pt modelId="{5A55EB5E-A634-4985-ADCE-4EC41118C516}">
      <dgm:prSet phldrT="[Text]"/>
      <dgm:spPr>
        <a:ln>
          <a:solidFill>
            <a:srgbClr val="0070C0"/>
          </a:solidFill>
        </a:ln>
      </dgm:spPr>
      <dgm:t>
        <a:bodyPr/>
        <a:lstStyle/>
        <a:p>
          <a:r>
            <a:rPr lang="en-ZA" dirty="0"/>
            <a:t>Emerging frontiers in Technology.</a:t>
          </a:r>
        </a:p>
      </dgm:t>
    </dgm:pt>
    <dgm:pt modelId="{1D8BDB27-B19A-44D8-AF65-7ED0EE42E851}" type="parTrans" cxnId="{EE26AED2-1CEE-4C43-82E0-54D65469ACC4}">
      <dgm:prSet/>
      <dgm:spPr/>
      <dgm:t>
        <a:bodyPr/>
        <a:lstStyle/>
        <a:p>
          <a:endParaRPr lang="en-ZA"/>
        </a:p>
      </dgm:t>
    </dgm:pt>
    <dgm:pt modelId="{38DC3B5B-BFE7-4713-BE4F-BD8270BBC2A1}" type="sibTrans" cxnId="{EE26AED2-1CEE-4C43-82E0-54D65469ACC4}">
      <dgm:prSet/>
      <dgm:spPr/>
      <dgm:t>
        <a:bodyPr/>
        <a:lstStyle/>
        <a:p>
          <a:endParaRPr lang="en-ZA"/>
        </a:p>
      </dgm:t>
    </dgm:pt>
    <dgm:pt modelId="{FF411E3E-8A6C-4300-8ECF-192B5A8BD3A8}">
      <dgm:prSet/>
      <dgm:spPr>
        <a:solidFill>
          <a:srgbClr val="0070C0"/>
        </a:solidFill>
        <a:ln>
          <a:solidFill>
            <a:srgbClr val="0070C0"/>
          </a:solidFill>
        </a:ln>
      </dgm:spPr>
      <dgm:t>
        <a:bodyPr/>
        <a:lstStyle/>
        <a:p>
          <a:r>
            <a:rPr lang="en-ZA" dirty="0"/>
            <a:t>3</a:t>
          </a:r>
        </a:p>
      </dgm:t>
    </dgm:pt>
    <dgm:pt modelId="{28BE5C97-7C8F-48DB-8294-3D1D5417A71F}" type="parTrans" cxnId="{33E7FE7E-E7FF-4C24-96EB-55721A77E1D6}">
      <dgm:prSet/>
      <dgm:spPr/>
    </dgm:pt>
    <dgm:pt modelId="{47C2F37E-6761-49F1-AB87-8D2E46D7D41A}" type="sibTrans" cxnId="{33E7FE7E-E7FF-4C24-96EB-55721A77E1D6}">
      <dgm:prSet/>
      <dgm:spPr/>
    </dgm:pt>
    <dgm:pt modelId="{86B06C36-2971-44EB-9FFE-8FFA91B27D52}">
      <dgm:prSet/>
      <dgm:spPr>
        <a:ln>
          <a:solidFill>
            <a:srgbClr val="0070C0"/>
          </a:solidFill>
        </a:ln>
      </dgm:spPr>
      <dgm:t>
        <a:bodyPr/>
        <a:lstStyle/>
        <a:p>
          <a:r>
            <a:rPr lang="en-GB" dirty="0"/>
            <a:t>Impact of Digital Technology on sustainable economic growth.</a:t>
          </a:r>
          <a:endParaRPr lang="en-ZA" dirty="0"/>
        </a:p>
      </dgm:t>
    </dgm:pt>
    <dgm:pt modelId="{D6EEBC1B-E9BD-4BF0-8464-40748F5A55FA}" type="parTrans" cxnId="{1FA5EC48-497C-40BF-BEEE-DE30D5CE605E}">
      <dgm:prSet/>
      <dgm:spPr/>
    </dgm:pt>
    <dgm:pt modelId="{9A0CAA8E-C2CF-4A14-97AB-A5D931030C4A}" type="sibTrans" cxnId="{1FA5EC48-497C-40BF-BEEE-DE30D5CE605E}">
      <dgm:prSet/>
      <dgm:spPr/>
    </dgm:pt>
    <dgm:pt modelId="{E61BF0FC-4B3E-417F-AAF3-4B7C810E8F18}">
      <dgm:prSet/>
      <dgm:spPr/>
      <dgm:t>
        <a:bodyPr/>
        <a:lstStyle/>
        <a:p>
          <a:endParaRPr lang="en-ZA"/>
        </a:p>
      </dgm:t>
    </dgm:pt>
    <dgm:pt modelId="{789B78E2-56E5-4532-AFF6-42F8F82CB4A0}" type="parTrans" cxnId="{001E81AD-7FB9-4A4E-9ACC-8F70A8C8EF6A}">
      <dgm:prSet/>
      <dgm:spPr/>
      <dgm:t>
        <a:bodyPr/>
        <a:lstStyle/>
        <a:p>
          <a:endParaRPr lang="en-ZA"/>
        </a:p>
      </dgm:t>
    </dgm:pt>
    <dgm:pt modelId="{4C102913-8649-426A-A54A-3EF10AC9F177}" type="sibTrans" cxnId="{001E81AD-7FB9-4A4E-9ACC-8F70A8C8EF6A}">
      <dgm:prSet/>
      <dgm:spPr/>
      <dgm:t>
        <a:bodyPr/>
        <a:lstStyle/>
        <a:p>
          <a:endParaRPr lang="en-ZA"/>
        </a:p>
      </dgm:t>
    </dgm:pt>
    <dgm:pt modelId="{8DB0F4B6-F275-4957-B10E-32372972A000}">
      <dgm:prSet/>
      <dgm:spPr>
        <a:ln>
          <a:solidFill>
            <a:srgbClr val="0070C0"/>
          </a:solidFill>
        </a:ln>
      </dgm:spPr>
      <dgm:t>
        <a:bodyPr/>
        <a:lstStyle/>
        <a:p>
          <a:r>
            <a:rPr lang="en-ZA" dirty="0"/>
            <a:t>Benefits of Digital Technology.</a:t>
          </a:r>
        </a:p>
      </dgm:t>
    </dgm:pt>
    <dgm:pt modelId="{B3A2871F-5D3C-434B-9050-10C349F104AD}" type="parTrans" cxnId="{17D0D7F0-60BD-46AA-B04B-BC6E0860BAE2}">
      <dgm:prSet/>
      <dgm:spPr/>
    </dgm:pt>
    <dgm:pt modelId="{EC4CD743-B662-4FAF-9CA4-9053EC3C1E1F}" type="sibTrans" cxnId="{17D0D7F0-60BD-46AA-B04B-BC6E0860BAE2}">
      <dgm:prSet/>
      <dgm:spPr/>
    </dgm:pt>
    <dgm:pt modelId="{63F740C8-C800-439F-A4C0-65BCB267E846}">
      <dgm:prSet/>
      <dgm:spPr>
        <a:solidFill>
          <a:srgbClr val="0070C0"/>
        </a:solidFill>
        <a:ln>
          <a:solidFill>
            <a:srgbClr val="0070C0"/>
          </a:solidFill>
        </a:ln>
      </dgm:spPr>
      <dgm:t>
        <a:bodyPr/>
        <a:lstStyle/>
        <a:p>
          <a:r>
            <a:rPr lang="en-ZA" dirty="0"/>
            <a:t>5</a:t>
          </a:r>
        </a:p>
      </dgm:t>
    </dgm:pt>
    <dgm:pt modelId="{92183267-C0EE-4F4B-BAD6-23B06AC6F8A4}" type="sibTrans" cxnId="{0102F6B8-3ED5-4BA9-B08F-5F94A0875F59}">
      <dgm:prSet/>
      <dgm:spPr/>
    </dgm:pt>
    <dgm:pt modelId="{AFF09B94-C9D7-459B-972D-CCE5592B9EC0}" type="parTrans" cxnId="{0102F6B8-3ED5-4BA9-B08F-5F94A0875F59}">
      <dgm:prSet/>
      <dgm:spPr/>
    </dgm:pt>
    <dgm:pt modelId="{23E91EAA-D480-4D4E-87D7-DB756A19006E}" type="pres">
      <dgm:prSet presAssocID="{1B000E32-C68C-4AF5-A40D-44B440E6521E}" presName="linearFlow" presStyleCnt="0">
        <dgm:presLayoutVars>
          <dgm:dir/>
          <dgm:animLvl val="lvl"/>
          <dgm:resizeHandles val="exact"/>
        </dgm:presLayoutVars>
      </dgm:prSet>
      <dgm:spPr/>
    </dgm:pt>
    <dgm:pt modelId="{0F5873DD-4075-4A48-8FF4-F9073310C277}" type="pres">
      <dgm:prSet presAssocID="{2071A366-9236-4156-ADAD-1232E1806DC9}" presName="composite" presStyleCnt="0"/>
      <dgm:spPr/>
    </dgm:pt>
    <dgm:pt modelId="{B03D8B9B-7DAB-49C3-8000-0D7A446843D1}" type="pres">
      <dgm:prSet presAssocID="{2071A366-9236-4156-ADAD-1232E1806DC9}" presName="parentText" presStyleLbl="alignNode1" presStyleIdx="0" presStyleCnt="4">
        <dgm:presLayoutVars>
          <dgm:chMax val="1"/>
          <dgm:bulletEnabled val="1"/>
        </dgm:presLayoutVars>
      </dgm:prSet>
      <dgm:spPr/>
    </dgm:pt>
    <dgm:pt modelId="{5A9404B1-B37E-4E1C-8D83-748D3578B37E}" type="pres">
      <dgm:prSet presAssocID="{2071A366-9236-4156-ADAD-1232E1806DC9}" presName="descendantText" presStyleLbl="alignAcc1" presStyleIdx="0" presStyleCnt="4" custLinFactNeighborX="136" custLinFactNeighborY="1471">
        <dgm:presLayoutVars>
          <dgm:bulletEnabled val="1"/>
        </dgm:presLayoutVars>
      </dgm:prSet>
      <dgm:spPr/>
    </dgm:pt>
    <dgm:pt modelId="{F8196BD1-1DDF-42AF-ADA9-1E226ABA7E91}" type="pres">
      <dgm:prSet presAssocID="{F0AC5C4F-CB9E-4EA1-9829-9268D87F2ECF}" presName="sp" presStyleCnt="0"/>
      <dgm:spPr/>
    </dgm:pt>
    <dgm:pt modelId="{B4F815D4-99B1-47AD-B5E3-E5679FB0CD07}" type="pres">
      <dgm:prSet presAssocID="{FF411E3E-8A6C-4300-8ECF-192B5A8BD3A8}" presName="composite" presStyleCnt="0"/>
      <dgm:spPr/>
    </dgm:pt>
    <dgm:pt modelId="{A298F1C5-C6EB-4C83-A1BA-F921C27E0BCD}" type="pres">
      <dgm:prSet presAssocID="{FF411E3E-8A6C-4300-8ECF-192B5A8BD3A8}" presName="parentText" presStyleLbl="alignNode1" presStyleIdx="1" presStyleCnt="4">
        <dgm:presLayoutVars>
          <dgm:chMax val="1"/>
          <dgm:bulletEnabled val="1"/>
        </dgm:presLayoutVars>
      </dgm:prSet>
      <dgm:spPr/>
    </dgm:pt>
    <dgm:pt modelId="{1FF38E4E-4C2B-446B-B844-17C19590D7A7}" type="pres">
      <dgm:prSet presAssocID="{FF411E3E-8A6C-4300-8ECF-192B5A8BD3A8}" presName="descendantText" presStyleLbl="alignAcc1" presStyleIdx="1" presStyleCnt="4">
        <dgm:presLayoutVars>
          <dgm:bulletEnabled val="1"/>
        </dgm:presLayoutVars>
      </dgm:prSet>
      <dgm:spPr/>
    </dgm:pt>
    <dgm:pt modelId="{D0E32ACD-ABA1-4D02-B97C-29C015F13671}" type="pres">
      <dgm:prSet presAssocID="{47C2F37E-6761-49F1-AB87-8D2E46D7D41A}" presName="sp" presStyleCnt="0"/>
      <dgm:spPr/>
    </dgm:pt>
    <dgm:pt modelId="{090E1A8C-4CFB-4318-90A6-8C4FD61DFC33}" type="pres">
      <dgm:prSet presAssocID="{ED15BC3E-85F6-47E7-9B86-F86A9EEFDC2B}" presName="composite" presStyleCnt="0"/>
      <dgm:spPr/>
    </dgm:pt>
    <dgm:pt modelId="{4B05916D-05C0-4F54-99A2-075F653A8D36}" type="pres">
      <dgm:prSet presAssocID="{ED15BC3E-85F6-47E7-9B86-F86A9EEFDC2B}" presName="parentText" presStyleLbl="alignNode1" presStyleIdx="2" presStyleCnt="4">
        <dgm:presLayoutVars>
          <dgm:chMax val="1"/>
          <dgm:bulletEnabled val="1"/>
        </dgm:presLayoutVars>
      </dgm:prSet>
      <dgm:spPr/>
    </dgm:pt>
    <dgm:pt modelId="{9EF7359E-B796-422C-A01E-F81E24ADB85A}" type="pres">
      <dgm:prSet presAssocID="{ED15BC3E-85F6-47E7-9B86-F86A9EEFDC2B}" presName="descendantText" presStyleLbl="alignAcc1" presStyleIdx="2" presStyleCnt="4">
        <dgm:presLayoutVars>
          <dgm:bulletEnabled val="1"/>
        </dgm:presLayoutVars>
      </dgm:prSet>
      <dgm:spPr/>
    </dgm:pt>
    <dgm:pt modelId="{7D2E7C44-E861-4289-8659-510BC0A9DB4F}" type="pres">
      <dgm:prSet presAssocID="{CEC4E8BC-FC8E-44DF-B651-30C925302C30}" presName="sp" presStyleCnt="0"/>
      <dgm:spPr/>
    </dgm:pt>
    <dgm:pt modelId="{48C3A8DA-D62A-411E-A7C0-5FD5B929D672}" type="pres">
      <dgm:prSet presAssocID="{63F740C8-C800-439F-A4C0-65BCB267E846}" presName="composite" presStyleCnt="0"/>
      <dgm:spPr/>
    </dgm:pt>
    <dgm:pt modelId="{A9EE7C9B-010C-4CF8-8B62-1A00F8C60377}" type="pres">
      <dgm:prSet presAssocID="{63F740C8-C800-439F-A4C0-65BCB267E846}" presName="parentText" presStyleLbl="alignNode1" presStyleIdx="3" presStyleCnt="4">
        <dgm:presLayoutVars>
          <dgm:chMax val="1"/>
          <dgm:bulletEnabled val="1"/>
        </dgm:presLayoutVars>
      </dgm:prSet>
      <dgm:spPr/>
    </dgm:pt>
    <dgm:pt modelId="{7EB8D4F5-6484-43DF-B881-81EFDC9F77F9}" type="pres">
      <dgm:prSet presAssocID="{63F740C8-C800-439F-A4C0-65BCB267E846}" presName="descendantText" presStyleLbl="alignAcc1" presStyleIdx="3" presStyleCnt="4">
        <dgm:presLayoutVars>
          <dgm:bulletEnabled val="1"/>
        </dgm:presLayoutVars>
      </dgm:prSet>
      <dgm:spPr/>
    </dgm:pt>
  </dgm:ptLst>
  <dgm:cxnLst>
    <dgm:cxn modelId="{E23A991E-A6E1-423C-A651-84FE5844B243}" type="presOf" srcId="{2071A366-9236-4156-ADAD-1232E1806DC9}" destId="{B03D8B9B-7DAB-49C3-8000-0D7A446843D1}" srcOrd="0" destOrd="0" presId="urn:microsoft.com/office/officeart/2005/8/layout/chevron2"/>
    <dgm:cxn modelId="{1F9A9E21-17FC-41CC-B163-28CF3C0479CA}" type="presOf" srcId="{63F740C8-C800-439F-A4C0-65BCB267E846}" destId="{A9EE7C9B-010C-4CF8-8B62-1A00F8C60377}" srcOrd="0" destOrd="0" presId="urn:microsoft.com/office/officeart/2005/8/layout/chevron2"/>
    <dgm:cxn modelId="{9B95F02E-903E-4C0C-B4A6-0ED3A20FAC84}" type="presOf" srcId="{1B000E32-C68C-4AF5-A40D-44B440E6521E}" destId="{23E91EAA-D480-4D4E-87D7-DB756A19006E}" srcOrd="0" destOrd="0" presId="urn:microsoft.com/office/officeart/2005/8/layout/chevron2"/>
    <dgm:cxn modelId="{1FA5EC48-497C-40BF-BEEE-DE30D5CE605E}" srcId="{FF411E3E-8A6C-4300-8ECF-192B5A8BD3A8}" destId="{86B06C36-2971-44EB-9FFE-8FFA91B27D52}" srcOrd="0" destOrd="0" parTransId="{D6EEBC1B-E9BD-4BF0-8464-40748F5A55FA}" sibTransId="{9A0CAA8E-C2CF-4A14-97AB-A5D931030C4A}"/>
    <dgm:cxn modelId="{33E7FE7E-E7FF-4C24-96EB-55721A77E1D6}" srcId="{1B000E32-C68C-4AF5-A40D-44B440E6521E}" destId="{FF411E3E-8A6C-4300-8ECF-192B5A8BD3A8}" srcOrd="1" destOrd="0" parTransId="{28BE5C97-7C8F-48DB-8294-3D1D5417A71F}" sibTransId="{47C2F37E-6761-49F1-AB87-8D2E46D7D41A}"/>
    <dgm:cxn modelId="{068C6584-BCE6-4044-8688-11C72D30B366}" type="presOf" srcId="{8DB0F4B6-F275-4957-B10E-32372972A000}" destId="{7EB8D4F5-6484-43DF-B881-81EFDC9F77F9}" srcOrd="0" destOrd="0" presId="urn:microsoft.com/office/officeart/2005/8/layout/chevron2"/>
    <dgm:cxn modelId="{9F9CEE86-FA2E-47D6-BAAC-D7C0C0E77789}" type="presOf" srcId="{ED15BC3E-85F6-47E7-9B86-F86A9EEFDC2B}" destId="{4B05916D-05C0-4F54-99A2-075F653A8D36}" srcOrd="0" destOrd="0" presId="urn:microsoft.com/office/officeart/2005/8/layout/chevron2"/>
    <dgm:cxn modelId="{0F905A94-629E-4102-9AC1-85453C161D96}" srcId="{2071A366-9236-4156-ADAD-1232E1806DC9}" destId="{424DD3C1-6606-4832-9EFC-6F84BDEDC59D}" srcOrd="0" destOrd="0" parTransId="{04CBCA0C-0649-42FC-BE9A-8ADE9E67F5D6}" sibTransId="{59461990-6A34-4C4A-B251-3AF0550F44A3}"/>
    <dgm:cxn modelId="{2A58AB9E-71F4-4E32-8A9A-3FFEB651DAC8}" type="presOf" srcId="{5A55EB5E-A634-4985-ADCE-4EC41118C516}" destId="{9EF7359E-B796-422C-A01E-F81E24ADB85A}" srcOrd="0" destOrd="0" presId="urn:microsoft.com/office/officeart/2005/8/layout/chevron2"/>
    <dgm:cxn modelId="{001E81AD-7FB9-4A4E-9ACC-8F70A8C8EF6A}" srcId="{FF411E3E-8A6C-4300-8ECF-192B5A8BD3A8}" destId="{E61BF0FC-4B3E-417F-AAF3-4B7C810E8F18}" srcOrd="1" destOrd="0" parTransId="{789B78E2-56E5-4532-AFF6-42F8F82CB4A0}" sibTransId="{4C102913-8649-426A-A54A-3EF10AC9F177}"/>
    <dgm:cxn modelId="{29E095AF-C194-4C9F-8102-EDC34F4BA47D}" type="presOf" srcId="{86B06C36-2971-44EB-9FFE-8FFA91B27D52}" destId="{1FF38E4E-4C2B-446B-B844-17C19590D7A7}" srcOrd="0" destOrd="0" presId="urn:microsoft.com/office/officeart/2005/8/layout/chevron2"/>
    <dgm:cxn modelId="{DDA091B5-79A3-49FF-984E-0561F4F85338}" srcId="{1B000E32-C68C-4AF5-A40D-44B440E6521E}" destId="{2071A366-9236-4156-ADAD-1232E1806DC9}" srcOrd="0" destOrd="0" parTransId="{B3AECD0F-4BB4-4067-8D64-35E2C04EEF32}" sibTransId="{F0AC5C4F-CB9E-4EA1-9829-9268D87F2ECF}"/>
    <dgm:cxn modelId="{0102F6B8-3ED5-4BA9-B08F-5F94A0875F59}" srcId="{1B000E32-C68C-4AF5-A40D-44B440E6521E}" destId="{63F740C8-C800-439F-A4C0-65BCB267E846}" srcOrd="3" destOrd="0" parTransId="{AFF09B94-C9D7-459B-972D-CCE5592B9EC0}" sibTransId="{92183267-C0EE-4F4B-BAD6-23B06AC6F8A4}"/>
    <dgm:cxn modelId="{1DD4B1C4-D71D-4DF7-9832-2B6485BB0434}" type="presOf" srcId="{424DD3C1-6606-4832-9EFC-6F84BDEDC59D}" destId="{5A9404B1-B37E-4E1C-8D83-748D3578B37E}" srcOrd="0" destOrd="0" presId="urn:microsoft.com/office/officeart/2005/8/layout/chevron2"/>
    <dgm:cxn modelId="{57DBCAC6-F4FA-447E-AF44-32DEB63D0535}" srcId="{1B000E32-C68C-4AF5-A40D-44B440E6521E}" destId="{ED15BC3E-85F6-47E7-9B86-F86A9EEFDC2B}" srcOrd="2" destOrd="0" parTransId="{9477AF39-CFCA-4DE7-84B8-5DA4980C21AB}" sibTransId="{CEC4E8BC-FC8E-44DF-B651-30C925302C30}"/>
    <dgm:cxn modelId="{8CBB50CC-D7E5-40A0-AC87-05D110C1746E}" type="presOf" srcId="{FF411E3E-8A6C-4300-8ECF-192B5A8BD3A8}" destId="{A298F1C5-C6EB-4C83-A1BA-F921C27E0BCD}" srcOrd="0" destOrd="0" presId="urn:microsoft.com/office/officeart/2005/8/layout/chevron2"/>
    <dgm:cxn modelId="{EE26AED2-1CEE-4C43-82E0-54D65469ACC4}" srcId="{ED15BC3E-85F6-47E7-9B86-F86A9EEFDC2B}" destId="{5A55EB5E-A634-4985-ADCE-4EC41118C516}" srcOrd="0" destOrd="0" parTransId="{1D8BDB27-B19A-44D8-AF65-7ED0EE42E851}" sibTransId="{38DC3B5B-BFE7-4713-BE4F-BD8270BBC2A1}"/>
    <dgm:cxn modelId="{17D0D7F0-60BD-46AA-B04B-BC6E0860BAE2}" srcId="{63F740C8-C800-439F-A4C0-65BCB267E846}" destId="{8DB0F4B6-F275-4957-B10E-32372972A000}" srcOrd="0" destOrd="0" parTransId="{B3A2871F-5D3C-434B-9050-10C349F104AD}" sibTransId="{EC4CD743-B662-4FAF-9CA4-9053EC3C1E1F}"/>
    <dgm:cxn modelId="{EEDCA1F4-C530-4A17-9079-5312DA10E06B}" type="presOf" srcId="{E61BF0FC-4B3E-417F-AAF3-4B7C810E8F18}" destId="{1FF38E4E-4C2B-446B-B844-17C19590D7A7}" srcOrd="0" destOrd="1" presId="urn:microsoft.com/office/officeart/2005/8/layout/chevron2"/>
    <dgm:cxn modelId="{D685B86C-C54E-4BF1-8F18-5CA2C2C928C2}" type="presParOf" srcId="{23E91EAA-D480-4D4E-87D7-DB756A19006E}" destId="{0F5873DD-4075-4A48-8FF4-F9073310C277}" srcOrd="0" destOrd="0" presId="urn:microsoft.com/office/officeart/2005/8/layout/chevron2"/>
    <dgm:cxn modelId="{D55160A0-AB8C-4390-8193-F352FD76AEAB}" type="presParOf" srcId="{0F5873DD-4075-4A48-8FF4-F9073310C277}" destId="{B03D8B9B-7DAB-49C3-8000-0D7A446843D1}" srcOrd="0" destOrd="0" presId="urn:microsoft.com/office/officeart/2005/8/layout/chevron2"/>
    <dgm:cxn modelId="{ABEB8740-48F3-4DE0-BD87-1C9A5D79CF2C}" type="presParOf" srcId="{0F5873DD-4075-4A48-8FF4-F9073310C277}" destId="{5A9404B1-B37E-4E1C-8D83-748D3578B37E}" srcOrd="1" destOrd="0" presId="urn:microsoft.com/office/officeart/2005/8/layout/chevron2"/>
    <dgm:cxn modelId="{A329E38E-81E3-4CD7-99B0-C9E9A74668FB}" type="presParOf" srcId="{23E91EAA-D480-4D4E-87D7-DB756A19006E}" destId="{F8196BD1-1DDF-42AF-ADA9-1E226ABA7E91}" srcOrd="1" destOrd="0" presId="urn:microsoft.com/office/officeart/2005/8/layout/chevron2"/>
    <dgm:cxn modelId="{CEA333DD-5065-480C-BE91-3CE67D9DBFC0}" type="presParOf" srcId="{23E91EAA-D480-4D4E-87D7-DB756A19006E}" destId="{B4F815D4-99B1-47AD-B5E3-E5679FB0CD07}" srcOrd="2" destOrd="0" presId="urn:microsoft.com/office/officeart/2005/8/layout/chevron2"/>
    <dgm:cxn modelId="{96286558-20A3-4730-8C16-6041F48DE76F}" type="presParOf" srcId="{B4F815D4-99B1-47AD-B5E3-E5679FB0CD07}" destId="{A298F1C5-C6EB-4C83-A1BA-F921C27E0BCD}" srcOrd="0" destOrd="0" presId="urn:microsoft.com/office/officeart/2005/8/layout/chevron2"/>
    <dgm:cxn modelId="{CAB18446-A292-4E50-AACE-C263E7ADDCEC}" type="presParOf" srcId="{B4F815D4-99B1-47AD-B5E3-E5679FB0CD07}" destId="{1FF38E4E-4C2B-446B-B844-17C19590D7A7}" srcOrd="1" destOrd="0" presId="urn:microsoft.com/office/officeart/2005/8/layout/chevron2"/>
    <dgm:cxn modelId="{B8CE2A21-FE29-4188-B829-E8784946C440}" type="presParOf" srcId="{23E91EAA-D480-4D4E-87D7-DB756A19006E}" destId="{D0E32ACD-ABA1-4D02-B97C-29C015F13671}" srcOrd="3" destOrd="0" presId="urn:microsoft.com/office/officeart/2005/8/layout/chevron2"/>
    <dgm:cxn modelId="{479BAB42-762F-4029-83BD-DA8F7F1FF650}" type="presParOf" srcId="{23E91EAA-D480-4D4E-87D7-DB756A19006E}" destId="{090E1A8C-4CFB-4318-90A6-8C4FD61DFC33}" srcOrd="4" destOrd="0" presId="urn:microsoft.com/office/officeart/2005/8/layout/chevron2"/>
    <dgm:cxn modelId="{98CABEFD-6A25-472A-ACBE-8F4ACC07E64B}" type="presParOf" srcId="{090E1A8C-4CFB-4318-90A6-8C4FD61DFC33}" destId="{4B05916D-05C0-4F54-99A2-075F653A8D36}" srcOrd="0" destOrd="0" presId="urn:microsoft.com/office/officeart/2005/8/layout/chevron2"/>
    <dgm:cxn modelId="{4CB91338-7664-4551-BFF0-FACAD79498BF}" type="presParOf" srcId="{090E1A8C-4CFB-4318-90A6-8C4FD61DFC33}" destId="{9EF7359E-B796-422C-A01E-F81E24ADB85A}" srcOrd="1" destOrd="0" presId="urn:microsoft.com/office/officeart/2005/8/layout/chevron2"/>
    <dgm:cxn modelId="{91D3461F-0AC4-4FE3-B4C3-82E7149EE391}" type="presParOf" srcId="{23E91EAA-D480-4D4E-87D7-DB756A19006E}" destId="{7D2E7C44-E861-4289-8659-510BC0A9DB4F}" srcOrd="5" destOrd="0" presId="urn:microsoft.com/office/officeart/2005/8/layout/chevron2"/>
    <dgm:cxn modelId="{CCDA70BD-6AE0-4898-8815-86EC760A7B38}" type="presParOf" srcId="{23E91EAA-D480-4D4E-87D7-DB756A19006E}" destId="{48C3A8DA-D62A-411E-A7C0-5FD5B929D672}" srcOrd="6" destOrd="0" presId="urn:microsoft.com/office/officeart/2005/8/layout/chevron2"/>
    <dgm:cxn modelId="{41A23929-F6ED-41F4-8328-A990409720BA}" type="presParOf" srcId="{48C3A8DA-D62A-411E-A7C0-5FD5B929D672}" destId="{A9EE7C9B-010C-4CF8-8B62-1A00F8C60377}" srcOrd="0" destOrd="0" presId="urn:microsoft.com/office/officeart/2005/8/layout/chevron2"/>
    <dgm:cxn modelId="{57CDE057-413F-4DDB-A95E-7E335375DC8F}" type="presParOf" srcId="{48C3A8DA-D62A-411E-A7C0-5FD5B929D672}" destId="{7EB8D4F5-6484-43DF-B881-81EFDC9F77F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663503-146C-4E85-B8EF-001A85A0AAB7}"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ZA"/>
        </a:p>
      </dgm:t>
    </dgm:pt>
    <dgm:pt modelId="{E29498F2-A79B-423D-9206-B7D4B60CDC1C}">
      <dgm:prSet phldrT="[Text]"/>
      <dgm:spPr>
        <a:solidFill>
          <a:srgbClr val="0070C0">
            <a:alpha val="50000"/>
          </a:srgbClr>
        </a:solidFill>
      </dgm:spPr>
      <dgm:t>
        <a:bodyPr/>
        <a:lstStyle/>
        <a:p>
          <a:r>
            <a:rPr lang="en-ZA" dirty="0">
              <a:solidFill>
                <a:schemeClr val="bg1"/>
              </a:solidFill>
            </a:rPr>
            <a:t>BENEFITS OF A DIGITAL ECONOMY</a:t>
          </a:r>
        </a:p>
      </dgm:t>
    </dgm:pt>
    <dgm:pt modelId="{95C70821-DDED-40C7-85C0-E0A23FB0E190}" type="parTrans" cxnId="{D09FB1EE-8125-40CD-A454-441549402F5E}">
      <dgm:prSet/>
      <dgm:spPr/>
      <dgm:t>
        <a:bodyPr/>
        <a:lstStyle/>
        <a:p>
          <a:endParaRPr lang="en-ZA"/>
        </a:p>
      </dgm:t>
    </dgm:pt>
    <dgm:pt modelId="{879B279B-2A3A-4BC1-A1AA-3A8E710F6446}" type="sibTrans" cxnId="{D09FB1EE-8125-40CD-A454-441549402F5E}">
      <dgm:prSet/>
      <dgm:spPr/>
      <dgm:t>
        <a:bodyPr/>
        <a:lstStyle/>
        <a:p>
          <a:endParaRPr lang="en-ZA"/>
        </a:p>
      </dgm:t>
    </dgm:pt>
    <dgm:pt modelId="{C7F40D74-8843-47B4-839C-36880FA66E78}">
      <dgm:prSet phldrT="[Text]"/>
      <dgm:spPr>
        <a:solidFill>
          <a:srgbClr val="0070C0">
            <a:alpha val="50000"/>
          </a:srgbClr>
        </a:solidFill>
      </dgm:spPr>
      <dgm:t>
        <a:bodyPr/>
        <a:lstStyle/>
        <a:p>
          <a:r>
            <a:rPr lang="en-ZA" dirty="0"/>
            <a:t>JOB CREATION, PARTICULARLY FOR YOUTH THROUGH DIGITAL SKILLS.</a:t>
          </a:r>
        </a:p>
      </dgm:t>
    </dgm:pt>
    <dgm:pt modelId="{02C70A00-2656-43FF-BC91-1D965DE91EDC}" type="parTrans" cxnId="{DC3C524E-8FC5-45A2-BEED-1F174C78C7FC}">
      <dgm:prSet/>
      <dgm:spPr/>
      <dgm:t>
        <a:bodyPr/>
        <a:lstStyle/>
        <a:p>
          <a:endParaRPr lang="en-ZA"/>
        </a:p>
      </dgm:t>
    </dgm:pt>
    <dgm:pt modelId="{F602618A-E714-43C3-A6CB-5161F1B9B31B}" type="sibTrans" cxnId="{DC3C524E-8FC5-45A2-BEED-1F174C78C7FC}">
      <dgm:prSet/>
      <dgm:spPr/>
      <dgm:t>
        <a:bodyPr/>
        <a:lstStyle/>
        <a:p>
          <a:endParaRPr lang="en-ZA"/>
        </a:p>
      </dgm:t>
    </dgm:pt>
    <dgm:pt modelId="{D2D09866-C748-489B-B665-4586EB3C50A2}">
      <dgm:prSet phldrT="[Text]"/>
      <dgm:spPr>
        <a:solidFill>
          <a:srgbClr val="0070C0">
            <a:alpha val="50000"/>
          </a:srgbClr>
        </a:solidFill>
      </dgm:spPr>
      <dgm:t>
        <a:bodyPr/>
        <a:lstStyle/>
        <a:p>
          <a:r>
            <a:rPr lang="en-ZA" dirty="0"/>
            <a:t>INFORMATION ACCESSIBILITY</a:t>
          </a:r>
        </a:p>
      </dgm:t>
    </dgm:pt>
    <dgm:pt modelId="{99121C7F-3638-476A-890B-B001649E1D0C}" type="parTrans" cxnId="{8D77D3E6-6D91-4308-9A59-541A5486C2C9}">
      <dgm:prSet/>
      <dgm:spPr/>
      <dgm:t>
        <a:bodyPr/>
        <a:lstStyle/>
        <a:p>
          <a:endParaRPr lang="en-ZA"/>
        </a:p>
      </dgm:t>
    </dgm:pt>
    <dgm:pt modelId="{2F0B75B8-0479-47DF-A48E-B597C8BA7E0A}" type="sibTrans" cxnId="{8D77D3E6-6D91-4308-9A59-541A5486C2C9}">
      <dgm:prSet/>
      <dgm:spPr/>
      <dgm:t>
        <a:bodyPr/>
        <a:lstStyle/>
        <a:p>
          <a:endParaRPr lang="en-ZA"/>
        </a:p>
      </dgm:t>
    </dgm:pt>
    <dgm:pt modelId="{101ADE3D-A2D5-440A-97F6-8B99D5BF30D1}">
      <dgm:prSet phldrT="[Text]"/>
      <dgm:spPr>
        <a:solidFill>
          <a:srgbClr val="0070C0">
            <a:alpha val="50000"/>
          </a:srgbClr>
        </a:solidFill>
      </dgm:spPr>
      <dgm:t>
        <a:bodyPr/>
        <a:lstStyle/>
        <a:p>
          <a:r>
            <a:rPr lang="en-ZA" dirty="0"/>
            <a:t>HIGH EFFICIENCY AND REDUCED PRODUCT PRICES THROUGH AUTOMATED OPERATIONS.</a:t>
          </a:r>
        </a:p>
      </dgm:t>
    </dgm:pt>
    <dgm:pt modelId="{6396CE56-2F7E-46B3-8FB5-F3E16F7B8388}" type="parTrans" cxnId="{F91E9483-DA03-4F0D-A02C-37D7ECB79069}">
      <dgm:prSet/>
      <dgm:spPr/>
      <dgm:t>
        <a:bodyPr/>
        <a:lstStyle/>
        <a:p>
          <a:endParaRPr lang="en-ZA"/>
        </a:p>
      </dgm:t>
    </dgm:pt>
    <dgm:pt modelId="{8867D2DE-8B92-48BF-9E31-207FA328566F}" type="sibTrans" cxnId="{F91E9483-DA03-4F0D-A02C-37D7ECB79069}">
      <dgm:prSet/>
      <dgm:spPr/>
      <dgm:t>
        <a:bodyPr/>
        <a:lstStyle/>
        <a:p>
          <a:endParaRPr lang="en-ZA"/>
        </a:p>
      </dgm:t>
    </dgm:pt>
    <dgm:pt modelId="{0C68E433-287E-4E7F-8B7E-5FADF0B48220}">
      <dgm:prSet phldrT="[Text]"/>
      <dgm:spPr>
        <a:solidFill>
          <a:srgbClr val="0070C0">
            <a:alpha val="50000"/>
          </a:srgbClr>
        </a:solidFill>
      </dgm:spPr>
      <dgm:t>
        <a:bodyPr/>
        <a:lstStyle/>
        <a:p>
          <a:r>
            <a:rPr lang="en-ZA" dirty="0"/>
            <a:t>INCOURAGES INNOVATION, WHERE COMPANIES CAN ADOPT AI TO OPTIMIZE PATTERN RECOGNITION IN DATA.</a:t>
          </a:r>
        </a:p>
      </dgm:t>
    </dgm:pt>
    <dgm:pt modelId="{1A787CC1-C7D4-4EC8-822A-13086265142A}" type="parTrans" cxnId="{C0FA5C0B-241D-48CA-AF82-214327FBF034}">
      <dgm:prSet/>
      <dgm:spPr/>
      <dgm:t>
        <a:bodyPr/>
        <a:lstStyle/>
        <a:p>
          <a:endParaRPr lang="en-ZA"/>
        </a:p>
      </dgm:t>
    </dgm:pt>
    <dgm:pt modelId="{3F2E91B6-CF90-41FD-94CC-4747C9B844CA}" type="sibTrans" cxnId="{C0FA5C0B-241D-48CA-AF82-214327FBF034}">
      <dgm:prSet/>
      <dgm:spPr/>
      <dgm:t>
        <a:bodyPr/>
        <a:lstStyle/>
        <a:p>
          <a:endParaRPr lang="en-ZA"/>
        </a:p>
      </dgm:t>
    </dgm:pt>
    <dgm:pt modelId="{F0171993-7F6D-4162-9EDD-667039AEBC96}">
      <dgm:prSet/>
      <dgm:spPr>
        <a:solidFill>
          <a:srgbClr val="0070C0">
            <a:alpha val="50000"/>
          </a:srgbClr>
        </a:solidFill>
      </dgm:spPr>
      <dgm:t>
        <a:bodyPr/>
        <a:lstStyle/>
        <a:p>
          <a:r>
            <a:rPr lang="en-ZA" dirty="0"/>
            <a:t>ABILITY TO SHARE AND EXCESS INFORMATION  </a:t>
          </a:r>
        </a:p>
      </dgm:t>
    </dgm:pt>
    <dgm:pt modelId="{CDB72FAD-D671-4F2E-9CA9-0CD7634526C0}" type="parTrans" cxnId="{69589CED-3299-4D53-BC10-DFAF8FB650F7}">
      <dgm:prSet/>
      <dgm:spPr/>
      <dgm:t>
        <a:bodyPr/>
        <a:lstStyle/>
        <a:p>
          <a:endParaRPr lang="en-ZA"/>
        </a:p>
      </dgm:t>
    </dgm:pt>
    <dgm:pt modelId="{9F651AD4-E801-4AD1-8830-D9EE1BFF49ED}" type="sibTrans" cxnId="{69589CED-3299-4D53-BC10-DFAF8FB650F7}">
      <dgm:prSet/>
      <dgm:spPr/>
      <dgm:t>
        <a:bodyPr/>
        <a:lstStyle/>
        <a:p>
          <a:endParaRPr lang="en-ZA"/>
        </a:p>
      </dgm:t>
    </dgm:pt>
    <dgm:pt modelId="{66D6A2D2-6126-4202-A944-651DEB5CEB90}" type="pres">
      <dgm:prSet presAssocID="{1B663503-146C-4E85-B8EF-001A85A0AAB7}" presName="composite" presStyleCnt="0">
        <dgm:presLayoutVars>
          <dgm:chMax val="1"/>
          <dgm:dir/>
          <dgm:resizeHandles val="exact"/>
        </dgm:presLayoutVars>
      </dgm:prSet>
      <dgm:spPr/>
    </dgm:pt>
    <dgm:pt modelId="{9A9FD5DD-3222-484D-8B91-B599D7C440D4}" type="pres">
      <dgm:prSet presAssocID="{1B663503-146C-4E85-B8EF-001A85A0AAB7}" presName="radial" presStyleCnt="0">
        <dgm:presLayoutVars>
          <dgm:animLvl val="ctr"/>
        </dgm:presLayoutVars>
      </dgm:prSet>
      <dgm:spPr/>
    </dgm:pt>
    <dgm:pt modelId="{828E2CD7-E5A4-4B49-96E4-AE5A4ED5B0F5}" type="pres">
      <dgm:prSet presAssocID="{E29498F2-A79B-423D-9206-B7D4B60CDC1C}" presName="centerShape" presStyleLbl="vennNode1" presStyleIdx="0" presStyleCnt="6"/>
      <dgm:spPr/>
    </dgm:pt>
    <dgm:pt modelId="{5DC53ED0-FA1F-40D3-96D2-6A7305EAE7E8}" type="pres">
      <dgm:prSet presAssocID="{F0171993-7F6D-4162-9EDD-667039AEBC96}" presName="node" presStyleLbl="vennNode1" presStyleIdx="1" presStyleCnt="6">
        <dgm:presLayoutVars>
          <dgm:bulletEnabled val="1"/>
        </dgm:presLayoutVars>
      </dgm:prSet>
      <dgm:spPr/>
    </dgm:pt>
    <dgm:pt modelId="{E67ADDCC-0C94-4A5E-8CB0-DF6C9CA38839}" type="pres">
      <dgm:prSet presAssocID="{C7F40D74-8843-47B4-839C-36880FA66E78}" presName="node" presStyleLbl="vennNode1" presStyleIdx="2" presStyleCnt="6">
        <dgm:presLayoutVars>
          <dgm:bulletEnabled val="1"/>
        </dgm:presLayoutVars>
      </dgm:prSet>
      <dgm:spPr/>
    </dgm:pt>
    <dgm:pt modelId="{55B2663D-83CC-4A5F-8D80-27BE291CE03C}" type="pres">
      <dgm:prSet presAssocID="{D2D09866-C748-489B-B665-4586EB3C50A2}" presName="node" presStyleLbl="vennNode1" presStyleIdx="3" presStyleCnt="6" custRadScaleRad="99528" custRadScaleInc="0">
        <dgm:presLayoutVars>
          <dgm:bulletEnabled val="1"/>
        </dgm:presLayoutVars>
      </dgm:prSet>
      <dgm:spPr/>
    </dgm:pt>
    <dgm:pt modelId="{EEC8DE67-8F14-4318-9FE7-09B3A074DB4A}" type="pres">
      <dgm:prSet presAssocID="{101ADE3D-A2D5-440A-97F6-8B99D5BF30D1}" presName="node" presStyleLbl="vennNode1" presStyleIdx="4" presStyleCnt="6">
        <dgm:presLayoutVars>
          <dgm:bulletEnabled val="1"/>
        </dgm:presLayoutVars>
      </dgm:prSet>
      <dgm:spPr/>
    </dgm:pt>
    <dgm:pt modelId="{4BFC55BB-EE1E-4BF9-BCF1-DD8A7CDA34BA}" type="pres">
      <dgm:prSet presAssocID="{0C68E433-287E-4E7F-8B7E-5FADF0B48220}" presName="node" presStyleLbl="vennNode1" presStyleIdx="5" presStyleCnt="6">
        <dgm:presLayoutVars>
          <dgm:bulletEnabled val="1"/>
        </dgm:presLayoutVars>
      </dgm:prSet>
      <dgm:spPr/>
    </dgm:pt>
  </dgm:ptLst>
  <dgm:cxnLst>
    <dgm:cxn modelId="{C0FA5C0B-241D-48CA-AF82-214327FBF034}" srcId="{E29498F2-A79B-423D-9206-B7D4B60CDC1C}" destId="{0C68E433-287E-4E7F-8B7E-5FADF0B48220}" srcOrd="4" destOrd="0" parTransId="{1A787CC1-C7D4-4EC8-822A-13086265142A}" sibTransId="{3F2E91B6-CF90-41FD-94CC-4747C9B844CA}"/>
    <dgm:cxn modelId="{F52AAC45-C948-4417-8060-B7418CC92E72}" type="presOf" srcId="{101ADE3D-A2D5-440A-97F6-8B99D5BF30D1}" destId="{EEC8DE67-8F14-4318-9FE7-09B3A074DB4A}" srcOrd="0" destOrd="0" presId="urn:microsoft.com/office/officeart/2005/8/layout/radial3"/>
    <dgm:cxn modelId="{DC3C524E-8FC5-45A2-BEED-1F174C78C7FC}" srcId="{E29498F2-A79B-423D-9206-B7D4B60CDC1C}" destId="{C7F40D74-8843-47B4-839C-36880FA66E78}" srcOrd="1" destOrd="0" parTransId="{02C70A00-2656-43FF-BC91-1D965DE91EDC}" sibTransId="{F602618A-E714-43C3-A6CB-5161F1B9B31B}"/>
    <dgm:cxn modelId="{35A7167A-80A4-49B2-9E04-F8A3631E9DB3}" type="presOf" srcId="{D2D09866-C748-489B-B665-4586EB3C50A2}" destId="{55B2663D-83CC-4A5F-8D80-27BE291CE03C}" srcOrd="0" destOrd="0" presId="urn:microsoft.com/office/officeart/2005/8/layout/radial3"/>
    <dgm:cxn modelId="{F91E9483-DA03-4F0D-A02C-37D7ECB79069}" srcId="{E29498F2-A79B-423D-9206-B7D4B60CDC1C}" destId="{101ADE3D-A2D5-440A-97F6-8B99D5BF30D1}" srcOrd="3" destOrd="0" parTransId="{6396CE56-2F7E-46B3-8FB5-F3E16F7B8388}" sibTransId="{8867D2DE-8B92-48BF-9E31-207FA328566F}"/>
    <dgm:cxn modelId="{D1A9099D-40C4-4FAE-8A28-674B2AE179E7}" type="presOf" srcId="{F0171993-7F6D-4162-9EDD-667039AEBC96}" destId="{5DC53ED0-FA1F-40D3-96D2-6A7305EAE7E8}" srcOrd="0" destOrd="0" presId="urn:microsoft.com/office/officeart/2005/8/layout/radial3"/>
    <dgm:cxn modelId="{6265C3A6-228A-4A43-97B4-96F294A5F3CB}" type="presOf" srcId="{E29498F2-A79B-423D-9206-B7D4B60CDC1C}" destId="{828E2CD7-E5A4-4B49-96E4-AE5A4ED5B0F5}" srcOrd="0" destOrd="0" presId="urn:microsoft.com/office/officeart/2005/8/layout/radial3"/>
    <dgm:cxn modelId="{BAE952BC-63D6-4BA3-8D13-D47D59B8E588}" type="presOf" srcId="{C7F40D74-8843-47B4-839C-36880FA66E78}" destId="{E67ADDCC-0C94-4A5E-8CB0-DF6C9CA38839}" srcOrd="0" destOrd="0" presId="urn:microsoft.com/office/officeart/2005/8/layout/radial3"/>
    <dgm:cxn modelId="{298527D6-BAE1-41E4-B1D0-7FB09F16CE0B}" type="presOf" srcId="{0C68E433-287E-4E7F-8B7E-5FADF0B48220}" destId="{4BFC55BB-EE1E-4BF9-BCF1-DD8A7CDA34BA}" srcOrd="0" destOrd="0" presId="urn:microsoft.com/office/officeart/2005/8/layout/radial3"/>
    <dgm:cxn modelId="{3E5BDFE1-56C9-44D2-B523-B83EEDE2B2AE}" type="presOf" srcId="{1B663503-146C-4E85-B8EF-001A85A0AAB7}" destId="{66D6A2D2-6126-4202-A944-651DEB5CEB90}" srcOrd="0" destOrd="0" presId="urn:microsoft.com/office/officeart/2005/8/layout/radial3"/>
    <dgm:cxn modelId="{8D77D3E6-6D91-4308-9A59-541A5486C2C9}" srcId="{E29498F2-A79B-423D-9206-B7D4B60CDC1C}" destId="{D2D09866-C748-489B-B665-4586EB3C50A2}" srcOrd="2" destOrd="0" parTransId="{99121C7F-3638-476A-890B-B001649E1D0C}" sibTransId="{2F0B75B8-0479-47DF-A48E-B597C8BA7E0A}"/>
    <dgm:cxn modelId="{69589CED-3299-4D53-BC10-DFAF8FB650F7}" srcId="{E29498F2-A79B-423D-9206-B7D4B60CDC1C}" destId="{F0171993-7F6D-4162-9EDD-667039AEBC96}" srcOrd="0" destOrd="0" parTransId="{CDB72FAD-D671-4F2E-9CA9-0CD7634526C0}" sibTransId="{9F651AD4-E801-4AD1-8830-D9EE1BFF49ED}"/>
    <dgm:cxn modelId="{D09FB1EE-8125-40CD-A454-441549402F5E}" srcId="{1B663503-146C-4E85-B8EF-001A85A0AAB7}" destId="{E29498F2-A79B-423D-9206-B7D4B60CDC1C}" srcOrd="0" destOrd="0" parTransId="{95C70821-DDED-40C7-85C0-E0A23FB0E190}" sibTransId="{879B279B-2A3A-4BC1-A1AA-3A8E710F6446}"/>
    <dgm:cxn modelId="{0B4BB6E0-E997-4D05-8737-5109106587E1}" type="presParOf" srcId="{66D6A2D2-6126-4202-A944-651DEB5CEB90}" destId="{9A9FD5DD-3222-484D-8B91-B599D7C440D4}" srcOrd="0" destOrd="0" presId="urn:microsoft.com/office/officeart/2005/8/layout/radial3"/>
    <dgm:cxn modelId="{A40A1F6A-5038-4F7B-AC27-322270210E37}" type="presParOf" srcId="{9A9FD5DD-3222-484D-8B91-B599D7C440D4}" destId="{828E2CD7-E5A4-4B49-96E4-AE5A4ED5B0F5}" srcOrd="0" destOrd="0" presId="urn:microsoft.com/office/officeart/2005/8/layout/radial3"/>
    <dgm:cxn modelId="{571DFD68-FC90-4881-9DB0-30F0BA52A480}" type="presParOf" srcId="{9A9FD5DD-3222-484D-8B91-B599D7C440D4}" destId="{5DC53ED0-FA1F-40D3-96D2-6A7305EAE7E8}" srcOrd="1" destOrd="0" presId="urn:microsoft.com/office/officeart/2005/8/layout/radial3"/>
    <dgm:cxn modelId="{26F88760-70F7-4E78-A70C-3EC572E22311}" type="presParOf" srcId="{9A9FD5DD-3222-484D-8B91-B599D7C440D4}" destId="{E67ADDCC-0C94-4A5E-8CB0-DF6C9CA38839}" srcOrd="2" destOrd="0" presId="urn:microsoft.com/office/officeart/2005/8/layout/radial3"/>
    <dgm:cxn modelId="{79CC06EF-E465-45C4-8C98-AC7D693CE689}" type="presParOf" srcId="{9A9FD5DD-3222-484D-8B91-B599D7C440D4}" destId="{55B2663D-83CC-4A5F-8D80-27BE291CE03C}" srcOrd="3" destOrd="0" presId="urn:microsoft.com/office/officeart/2005/8/layout/radial3"/>
    <dgm:cxn modelId="{64D59B65-CD66-475F-87A9-A78E7D4F2367}" type="presParOf" srcId="{9A9FD5DD-3222-484D-8B91-B599D7C440D4}" destId="{EEC8DE67-8F14-4318-9FE7-09B3A074DB4A}" srcOrd="4" destOrd="0" presId="urn:microsoft.com/office/officeart/2005/8/layout/radial3"/>
    <dgm:cxn modelId="{DCD06095-70B1-4120-B9AF-D877659419EA}" type="presParOf" srcId="{9A9FD5DD-3222-484D-8B91-B599D7C440D4}" destId="{4BFC55BB-EE1E-4BF9-BCF1-DD8A7CDA34BA}" srcOrd="5" destOrd="0" presId="urn:microsoft.com/office/officeart/2005/8/layout/radial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3D8B9B-7DAB-49C3-8000-0D7A446843D1}">
      <dsp:nvSpPr>
        <dsp:cNvPr id="0" name=""/>
        <dsp:cNvSpPr/>
      </dsp:nvSpPr>
      <dsp:spPr>
        <a:xfrm rot="5400000">
          <a:off x="-135973" y="136944"/>
          <a:ext cx="906489" cy="634542"/>
        </a:xfrm>
        <a:prstGeom prst="chevron">
          <a:avLst/>
        </a:prstGeom>
        <a:solidFill>
          <a:srgbClr val="0070C0"/>
        </a:solidFill>
        <a:ln w="15875" cap="rnd"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ZA" sz="1800" kern="1200" dirty="0"/>
            <a:t>2</a:t>
          </a:r>
        </a:p>
      </dsp:txBody>
      <dsp:txXfrm rot="-5400000">
        <a:off x="1" y="318241"/>
        <a:ext cx="634542" cy="271947"/>
      </dsp:txXfrm>
    </dsp:sp>
    <dsp:sp modelId="{5A9404B1-B37E-4E1C-8D83-748D3578B37E}">
      <dsp:nvSpPr>
        <dsp:cNvPr id="0" name=""/>
        <dsp:cNvSpPr/>
      </dsp:nvSpPr>
      <dsp:spPr>
        <a:xfrm rot="5400000">
          <a:off x="4086662" y="-3442481"/>
          <a:ext cx="589218" cy="7493457"/>
        </a:xfrm>
        <a:prstGeom prst="round2SameRect">
          <a:avLst/>
        </a:prstGeom>
        <a:solidFill>
          <a:schemeClr val="lt1">
            <a:alpha val="90000"/>
            <a:hueOff val="0"/>
            <a:satOff val="0"/>
            <a:lumOff val="0"/>
            <a:alphaOff val="0"/>
          </a:schemeClr>
        </a:solidFill>
        <a:ln w="15875" cap="rnd"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GB" sz="1700" kern="1200" dirty="0"/>
            <a:t>What is Digital Technology?</a:t>
          </a:r>
          <a:endParaRPr lang="en-ZA" sz="1700" kern="1200" dirty="0"/>
        </a:p>
      </dsp:txBody>
      <dsp:txXfrm rot="-5400000">
        <a:off x="634543" y="38401"/>
        <a:ext cx="7464694" cy="531692"/>
      </dsp:txXfrm>
    </dsp:sp>
    <dsp:sp modelId="{A298F1C5-C6EB-4C83-A1BA-F921C27E0BCD}">
      <dsp:nvSpPr>
        <dsp:cNvPr id="0" name=""/>
        <dsp:cNvSpPr/>
      </dsp:nvSpPr>
      <dsp:spPr>
        <a:xfrm rot="5400000">
          <a:off x="-135973" y="890158"/>
          <a:ext cx="906489" cy="634542"/>
        </a:xfrm>
        <a:prstGeom prst="chevron">
          <a:avLst/>
        </a:prstGeom>
        <a:solidFill>
          <a:srgbClr val="0070C0"/>
        </a:solidFill>
        <a:ln w="15875" cap="rnd"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ZA" sz="1800" kern="1200" dirty="0"/>
            <a:t>3</a:t>
          </a:r>
        </a:p>
      </dsp:txBody>
      <dsp:txXfrm rot="-5400000">
        <a:off x="1" y="1071455"/>
        <a:ext cx="634542" cy="271947"/>
      </dsp:txXfrm>
    </dsp:sp>
    <dsp:sp modelId="{1FF38E4E-4C2B-446B-B844-17C19590D7A7}">
      <dsp:nvSpPr>
        <dsp:cNvPr id="0" name=""/>
        <dsp:cNvSpPr/>
      </dsp:nvSpPr>
      <dsp:spPr>
        <a:xfrm rot="5400000">
          <a:off x="4086662" y="-2697934"/>
          <a:ext cx="589218" cy="7493457"/>
        </a:xfrm>
        <a:prstGeom prst="round2SameRect">
          <a:avLst/>
        </a:prstGeom>
        <a:solidFill>
          <a:schemeClr val="lt1">
            <a:alpha val="90000"/>
            <a:hueOff val="0"/>
            <a:satOff val="0"/>
            <a:lumOff val="0"/>
            <a:alphaOff val="0"/>
          </a:schemeClr>
        </a:solidFill>
        <a:ln w="15875" cap="rnd"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GB" sz="1700" kern="1200" dirty="0"/>
            <a:t>Impact of Digital Technology on sustainable economic growth.</a:t>
          </a:r>
          <a:endParaRPr lang="en-ZA" sz="1700" kern="1200" dirty="0"/>
        </a:p>
        <a:p>
          <a:pPr marL="171450" lvl="1" indent="-171450" algn="l" defTabSz="755650">
            <a:lnSpc>
              <a:spcPct val="90000"/>
            </a:lnSpc>
            <a:spcBef>
              <a:spcPct val="0"/>
            </a:spcBef>
            <a:spcAft>
              <a:spcPct val="15000"/>
            </a:spcAft>
            <a:buChar char="•"/>
          </a:pPr>
          <a:endParaRPr lang="en-ZA" sz="1700" kern="1200"/>
        </a:p>
      </dsp:txBody>
      <dsp:txXfrm rot="-5400000">
        <a:off x="634543" y="782948"/>
        <a:ext cx="7464694" cy="531692"/>
      </dsp:txXfrm>
    </dsp:sp>
    <dsp:sp modelId="{4B05916D-05C0-4F54-99A2-075F653A8D36}">
      <dsp:nvSpPr>
        <dsp:cNvPr id="0" name=""/>
        <dsp:cNvSpPr/>
      </dsp:nvSpPr>
      <dsp:spPr>
        <a:xfrm rot="5400000">
          <a:off x="-135973" y="1643372"/>
          <a:ext cx="906489" cy="634542"/>
        </a:xfrm>
        <a:prstGeom prst="chevron">
          <a:avLst/>
        </a:prstGeom>
        <a:solidFill>
          <a:srgbClr val="0070C0"/>
        </a:solidFill>
        <a:ln w="15875" cap="rnd"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ZA" sz="1800" kern="1200" dirty="0"/>
            <a:t>4</a:t>
          </a:r>
        </a:p>
      </dsp:txBody>
      <dsp:txXfrm rot="-5400000">
        <a:off x="1" y="1824669"/>
        <a:ext cx="634542" cy="271947"/>
      </dsp:txXfrm>
    </dsp:sp>
    <dsp:sp modelId="{9EF7359E-B796-422C-A01E-F81E24ADB85A}">
      <dsp:nvSpPr>
        <dsp:cNvPr id="0" name=""/>
        <dsp:cNvSpPr/>
      </dsp:nvSpPr>
      <dsp:spPr>
        <a:xfrm rot="5400000">
          <a:off x="4086662" y="-1944720"/>
          <a:ext cx="589218" cy="7493457"/>
        </a:xfrm>
        <a:prstGeom prst="round2SameRect">
          <a:avLst/>
        </a:prstGeom>
        <a:solidFill>
          <a:schemeClr val="lt1">
            <a:alpha val="90000"/>
            <a:hueOff val="0"/>
            <a:satOff val="0"/>
            <a:lumOff val="0"/>
            <a:alphaOff val="0"/>
          </a:schemeClr>
        </a:solidFill>
        <a:ln w="15875" cap="rnd"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ZA" sz="1700" kern="1200" dirty="0"/>
            <a:t>Emerging frontiers in Technology.</a:t>
          </a:r>
        </a:p>
      </dsp:txBody>
      <dsp:txXfrm rot="-5400000">
        <a:off x="634543" y="1536162"/>
        <a:ext cx="7464694" cy="531692"/>
      </dsp:txXfrm>
    </dsp:sp>
    <dsp:sp modelId="{A9EE7C9B-010C-4CF8-8B62-1A00F8C60377}">
      <dsp:nvSpPr>
        <dsp:cNvPr id="0" name=""/>
        <dsp:cNvSpPr/>
      </dsp:nvSpPr>
      <dsp:spPr>
        <a:xfrm rot="5400000">
          <a:off x="-135973" y="2396586"/>
          <a:ext cx="906489" cy="634542"/>
        </a:xfrm>
        <a:prstGeom prst="chevron">
          <a:avLst/>
        </a:prstGeom>
        <a:solidFill>
          <a:srgbClr val="0070C0"/>
        </a:solidFill>
        <a:ln w="15875" cap="rnd"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ZA" sz="1800" kern="1200" dirty="0"/>
            <a:t>5</a:t>
          </a:r>
        </a:p>
      </dsp:txBody>
      <dsp:txXfrm rot="-5400000">
        <a:off x="1" y="2577883"/>
        <a:ext cx="634542" cy="271947"/>
      </dsp:txXfrm>
    </dsp:sp>
    <dsp:sp modelId="{7EB8D4F5-6484-43DF-B881-81EFDC9F77F9}">
      <dsp:nvSpPr>
        <dsp:cNvPr id="0" name=""/>
        <dsp:cNvSpPr/>
      </dsp:nvSpPr>
      <dsp:spPr>
        <a:xfrm rot="5400000">
          <a:off x="4086662" y="-1191506"/>
          <a:ext cx="589218" cy="7493457"/>
        </a:xfrm>
        <a:prstGeom prst="round2SameRect">
          <a:avLst/>
        </a:prstGeom>
        <a:solidFill>
          <a:schemeClr val="lt1">
            <a:alpha val="90000"/>
            <a:hueOff val="0"/>
            <a:satOff val="0"/>
            <a:lumOff val="0"/>
            <a:alphaOff val="0"/>
          </a:schemeClr>
        </a:solidFill>
        <a:ln w="15875" cap="rnd"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ZA" sz="1700" kern="1200" dirty="0"/>
            <a:t>Benefits of Digital Technology.</a:t>
          </a:r>
        </a:p>
      </dsp:txBody>
      <dsp:txXfrm rot="-5400000">
        <a:off x="634543" y="2289376"/>
        <a:ext cx="7464694" cy="5316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8E2CD7-E5A4-4B49-96E4-AE5A4ED5B0F5}">
      <dsp:nvSpPr>
        <dsp:cNvPr id="0" name=""/>
        <dsp:cNvSpPr/>
      </dsp:nvSpPr>
      <dsp:spPr>
        <a:xfrm>
          <a:off x="1593205" y="1221015"/>
          <a:ext cx="2830415" cy="2830415"/>
        </a:xfrm>
        <a:prstGeom prst="ellipse">
          <a:avLst/>
        </a:prstGeom>
        <a:solidFill>
          <a:srgbClr val="0070C0">
            <a:alpha val="50000"/>
          </a:srgb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ZA" sz="3000" kern="1200" dirty="0">
              <a:solidFill>
                <a:schemeClr val="bg1"/>
              </a:solidFill>
            </a:rPr>
            <a:t>BENEFITS OF A DIGITAL ECONOMY</a:t>
          </a:r>
        </a:p>
      </dsp:txBody>
      <dsp:txXfrm>
        <a:off x="2007710" y="1635520"/>
        <a:ext cx="2001405" cy="2001405"/>
      </dsp:txXfrm>
    </dsp:sp>
    <dsp:sp modelId="{5DC53ED0-FA1F-40D3-96D2-6A7305EAE7E8}">
      <dsp:nvSpPr>
        <dsp:cNvPr id="0" name=""/>
        <dsp:cNvSpPr/>
      </dsp:nvSpPr>
      <dsp:spPr>
        <a:xfrm>
          <a:off x="2300809" y="87325"/>
          <a:ext cx="1415207" cy="1415207"/>
        </a:xfrm>
        <a:prstGeom prst="ellipse">
          <a:avLst/>
        </a:prstGeom>
        <a:solidFill>
          <a:srgbClr val="0070C0">
            <a:alpha val="50000"/>
          </a:srgb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ZA" sz="800" kern="1200" dirty="0"/>
            <a:t>ABILITY TO SHARE AND EXCESS INFORMATION  </a:t>
          </a:r>
        </a:p>
      </dsp:txBody>
      <dsp:txXfrm>
        <a:off x="2508061" y="294577"/>
        <a:ext cx="1000703" cy="1000703"/>
      </dsp:txXfrm>
    </dsp:sp>
    <dsp:sp modelId="{E67ADDCC-0C94-4A5E-8CB0-DF6C9CA38839}">
      <dsp:nvSpPr>
        <dsp:cNvPr id="0" name=""/>
        <dsp:cNvSpPr/>
      </dsp:nvSpPr>
      <dsp:spPr>
        <a:xfrm>
          <a:off x="4051984" y="1359627"/>
          <a:ext cx="1415207" cy="1415207"/>
        </a:xfrm>
        <a:prstGeom prst="ellipse">
          <a:avLst/>
        </a:prstGeom>
        <a:solidFill>
          <a:srgbClr val="0070C0">
            <a:alpha val="50000"/>
          </a:srgb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ZA" sz="800" kern="1200" dirty="0"/>
            <a:t>JOB CREATION, PARTICULARLY FOR YOUTH THROUGH DIGITAL SKILLS.</a:t>
          </a:r>
        </a:p>
      </dsp:txBody>
      <dsp:txXfrm>
        <a:off x="4259236" y="1566879"/>
        <a:ext cx="1000703" cy="1000703"/>
      </dsp:txXfrm>
    </dsp:sp>
    <dsp:sp modelId="{55B2663D-83CC-4A5F-8D80-27BE291CE03C}">
      <dsp:nvSpPr>
        <dsp:cNvPr id="0" name=""/>
        <dsp:cNvSpPr/>
      </dsp:nvSpPr>
      <dsp:spPr>
        <a:xfrm>
          <a:off x="3377986" y="3411226"/>
          <a:ext cx="1415207" cy="1415207"/>
        </a:xfrm>
        <a:prstGeom prst="ellipse">
          <a:avLst/>
        </a:prstGeom>
        <a:solidFill>
          <a:srgbClr val="0070C0">
            <a:alpha val="50000"/>
          </a:srgb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ZA" sz="800" kern="1200" dirty="0"/>
            <a:t>INFORMATION ACCESSIBILITY</a:t>
          </a:r>
        </a:p>
      </dsp:txBody>
      <dsp:txXfrm>
        <a:off x="3585238" y="3618478"/>
        <a:ext cx="1000703" cy="1000703"/>
      </dsp:txXfrm>
    </dsp:sp>
    <dsp:sp modelId="{EEC8DE67-8F14-4318-9FE7-09B3A074DB4A}">
      <dsp:nvSpPr>
        <dsp:cNvPr id="0" name=""/>
        <dsp:cNvSpPr/>
      </dsp:nvSpPr>
      <dsp:spPr>
        <a:xfrm>
          <a:off x="1218524" y="3418257"/>
          <a:ext cx="1415207" cy="1415207"/>
        </a:xfrm>
        <a:prstGeom prst="ellipse">
          <a:avLst/>
        </a:prstGeom>
        <a:solidFill>
          <a:srgbClr val="0070C0">
            <a:alpha val="50000"/>
          </a:srgb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ZA" sz="800" kern="1200" dirty="0"/>
            <a:t>HIGH EFFICIENCY AND REDUCED PRODUCT PRICES THROUGH AUTOMATED OPERATIONS.</a:t>
          </a:r>
        </a:p>
      </dsp:txBody>
      <dsp:txXfrm>
        <a:off x="1425776" y="3625509"/>
        <a:ext cx="1000703" cy="1000703"/>
      </dsp:txXfrm>
    </dsp:sp>
    <dsp:sp modelId="{4BFC55BB-EE1E-4BF9-BCF1-DD8A7CDA34BA}">
      <dsp:nvSpPr>
        <dsp:cNvPr id="0" name=""/>
        <dsp:cNvSpPr/>
      </dsp:nvSpPr>
      <dsp:spPr>
        <a:xfrm>
          <a:off x="549634" y="1359627"/>
          <a:ext cx="1415207" cy="1415207"/>
        </a:xfrm>
        <a:prstGeom prst="ellipse">
          <a:avLst/>
        </a:prstGeom>
        <a:solidFill>
          <a:srgbClr val="0070C0">
            <a:alpha val="50000"/>
          </a:srgb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ZA" sz="800" kern="1200" dirty="0"/>
            <a:t>INCOURAGES INNOVATION, WHERE COMPANIES CAN ADOPT AI TO OPTIMIZE PATTERN RECOGNITION IN DATA.</a:t>
          </a:r>
        </a:p>
      </dsp:txBody>
      <dsp:txXfrm>
        <a:off x="756886" y="1566879"/>
        <a:ext cx="1000703" cy="100070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1/31/2024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1/31/2024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1/31/2024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hyperlink" Target="https://pixabay.com/en/abstract-colorful-desktop-1018110/" TargetMode="External"/><Relationship Id="rId5" Type="http://schemas.openxmlformats.org/officeDocument/2006/relationships/image" Target="../media/image7.jpg"/><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hyperlink" Target="https://www.publicdomainpictures.net/view-image.php?image=320097&amp;picture=production-technology" TargetMode="External"/><Relationship Id="rId5" Type="http://schemas.openxmlformats.org/officeDocument/2006/relationships/image" Target="../media/image14.jp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6" name="Picture 5">
            <a:extLst>
              <a:ext uri="{FF2B5EF4-FFF2-40B4-BE49-F238E27FC236}">
                <a16:creationId xmlns:a16="http://schemas.microsoft.com/office/drawing/2014/main" id="{63C303E8-5C32-2B36-D9B4-D3E4F4CFEDA4}"/>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1" y="-190628"/>
            <a:ext cx="12314507" cy="8697121"/>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75323" y="2554368"/>
            <a:ext cx="3485073" cy="2034319"/>
          </a:xfrm>
          <a:solidFill>
            <a:schemeClr val="bg1"/>
          </a:solidFill>
        </p:spPr>
        <p:txBody>
          <a:bodyPr>
            <a:normAutofit/>
          </a:bodyPr>
          <a:lstStyle/>
          <a:p>
            <a:pPr algn="l"/>
            <a:r>
              <a:rPr lang="en-US" sz="4000" dirty="0"/>
              <a:t>Revolutionizing Tomorrow:</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75324" y="4733251"/>
            <a:ext cx="3485072" cy="1026544"/>
          </a:xfrm>
          <a:solidFill>
            <a:schemeClr val="bg1"/>
          </a:solidFill>
        </p:spPr>
        <p:txBody>
          <a:bodyPr>
            <a:normAutofit/>
          </a:bodyPr>
          <a:lstStyle/>
          <a:p>
            <a:pPr algn="l"/>
            <a:r>
              <a:rPr lang="en-US" sz="2300" dirty="0"/>
              <a:t>A look step into </a:t>
            </a:r>
            <a:r>
              <a:rPr lang="en-US" dirty="0"/>
              <a:t>the</a:t>
            </a:r>
            <a:r>
              <a:rPr lang="en-US" sz="2300" dirty="0"/>
              <a:t> future with Digital Technology</a:t>
            </a: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6D34463-B027-BFCE-D435-E04F547F3159}"/>
              </a:ext>
            </a:extLst>
          </p:cNvPr>
          <p:cNvSpPr>
            <a:spLocks noGrp="1"/>
          </p:cNvSpPr>
          <p:nvPr>
            <p:ph type="title"/>
          </p:nvPr>
        </p:nvSpPr>
        <p:spPr>
          <a:solidFill>
            <a:srgbClr val="0070C0"/>
          </a:solidFill>
          <a:ln>
            <a:noFill/>
          </a:ln>
        </p:spPr>
        <p:txBody>
          <a:bodyPr/>
          <a:lstStyle/>
          <a:p>
            <a:r>
              <a:rPr lang="en-GB" dirty="0">
                <a:solidFill>
                  <a:schemeClr val="tx1"/>
                </a:solidFill>
              </a:rPr>
              <a:t>TABLE OF CONTENTS</a:t>
            </a:r>
            <a:endParaRPr lang="en-ZA" dirty="0">
              <a:solidFill>
                <a:schemeClr val="tx1"/>
              </a:solidFill>
            </a:endParaRPr>
          </a:p>
        </p:txBody>
      </p:sp>
      <p:graphicFrame>
        <p:nvGraphicFramePr>
          <p:cNvPr id="14" name="Diagram 13">
            <a:extLst>
              <a:ext uri="{FF2B5EF4-FFF2-40B4-BE49-F238E27FC236}">
                <a16:creationId xmlns:a16="http://schemas.microsoft.com/office/drawing/2014/main" id="{7F550D68-FD13-4860-1E15-761B00D4069A}"/>
              </a:ext>
            </a:extLst>
          </p:cNvPr>
          <p:cNvGraphicFramePr/>
          <p:nvPr>
            <p:extLst>
              <p:ext uri="{D42A27DB-BD31-4B8C-83A1-F6EECF244321}">
                <p14:modId xmlns:p14="http://schemas.microsoft.com/office/powerpoint/2010/main" val="2607449871"/>
              </p:ext>
            </p:extLst>
          </p:nvPr>
        </p:nvGraphicFramePr>
        <p:xfrm>
          <a:off x="1902691" y="2817091"/>
          <a:ext cx="8128000" cy="31680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348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9C00FA-0D2B-BEDC-6948-6442823CAF5E}"/>
              </a:ext>
            </a:extLst>
          </p:cNvPr>
          <p:cNvSpPr>
            <a:spLocks noGrp="1"/>
          </p:cNvSpPr>
          <p:nvPr>
            <p:ph type="title"/>
          </p:nvPr>
        </p:nvSpPr>
        <p:spPr/>
        <p:txBody>
          <a:bodyPr/>
          <a:lstStyle/>
          <a:p>
            <a:r>
              <a:rPr lang="en-GB" dirty="0">
                <a:solidFill>
                  <a:schemeClr val="bg1"/>
                </a:solidFill>
                <a:effectLst/>
              </a:rPr>
              <a:t>WHAT IS DIGITAL TECHNOLOGY?</a:t>
            </a:r>
            <a:endParaRPr lang="en-ZA" dirty="0">
              <a:solidFill>
                <a:schemeClr val="bg1"/>
              </a:solidFill>
              <a:effectLst/>
            </a:endParaRPr>
          </a:p>
        </p:txBody>
      </p:sp>
      <p:sp>
        <p:nvSpPr>
          <p:cNvPr id="5" name="Content Placeholder 4">
            <a:extLst>
              <a:ext uri="{FF2B5EF4-FFF2-40B4-BE49-F238E27FC236}">
                <a16:creationId xmlns:a16="http://schemas.microsoft.com/office/drawing/2014/main" id="{04F49AFE-1E33-EEAE-2556-186D8CC432C2}"/>
              </a:ext>
            </a:extLst>
          </p:cNvPr>
          <p:cNvSpPr>
            <a:spLocks noGrp="1"/>
          </p:cNvSpPr>
          <p:nvPr>
            <p:ph idx="1"/>
          </p:nvPr>
        </p:nvSpPr>
        <p:spPr/>
        <p:txBody>
          <a:bodyPr>
            <a:normAutofit fontScale="85000" lnSpcReduction="20000"/>
          </a:bodyPr>
          <a:lstStyle/>
          <a:p>
            <a:pPr marL="36900" indent="0">
              <a:buNone/>
            </a:pPr>
            <a:r>
              <a:rPr lang="en-GB" sz="2400" dirty="0">
                <a:solidFill>
                  <a:schemeClr val="bg1"/>
                </a:solidFill>
                <a:effectLst/>
              </a:rPr>
              <a:t>Digital technology refers to the use of digital tools, systems and devices that can process, transmit and store information; such as computers and electronic devices in a numerical format (binary). An example of digital technology is computers, smartphones, the internet.</a:t>
            </a:r>
          </a:p>
          <a:p>
            <a:pPr marL="36900" indent="0">
              <a:buNone/>
            </a:pPr>
            <a:r>
              <a:rPr lang="en-GB" sz="2400" dirty="0">
                <a:solidFill>
                  <a:schemeClr val="bg1"/>
                </a:solidFill>
                <a:effectLst/>
              </a:rPr>
              <a:t>In recent years we have seen how digital technology has impacted the agricultural sector through a system that measures when plants need water and how much water is required, this system saves water and the plants from water excess, therefore producing better quality plants.</a:t>
            </a:r>
          </a:p>
          <a:p>
            <a:pPr marL="36900" indent="0">
              <a:buNone/>
            </a:pPr>
            <a:r>
              <a:rPr lang="en-GB" sz="2400" dirty="0">
                <a:solidFill>
                  <a:schemeClr val="bg1"/>
                </a:solidFill>
                <a:effectLst/>
              </a:rPr>
              <a:t>AI as the engine of digital technology has allowed us access to virtual assistants like Siri, data analysing, fraud detection in financial systems, e-commerce platforms like Amazon and Takealot, improved customer service through chatbots, medical diagnosis to name a few.</a:t>
            </a:r>
          </a:p>
          <a:p>
            <a:pPr marL="36900" indent="0">
              <a:buNone/>
            </a:pPr>
            <a:endParaRPr lang="en-GB" dirty="0">
              <a:solidFill>
                <a:schemeClr val="bg1"/>
              </a:solidFill>
              <a:effectLst/>
            </a:endParaRPr>
          </a:p>
          <a:p>
            <a:pPr marL="36900" indent="0">
              <a:buNone/>
            </a:pPr>
            <a:r>
              <a:rPr lang="en-GB" dirty="0"/>
              <a:t> </a:t>
            </a:r>
          </a:p>
        </p:txBody>
      </p:sp>
    </p:spTree>
    <p:extLst>
      <p:ext uri="{BB962C8B-B14F-4D97-AF65-F5344CB8AC3E}">
        <p14:creationId xmlns:p14="http://schemas.microsoft.com/office/powerpoint/2010/main" val="1575293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34A82-BCA6-6FC7-8E1A-2337A4C1E065}"/>
              </a:ext>
            </a:extLst>
          </p:cNvPr>
          <p:cNvSpPr>
            <a:spLocks noGrp="1"/>
          </p:cNvSpPr>
          <p:nvPr>
            <p:ph type="title"/>
          </p:nvPr>
        </p:nvSpPr>
        <p:spPr/>
        <p:txBody>
          <a:bodyPr>
            <a:normAutofit fontScale="90000"/>
          </a:bodyPr>
          <a:lstStyle/>
          <a:p>
            <a:r>
              <a:rPr lang="en-ZA" dirty="0">
                <a:solidFill>
                  <a:schemeClr val="bg1"/>
                </a:solidFill>
                <a:effectLst/>
              </a:rPr>
              <a:t>IMPACT OF DIGITAL TECHNOLOGY ON SUSTAINABLE ECONOMIC GROWTH </a:t>
            </a:r>
          </a:p>
        </p:txBody>
      </p:sp>
      <p:sp>
        <p:nvSpPr>
          <p:cNvPr id="3" name="Content Placeholder 2">
            <a:extLst>
              <a:ext uri="{FF2B5EF4-FFF2-40B4-BE49-F238E27FC236}">
                <a16:creationId xmlns:a16="http://schemas.microsoft.com/office/drawing/2014/main" id="{3F27E4BC-76A9-3493-1F2C-BDA402BED71F}"/>
              </a:ext>
            </a:extLst>
          </p:cNvPr>
          <p:cNvSpPr>
            <a:spLocks noGrp="1"/>
          </p:cNvSpPr>
          <p:nvPr>
            <p:ph sz="half" idx="4294967295"/>
          </p:nvPr>
        </p:nvSpPr>
        <p:spPr>
          <a:xfrm>
            <a:off x="0" y="2076451"/>
            <a:ext cx="12104016" cy="1628284"/>
          </a:xfrm>
        </p:spPr>
        <p:txBody>
          <a:bodyPr>
            <a:noAutofit/>
          </a:bodyPr>
          <a:lstStyle/>
          <a:p>
            <a:pPr marL="36900" indent="0">
              <a:buNone/>
            </a:pPr>
            <a:r>
              <a:rPr lang="en-GB" sz="1800" dirty="0">
                <a:solidFill>
                  <a:schemeClr val="bg1"/>
                </a:solidFill>
                <a:effectLst/>
                <a:latin typeface="Arial" panose="020B0604020202020204" pitchFamily="34" charset="0"/>
                <a:cs typeface="Arial" panose="020B0604020202020204" pitchFamily="34" charset="0"/>
              </a:rPr>
              <a:t>To delve into the impact of digital technology on sustainable economic growth one needs to first understand the concept of sustainable economic growth. </a:t>
            </a:r>
          </a:p>
          <a:p>
            <a:pPr marL="36900" indent="0">
              <a:buNone/>
            </a:pPr>
            <a:r>
              <a:rPr lang="en-GB" sz="1800" dirty="0">
                <a:solidFill>
                  <a:schemeClr val="bg1"/>
                </a:solidFill>
                <a:effectLst/>
                <a:latin typeface="Arial" panose="020B0604020202020204" pitchFamily="34" charset="0"/>
                <a:cs typeface="Arial" panose="020B0604020202020204" pitchFamily="34" charset="0"/>
              </a:rPr>
              <a:t>What is sustainable economic growth? </a:t>
            </a:r>
          </a:p>
          <a:p>
            <a:pPr marL="36900" indent="0">
              <a:buNone/>
            </a:pPr>
            <a:r>
              <a:rPr lang="en-GB" sz="1800" dirty="0">
                <a:solidFill>
                  <a:schemeClr val="bg1"/>
                </a:solidFill>
                <a:effectLst/>
                <a:latin typeface="Arial" panose="020B0604020202020204" pitchFamily="34" charset="0"/>
                <a:cs typeface="Arial" panose="020B0604020202020204" pitchFamily="34" charset="0"/>
              </a:rPr>
              <a:t>Economic development that aims to meet the needs of the present without affecting the needs of the future generation.</a:t>
            </a:r>
          </a:p>
          <a:p>
            <a:pPr marL="36900" indent="0">
              <a:buNone/>
            </a:pPr>
            <a:r>
              <a:rPr lang="en-GB" sz="1800" dirty="0">
                <a:solidFill>
                  <a:schemeClr val="bg1"/>
                </a:solidFill>
                <a:effectLst/>
                <a:latin typeface="Arial" panose="020B0604020202020204" pitchFamily="34" charset="0"/>
                <a:cs typeface="Arial" panose="020B0604020202020204" pitchFamily="34" charset="0"/>
              </a:rPr>
              <a:t>Sustainable economic growth goes hand-in-hand with job creation, providing opportunities for individuals by fortifying small businesses, uplifting our agricultural sectors and driving overall prosperity. This is in order to protect the ecosystem and foster economic growth and social well being. Digital technology is part of the solution to all of the factors mentioned above. Digital technology is recognised as a driving force for economic growth and innovation. </a:t>
            </a:r>
          </a:p>
          <a:p>
            <a:pPr marL="36900" indent="0">
              <a:buNone/>
            </a:pPr>
            <a:r>
              <a:rPr lang="en-GB" sz="1800" dirty="0">
                <a:solidFill>
                  <a:schemeClr val="bg1"/>
                </a:solidFill>
                <a:effectLst/>
                <a:latin typeface="Arial" panose="020B0604020202020204" pitchFamily="34" charset="0"/>
                <a:cs typeface="Arial" panose="020B0604020202020204" pitchFamily="34" charset="0"/>
              </a:rPr>
              <a:t>In South Africa alone statistics have shown that 97% of all households have at least one mobile smart phone, which means high accessibility to job posts, information and services. In recent years South Africa rolled out 5G fibre that makes our economy more competitive as more connectivity solutions help businesses emerge and expand. </a:t>
            </a:r>
            <a:endParaRPr lang="en-ZA" sz="1800" dirty="0">
              <a:solidFill>
                <a:schemeClr val="bg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9115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D83BAB2B-9F49-9458-0EB5-821C13643AAE}"/>
              </a:ext>
            </a:extLst>
          </p:cNvPr>
          <p:cNvSpPr>
            <a:spLocks noGrp="1"/>
          </p:cNvSpPr>
          <p:nvPr>
            <p:ph type="title"/>
          </p:nvPr>
        </p:nvSpPr>
        <p:spPr/>
        <p:txBody>
          <a:bodyPr>
            <a:normAutofit fontScale="90000"/>
          </a:bodyPr>
          <a:lstStyle/>
          <a:p>
            <a:r>
              <a:rPr lang="en-ZA" dirty="0">
                <a:solidFill>
                  <a:schemeClr val="bg1"/>
                </a:solidFill>
                <a:effectLst/>
                <a:latin typeface="Baskerville Old Face" panose="02020602080505020303" pitchFamily="18" charset="0"/>
              </a:rPr>
              <a:t>EMERGING FRONTIERS IN TECHNOLOGY</a:t>
            </a:r>
          </a:p>
        </p:txBody>
      </p:sp>
      <p:pic>
        <p:nvPicPr>
          <p:cNvPr id="7" name="Content Placeholder 6">
            <a:extLst>
              <a:ext uri="{FF2B5EF4-FFF2-40B4-BE49-F238E27FC236}">
                <a16:creationId xmlns:a16="http://schemas.microsoft.com/office/drawing/2014/main" id="{8707AA55-10B0-07D5-2936-C23382E1C8D4}"/>
              </a:ext>
            </a:extLst>
          </p:cNvPr>
          <p:cNvPicPr>
            <a:picLocks noGrp="1" noChangeAspect="1"/>
          </p:cNvPicPr>
          <p:nvPr>
            <p:ph idx="4294967295"/>
          </p:nvPr>
        </p:nvPicPr>
        <p:blipFill>
          <a:blip r:embed="rId2"/>
          <a:stretch>
            <a:fillRect/>
          </a:stretch>
        </p:blipFill>
        <p:spPr>
          <a:xfrm>
            <a:off x="1209963" y="1957344"/>
            <a:ext cx="1066800" cy="1066800"/>
          </a:xfrm>
          <a:prstGeom prst="rect">
            <a:avLst/>
          </a:prstGeom>
        </p:spPr>
      </p:pic>
      <p:sp>
        <p:nvSpPr>
          <p:cNvPr id="9" name="TextBox 8">
            <a:extLst>
              <a:ext uri="{FF2B5EF4-FFF2-40B4-BE49-F238E27FC236}">
                <a16:creationId xmlns:a16="http://schemas.microsoft.com/office/drawing/2014/main" id="{0FD5FD4F-2F79-9E08-E0A3-D09D81A80B33}"/>
              </a:ext>
            </a:extLst>
          </p:cNvPr>
          <p:cNvSpPr txBox="1"/>
          <p:nvPr/>
        </p:nvSpPr>
        <p:spPr>
          <a:xfrm>
            <a:off x="810706" y="3114588"/>
            <a:ext cx="2920786" cy="789680"/>
          </a:xfrm>
          <a:prstGeom prst="rect">
            <a:avLst/>
          </a:prstGeom>
          <a:noFill/>
        </p:spPr>
        <p:txBody>
          <a:bodyPr wrap="square" lIns="108000" rIns="108000" anchor="b" anchorCtr="0">
            <a:noAutofit/>
          </a:bodyPr>
          <a:lstStyle/>
          <a:p>
            <a:r>
              <a:rPr lang="en-GB" sz="1100">
                <a:solidFill>
                  <a:schemeClr val="bg1"/>
                </a:solidFill>
              </a:rPr>
              <a:t>Cloud Computing </a:t>
            </a:r>
          </a:p>
          <a:p>
            <a:r>
              <a:rPr lang="en-GB" sz="1100">
                <a:solidFill>
                  <a:schemeClr val="bg1"/>
                </a:solidFill>
              </a:rPr>
              <a:t>A network of remote servers over the internet, allowing users to access resources remotely, offering scalability, flexibility and cost effectiveness.</a:t>
            </a:r>
            <a:endParaRPr lang="en-GB" sz="1100" dirty="0">
              <a:solidFill>
                <a:schemeClr val="bg1"/>
              </a:solidFill>
            </a:endParaRPr>
          </a:p>
        </p:txBody>
      </p:sp>
      <p:pic>
        <p:nvPicPr>
          <p:cNvPr id="10" name="Picture 9">
            <a:extLst>
              <a:ext uri="{FF2B5EF4-FFF2-40B4-BE49-F238E27FC236}">
                <a16:creationId xmlns:a16="http://schemas.microsoft.com/office/drawing/2014/main" id="{C7B51A20-FE3D-722B-0681-E4E28945069D}"/>
              </a:ext>
            </a:extLst>
          </p:cNvPr>
          <p:cNvPicPr>
            <a:picLocks noChangeAspect="1"/>
          </p:cNvPicPr>
          <p:nvPr/>
        </p:nvPicPr>
        <p:blipFill>
          <a:blip r:embed="rId3"/>
          <a:stretch>
            <a:fillRect/>
          </a:stretch>
        </p:blipFill>
        <p:spPr>
          <a:xfrm>
            <a:off x="5009691" y="1969311"/>
            <a:ext cx="1152244" cy="1152244"/>
          </a:xfrm>
          <a:prstGeom prst="rect">
            <a:avLst/>
          </a:prstGeom>
        </p:spPr>
      </p:pic>
      <p:sp>
        <p:nvSpPr>
          <p:cNvPr id="12" name="TextBox 11">
            <a:extLst>
              <a:ext uri="{FF2B5EF4-FFF2-40B4-BE49-F238E27FC236}">
                <a16:creationId xmlns:a16="http://schemas.microsoft.com/office/drawing/2014/main" id="{2A63AF0B-F754-7E25-6EF4-A1E972CB630C}"/>
              </a:ext>
            </a:extLst>
          </p:cNvPr>
          <p:cNvSpPr txBox="1"/>
          <p:nvPr/>
        </p:nvSpPr>
        <p:spPr>
          <a:xfrm>
            <a:off x="4350326" y="3024144"/>
            <a:ext cx="3177310" cy="514886"/>
          </a:xfrm>
          <a:prstGeom prst="rect">
            <a:avLst/>
          </a:prstGeom>
          <a:noFill/>
        </p:spPr>
        <p:txBody>
          <a:bodyPr wrap="square">
            <a:noAutofit/>
          </a:bodyPr>
          <a:lstStyle/>
          <a:p>
            <a:r>
              <a:rPr lang="en-GB" sz="1100" dirty="0">
                <a:solidFill>
                  <a:schemeClr val="bg1"/>
                </a:solidFill>
              </a:rPr>
              <a:t>Artificial Intelligence (AI)</a:t>
            </a:r>
          </a:p>
          <a:p>
            <a:r>
              <a:rPr lang="en-GB" sz="1100" dirty="0">
                <a:solidFill>
                  <a:schemeClr val="bg1"/>
                </a:solidFill>
              </a:rPr>
              <a:t>AI is the simulation of human intelligence processes by computer systems to perform human-like tasks, E.g. Self-driving cars and virtual assistants like Siri.</a:t>
            </a:r>
            <a:endParaRPr lang="en-ZA" sz="1100" dirty="0">
              <a:solidFill>
                <a:schemeClr val="bg1"/>
              </a:solidFill>
            </a:endParaRPr>
          </a:p>
        </p:txBody>
      </p:sp>
      <p:pic>
        <p:nvPicPr>
          <p:cNvPr id="13" name="Picture 12">
            <a:extLst>
              <a:ext uri="{FF2B5EF4-FFF2-40B4-BE49-F238E27FC236}">
                <a16:creationId xmlns:a16="http://schemas.microsoft.com/office/drawing/2014/main" id="{ED89192F-4C44-0FD9-FD5D-83FE5642D0BA}"/>
              </a:ext>
            </a:extLst>
          </p:cNvPr>
          <p:cNvPicPr>
            <a:picLocks noChangeAspect="1"/>
          </p:cNvPicPr>
          <p:nvPr/>
        </p:nvPicPr>
        <p:blipFill>
          <a:blip r:embed="rId4"/>
          <a:stretch>
            <a:fillRect/>
          </a:stretch>
        </p:blipFill>
        <p:spPr>
          <a:xfrm>
            <a:off x="1363704" y="4115989"/>
            <a:ext cx="1152244" cy="1152244"/>
          </a:xfrm>
          <a:prstGeom prst="rect">
            <a:avLst/>
          </a:prstGeom>
        </p:spPr>
      </p:pic>
      <p:pic>
        <p:nvPicPr>
          <p:cNvPr id="14" name="Picture 13">
            <a:extLst>
              <a:ext uri="{FF2B5EF4-FFF2-40B4-BE49-F238E27FC236}">
                <a16:creationId xmlns:a16="http://schemas.microsoft.com/office/drawing/2014/main" id="{8793D722-60FB-E508-B531-A9DABFE26F2A}"/>
              </a:ext>
            </a:extLst>
          </p:cNvPr>
          <p:cNvPicPr>
            <a:picLocks noChangeAspect="1"/>
          </p:cNvPicPr>
          <p:nvPr/>
        </p:nvPicPr>
        <p:blipFill>
          <a:blip r:embed="rId5"/>
          <a:stretch>
            <a:fillRect/>
          </a:stretch>
        </p:blipFill>
        <p:spPr>
          <a:xfrm>
            <a:off x="5169087" y="4115989"/>
            <a:ext cx="1152244" cy="1152244"/>
          </a:xfrm>
          <a:prstGeom prst="rect">
            <a:avLst/>
          </a:prstGeom>
        </p:spPr>
      </p:pic>
      <p:pic>
        <p:nvPicPr>
          <p:cNvPr id="15" name="Picture 14">
            <a:extLst>
              <a:ext uri="{FF2B5EF4-FFF2-40B4-BE49-F238E27FC236}">
                <a16:creationId xmlns:a16="http://schemas.microsoft.com/office/drawing/2014/main" id="{A7B3A543-52FF-5806-0E15-20B801725F69}"/>
              </a:ext>
            </a:extLst>
          </p:cNvPr>
          <p:cNvPicPr>
            <a:picLocks noChangeAspect="1"/>
          </p:cNvPicPr>
          <p:nvPr/>
        </p:nvPicPr>
        <p:blipFill>
          <a:blip r:embed="rId6"/>
          <a:stretch>
            <a:fillRect/>
          </a:stretch>
        </p:blipFill>
        <p:spPr>
          <a:xfrm>
            <a:off x="8894863" y="1957252"/>
            <a:ext cx="1066892" cy="1066892"/>
          </a:xfrm>
          <a:prstGeom prst="rect">
            <a:avLst/>
          </a:prstGeom>
        </p:spPr>
      </p:pic>
      <p:sp>
        <p:nvSpPr>
          <p:cNvPr id="26" name="TextBox 25">
            <a:extLst>
              <a:ext uri="{FF2B5EF4-FFF2-40B4-BE49-F238E27FC236}">
                <a16:creationId xmlns:a16="http://schemas.microsoft.com/office/drawing/2014/main" id="{56EB0F15-6E5D-AF47-E385-158F4676AB63}"/>
              </a:ext>
            </a:extLst>
          </p:cNvPr>
          <p:cNvSpPr txBox="1"/>
          <p:nvPr/>
        </p:nvSpPr>
        <p:spPr>
          <a:xfrm>
            <a:off x="913796" y="5373278"/>
            <a:ext cx="3017182" cy="1038609"/>
          </a:xfrm>
          <a:prstGeom prst="rect">
            <a:avLst/>
          </a:prstGeom>
          <a:noFill/>
        </p:spPr>
        <p:txBody>
          <a:bodyPr wrap="square">
            <a:noAutofit/>
          </a:bodyPr>
          <a:lstStyle/>
          <a:p>
            <a:r>
              <a:rPr lang="en-GB" sz="1050" dirty="0">
                <a:solidFill>
                  <a:schemeClr val="bg1"/>
                </a:solidFill>
              </a:rPr>
              <a:t>The Metaverse</a:t>
            </a:r>
          </a:p>
          <a:p>
            <a:r>
              <a:rPr lang="en-GB" sz="1050" dirty="0">
                <a:solidFill>
                  <a:schemeClr val="bg1"/>
                </a:solidFill>
              </a:rPr>
              <a:t>Refers to the 3D virtual reality space where humans are able to experience a computer generated environment from anywhere.</a:t>
            </a:r>
          </a:p>
        </p:txBody>
      </p:sp>
      <p:sp>
        <p:nvSpPr>
          <p:cNvPr id="28" name="TextBox 27">
            <a:extLst>
              <a:ext uri="{FF2B5EF4-FFF2-40B4-BE49-F238E27FC236}">
                <a16:creationId xmlns:a16="http://schemas.microsoft.com/office/drawing/2014/main" id="{487818CA-E4C9-AF42-7E27-A4EF54B19D4C}"/>
              </a:ext>
            </a:extLst>
          </p:cNvPr>
          <p:cNvSpPr txBox="1"/>
          <p:nvPr/>
        </p:nvSpPr>
        <p:spPr>
          <a:xfrm>
            <a:off x="4440025" y="5268232"/>
            <a:ext cx="3177310" cy="920693"/>
          </a:xfrm>
          <a:prstGeom prst="rect">
            <a:avLst/>
          </a:prstGeom>
          <a:noFill/>
        </p:spPr>
        <p:txBody>
          <a:bodyPr wrap="square">
            <a:noAutofit/>
          </a:bodyPr>
          <a:lstStyle/>
          <a:p>
            <a:r>
              <a:rPr lang="en-GB" sz="1100" dirty="0">
                <a:solidFill>
                  <a:schemeClr val="bg1"/>
                </a:solidFill>
              </a:rPr>
              <a:t>Internet of things </a:t>
            </a:r>
          </a:p>
          <a:p>
            <a:r>
              <a:rPr lang="en-GB" sz="1100" dirty="0">
                <a:solidFill>
                  <a:schemeClr val="bg1"/>
                </a:solidFill>
              </a:rPr>
              <a:t>IoT describes a network of connected devices and technology that facilitates communication between devices, cloud and themselves.</a:t>
            </a:r>
            <a:endParaRPr lang="en-ZA" sz="1100" dirty="0">
              <a:solidFill>
                <a:schemeClr val="bg1"/>
              </a:solidFill>
            </a:endParaRPr>
          </a:p>
        </p:txBody>
      </p:sp>
      <p:sp>
        <p:nvSpPr>
          <p:cNvPr id="30" name="TextBox 29">
            <a:extLst>
              <a:ext uri="{FF2B5EF4-FFF2-40B4-BE49-F238E27FC236}">
                <a16:creationId xmlns:a16="http://schemas.microsoft.com/office/drawing/2014/main" id="{7ACE9328-D198-D37B-0FAF-90BCDBCB8594}"/>
              </a:ext>
            </a:extLst>
          </p:cNvPr>
          <p:cNvSpPr txBox="1"/>
          <p:nvPr/>
        </p:nvSpPr>
        <p:spPr>
          <a:xfrm>
            <a:off x="7852527" y="3024144"/>
            <a:ext cx="3252248" cy="1007377"/>
          </a:xfrm>
          <a:prstGeom prst="rect">
            <a:avLst/>
          </a:prstGeom>
          <a:noFill/>
        </p:spPr>
        <p:txBody>
          <a:bodyPr wrap="square">
            <a:noAutofit/>
          </a:bodyPr>
          <a:lstStyle/>
          <a:p>
            <a:r>
              <a:rPr lang="en-GB" sz="1100" dirty="0">
                <a:solidFill>
                  <a:schemeClr val="bg1"/>
                </a:solidFill>
              </a:rPr>
              <a:t>Blockchain technology</a:t>
            </a:r>
          </a:p>
          <a:p>
            <a:r>
              <a:rPr lang="en-GB" sz="1100" dirty="0">
                <a:solidFill>
                  <a:schemeClr val="bg1"/>
                </a:solidFill>
              </a:rPr>
              <a:t>Is a reinforcement method of recording and sharing information in a way that makes it difficult or almost impossible to be hacked or manipulated.</a:t>
            </a:r>
            <a:endParaRPr lang="en-ZA" sz="1100" dirty="0">
              <a:solidFill>
                <a:schemeClr val="bg1"/>
              </a:solidFill>
            </a:endParaRPr>
          </a:p>
        </p:txBody>
      </p:sp>
      <p:pic>
        <p:nvPicPr>
          <p:cNvPr id="31" name="Picture 30">
            <a:extLst>
              <a:ext uri="{FF2B5EF4-FFF2-40B4-BE49-F238E27FC236}">
                <a16:creationId xmlns:a16="http://schemas.microsoft.com/office/drawing/2014/main" id="{DC6C7C7A-EE2F-148E-A2DF-9A2BB7AD80AD}"/>
              </a:ext>
            </a:extLst>
          </p:cNvPr>
          <p:cNvPicPr>
            <a:picLocks noChangeAspect="1"/>
          </p:cNvPicPr>
          <p:nvPr/>
        </p:nvPicPr>
        <p:blipFill>
          <a:blip r:embed="rId7"/>
          <a:stretch>
            <a:fillRect/>
          </a:stretch>
        </p:blipFill>
        <p:spPr>
          <a:xfrm>
            <a:off x="9118230" y="4115989"/>
            <a:ext cx="1152244" cy="1152244"/>
          </a:xfrm>
          <a:prstGeom prst="rect">
            <a:avLst/>
          </a:prstGeom>
        </p:spPr>
      </p:pic>
      <p:sp>
        <p:nvSpPr>
          <p:cNvPr id="33" name="TextBox 32">
            <a:extLst>
              <a:ext uri="{FF2B5EF4-FFF2-40B4-BE49-F238E27FC236}">
                <a16:creationId xmlns:a16="http://schemas.microsoft.com/office/drawing/2014/main" id="{C602C218-5E45-40F1-AC0E-5B997CC7332B}"/>
              </a:ext>
            </a:extLst>
          </p:cNvPr>
          <p:cNvSpPr txBox="1"/>
          <p:nvPr/>
        </p:nvSpPr>
        <p:spPr>
          <a:xfrm>
            <a:off x="8003357" y="5352701"/>
            <a:ext cx="3101418" cy="1072774"/>
          </a:xfrm>
          <a:prstGeom prst="rect">
            <a:avLst/>
          </a:prstGeom>
          <a:noFill/>
        </p:spPr>
        <p:txBody>
          <a:bodyPr wrap="square">
            <a:noAutofit/>
          </a:bodyPr>
          <a:lstStyle/>
          <a:p>
            <a:r>
              <a:rPr lang="en-GB" sz="1100" dirty="0">
                <a:solidFill>
                  <a:schemeClr val="bg1"/>
                </a:solidFill>
              </a:rPr>
              <a:t>Big Data</a:t>
            </a:r>
          </a:p>
          <a:p>
            <a:r>
              <a:rPr lang="en-GB" sz="1100" dirty="0">
                <a:solidFill>
                  <a:schemeClr val="bg1"/>
                </a:solidFill>
              </a:rPr>
              <a:t>The name speaks for itself, big data is simply a massive set of complex data that cannot be processed by our traditional software systems. It is typically used when addressing business problems that previously couldn’t be solved. </a:t>
            </a:r>
          </a:p>
        </p:txBody>
      </p:sp>
    </p:spTree>
    <p:extLst>
      <p:ext uri="{BB962C8B-B14F-4D97-AF65-F5344CB8AC3E}">
        <p14:creationId xmlns:p14="http://schemas.microsoft.com/office/powerpoint/2010/main" val="4153939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2B4660B2-3119-3EED-352A-F1E2FBBB2BEB}"/>
              </a:ext>
            </a:extLst>
          </p:cNvPr>
          <p:cNvGraphicFramePr/>
          <p:nvPr>
            <p:extLst>
              <p:ext uri="{D42A27DB-BD31-4B8C-83A1-F6EECF244321}">
                <p14:modId xmlns:p14="http://schemas.microsoft.com/office/powerpoint/2010/main" val="1976872377"/>
              </p:ext>
            </p:extLst>
          </p:nvPr>
        </p:nvGraphicFramePr>
        <p:xfrm>
          <a:off x="5250729" y="1706252"/>
          <a:ext cx="6016827" cy="49207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4">
            <a:extLst>
              <a:ext uri="{FF2B5EF4-FFF2-40B4-BE49-F238E27FC236}">
                <a16:creationId xmlns:a16="http://schemas.microsoft.com/office/drawing/2014/main" id="{5AAC8913-FDC9-9A62-9844-777FE0934C26}"/>
              </a:ext>
            </a:extLst>
          </p:cNvPr>
          <p:cNvSpPr>
            <a:spLocks noGrp="1"/>
          </p:cNvSpPr>
          <p:nvPr>
            <p:ph type="title"/>
          </p:nvPr>
        </p:nvSpPr>
        <p:spPr/>
        <p:txBody>
          <a:bodyPr>
            <a:normAutofit/>
          </a:bodyPr>
          <a:lstStyle/>
          <a:p>
            <a:r>
              <a:rPr lang="en-ZA" dirty="0">
                <a:solidFill>
                  <a:schemeClr val="bg1"/>
                </a:solidFill>
                <a:effectLst/>
              </a:rPr>
              <a:t>BENEFITS OF DIGITAL TECHNOLOGY</a:t>
            </a:r>
          </a:p>
        </p:txBody>
      </p:sp>
      <p:sp>
        <p:nvSpPr>
          <p:cNvPr id="6" name="Content Placeholder 5">
            <a:extLst>
              <a:ext uri="{FF2B5EF4-FFF2-40B4-BE49-F238E27FC236}">
                <a16:creationId xmlns:a16="http://schemas.microsoft.com/office/drawing/2014/main" id="{6B8F1886-C6E2-7B77-758E-4F6D76261787}"/>
              </a:ext>
            </a:extLst>
          </p:cNvPr>
          <p:cNvSpPr>
            <a:spLocks noGrp="1"/>
          </p:cNvSpPr>
          <p:nvPr>
            <p:ph sz="half" idx="4294967295"/>
          </p:nvPr>
        </p:nvSpPr>
        <p:spPr>
          <a:xfrm>
            <a:off x="0" y="2076450"/>
            <a:ext cx="4856163" cy="3622675"/>
          </a:xfrm>
        </p:spPr>
        <p:txBody>
          <a:bodyPr>
            <a:normAutofit/>
          </a:bodyPr>
          <a:lstStyle/>
          <a:p>
            <a:pPr marL="36900" indent="0">
              <a:buNone/>
            </a:pPr>
            <a:r>
              <a:rPr lang="en-ZA" sz="1800" dirty="0">
                <a:solidFill>
                  <a:schemeClr val="bg1"/>
                </a:solidFill>
                <a:effectLst/>
                <a:latin typeface="Goudy Old Style" panose="02020502050305020303" pitchFamily="18" charset="0"/>
                <a:cs typeface="Arial" panose="020B0604020202020204" pitchFamily="34" charset="0"/>
              </a:rPr>
              <a:t>WE LIVE IN AN ERA DOMINATED BY  TECHNOLOGY ADVANCEMENTS AND INNOVATIONS. THESE INNOVATIONS INCOURAGES AN AGILE AND ADAPTATIVE ORGANIZATIONAL CULTURE WHERE COMPANIES ARE BETTER EQUIPPED TO NAVIGATE UNCERTAINTIES, SEIZE OPPORTUNITIES AND ADAPT THEIR STRATEGIES IN A RAPIDLY EVOLVING BUSINESS ENVIRONMENT.</a:t>
            </a:r>
          </a:p>
        </p:txBody>
      </p:sp>
    </p:spTree>
    <p:extLst>
      <p:ext uri="{BB962C8B-B14F-4D97-AF65-F5344CB8AC3E}">
        <p14:creationId xmlns:p14="http://schemas.microsoft.com/office/powerpoint/2010/main" val="3402272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a:blip r:embed="rId5">
            <a:extLst>
              <a:ext uri="{837473B0-CC2E-450A-ABE3-18F120FF3D39}">
                <a1611:picAttrSrcUrl xmlns:a1611="http://schemas.microsoft.com/office/drawing/2016/11/main" r:id="rId6"/>
              </a:ext>
            </a:extLst>
          </a:blip>
          <a:srcRect l="23403" r="23403"/>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fontScale="90000"/>
          </a:bodyPr>
          <a:lstStyle/>
          <a:p>
            <a:pPr algn="l"/>
            <a:r>
              <a:rPr lang="en-US" sz="3600" dirty="0"/>
              <a:t>KGOTHATSO MASOGA</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endParaRPr lang="en-US" sz="2400" dirty="0"/>
          </a:p>
          <a:p>
            <a:endParaRPr lang="en-US" sz="2400" dirty="0"/>
          </a:p>
        </p:txBody>
      </p:sp>
    </p:spTree>
    <p:extLst>
      <p:ext uri="{BB962C8B-B14F-4D97-AF65-F5344CB8AC3E}">
        <p14:creationId xmlns:p14="http://schemas.microsoft.com/office/powerpoint/2010/main" val="32202356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{D9B80CCB-CBAA-48FA-B0E2-F6A4CD4B8FE0}tf55705232_win32</Template>
  <TotalTime>358</TotalTime>
  <Words>654</Words>
  <Application>Microsoft Office PowerPoint</Application>
  <PresentationFormat>Widescreen</PresentationFormat>
  <Paragraphs>46</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Baskerville Old Face</vt:lpstr>
      <vt:lpstr>Calibri</vt:lpstr>
      <vt:lpstr>Goudy Old Style</vt:lpstr>
      <vt:lpstr>Wingdings 2</vt:lpstr>
      <vt:lpstr>SlateVTI</vt:lpstr>
      <vt:lpstr>Revolutionizing Tomorrow:</vt:lpstr>
      <vt:lpstr>TABLE OF CONTENTS</vt:lpstr>
      <vt:lpstr>WHAT IS DIGITAL TECHNOLOGY?</vt:lpstr>
      <vt:lpstr>IMPACT OF DIGITAL TECHNOLOGY ON SUSTAINABLE ECONOMIC GROWTH </vt:lpstr>
      <vt:lpstr>EMERGING FRONTIERS IN TECHNOLOGY</vt:lpstr>
      <vt:lpstr>BENEFITS OF DIGITAL TECHNOLOGY</vt:lpstr>
      <vt:lpstr>KGOTHATSO MASOGA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Revolutionizing Tomorrow:</dc:title>
  <dc:creator>Rooidah Shirindza</dc:creator>
  <cp:lastModifiedBy>Rooidah Shirindza</cp:lastModifiedBy>
  <cp:revision>10</cp:revision>
  <dcterms:created xsi:type="dcterms:W3CDTF">2024-01-29T09:58:27Z</dcterms:created>
  <dcterms:modified xsi:type="dcterms:W3CDTF">2024-01-31T13:56:02Z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