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44" d="100"/>
          <a:sy n="44"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A0C0817-A112-4847-8014-A94B7D2A4EA3}" type="datetime1">
              <a:rPr lang="en-US" smtClean="0"/>
              <a:t>9/14/2020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104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541370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9/14/2020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226363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9/14/2020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59022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6FA2B21-3FCD-4721-B95C-427943F61125}" type="datetime1">
              <a:rPr lang="en-US" smtClean="0"/>
              <a:t>9/14/2020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586830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380748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11076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6264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6FA2B21-3FCD-4721-B95C-427943F61125}" type="datetime1">
              <a:rPr lang="en-US" smtClean="0"/>
              <a:t>9/14/2020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527772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1610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C646AA-F36E-4540-911D-FFFC0A0EF24A}" type="datetime1">
              <a:rPr lang="en-US" smtClean="0"/>
              <a:t>9/14/2020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415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015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468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2677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2504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17038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3343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9/14/2020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7352442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iabetes.org/resources/statistics/cost-diabetes" TargetMode="External"/><Relationship Id="rId2" Type="http://schemas.openxmlformats.org/officeDocument/2006/relationships/hyperlink" Target="https://archive.ics.uci.edu/ml/datasets/diabetes+130-us+hospitals+for+years+1999-200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7244538-290E-40DA-A93A-14BB3E6CF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615888" y="673240"/>
            <a:ext cx="5951914" cy="3446373"/>
          </a:xfrm>
          <a:noFill/>
          <a:ln w="19050">
            <a:noFill/>
            <a:prstDash val="dash"/>
          </a:ln>
        </p:spPr>
        <p:txBody>
          <a:bodyPr>
            <a:normAutofit/>
          </a:bodyPr>
          <a:lstStyle/>
          <a:p>
            <a:pPr algn="r"/>
            <a:r>
              <a:rPr lang="en-US" sz="4800"/>
              <a:t>Capstone Project 2020</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632265" y="4119613"/>
            <a:ext cx="5935535" cy="2058765"/>
          </a:xfrm>
          <a:noFill/>
          <a:ln w="19050">
            <a:noFill/>
            <a:prstDash val="dash"/>
          </a:ln>
        </p:spPr>
        <p:txBody>
          <a:bodyPr>
            <a:normAutofit/>
          </a:bodyPr>
          <a:lstStyle/>
          <a:p>
            <a:pPr algn="r">
              <a:spcAft>
                <a:spcPts val="600"/>
              </a:spcAft>
            </a:pPr>
            <a:r>
              <a:rPr lang="en-US"/>
              <a:t>Kortney Grayson</a:t>
            </a:r>
          </a:p>
        </p:txBody>
      </p:sp>
      <p:sp useBgFill="1">
        <p:nvSpPr>
          <p:cNvPr id="13" name="Rectangle 12">
            <a:extLst>
              <a:ext uri="{FF2B5EF4-FFF2-40B4-BE49-F238E27FC236}">
                <a16:creationId xmlns:a16="http://schemas.microsoft.com/office/drawing/2014/main" id="{AB1DF3B3-9DBC-445D-AE4E-A62E5A9B8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9663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29447" r="32378"/>
          <a:stretch/>
        </p:blipFill>
        <p:spPr>
          <a:xfrm>
            <a:off x="-4" y="10"/>
            <a:ext cx="4654291" cy="6857990"/>
          </a:xfrm>
          <a:prstGeom prst="rect">
            <a:avLst/>
          </a:prstGeom>
        </p:spPr>
      </p:pic>
      <p:sp>
        <p:nvSpPr>
          <p:cNvPr id="15" name="Rectangle 14">
            <a:extLst>
              <a:ext uri="{FF2B5EF4-FFF2-40B4-BE49-F238E27FC236}">
                <a16:creationId xmlns:a16="http://schemas.microsoft.com/office/drawing/2014/main" id="{F51F80E8-0CAC-410E-B59A-29FDDC357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8" name="Rectangle 27">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 name="Picture 29">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9" name="Title 2">
            <a:extLst>
              <a:ext uri="{FF2B5EF4-FFF2-40B4-BE49-F238E27FC236}">
                <a16:creationId xmlns:a16="http://schemas.microsoft.com/office/drawing/2014/main" id="{AC1D3C63-D927-4E5F-AA82-7C52979BF763}"/>
              </a:ext>
            </a:extLst>
          </p:cNvPr>
          <p:cNvSpPr>
            <a:spLocks noGrp="1"/>
          </p:cNvSpPr>
          <p:nvPr>
            <p:ph type="title"/>
          </p:nvPr>
        </p:nvSpPr>
        <p:spPr>
          <a:xfrm>
            <a:off x="685800" y="764373"/>
            <a:ext cx="3306744" cy="1293028"/>
          </a:xfrm>
        </p:spPr>
        <p:txBody>
          <a:bodyPr vert="horz" lIns="91440" tIns="45720" rIns="91440" bIns="45720" rtlCol="0" anchor="ctr">
            <a:normAutofit/>
          </a:bodyPr>
          <a:lstStyle/>
          <a:p>
            <a:pPr algn="r"/>
            <a:r>
              <a:rPr lang="en-US" sz="2700" kern="1200" cap="all" baseline="0">
                <a:solidFill>
                  <a:schemeClr val="bg1"/>
                </a:solidFill>
                <a:latin typeface="+mj-lt"/>
                <a:ea typeface="+mj-ea"/>
                <a:cs typeface="+mj-cs"/>
              </a:rPr>
              <a:t>Initial Diagnosis Charts</a:t>
            </a:r>
          </a:p>
        </p:txBody>
      </p:sp>
      <p:sp>
        <p:nvSpPr>
          <p:cNvPr id="21" name="Text Placeholder 3">
            <a:extLst>
              <a:ext uri="{FF2B5EF4-FFF2-40B4-BE49-F238E27FC236}">
                <a16:creationId xmlns:a16="http://schemas.microsoft.com/office/drawing/2014/main" id="{14F7E6BF-3543-4CB2-95D0-A2EA06BDB99B}"/>
              </a:ext>
            </a:extLst>
          </p:cNvPr>
          <p:cNvSpPr>
            <a:spLocks noGrp="1"/>
          </p:cNvSpPr>
          <p:nvPr>
            <p:ph type="body" sz="half" idx="2"/>
          </p:nvPr>
        </p:nvSpPr>
        <p:spPr>
          <a:xfrm>
            <a:off x="685801" y="2194560"/>
            <a:ext cx="3306742" cy="4024125"/>
          </a:xfrm>
        </p:spPr>
        <p:txBody>
          <a:bodyPr vert="horz" lIns="91440" tIns="45720" rIns="91440" bIns="45720" rtlCol="0">
            <a:normAutofit/>
          </a:bodyPr>
          <a:lstStyle/>
          <a:p>
            <a:pPr indent="-228600">
              <a:buFont typeface="Arial" panose="020B0604020202020204" pitchFamily="34" charset="0"/>
              <a:buChar char="•"/>
            </a:pPr>
            <a:r>
              <a:rPr lang="en-US" dirty="0">
                <a:solidFill>
                  <a:schemeClr val="bg1"/>
                </a:solidFill>
              </a:rPr>
              <a:t>These Four Graphs highlight the Average length of stay per initial diagnosis as well as the readmission percentages by age and by illness. These fields can be filtered by Age and Diagnosis. </a:t>
            </a:r>
          </a:p>
          <a:p>
            <a:pPr indent="-228600">
              <a:buFont typeface="Arial" panose="020B0604020202020204" pitchFamily="34" charset="0"/>
              <a:buChar char="•"/>
            </a:pPr>
            <a:r>
              <a:rPr lang="en-US" sz="1600" dirty="0">
                <a:solidFill>
                  <a:schemeClr val="bg1"/>
                </a:solidFill>
              </a:rPr>
              <a:t>In 2017 Inpatient Hospital care totaled over 71 Billion Dollars. Understanding which diagnosis requires more acute care could help to possible lowering the total stay duration for a patient.  </a:t>
            </a:r>
          </a:p>
          <a:p>
            <a:endParaRPr lang="en-US" dirty="0">
              <a:solidFill>
                <a:schemeClr val="bg1"/>
              </a:solidFill>
            </a:endParaRPr>
          </a:p>
        </p:txBody>
      </p:sp>
      <p:sp useBgFill="1">
        <p:nvSpPr>
          <p:cNvPr id="32"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60439DB6-9D00-46C9-BFF3-F9E4DD6F7305}"/>
              </a:ext>
            </a:extLst>
          </p:cNvPr>
          <p:cNvPicPr>
            <a:picLocks noGrp="1" noChangeAspect="1"/>
          </p:cNvPicPr>
          <p:nvPr>
            <p:ph type="pic" idx="1"/>
          </p:nvPr>
        </p:nvPicPr>
        <p:blipFill rotWithShape="1">
          <a:blip r:embed="rId3"/>
          <a:stretch/>
        </p:blipFill>
        <p:spPr>
          <a:xfrm>
            <a:off x="4955339" y="2117248"/>
            <a:ext cx="6127287" cy="3046202"/>
          </a:xfrm>
          <a:prstGeom prst="rect">
            <a:avLst/>
          </a:prstGeom>
          <a:noFill/>
        </p:spPr>
      </p:pic>
    </p:spTree>
    <p:extLst>
      <p:ext uri="{BB962C8B-B14F-4D97-AF65-F5344CB8AC3E}">
        <p14:creationId xmlns:p14="http://schemas.microsoft.com/office/powerpoint/2010/main" val="71822773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A083D3-311E-45E1-8013-70439BBF01C1}"/>
              </a:ext>
            </a:extLst>
          </p:cNvPr>
          <p:cNvSpPr>
            <a:spLocks noGrp="1"/>
          </p:cNvSpPr>
          <p:nvPr>
            <p:ph type="title"/>
          </p:nvPr>
        </p:nvSpPr>
        <p:spPr>
          <a:xfrm>
            <a:off x="1066800" y="642594"/>
            <a:ext cx="10058400" cy="748884"/>
          </a:xfrm>
        </p:spPr>
        <p:txBody>
          <a:bodyPr/>
          <a:lstStyle/>
          <a:p>
            <a:r>
              <a:rPr lang="en-US" dirty="0"/>
              <a:t>Readmission Percentages</a:t>
            </a:r>
          </a:p>
        </p:txBody>
      </p:sp>
      <p:pic>
        <p:nvPicPr>
          <p:cNvPr id="10" name="Content Placeholder 9">
            <a:extLst>
              <a:ext uri="{FF2B5EF4-FFF2-40B4-BE49-F238E27FC236}">
                <a16:creationId xmlns:a16="http://schemas.microsoft.com/office/drawing/2014/main" id="{B8C666E5-A1EA-4FD9-B907-D4DC46FA67C2}"/>
              </a:ext>
            </a:extLst>
          </p:cNvPr>
          <p:cNvPicPr>
            <a:picLocks noGrp="1" noChangeAspect="1"/>
          </p:cNvPicPr>
          <p:nvPr>
            <p:ph sz="half" idx="2"/>
          </p:nvPr>
        </p:nvPicPr>
        <p:blipFill>
          <a:blip r:embed="rId2"/>
          <a:stretch>
            <a:fillRect/>
          </a:stretch>
        </p:blipFill>
        <p:spPr>
          <a:xfrm>
            <a:off x="443948" y="1391478"/>
            <a:ext cx="5652052" cy="5049079"/>
          </a:xfrm>
          <a:prstGeom prst="rect">
            <a:avLst/>
          </a:prstGeom>
        </p:spPr>
      </p:pic>
      <p:pic>
        <p:nvPicPr>
          <p:cNvPr id="11" name="Content Placeholder 10">
            <a:extLst>
              <a:ext uri="{FF2B5EF4-FFF2-40B4-BE49-F238E27FC236}">
                <a16:creationId xmlns:a16="http://schemas.microsoft.com/office/drawing/2014/main" id="{E705FA1B-B3E9-4112-9998-EFDFC6C5F50A}"/>
              </a:ext>
            </a:extLst>
          </p:cNvPr>
          <p:cNvPicPr>
            <a:picLocks noGrp="1" noChangeAspect="1"/>
          </p:cNvPicPr>
          <p:nvPr>
            <p:ph sz="quarter" idx="4"/>
          </p:nvPr>
        </p:nvPicPr>
        <p:blipFill>
          <a:blip r:embed="rId3"/>
          <a:stretch>
            <a:fillRect/>
          </a:stretch>
        </p:blipFill>
        <p:spPr>
          <a:xfrm>
            <a:off x="6096000" y="1391478"/>
            <a:ext cx="5652052" cy="5049079"/>
          </a:xfrm>
          <a:prstGeom prst="rect">
            <a:avLst/>
          </a:prstGeom>
        </p:spPr>
      </p:pic>
    </p:spTree>
    <p:extLst>
      <p:ext uri="{BB962C8B-B14F-4D97-AF65-F5344CB8AC3E}">
        <p14:creationId xmlns:p14="http://schemas.microsoft.com/office/powerpoint/2010/main" val="287097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1F5D19-44C0-4946-952B-6F8B12F8A39D}"/>
              </a:ext>
            </a:extLst>
          </p:cNvPr>
          <p:cNvSpPr>
            <a:spLocks noGrp="1"/>
          </p:cNvSpPr>
          <p:nvPr>
            <p:ph type="title"/>
          </p:nvPr>
        </p:nvSpPr>
        <p:spPr>
          <a:xfrm>
            <a:off x="1066800" y="642594"/>
            <a:ext cx="10058400" cy="828397"/>
          </a:xfrm>
        </p:spPr>
        <p:txBody>
          <a:bodyPr/>
          <a:lstStyle/>
          <a:p>
            <a:r>
              <a:rPr lang="en-US" dirty="0"/>
              <a:t>Diagnosis Tree map</a:t>
            </a:r>
          </a:p>
        </p:txBody>
      </p:sp>
      <p:pic>
        <p:nvPicPr>
          <p:cNvPr id="9" name="Content Placeholder 8">
            <a:extLst>
              <a:ext uri="{FF2B5EF4-FFF2-40B4-BE49-F238E27FC236}">
                <a16:creationId xmlns:a16="http://schemas.microsoft.com/office/drawing/2014/main" id="{4DE37B61-B6BC-4EC6-8507-03AC5794A426}"/>
              </a:ext>
            </a:extLst>
          </p:cNvPr>
          <p:cNvPicPr>
            <a:picLocks noGrp="1" noChangeAspect="1"/>
          </p:cNvPicPr>
          <p:nvPr>
            <p:ph idx="1"/>
          </p:nvPr>
        </p:nvPicPr>
        <p:blipFill>
          <a:blip r:embed="rId2"/>
          <a:stretch>
            <a:fillRect/>
          </a:stretch>
        </p:blipFill>
        <p:spPr>
          <a:xfrm>
            <a:off x="775252" y="1470991"/>
            <a:ext cx="10813774" cy="5049079"/>
          </a:xfrm>
          <a:prstGeom prst="rect">
            <a:avLst/>
          </a:prstGeom>
        </p:spPr>
      </p:pic>
    </p:spTree>
    <p:extLst>
      <p:ext uri="{BB962C8B-B14F-4D97-AF65-F5344CB8AC3E}">
        <p14:creationId xmlns:p14="http://schemas.microsoft.com/office/powerpoint/2010/main" val="207528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B1A1A10-17EE-4612-9D4A-6439FC1745E0}"/>
              </a:ext>
            </a:extLst>
          </p:cNvPr>
          <p:cNvSpPr>
            <a:spLocks noGrp="1"/>
          </p:cNvSpPr>
          <p:nvPr>
            <p:ph type="title"/>
          </p:nvPr>
        </p:nvSpPr>
        <p:spPr/>
        <p:txBody>
          <a:bodyPr/>
          <a:lstStyle/>
          <a:p>
            <a:r>
              <a:rPr lang="en-US" dirty="0"/>
              <a:t>C&amp;a III</a:t>
            </a:r>
          </a:p>
        </p:txBody>
      </p:sp>
      <p:sp>
        <p:nvSpPr>
          <p:cNvPr id="10" name="Text Placeholder 2">
            <a:extLst>
              <a:ext uri="{FF2B5EF4-FFF2-40B4-BE49-F238E27FC236}">
                <a16:creationId xmlns:a16="http://schemas.microsoft.com/office/drawing/2014/main" id="{D9C658EE-4E63-40D4-BCA4-DD9A99FA51A6}"/>
              </a:ext>
            </a:extLst>
          </p:cNvPr>
          <p:cNvSpPr>
            <a:spLocks noGrp="1"/>
          </p:cNvSpPr>
          <p:nvPr>
            <p:ph type="body" idx="1"/>
          </p:nvPr>
        </p:nvSpPr>
        <p:spPr/>
        <p:txBody>
          <a:bodyPr/>
          <a:lstStyle/>
          <a:p>
            <a:r>
              <a:rPr lang="en-US" dirty="0"/>
              <a:t>Insulin Monitoring And Lab Work</a:t>
            </a:r>
          </a:p>
        </p:txBody>
      </p:sp>
    </p:spTree>
    <p:extLst>
      <p:ext uri="{BB962C8B-B14F-4D97-AF65-F5344CB8AC3E}">
        <p14:creationId xmlns:p14="http://schemas.microsoft.com/office/powerpoint/2010/main" val="129861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Rectangle 2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3" name="Picture 2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10" name="Title 2">
            <a:extLst>
              <a:ext uri="{FF2B5EF4-FFF2-40B4-BE49-F238E27FC236}">
                <a16:creationId xmlns:a16="http://schemas.microsoft.com/office/drawing/2014/main" id="{5159EA75-E83F-45EB-A7AC-F657C6B4317B}"/>
              </a:ext>
            </a:extLst>
          </p:cNvPr>
          <p:cNvSpPr>
            <a:spLocks noGrp="1"/>
          </p:cNvSpPr>
          <p:nvPr>
            <p:ph type="title"/>
          </p:nvPr>
        </p:nvSpPr>
        <p:spPr>
          <a:xfrm>
            <a:off x="685800" y="764373"/>
            <a:ext cx="3687417" cy="1920372"/>
          </a:xfrm>
        </p:spPr>
        <p:txBody>
          <a:bodyPr vert="horz" lIns="91440" tIns="45720" rIns="91440" bIns="45720" rtlCol="0" anchor="ctr">
            <a:normAutofit/>
          </a:bodyPr>
          <a:lstStyle/>
          <a:p>
            <a:r>
              <a:rPr lang="en-US" sz="3600" kern="1200" cap="all" baseline="0">
                <a:solidFill>
                  <a:schemeClr val="bg1"/>
                </a:solidFill>
                <a:latin typeface="+mj-lt"/>
                <a:ea typeface="+mj-ea"/>
                <a:cs typeface="+mj-cs"/>
              </a:rPr>
              <a:t>Insulin Levels and Lab Work</a:t>
            </a:r>
          </a:p>
        </p:txBody>
      </p:sp>
      <p:pic>
        <p:nvPicPr>
          <p:cNvPr id="25" name="Picture 2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12" name="Text Placeholder 3">
            <a:extLst>
              <a:ext uri="{FF2B5EF4-FFF2-40B4-BE49-F238E27FC236}">
                <a16:creationId xmlns:a16="http://schemas.microsoft.com/office/drawing/2014/main" id="{42B4220C-797C-4B99-8017-0491E60DB98E}"/>
              </a:ext>
            </a:extLst>
          </p:cNvPr>
          <p:cNvSpPr>
            <a:spLocks noGrp="1"/>
          </p:cNvSpPr>
          <p:nvPr>
            <p:ph type="body" sz="half" idx="2"/>
          </p:nvPr>
        </p:nvSpPr>
        <p:spPr>
          <a:xfrm>
            <a:off x="685800" y="2821774"/>
            <a:ext cx="3687417" cy="3148329"/>
          </a:xfrm>
        </p:spPr>
        <p:txBody>
          <a:bodyPr vert="horz" lIns="91440" tIns="45720" rIns="91440" bIns="45720" rtlCol="0">
            <a:normAutofit/>
          </a:bodyPr>
          <a:lstStyle/>
          <a:p>
            <a:pPr indent="-228600">
              <a:buFont typeface="Arial" panose="020B0604020202020204" pitchFamily="34" charset="0"/>
              <a:buChar char="•"/>
            </a:pPr>
            <a:r>
              <a:rPr lang="en-US" b="1">
                <a:solidFill>
                  <a:schemeClr val="bg1"/>
                </a:solidFill>
              </a:rPr>
              <a:t>With The known importance of Insulin I wanted to monitor how the distinction of Insulin Levels would effect length of Hospital Stay. I Also wanted to Determine the change in Lab procedures as Hospital stays lengthened in time.</a:t>
            </a:r>
          </a:p>
        </p:txBody>
      </p:sp>
      <p:pic>
        <p:nvPicPr>
          <p:cNvPr id="4" name="Picture 3">
            <a:extLst>
              <a:ext uri="{FF2B5EF4-FFF2-40B4-BE49-F238E27FC236}">
                <a16:creationId xmlns:a16="http://schemas.microsoft.com/office/drawing/2014/main" id="{C326F49D-D16B-4191-AA33-92E1496FD382}"/>
              </a:ext>
            </a:extLst>
          </p:cNvPr>
          <p:cNvPicPr>
            <a:picLocks noChangeAspect="1"/>
          </p:cNvPicPr>
          <p:nvPr/>
        </p:nvPicPr>
        <p:blipFill>
          <a:blip r:embed="rId4"/>
          <a:stretch>
            <a:fillRect/>
          </a:stretch>
        </p:blipFill>
        <p:spPr>
          <a:xfrm>
            <a:off x="5287271" y="643467"/>
            <a:ext cx="6253465" cy="5571066"/>
          </a:xfrm>
          <a:prstGeom prst="rect">
            <a:avLst/>
          </a:prstGeom>
        </p:spPr>
      </p:pic>
    </p:spTree>
    <p:extLst>
      <p:ext uri="{BB962C8B-B14F-4D97-AF65-F5344CB8AC3E}">
        <p14:creationId xmlns:p14="http://schemas.microsoft.com/office/powerpoint/2010/main" val="223363962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DBEC39-5111-434B-AB2C-CB3CFFBEE9E2}"/>
              </a:ext>
            </a:extLst>
          </p:cNvPr>
          <p:cNvSpPr>
            <a:spLocks noGrp="1"/>
          </p:cNvSpPr>
          <p:nvPr>
            <p:ph type="title"/>
          </p:nvPr>
        </p:nvSpPr>
        <p:spPr/>
        <p:txBody>
          <a:bodyPr>
            <a:normAutofit fontScale="90000"/>
          </a:bodyPr>
          <a:lstStyle/>
          <a:p>
            <a:r>
              <a:rPr lang="en-US" dirty="0"/>
              <a:t>Filters For Age and Gender/Lab Work Per Hospital Stay</a:t>
            </a:r>
          </a:p>
        </p:txBody>
      </p:sp>
      <p:pic>
        <p:nvPicPr>
          <p:cNvPr id="12" name="Content Placeholder 11">
            <a:extLst>
              <a:ext uri="{FF2B5EF4-FFF2-40B4-BE49-F238E27FC236}">
                <a16:creationId xmlns:a16="http://schemas.microsoft.com/office/drawing/2014/main" id="{2C27E8D6-3FB2-4940-BDA1-B1E280E33D5C}"/>
              </a:ext>
            </a:extLst>
          </p:cNvPr>
          <p:cNvPicPr>
            <a:picLocks noGrp="1" noChangeAspect="1"/>
          </p:cNvPicPr>
          <p:nvPr>
            <p:ph sz="half" idx="1"/>
          </p:nvPr>
        </p:nvPicPr>
        <p:blipFill>
          <a:blip r:embed="rId2"/>
          <a:stretch>
            <a:fillRect/>
          </a:stretch>
        </p:blipFill>
        <p:spPr>
          <a:xfrm>
            <a:off x="435430" y="1952330"/>
            <a:ext cx="4014915" cy="4448469"/>
          </a:xfrm>
          <a:prstGeom prst="rect">
            <a:avLst/>
          </a:prstGeom>
        </p:spPr>
      </p:pic>
      <p:pic>
        <p:nvPicPr>
          <p:cNvPr id="9" name="Content Placeholder 8">
            <a:extLst>
              <a:ext uri="{FF2B5EF4-FFF2-40B4-BE49-F238E27FC236}">
                <a16:creationId xmlns:a16="http://schemas.microsoft.com/office/drawing/2014/main" id="{66602A40-55D1-4CB6-8FB4-01ED07328EC8}"/>
              </a:ext>
            </a:extLst>
          </p:cNvPr>
          <p:cNvPicPr>
            <a:picLocks noGrp="1" noChangeAspect="1"/>
          </p:cNvPicPr>
          <p:nvPr>
            <p:ph sz="half" idx="2"/>
          </p:nvPr>
        </p:nvPicPr>
        <p:blipFill>
          <a:blip r:embed="rId3"/>
          <a:stretch>
            <a:fillRect/>
          </a:stretch>
        </p:blipFill>
        <p:spPr>
          <a:xfrm>
            <a:off x="4450345" y="1952330"/>
            <a:ext cx="7306225" cy="4448469"/>
          </a:xfrm>
          <a:prstGeom prst="rect">
            <a:avLst/>
          </a:prstGeom>
        </p:spPr>
      </p:pic>
    </p:spTree>
    <p:extLst>
      <p:ext uri="{BB962C8B-B14F-4D97-AF65-F5344CB8AC3E}">
        <p14:creationId xmlns:p14="http://schemas.microsoft.com/office/powerpoint/2010/main" val="229042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E58849C-DE5D-455F-8263-AC805C102E0C}"/>
              </a:ext>
            </a:extLst>
          </p:cNvPr>
          <p:cNvSpPr>
            <a:spLocks noGrp="1"/>
          </p:cNvSpPr>
          <p:nvPr>
            <p:ph type="title"/>
          </p:nvPr>
        </p:nvSpPr>
        <p:spPr/>
        <p:txBody>
          <a:bodyPr/>
          <a:lstStyle/>
          <a:p>
            <a:r>
              <a:rPr lang="en-US" dirty="0"/>
              <a:t>C&amp;A IIII</a:t>
            </a:r>
          </a:p>
        </p:txBody>
      </p:sp>
      <p:sp>
        <p:nvSpPr>
          <p:cNvPr id="11" name="Text Placeholder 2">
            <a:extLst>
              <a:ext uri="{FF2B5EF4-FFF2-40B4-BE49-F238E27FC236}">
                <a16:creationId xmlns:a16="http://schemas.microsoft.com/office/drawing/2014/main" id="{A8661D2C-CD8A-4EDF-ADEA-C3BC75F29717}"/>
              </a:ext>
            </a:extLst>
          </p:cNvPr>
          <p:cNvSpPr>
            <a:spLocks noGrp="1"/>
          </p:cNvSpPr>
          <p:nvPr>
            <p:ph type="body" idx="1"/>
          </p:nvPr>
        </p:nvSpPr>
        <p:spPr/>
        <p:txBody>
          <a:bodyPr>
            <a:normAutofit/>
          </a:bodyPr>
          <a:lstStyle/>
          <a:p>
            <a:r>
              <a:rPr lang="en-US" dirty="0"/>
              <a:t>EFFECTS OF ETHNICITY REGARDING PRIMARY DIAGNOSIS AND DISCHARGE LOCATION</a:t>
            </a:r>
          </a:p>
        </p:txBody>
      </p:sp>
    </p:spTree>
    <p:extLst>
      <p:ext uri="{BB962C8B-B14F-4D97-AF65-F5344CB8AC3E}">
        <p14:creationId xmlns:p14="http://schemas.microsoft.com/office/powerpoint/2010/main" val="2517981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40"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1" name="Rectangle 34">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7" name="Picture 36">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4" name="Title 2">
            <a:extLst>
              <a:ext uri="{FF2B5EF4-FFF2-40B4-BE49-F238E27FC236}">
                <a16:creationId xmlns:a16="http://schemas.microsoft.com/office/drawing/2014/main" id="{ED3D1239-2DAC-4C0D-85B3-7C6182FD3598}"/>
              </a:ext>
            </a:extLst>
          </p:cNvPr>
          <p:cNvSpPr>
            <a:spLocks noGrp="1"/>
          </p:cNvSpPr>
          <p:nvPr>
            <p:ph type="title"/>
          </p:nvPr>
        </p:nvSpPr>
        <p:spPr>
          <a:xfrm>
            <a:off x="685800" y="764373"/>
            <a:ext cx="3687417" cy="1920372"/>
          </a:xfrm>
        </p:spPr>
        <p:txBody>
          <a:bodyPr vert="horz" lIns="91440" tIns="45720" rIns="91440" bIns="45720" rtlCol="0" anchor="ctr">
            <a:normAutofit/>
          </a:bodyPr>
          <a:lstStyle/>
          <a:p>
            <a:pPr marL="0" marR="0" lvl="0" indent="0" fontAlgn="auto">
              <a:spcAft>
                <a:spcPts val="0"/>
              </a:spcAft>
              <a:tabLst>
                <a:tab pos="2633663" algn="l"/>
              </a:tabLst>
              <a:defRPr/>
            </a:pPr>
            <a:r>
              <a:rPr kumimoji="0" lang="en-US" sz="2500" b="1" i="0" u="none" strike="noStrike" kern="1200" cap="all" spc="0" normalizeH="0" baseline="0" noProof="0">
                <a:ln>
                  <a:noFill/>
                </a:ln>
                <a:solidFill>
                  <a:schemeClr val="bg1"/>
                </a:solidFill>
                <a:effectLst/>
                <a:uLnTx/>
                <a:uFillTx/>
                <a:latin typeface="+mj-lt"/>
                <a:ea typeface="+mj-ea"/>
                <a:cs typeface="+mj-cs"/>
              </a:rPr>
              <a:t>EFFECTS OF ETHNICITY REGARDING PRIMARY DIAGNOSIS AND DISCHARGE LOCATION</a:t>
            </a:r>
            <a:br>
              <a:rPr kumimoji="0" lang="en-US" sz="2500" b="0" i="0" u="none" strike="noStrike" kern="1200" cap="all" spc="0" normalizeH="0" baseline="0" noProof="0">
                <a:ln>
                  <a:noFill/>
                </a:ln>
                <a:solidFill>
                  <a:schemeClr val="bg1"/>
                </a:solidFill>
                <a:effectLst/>
                <a:uLnTx/>
                <a:uFillTx/>
                <a:latin typeface="+mj-lt"/>
                <a:ea typeface="+mj-ea"/>
                <a:cs typeface="+mj-cs"/>
              </a:rPr>
            </a:br>
            <a:endParaRPr lang="en-US" sz="2500" kern="1200" cap="all" baseline="0">
              <a:solidFill>
                <a:schemeClr val="bg1"/>
              </a:solidFill>
              <a:latin typeface="+mj-lt"/>
              <a:ea typeface="+mj-ea"/>
              <a:cs typeface="+mj-cs"/>
            </a:endParaRPr>
          </a:p>
        </p:txBody>
      </p:sp>
      <p:pic>
        <p:nvPicPr>
          <p:cNvPr id="39" name="Picture 38">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6" name="Text Placeholder 3">
            <a:extLst>
              <a:ext uri="{FF2B5EF4-FFF2-40B4-BE49-F238E27FC236}">
                <a16:creationId xmlns:a16="http://schemas.microsoft.com/office/drawing/2014/main" id="{8FC5FC09-7034-4EC2-B043-922E462ADB6F}"/>
              </a:ext>
            </a:extLst>
          </p:cNvPr>
          <p:cNvSpPr>
            <a:spLocks noGrp="1"/>
          </p:cNvSpPr>
          <p:nvPr>
            <p:ph type="body" sz="half" idx="2"/>
          </p:nvPr>
        </p:nvSpPr>
        <p:spPr>
          <a:xfrm>
            <a:off x="685800" y="2821774"/>
            <a:ext cx="3687417" cy="3148329"/>
          </a:xfrm>
        </p:spPr>
        <p:txBody>
          <a:bodyPr vert="horz" lIns="91440" tIns="45720" rIns="91440" bIns="45720" rtlCol="0">
            <a:normAutofit/>
          </a:bodyPr>
          <a:lstStyle/>
          <a:p>
            <a:pPr indent="-228600">
              <a:buFont typeface="Arial" panose="020B0604020202020204" pitchFamily="34" charset="0"/>
              <a:buChar char="•"/>
            </a:pPr>
            <a:r>
              <a:rPr lang="en-US">
                <a:solidFill>
                  <a:schemeClr val="bg1"/>
                </a:solidFill>
              </a:rPr>
              <a:t>Utilizing These 3 Graphs I wanted to display the amount of patients who suffer from certain illnesses relating to Diabetes and the effect their age had on where they would be discharged to. </a:t>
            </a:r>
          </a:p>
        </p:txBody>
      </p:sp>
      <p:pic>
        <p:nvPicPr>
          <p:cNvPr id="7" name="Picture Placeholder 6">
            <a:extLst>
              <a:ext uri="{FF2B5EF4-FFF2-40B4-BE49-F238E27FC236}">
                <a16:creationId xmlns:a16="http://schemas.microsoft.com/office/drawing/2014/main" id="{F72861A9-3BA3-4417-B306-3CA08BA5C907}"/>
              </a:ext>
            </a:extLst>
          </p:cNvPr>
          <p:cNvPicPr>
            <a:picLocks noGrp="1" noChangeAspect="1"/>
          </p:cNvPicPr>
          <p:nvPr>
            <p:ph type="pic" idx="1"/>
          </p:nvPr>
        </p:nvPicPr>
        <p:blipFill rotWithShape="1">
          <a:blip r:embed="rId4"/>
          <a:srcRect t="17373" b="17373"/>
          <a:stretch/>
        </p:blipFill>
        <p:spPr>
          <a:xfrm>
            <a:off x="6557097" y="643467"/>
            <a:ext cx="3713814" cy="5571066"/>
          </a:xfrm>
          <a:prstGeom prst="rect">
            <a:avLst/>
          </a:prstGeom>
          <a:noFill/>
        </p:spPr>
      </p:pic>
    </p:spTree>
    <p:extLst>
      <p:ext uri="{BB962C8B-B14F-4D97-AF65-F5344CB8AC3E}">
        <p14:creationId xmlns:p14="http://schemas.microsoft.com/office/powerpoint/2010/main" val="27681315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AC3D50-9036-4AFE-9FA3-9FD1E0725934}"/>
              </a:ext>
            </a:extLst>
          </p:cNvPr>
          <p:cNvSpPr>
            <a:spLocks noGrp="1"/>
          </p:cNvSpPr>
          <p:nvPr>
            <p:ph type="title"/>
          </p:nvPr>
        </p:nvSpPr>
        <p:spPr>
          <a:xfrm>
            <a:off x="1066800" y="642594"/>
            <a:ext cx="10058400" cy="736263"/>
          </a:xfrm>
        </p:spPr>
        <p:txBody>
          <a:bodyPr>
            <a:normAutofit fontScale="90000"/>
          </a:bodyPr>
          <a:lstStyle/>
          <a:p>
            <a:r>
              <a:rPr lang="en-US" dirty="0"/>
              <a:t>Discharge Percentage/ Initial Diagnosis</a:t>
            </a:r>
          </a:p>
        </p:txBody>
      </p:sp>
      <p:pic>
        <p:nvPicPr>
          <p:cNvPr id="8" name="Content Placeholder 7">
            <a:extLst>
              <a:ext uri="{FF2B5EF4-FFF2-40B4-BE49-F238E27FC236}">
                <a16:creationId xmlns:a16="http://schemas.microsoft.com/office/drawing/2014/main" id="{984DBF48-9EE7-4286-A32E-D119E6A60043}"/>
              </a:ext>
            </a:extLst>
          </p:cNvPr>
          <p:cNvPicPr>
            <a:picLocks noGrp="1" noChangeAspect="1"/>
          </p:cNvPicPr>
          <p:nvPr>
            <p:ph sz="half" idx="1"/>
          </p:nvPr>
        </p:nvPicPr>
        <p:blipFill>
          <a:blip r:embed="rId2"/>
          <a:stretch>
            <a:fillRect/>
          </a:stretch>
        </p:blipFill>
        <p:spPr>
          <a:xfrm>
            <a:off x="348343" y="1420606"/>
            <a:ext cx="5747657" cy="5081793"/>
          </a:xfrm>
          <a:prstGeom prst="rect">
            <a:avLst/>
          </a:prstGeom>
        </p:spPr>
      </p:pic>
      <p:pic>
        <p:nvPicPr>
          <p:cNvPr id="9" name="Content Placeholder 8">
            <a:extLst>
              <a:ext uri="{FF2B5EF4-FFF2-40B4-BE49-F238E27FC236}">
                <a16:creationId xmlns:a16="http://schemas.microsoft.com/office/drawing/2014/main" id="{75799C99-F51B-45AD-96C1-B2FCAA93537A}"/>
              </a:ext>
            </a:extLst>
          </p:cNvPr>
          <p:cNvPicPr>
            <a:picLocks noGrp="1" noChangeAspect="1"/>
          </p:cNvPicPr>
          <p:nvPr>
            <p:ph sz="half" idx="2"/>
          </p:nvPr>
        </p:nvPicPr>
        <p:blipFill>
          <a:blip r:embed="rId3"/>
          <a:stretch>
            <a:fillRect/>
          </a:stretch>
        </p:blipFill>
        <p:spPr>
          <a:xfrm>
            <a:off x="6096000" y="1420606"/>
            <a:ext cx="5747657" cy="5081793"/>
          </a:xfrm>
          <a:prstGeom prst="rect">
            <a:avLst/>
          </a:prstGeom>
        </p:spPr>
      </p:pic>
    </p:spTree>
    <p:extLst>
      <p:ext uri="{BB962C8B-B14F-4D97-AF65-F5344CB8AC3E}">
        <p14:creationId xmlns:p14="http://schemas.microsoft.com/office/powerpoint/2010/main" val="108460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C9F579-42D8-42E5-A3D7-80CA4397547B}"/>
              </a:ext>
            </a:extLst>
          </p:cNvPr>
          <p:cNvSpPr>
            <a:spLocks noGrp="1"/>
          </p:cNvSpPr>
          <p:nvPr>
            <p:ph type="title"/>
          </p:nvPr>
        </p:nvSpPr>
        <p:spPr/>
        <p:txBody>
          <a:bodyPr>
            <a:normAutofit fontScale="90000"/>
          </a:bodyPr>
          <a:lstStyle/>
          <a:p>
            <a:r>
              <a:rPr lang="en-US" dirty="0"/>
              <a:t>How does diabetes and other medical indicators impact patient length of stay within hospitals</a:t>
            </a:r>
          </a:p>
        </p:txBody>
      </p:sp>
      <p:sp>
        <p:nvSpPr>
          <p:cNvPr id="7" name="Content Placeholder 6">
            <a:extLst>
              <a:ext uri="{FF2B5EF4-FFF2-40B4-BE49-F238E27FC236}">
                <a16:creationId xmlns:a16="http://schemas.microsoft.com/office/drawing/2014/main" id="{F4A1EB9B-F4C7-4EAB-9D69-73B86A84F8F3}"/>
              </a:ext>
            </a:extLst>
          </p:cNvPr>
          <p:cNvSpPr>
            <a:spLocks noGrp="1"/>
          </p:cNvSpPr>
          <p:nvPr>
            <p:ph idx="1"/>
          </p:nvPr>
        </p:nvSpPr>
        <p:spPr/>
        <p:txBody>
          <a:bodyPr>
            <a:normAutofit/>
          </a:bodyPr>
          <a:lstStyle/>
          <a:p>
            <a:r>
              <a:rPr lang="en-US" sz="1800" b="1" dirty="0"/>
              <a:t>The reason I chose this data set is due to my personal family history with Diabetes as well as knowing how it affects the community where I am from as whole. With the knowledge that Diabetes is the 7th highest cause of death in America it integral in my choosing this data set to further my understanding of the Disease.</a:t>
            </a:r>
          </a:p>
          <a:p>
            <a:r>
              <a:rPr lang="en-US" sz="1800" b="1" dirty="0"/>
              <a:t>My Grandfather was Diagnosed with Diabetes Decades ago and I was able to see up close and personal the many occasions where he had to be admitted into the hospital and not being able to get real clarification on when each instance would allow him to return home.</a:t>
            </a:r>
          </a:p>
          <a:p>
            <a:r>
              <a:rPr lang="en-US" sz="1800" b="1" dirty="0"/>
              <a:t>Using Data to provide clarification really opened my eyes to the many corresponding illnesses that can be aligned with Diabetes and how that can influence a patient's duration within a facility. </a:t>
            </a:r>
          </a:p>
          <a:p>
            <a:r>
              <a:rPr lang="en-US" sz="1800" b="1" dirty="0"/>
              <a:t>Upon this undertaking I was able to analyze data to reveal how Age, Ethnicity, Initial Diagnosis and Insulin Mediation and their effects on Hospital Stay.</a:t>
            </a:r>
          </a:p>
          <a:p>
            <a:pPr marL="0" indent="0">
              <a:buNone/>
            </a:pPr>
            <a:endParaRPr lang="en-US" dirty="0"/>
          </a:p>
        </p:txBody>
      </p:sp>
    </p:spTree>
    <p:extLst>
      <p:ext uri="{BB962C8B-B14F-4D97-AF65-F5344CB8AC3E}">
        <p14:creationId xmlns:p14="http://schemas.microsoft.com/office/powerpoint/2010/main" val="285216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C8DB-47A8-40DF-984F-E5FBFFCAA8DD}"/>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1FBC11BA-D0AC-4B2B-BFF3-2B9AEE182B14}"/>
              </a:ext>
            </a:extLst>
          </p:cNvPr>
          <p:cNvSpPr>
            <a:spLocks noGrp="1"/>
          </p:cNvSpPr>
          <p:nvPr>
            <p:ph idx="1"/>
          </p:nvPr>
        </p:nvSpPr>
        <p:spPr/>
        <p:txBody>
          <a:bodyPr/>
          <a:lstStyle/>
          <a:p>
            <a:r>
              <a:rPr lang="en-US" sz="1600" dirty="0"/>
              <a:t>My Data source was </a:t>
            </a:r>
            <a:r>
              <a:rPr lang="en-US" sz="2000" b="0" i="0" u="sng" strike="noStrike" dirty="0">
                <a:solidFill>
                  <a:srgbClr val="0000FF"/>
                </a:solidFill>
                <a:effectLst/>
                <a:latin typeface="Calibri" panose="020F0502020204030204" pitchFamily="34" charset="0"/>
                <a:hlinkClick r:id="rId2"/>
              </a:rPr>
              <a:t>https://archive.ics.uci.edu/ml/datasets/diabetes+130-us+hospitals+for+years+1999-2008</a:t>
            </a:r>
            <a:endParaRPr lang="en-US" sz="2000" b="0" i="0" u="sng" strike="noStrike" dirty="0">
              <a:solidFill>
                <a:srgbClr val="0000FF"/>
              </a:solidFill>
              <a:effectLst/>
              <a:latin typeface="Calibri" panose="020F0502020204030204" pitchFamily="34" charset="0"/>
            </a:endParaRPr>
          </a:p>
          <a:p>
            <a:r>
              <a:rPr lang="en-US" sz="1600" dirty="0"/>
              <a:t>Utilizing this Data Source along with The corresponding tables and descriptors I was able to decipher the data in a way was beneficial to my analysis, a lot of the fields have values that aren’t functional if you don’t understand the details behind it. </a:t>
            </a:r>
          </a:p>
          <a:p>
            <a:r>
              <a:rPr lang="en-US" sz="1600" dirty="0"/>
              <a:t>I also Referenced the Website for the American Diabetes Association. To understand of the financial implication's hospital stays has on the Economy. </a:t>
            </a:r>
          </a:p>
          <a:p>
            <a:r>
              <a:rPr lang="en-US" sz="2000" b="0" i="0" u="sng" strike="noStrike" dirty="0">
                <a:solidFill>
                  <a:srgbClr val="0000FF"/>
                </a:solidFill>
                <a:effectLst/>
                <a:latin typeface="Calibri" panose="020F0502020204030204" pitchFamily="34" charset="0"/>
                <a:hlinkClick r:id="rId3"/>
              </a:rPr>
              <a:t>https://diabetes.org/resources/statistics/cost-diabetes</a:t>
            </a:r>
            <a:endParaRPr lang="en-US" sz="2000" b="0" i="0" u="sng" strike="noStrike" dirty="0">
              <a:solidFill>
                <a:srgbClr val="0000FF"/>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248861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E4DD-7896-441B-907E-64B9F53DF571}"/>
              </a:ext>
            </a:extLst>
          </p:cNvPr>
          <p:cNvSpPr>
            <a:spLocks noGrp="1"/>
          </p:cNvSpPr>
          <p:nvPr>
            <p:ph type="title"/>
          </p:nvPr>
        </p:nvSpPr>
        <p:spPr>
          <a:xfrm>
            <a:off x="1066800" y="642594"/>
            <a:ext cx="10058400" cy="808835"/>
          </a:xfrm>
        </p:spPr>
        <p:txBody>
          <a:bodyPr/>
          <a:lstStyle/>
          <a:p>
            <a:r>
              <a:rPr lang="en-US" dirty="0"/>
              <a:t>The DATA!!!!(CALCULATED FIELDS)</a:t>
            </a:r>
          </a:p>
        </p:txBody>
      </p:sp>
      <p:sp>
        <p:nvSpPr>
          <p:cNvPr id="3" name="Content Placeholder 2">
            <a:extLst>
              <a:ext uri="{FF2B5EF4-FFF2-40B4-BE49-F238E27FC236}">
                <a16:creationId xmlns:a16="http://schemas.microsoft.com/office/drawing/2014/main" id="{9BDE50E9-A97A-4B0D-B4FC-126790E0D5A9}"/>
              </a:ext>
            </a:extLst>
          </p:cNvPr>
          <p:cNvSpPr>
            <a:spLocks noGrp="1"/>
          </p:cNvSpPr>
          <p:nvPr>
            <p:ph idx="1"/>
          </p:nvPr>
        </p:nvSpPr>
        <p:spPr>
          <a:xfrm>
            <a:off x="1066800" y="1451429"/>
            <a:ext cx="10058400" cy="4763977"/>
          </a:xfrm>
        </p:spPr>
        <p:txBody>
          <a:bodyPr>
            <a:noAutofit/>
          </a:bodyPr>
          <a:lstStyle/>
          <a:p>
            <a:r>
              <a:rPr lang="en-US" sz="1600" dirty="0"/>
              <a:t>I had to use several calculated fields to ensure my data could accurately depict the analysis I will be providing Below you will see a listing of all calculated fields created for this CAPSTONE PROJECT.</a:t>
            </a:r>
          </a:p>
          <a:p>
            <a:r>
              <a:rPr lang="en-US" sz="1600" b="1" dirty="0"/>
              <a:t>Time in Hospital from a Count to a date- </a:t>
            </a:r>
            <a:r>
              <a:rPr lang="en-US" sz="1600" dirty="0"/>
              <a:t>DATE(DATEPARSE ( "dd", STR([Time In Hospital]) ))</a:t>
            </a:r>
          </a:p>
          <a:p>
            <a:r>
              <a:rPr lang="en-US" sz="1600" b="1" dirty="0"/>
              <a:t>Hospital Stay for LOD Graph- </a:t>
            </a:r>
            <a:r>
              <a:rPr lang="en-US" sz="1600" dirty="0"/>
              <a:t>{ FIXED [Patient Nbr]:ROUND(AVG([Time In Hospital]))}</a:t>
            </a:r>
          </a:p>
          <a:p>
            <a:r>
              <a:rPr lang="en-US" sz="1600" b="1" dirty="0"/>
              <a:t>Updating Gender By Looking at other factors-</a:t>
            </a:r>
            <a:r>
              <a:rPr lang="en-US" sz="1600" dirty="0"/>
              <a:t> IF [Gender]= "Unknown/Invalid" THEN "Male“ ELSE [Gender] END</a:t>
            </a:r>
          </a:p>
          <a:p>
            <a:r>
              <a:rPr lang="en-US" sz="1600" b="1" dirty="0"/>
              <a:t>Not Available Text For Tool Tip- </a:t>
            </a:r>
            <a:r>
              <a:rPr lang="en-US" sz="1600" dirty="0"/>
              <a:t>IF [Admission Type Descriptions]= "Not Available" THEN " No Information Was Given At Time Of Admission“ ELSE "“ END</a:t>
            </a:r>
          </a:p>
          <a:p>
            <a:r>
              <a:rPr lang="en-US" sz="1600" b="1" dirty="0"/>
              <a:t>Difference in Lab Work- </a:t>
            </a:r>
            <a:r>
              <a:rPr lang="en-US" sz="1600" dirty="0"/>
              <a:t>SUM([Num Lab Procedures])/COUNTD([Encounter Id])</a:t>
            </a:r>
          </a:p>
          <a:p>
            <a:r>
              <a:rPr lang="en-US" sz="1600" b="1" dirty="0"/>
              <a:t>Readmission- </a:t>
            </a:r>
            <a:r>
              <a:rPr lang="en-US" sz="1600" dirty="0"/>
              <a:t>IF  [Readmitted] != "NO" THEN 1 ELSE 0 END</a:t>
            </a:r>
          </a:p>
          <a:p>
            <a:r>
              <a:rPr lang="en-US" sz="1600" b="1" dirty="0"/>
              <a:t>Readmission Percentage- </a:t>
            </a:r>
            <a:r>
              <a:rPr lang="en-US" sz="1600" dirty="0"/>
              <a:t>SUM([Readmission])/SUM([Number of Records])</a:t>
            </a:r>
          </a:p>
          <a:p>
            <a:r>
              <a:rPr lang="en-US" sz="1600" b="1" dirty="0"/>
              <a:t>Complete Diagnosis-ifnull</a:t>
            </a:r>
            <a:r>
              <a:rPr lang="en-US" sz="1600" dirty="0"/>
              <a:t>(STR([Diagnosis #1 Illness Type]),"")+ ifnull(STR([Diagnosis #2 illness Type]),"")+ ifnull(STR([Diagnosis #3 Illness Type]),"")</a:t>
            </a:r>
          </a:p>
        </p:txBody>
      </p:sp>
    </p:spTree>
    <p:extLst>
      <p:ext uri="{BB962C8B-B14F-4D97-AF65-F5344CB8AC3E}">
        <p14:creationId xmlns:p14="http://schemas.microsoft.com/office/powerpoint/2010/main" val="3233004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0784-A1E1-4DFD-8301-2F3EE6D53565}"/>
              </a:ext>
            </a:extLst>
          </p:cNvPr>
          <p:cNvSpPr>
            <a:spLocks noGrp="1"/>
          </p:cNvSpPr>
          <p:nvPr>
            <p:ph type="title"/>
          </p:nvPr>
        </p:nvSpPr>
        <p:spPr/>
        <p:txBody>
          <a:bodyPr anchor="ctr">
            <a:normAutofit/>
          </a:bodyPr>
          <a:lstStyle/>
          <a:p>
            <a:r>
              <a:rPr lang="en-US" dirty="0"/>
              <a:t>Charts and Analysis</a:t>
            </a:r>
          </a:p>
        </p:txBody>
      </p:sp>
      <p:sp>
        <p:nvSpPr>
          <p:cNvPr id="8" name="Content Placeholder 7">
            <a:extLst>
              <a:ext uri="{FF2B5EF4-FFF2-40B4-BE49-F238E27FC236}">
                <a16:creationId xmlns:a16="http://schemas.microsoft.com/office/drawing/2014/main" id="{2A457E7A-3175-4D24-900B-7FEEC58AB954}"/>
              </a:ext>
            </a:extLst>
          </p:cNvPr>
          <p:cNvSpPr>
            <a:spLocks noGrp="1"/>
          </p:cNvSpPr>
          <p:nvPr>
            <p:ph type="body" idx="1"/>
          </p:nvPr>
        </p:nvSpPr>
        <p:spPr/>
        <p:txBody>
          <a:bodyPr anchor="t">
            <a:normAutofit/>
          </a:bodyPr>
          <a:lstStyle/>
          <a:p>
            <a:r>
              <a:rPr lang="en-US" b="1" dirty="0"/>
              <a:t>Patient Overview</a:t>
            </a:r>
          </a:p>
          <a:p>
            <a:endParaRPr lang="en-US" b="1" dirty="0"/>
          </a:p>
        </p:txBody>
      </p:sp>
    </p:spTree>
    <p:extLst>
      <p:ext uri="{BB962C8B-B14F-4D97-AF65-F5344CB8AC3E}">
        <p14:creationId xmlns:p14="http://schemas.microsoft.com/office/powerpoint/2010/main" val="125084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0" name="Title 2">
            <a:extLst>
              <a:ext uri="{FF2B5EF4-FFF2-40B4-BE49-F238E27FC236}">
                <a16:creationId xmlns:a16="http://schemas.microsoft.com/office/drawing/2014/main" id="{6E6E3166-10D2-4593-A908-07F23A822211}"/>
              </a:ext>
            </a:extLst>
          </p:cNvPr>
          <p:cNvSpPr>
            <a:spLocks noGrp="1"/>
          </p:cNvSpPr>
          <p:nvPr>
            <p:ph type="title"/>
          </p:nvPr>
        </p:nvSpPr>
        <p:spPr>
          <a:xfrm>
            <a:off x="685799" y="764373"/>
            <a:ext cx="3977639" cy="1600200"/>
          </a:xfrm>
        </p:spPr>
        <p:txBody>
          <a:bodyPr vert="horz" lIns="91440" tIns="45720" rIns="91440" bIns="45720" rtlCol="0" anchor="b">
            <a:normAutofit/>
          </a:bodyPr>
          <a:lstStyle/>
          <a:p>
            <a:r>
              <a:rPr lang="en-US" sz="2700"/>
              <a:t>Patient Population and Admission Reason</a:t>
            </a:r>
            <a:br>
              <a:rPr lang="en-US" sz="2700"/>
            </a:br>
            <a:endParaRPr lang="en-US" sz="2700"/>
          </a:p>
        </p:txBody>
      </p:sp>
      <p:sp>
        <p:nvSpPr>
          <p:cNvPr id="12" name="Text Placeholder 3">
            <a:extLst>
              <a:ext uri="{FF2B5EF4-FFF2-40B4-BE49-F238E27FC236}">
                <a16:creationId xmlns:a16="http://schemas.microsoft.com/office/drawing/2014/main" id="{99EF8140-3F78-4872-A6F7-2A8B655FCD60}"/>
              </a:ext>
            </a:extLst>
          </p:cNvPr>
          <p:cNvSpPr>
            <a:spLocks noGrp="1"/>
          </p:cNvSpPr>
          <p:nvPr>
            <p:ph type="body" sz="half" idx="2"/>
          </p:nvPr>
        </p:nvSpPr>
        <p:spPr>
          <a:xfrm>
            <a:off x="685800" y="2364573"/>
            <a:ext cx="3977639" cy="3854112"/>
          </a:xfrm>
        </p:spPr>
        <p:txBody>
          <a:bodyPr vert="horz" lIns="91440" tIns="45720" rIns="91440" bIns="45720" rtlCol="0">
            <a:normAutofit/>
          </a:bodyPr>
          <a:lstStyle/>
          <a:p>
            <a:pPr indent="-228600">
              <a:buFont typeface="Arial" panose="020B0604020202020204" pitchFamily="34" charset="0"/>
              <a:buChar char="•"/>
            </a:pPr>
            <a:r>
              <a:rPr lang="en-US" dirty="0"/>
              <a:t>In The Next 2 Slides I have looked at the population that has been analyzed and created graphs that distinguish between the ages and Ethnicities involved in the study. Additionally I felt it would be valuable to discern the different Admission types for this population. </a:t>
            </a:r>
            <a:endParaRPr lang="en-US"/>
          </a:p>
        </p:txBody>
      </p:sp>
      <p:sp useBgFill="1">
        <p:nvSpPr>
          <p:cNvPr id="19" name="Rectangle 18">
            <a:extLst>
              <a:ext uri="{FF2B5EF4-FFF2-40B4-BE49-F238E27FC236}">
                <a16:creationId xmlns:a16="http://schemas.microsoft.com/office/drawing/2014/main" id="{8D25211A-4CA0-4B53-82BB-1EE7C7F3C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1379" y="0"/>
            <a:ext cx="724061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78E67A49-4375-4E3B-9FEF-4ABF1FCD5B44}"/>
              </a:ext>
            </a:extLst>
          </p:cNvPr>
          <p:cNvPicPr>
            <a:picLocks noGrp="1"/>
          </p:cNvPicPr>
          <p:nvPr>
            <p:ph type="pic" idx="1"/>
          </p:nvPr>
        </p:nvPicPr>
        <p:blipFill rotWithShape="1">
          <a:blip r:embed="rId3"/>
          <a:srcRect t="2975" r="3" b="1208"/>
          <a:stretch/>
        </p:blipFill>
        <p:spPr>
          <a:xfrm>
            <a:off x="5304147" y="10"/>
            <a:ext cx="6887853" cy="6857990"/>
          </a:xfrm>
          <a:prstGeom prst="rect">
            <a:avLst/>
          </a:prstGeom>
        </p:spPr>
      </p:pic>
    </p:spTree>
    <p:extLst>
      <p:ext uri="{BB962C8B-B14F-4D97-AF65-F5344CB8AC3E}">
        <p14:creationId xmlns:p14="http://schemas.microsoft.com/office/powerpoint/2010/main" val="250650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D7E7CB-257E-4519-8922-62DF5420E15F}"/>
              </a:ext>
            </a:extLst>
          </p:cNvPr>
          <p:cNvSpPr>
            <a:spLocks noGrp="1"/>
          </p:cNvSpPr>
          <p:nvPr>
            <p:ph type="title"/>
          </p:nvPr>
        </p:nvSpPr>
        <p:spPr/>
        <p:txBody>
          <a:bodyPr/>
          <a:lstStyle/>
          <a:p>
            <a:r>
              <a:rPr lang="en-US" dirty="0"/>
              <a:t>Population By Ethnicity</a:t>
            </a:r>
          </a:p>
        </p:txBody>
      </p:sp>
      <p:pic>
        <p:nvPicPr>
          <p:cNvPr id="8" name="Content Placeholder 7">
            <a:extLst>
              <a:ext uri="{FF2B5EF4-FFF2-40B4-BE49-F238E27FC236}">
                <a16:creationId xmlns:a16="http://schemas.microsoft.com/office/drawing/2014/main" id="{636E9340-8791-4453-B6F3-D33D6DE506EF}"/>
              </a:ext>
            </a:extLst>
          </p:cNvPr>
          <p:cNvPicPr>
            <a:picLocks noGrp="1" noChangeAspect="1"/>
          </p:cNvPicPr>
          <p:nvPr>
            <p:ph sz="half" idx="1"/>
          </p:nvPr>
        </p:nvPicPr>
        <p:blipFill>
          <a:blip r:embed="rId2"/>
          <a:stretch>
            <a:fillRect/>
          </a:stretch>
        </p:blipFill>
        <p:spPr>
          <a:xfrm>
            <a:off x="304801" y="1872343"/>
            <a:ext cx="5791199" cy="4499427"/>
          </a:xfrm>
          <a:prstGeom prst="rect">
            <a:avLst/>
          </a:prstGeom>
        </p:spPr>
      </p:pic>
      <p:pic>
        <p:nvPicPr>
          <p:cNvPr id="9" name="Content Placeholder 8">
            <a:extLst>
              <a:ext uri="{FF2B5EF4-FFF2-40B4-BE49-F238E27FC236}">
                <a16:creationId xmlns:a16="http://schemas.microsoft.com/office/drawing/2014/main" id="{61FD4FA5-E3B4-4063-B8EB-03C18EF1F77F}"/>
              </a:ext>
            </a:extLst>
          </p:cNvPr>
          <p:cNvPicPr>
            <a:picLocks noGrp="1" noChangeAspect="1"/>
          </p:cNvPicPr>
          <p:nvPr>
            <p:ph sz="half" idx="2"/>
          </p:nvPr>
        </p:nvPicPr>
        <p:blipFill>
          <a:blip r:embed="rId3"/>
          <a:stretch>
            <a:fillRect/>
          </a:stretch>
        </p:blipFill>
        <p:spPr>
          <a:xfrm>
            <a:off x="6349470" y="1872343"/>
            <a:ext cx="5537729" cy="4499427"/>
          </a:xfrm>
          <a:prstGeom prst="rect">
            <a:avLst/>
          </a:prstGeom>
        </p:spPr>
      </p:pic>
    </p:spTree>
    <p:extLst>
      <p:ext uri="{BB962C8B-B14F-4D97-AF65-F5344CB8AC3E}">
        <p14:creationId xmlns:p14="http://schemas.microsoft.com/office/powerpoint/2010/main" val="324492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27" name="Rectangle 26">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9" name="Title 2">
            <a:extLst>
              <a:ext uri="{FF2B5EF4-FFF2-40B4-BE49-F238E27FC236}">
                <a16:creationId xmlns:a16="http://schemas.microsoft.com/office/drawing/2014/main" id="{BD524C40-D211-4166-ADC9-6685D045EF18}"/>
              </a:ext>
            </a:extLst>
          </p:cNvPr>
          <p:cNvSpPr>
            <a:spLocks noGrp="1"/>
          </p:cNvSpPr>
          <p:nvPr>
            <p:ph type="title"/>
          </p:nvPr>
        </p:nvSpPr>
        <p:spPr>
          <a:xfrm>
            <a:off x="685799" y="764373"/>
            <a:ext cx="3977639" cy="1600200"/>
          </a:xfrm>
        </p:spPr>
        <p:txBody>
          <a:bodyPr vert="horz" lIns="91440" tIns="45720" rIns="91440" bIns="45720" rtlCol="0" anchor="b">
            <a:normAutofit/>
          </a:bodyPr>
          <a:lstStyle/>
          <a:p>
            <a:r>
              <a:rPr lang="en-US" kern="1200" cap="all" baseline="0">
                <a:solidFill>
                  <a:schemeClr val="tx1"/>
                </a:solidFill>
                <a:latin typeface="+mj-lt"/>
                <a:ea typeface="+mj-ea"/>
                <a:cs typeface="+mj-cs"/>
              </a:rPr>
              <a:t>Reason For Hospital Admission	</a:t>
            </a:r>
          </a:p>
        </p:txBody>
      </p:sp>
      <p:sp>
        <p:nvSpPr>
          <p:cNvPr id="20" name="Text Placeholder 3">
            <a:extLst>
              <a:ext uri="{FF2B5EF4-FFF2-40B4-BE49-F238E27FC236}">
                <a16:creationId xmlns:a16="http://schemas.microsoft.com/office/drawing/2014/main" id="{77545837-F4B0-4FA0-A24C-AEA74AABEA5B}"/>
              </a:ext>
            </a:extLst>
          </p:cNvPr>
          <p:cNvSpPr>
            <a:spLocks noGrp="1"/>
          </p:cNvSpPr>
          <p:nvPr>
            <p:ph type="body" sz="half" idx="2"/>
          </p:nvPr>
        </p:nvSpPr>
        <p:spPr>
          <a:xfrm>
            <a:off x="685800" y="2364573"/>
            <a:ext cx="3977639" cy="3854112"/>
          </a:xfrm>
        </p:spPr>
        <p:txBody>
          <a:bodyPr vert="horz" lIns="91440" tIns="45720" rIns="91440" bIns="45720" rtlCol="0">
            <a:normAutofit/>
          </a:bodyPr>
          <a:lstStyle/>
          <a:p>
            <a:pPr indent="-228600">
              <a:buFont typeface="Arial" panose="020B0604020202020204" pitchFamily="34" charset="0"/>
              <a:buChar char="•"/>
            </a:pPr>
            <a:r>
              <a:rPr lang="en-US" dirty="0"/>
              <a:t>This Graph works in Tandem with the prior graphs to display they different reasons for admission to the hospital utilizing the filters of age and or ethnicity.</a:t>
            </a:r>
            <a:endParaRPr lang="en-US"/>
          </a:p>
        </p:txBody>
      </p:sp>
      <p:pic>
        <p:nvPicPr>
          <p:cNvPr id="9" name="Picture 8">
            <a:extLst>
              <a:ext uri="{FF2B5EF4-FFF2-40B4-BE49-F238E27FC236}">
                <a16:creationId xmlns:a16="http://schemas.microsoft.com/office/drawing/2014/main" id="{DC562274-A2AB-4597-8439-5E6C931517F0}"/>
              </a:ext>
            </a:extLst>
          </p:cNvPr>
          <p:cNvPicPr>
            <a:picLocks noChangeAspect="1"/>
          </p:cNvPicPr>
          <p:nvPr/>
        </p:nvPicPr>
        <p:blipFill>
          <a:blip r:embed="rId3"/>
          <a:stretch>
            <a:fillRect/>
          </a:stretch>
        </p:blipFill>
        <p:spPr>
          <a:xfrm>
            <a:off x="4980980" y="746126"/>
            <a:ext cx="6516939" cy="5472558"/>
          </a:xfrm>
          <a:prstGeom prst="rect">
            <a:avLst/>
          </a:prstGeom>
        </p:spPr>
      </p:pic>
    </p:spTree>
    <p:extLst>
      <p:ext uri="{BB962C8B-B14F-4D97-AF65-F5344CB8AC3E}">
        <p14:creationId xmlns:p14="http://schemas.microsoft.com/office/powerpoint/2010/main" val="276533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52210B-59CD-4DCD-AF4B-67A2B7B349CA}"/>
              </a:ext>
            </a:extLst>
          </p:cNvPr>
          <p:cNvSpPr>
            <a:spLocks noGrp="1"/>
          </p:cNvSpPr>
          <p:nvPr>
            <p:ph type="title"/>
          </p:nvPr>
        </p:nvSpPr>
        <p:spPr/>
        <p:txBody>
          <a:bodyPr/>
          <a:lstStyle/>
          <a:p>
            <a:r>
              <a:rPr lang="en-US" dirty="0"/>
              <a:t>C&amp;A II</a:t>
            </a:r>
          </a:p>
        </p:txBody>
      </p:sp>
      <p:sp>
        <p:nvSpPr>
          <p:cNvPr id="6" name="Text Placeholder 5">
            <a:extLst>
              <a:ext uri="{FF2B5EF4-FFF2-40B4-BE49-F238E27FC236}">
                <a16:creationId xmlns:a16="http://schemas.microsoft.com/office/drawing/2014/main" id="{9A644126-3105-4464-8877-6C6C7C9DA74D}"/>
              </a:ext>
            </a:extLst>
          </p:cNvPr>
          <p:cNvSpPr>
            <a:spLocks noGrp="1"/>
          </p:cNvSpPr>
          <p:nvPr>
            <p:ph type="body" idx="1"/>
          </p:nvPr>
        </p:nvSpPr>
        <p:spPr/>
        <p:txBody>
          <a:bodyPr/>
          <a:lstStyle/>
          <a:p>
            <a:r>
              <a:rPr lang="en-US" dirty="0"/>
              <a:t>Initial Diagnosis</a:t>
            </a:r>
          </a:p>
        </p:txBody>
      </p:sp>
    </p:spTree>
    <p:extLst>
      <p:ext uri="{BB962C8B-B14F-4D97-AF65-F5344CB8AC3E}">
        <p14:creationId xmlns:p14="http://schemas.microsoft.com/office/powerpoint/2010/main" val="75619649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5313</TotalTime>
  <Words>813</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Capstone Project 2020</vt:lpstr>
      <vt:lpstr>How does diabetes and other medical indicators impact patient length of stay within hospitals</vt:lpstr>
      <vt:lpstr>Data Sources</vt:lpstr>
      <vt:lpstr>The DATA!!!!(CALCULATED FIELDS)</vt:lpstr>
      <vt:lpstr>Charts and Analysis</vt:lpstr>
      <vt:lpstr>Patient Population and Admission Reason </vt:lpstr>
      <vt:lpstr>Population By Ethnicity</vt:lpstr>
      <vt:lpstr>Reason For Hospital Admission </vt:lpstr>
      <vt:lpstr>C&amp;A II</vt:lpstr>
      <vt:lpstr>Initial Diagnosis Charts</vt:lpstr>
      <vt:lpstr>Readmission Percentages</vt:lpstr>
      <vt:lpstr>Diagnosis Tree map</vt:lpstr>
      <vt:lpstr>C&amp;a III</vt:lpstr>
      <vt:lpstr>Insulin Levels and Lab Work</vt:lpstr>
      <vt:lpstr>Filters For Age and Gender/Lab Work Per Hospital Stay</vt:lpstr>
      <vt:lpstr>C&amp;A IIII</vt:lpstr>
      <vt:lpstr>EFFECTS OF ETHNICITY REGARDING PRIMARY DIAGNOSIS AND DISCHARGE LOCATION </vt:lpstr>
      <vt:lpstr>Discharge Percentage/ Initial Diagnosis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2020</dc:title>
  <dc:creator>Kortney Grayson</dc:creator>
  <cp:lastModifiedBy>Kortney Grayson</cp:lastModifiedBy>
  <cp:revision>2</cp:revision>
  <dcterms:created xsi:type="dcterms:W3CDTF">2020-09-14T23:21:42Z</dcterms:created>
  <dcterms:modified xsi:type="dcterms:W3CDTF">2020-09-18T15:55:38Z</dcterms:modified>
</cp:coreProperties>
</file>