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8" r:id="rId3"/>
    <p:sldId id="257" r:id="rId4"/>
    <p:sldId id="259" r:id="rId5"/>
    <p:sldId id="260" r:id="rId6"/>
    <p:sldId id="299" r:id="rId7"/>
    <p:sldId id="285" r:id="rId8"/>
    <p:sldId id="300" r:id="rId9"/>
    <p:sldId id="269" r:id="rId10"/>
    <p:sldId id="303" r:id="rId11"/>
    <p:sldId id="304" r:id="rId12"/>
    <p:sldId id="306" r:id="rId13"/>
    <p:sldId id="307" r:id="rId14"/>
    <p:sldId id="308" r:id="rId15"/>
    <p:sldId id="309" r:id="rId16"/>
    <p:sldId id="310" r:id="rId17"/>
    <p:sldId id="293" r:id="rId18"/>
    <p:sldId id="264" r:id="rId19"/>
    <p:sldId id="265" r:id="rId20"/>
    <p:sldId id="266" r:id="rId21"/>
    <p:sldId id="305"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showGuides="1">
      <p:cViewPr varScale="1">
        <p:scale>
          <a:sx n="64" d="100"/>
          <a:sy n="64" d="100"/>
        </p:scale>
        <p:origin x="-108" y="-2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F6828-E820-43F5-AD3B-3736B51E141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67832-0C33-4714-A13E-BFA3D64CCBE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2E1F7B5-E1B4-4A36-A7D3-76B8936B773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1E3C18D5-3BC9-428F-9B4D-F695A3FDECA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4EE89D-E85D-495B-B671-F9A2337228AA}"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5" name="Date Placeholder 4"/>
          <p:cNvSpPr>
            <a:spLocks noGrp="1"/>
          </p:cNvSpPr>
          <p:nvPr>
            <p:ph type="dt" sz="half" idx="10"/>
          </p:nvPr>
        </p:nvSpPr>
        <p:spPr/>
        <p:txBody>
          <a:bodyPr/>
          <a:lstStyle/>
          <a:p>
            <a:fld id="{621FA7A1-012B-48D4-9721-12B06304E77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5" name="Date Placeholder 4"/>
          <p:cNvSpPr>
            <a:spLocks noGrp="1"/>
          </p:cNvSpPr>
          <p:nvPr>
            <p:ph type="dt" sz="half" idx="10"/>
          </p:nvPr>
        </p:nvSpPr>
        <p:spPr/>
        <p:txBody>
          <a:bodyPr/>
          <a:lstStyle/>
          <a:p>
            <a:fld id="{4F9D6396-A495-481A-A5BF-832DFA455E78}"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5" name="Date Placeholder 4"/>
          <p:cNvSpPr>
            <a:spLocks noGrp="1"/>
          </p:cNvSpPr>
          <p:nvPr>
            <p:ph type="dt" sz="half" idx="10"/>
          </p:nvPr>
        </p:nvSpPr>
        <p:spPr/>
        <p:txBody>
          <a:bodyPr/>
          <a:lstStyle/>
          <a:p>
            <a:fld id="{9F70B66B-60E2-4930-A92D-6830ADD80998}"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934DAF78-C027-46A6-8D9B-02B6D7FA82C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4D6807B2-D7CB-4A11-BB05-C9FD486C724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A4B08901-47F9-45F7-9EC3-639CCB00D00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28F64C1-6BB0-4BD8-89BF-A083E8E518E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A0180113-D5AE-4F80-9DFE-E030FB4792BA}"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55C5E532-7752-4FF0-B2AA-D1C6CBD88DEA}"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1CAEA5B-539F-4D96-B2A6-B1142B1B864F}"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5B267-3B03-4EDF-B2F0-9BDA048E6DD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A56737E0-4460-44DF-8603-FCF2C3715FA7}"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E9548E7-4C4B-4744-B946-8722412A68C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96FD86-25C2-4874-8BBC-C0BD8542B27D}" type="datetime1">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3626691" y="134849"/>
            <a:ext cx="4791386" cy="1362257"/>
          </a:xfrm>
          <a:prstGeom prst="rect">
            <a:avLst/>
          </a:prstGeom>
        </p:spPr>
      </p:pic>
      <p:sp>
        <p:nvSpPr>
          <p:cNvPr id="5" name="Subtitle 2"/>
          <p:cNvSpPr txBox="1"/>
          <p:nvPr/>
        </p:nvSpPr>
        <p:spPr>
          <a:xfrm>
            <a:off x="7915834" y="5871882"/>
            <a:ext cx="5145741" cy="112058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pPr marL="647700" lvl="1" indent="-177800">
              <a:spcBef>
                <a:spcPts val="270"/>
              </a:spcBef>
              <a:buFont typeface="Wingdings 3" panose="05040102010807070707" charset="2"/>
              <a:buAutoNum type="arabicPeriod"/>
              <a:tabLst>
                <a:tab pos="190500" algn="l"/>
              </a:tabLst>
            </a:pPr>
            <a:endParaRPr lang="en-IN" dirty="0">
              <a:solidFill>
                <a:schemeClr val="tx1"/>
              </a:solidFill>
            </a:endParaRPr>
          </a:p>
        </p:txBody>
      </p:sp>
      <p:sp>
        <p:nvSpPr>
          <p:cNvPr id="6" name="Title 1"/>
          <p:cNvSpPr txBox="1"/>
          <p:nvPr/>
        </p:nvSpPr>
        <p:spPr>
          <a:xfrm>
            <a:off x="1622612" y="1352742"/>
            <a:ext cx="9117106" cy="3389587"/>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marR="5080" algn="ctr">
              <a:spcBef>
                <a:spcPts val="95"/>
              </a:spcBef>
            </a:pPr>
            <a:r>
              <a:rPr lang="en-US" sz="2100" b="1" spc="-25" dirty="0">
                <a:latin typeface="Times New Roman" panose="02020603050405020304"/>
                <a:cs typeface="Times New Roman" panose="02020603050405020304"/>
              </a:rPr>
              <a:t>DEPARTMENT </a:t>
            </a:r>
            <a:r>
              <a:rPr lang="en-US" sz="2100" b="1" spc="-10" dirty="0">
                <a:latin typeface="Times New Roman" panose="02020603050405020304"/>
                <a:cs typeface="Times New Roman" panose="02020603050405020304"/>
              </a:rPr>
              <a:t>OF ELECTRICAL &amp; ELECTRONICS</a:t>
            </a:r>
            <a:r>
              <a:rPr lang="en-US" sz="2100" b="1" spc="-75" dirty="0">
                <a:latin typeface="Times New Roman" panose="02020603050405020304"/>
                <a:cs typeface="Times New Roman" panose="02020603050405020304"/>
              </a:rPr>
              <a:t> </a:t>
            </a:r>
            <a:r>
              <a:rPr lang="en-US" sz="2100" b="1" spc="-5" dirty="0">
                <a:latin typeface="Times New Roman" panose="02020603050405020304"/>
                <a:cs typeface="Times New Roman" panose="02020603050405020304"/>
              </a:rPr>
              <a:t>ENGINEERING </a:t>
            </a:r>
            <a:br>
              <a:rPr lang="en-US" sz="2100" b="1" spc="-5" dirty="0">
                <a:latin typeface="Times New Roman" panose="02020603050405020304"/>
                <a:cs typeface="Times New Roman" panose="02020603050405020304"/>
              </a:rPr>
            </a:br>
            <a:r>
              <a:rPr lang="en-US" sz="2100" b="1" spc="-5" dirty="0">
                <a:latin typeface="Times New Roman" panose="02020603050405020304"/>
                <a:cs typeface="Times New Roman" panose="02020603050405020304"/>
              </a:rPr>
              <a:t> </a:t>
            </a:r>
            <a:r>
              <a:rPr lang="en-US" sz="2100" b="1" spc="-10" dirty="0">
                <a:latin typeface="Times New Roman" panose="02020603050405020304"/>
                <a:cs typeface="Times New Roman" panose="02020603050405020304"/>
              </a:rPr>
              <a:t>SCHOOL OF</a:t>
            </a:r>
            <a:r>
              <a:rPr lang="en-US" sz="2100" b="1" spc="-95" dirty="0">
                <a:latin typeface="Times New Roman" panose="02020603050405020304"/>
                <a:cs typeface="Times New Roman" panose="02020603050405020304"/>
              </a:rPr>
              <a:t> </a:t>
            </a:r>
            <a:r>
              <a:rPr lang="en-US" sz="2100" b="1" spc="-5" dirty="0">
                <a:latin typeface="Times New Roman" panose="02020603050405020304"/>
                <a:cs typeface="Times New Roman" panose="02020603050405020304"/>
              </a:rPr>
              <a:t>ELECTRICAL &amp; COMMUNICATION</a:t>
            </a:r>
            <a:br>
              <a:rPr lang="en-US" sz="2100" dirty="0">
                <a:latin typeface="Times New Roman" panose="02020603050405020304"/>
                <a:cs typeface="Times New Roman" panose="02020603050405020304"/>
              </a:rPr>
            </a:br>
            <a:r>
              <a:rPr lang="en-US" sz="2100" b="1" spc="-10" dirty="0">
                <a:solidFill>
                  <a:schemeClr val="accent2">
                    <a:lumMod val="50000"/>
                  </a:schemeClr>
                </a:solidFill>
                <a:latin typeface="Times New Roman" panose="02020603050405020304"/>
                <a:cs typeface="Times New Roman" panose="02020603050405020304"/>
              </a:rPr>
              <a:t>1</a:t>
            </a:r>
            <a:r>
              <a:rPr lang="en-IN" altLang="en-US" sz="2100" b="1" spc="-10" dirty="0">
                <a:solidFill>
                  <a:schemeClr val="accent2">
                    <a:lumMod val="50000"/>
                  </a:schemeClr>
                </a:solidFill>
                <a:latin typeface="Times New Roman" panose="02020603050405020304"/>
                <a:cs typeface="Times New Roman" panose="02020603050405020304"/>
              </a:rPr>
              <a:t>0214EE601</a:t>
            </a:r>
            <a:r>
              <a:rPr lang="en-US" sz="2100" b="1" spc="-10" dirty="0">
                <a:solidFill>
                  <a:schemeClr val="accent2">
                    <a:lumMod val="50000"/>
                  </a:schemeClr>
                </a:solidFill>
                <a:latin typeface="Times New Roman" panose="02020603050405020304"/>
                <a:cs typeface="Times New Roman" panose="02020603050405020304"/>
              </a:rPr>
              <a:t>- </a:t>
            </a:r>
            <a:r>
              <a:rPr lang="en-US" sz="2100" b="1" spc="-5" dirty="0">
                <a:solidFill>
                  <a:schemeClr val="accent2">
                    <a:lumMod val="50000"/>
                  </a:schemeClr>
                </a:solidFill>
                <a:latin typeface="Times New Roman" panose="02020603050405020304"/>
                <a:cs typeface="Times New Roman" panose="02020603050405020304"/>
              </a:rPr>
              <a:t>M</a:t>
            </a:r>
            <a:r>
              <a:rPr lang="en-IN" altLang="en-US" sz="2100" b="1" spc="-5" dirty="0">
                <a:solidFill>
                  <a:schemeClr val="accent2">
                    <a:lumMod val="50000"/>
                  </a:schemeClr>
                </a:solidFill>
                <a:latin typeface="Times New Roman" panose="02020603050405020304"/>
                <a:cs typeface="Times New Roman" panose="02020603050405020304"/>
              </a:rPr>
              <a:t>INOR</a:t>
            </a:r>
            <a:r>
              <a:rPr lang="en-US" sz="2100" b="1" spc="-80" dirty="0">
                <a:solidFill>
                  <a:schemeClr val="accent2">
                    <a:lumMod val="50000"/>
                  </a:schemeClr>
                </a:solidFill>
                <a:latin typeface="Times New Roman" panose="02020603050405020304"/>
                <a:cs typeface="Times New Roman" panose="02020603050405020304"/>
              </a:rPr>
              <a:t> </a:t>
            </a:r>
            <a:r>
              <a:rPr lang="en-US" sz="2100" b="1" spc="-5" dirty="0">
                <a:solidFill>
                  <a:schemeClr val="accent2">
                    <a:lumMod val="50000"/>
                  </a:schemeClr>
                </a:solidFill>
                <a:latin typeface="Times New Roman" panose="02020603050405020304"/>
                <a:cs typeface="Times New Roman" panose="02020603050405020304"/>
              </a:rPr>
              <a:t>PROJECT</a:t>
            </a:r>
            <a:r>
              <a:rPr lang="en-IN" altLang="en-US" sz="2100" b="1" spc="-5" dirty="0">
                <a:solidFill>
                  <a:schemeClr val="accent2">
                    <a:lumMod val="50000"/>
                  </a:schemeClr>
                </a:solidFill>
                <a:latin typeface="Times New Roman" panose="02020603050405020304"/>
                <a:cs typeface="Times New Roman" panose="02020603050405020304"/>
              </a:rPr>
              <a:t>-I</a:t>
            </a:r>
            <a:r>
              <a:rPr lang="en-US" sz="2100" b="1" spc="-5" dirty="0">
                <a:solidFill>
                  <a:schemeClr val="accent2">
                    <a:lumMod val="50000"/>
                  </a:schemeClr>
                </a:solidFill>
                <a:latin typeface="Times New Roman" panose="02020603050405020304"/>
                <a:cs typeface="Times New Roman" panose="02020603050405020304"/>
              </a:rPr>
              <a:t> </a:t>
            </a:r>
            <a:br>
              <a:rPr lang="en-US" sz="2100" b="1" spc="-5" dirty="0">
                <a:latin typeface="Times New Roman" panose="02020603050405020304"/>
                <a:cs typeface="Times New Roman" panose="02020603050405020304"/>
              </a:rPr>
            </a:br>
            <a:r>
              <a:rPr lang="en-US" sz="2100" b="1" spc="-5" dirty="0">
                <a:latin typeface="Times New Roman" panose="02020603050405020304"/>
                <a:cs typeface="Times New Roman" panose="02020603050405020304"/>
              </a:rPr>
              <a:t> WINTER</a:t>
            </a:r>
            <a:r>
              <a:rPr lang="en-US" sz="2100" b="1" spc="-30" dirty="0">
                <a:latin typeface="Times New Roman" panose="02020603050405020304"/>
                <a:cs typeface="Times New Roman" panose="02020603050405020304"/>
              </a:rPr>
              <a:t> </a:t>
            </a:r>
            <a:r>
              <a:rPr lang="en-US" sz="2100" b="1" spc="-5" dirty="0">
                <a:latin typeface="Times New Roman" panose="02020603050405020304"/>
                <a:cs typeface="Times New Roman" panose="02020603050405020304"/>
              </a:rPr>
              <a:t>SEMESTER(202</a:t>
            </a:r>
            <a:r>
              <a:rPr lang="en-IN" altLang="en-US" sz="2100" b="1" spc="-5" dirty="0">
                <a:latin typeface="Times New Roman" panose="02020603050405020304"/>
                <a:cs typeface="Times New Roman" panose="02020603050405020304"/>
              </a:rPr>
              <a:t>3</a:t>
            </a:r>
            <a:r>
              <a:rPr lang="en-US" sz="2100" b="1" spc="-5" dirty="0">
                <a:latin typeface="Times New Roman" panose="02020603050405020304"/>
                <a:cs typeface="Times New Roman" panose="02020603050405020304"/>
              </a:rPr>
              <a:t>-202</a:t>
            </a:r>
            <a:r>
              <a:rPr lang="en-IN" altLang="en-US" sz="2100" b="1" spc="-5" dirty="0">
                <a:latin typeface="Times New Roman" panose="02020603050405020304"/>
                <a:cs typeface="Times New Roman" panose="02020603050405020304"/>
              </a:rPr>
              <a:t>4</a:t>
            </a:r>
            <a:r>
              <a:rPr lang="en-US" sz="2100" b="1" spc="-5" dirty="0">
                <a:latin typeface="Times New Roman" panose="02020603050405020304"/>
                <a:cs typeface="Times New Roman" panose="02020603050405020304"/>
              </a:rPr>
              <a:t>)</a:t>
            </a:r>
            <a:endParaRPr lang="en-US" sz="2100" b="1" spc="-5" dirty="0">
              <a:latin typeface="Times New Roman" panose="02020603050405020304"/>
              <a:cs typeface="Times New Roman" panose="02020603050405020304"/>
            </a:endParaRPr>
          </a:p>
          <a:p>
            <a:pPr marL="12700" marR="5080" algn="ctr">
              <a:spcBef>
                <a:spcPts val="95"/>
              </a:spcBef>
            </a:pPr>
            <a:r>
              <a:rPr lang="en-IN" altLang="en-US" sz="2000" b="1" spc="-5" dirty="0">
                <a:latin typeface="Times New Roman" panose="02020603050405020304"/>
                <a:cs typeface="Times New Roman" panose="02020603050405020304"/>
              </a:rPr>
              <a:t>FINAL </a:t>
            </a:r>
            <a:r>
              <a:rPr lang="en-US" sz="2000" b="1" spc="-5" dirty="0">
                <a:latin typeface="Times New Roman" panose="02020603050405020304"/>
                <a:cs typeface="Times New Roman" panose="02020603050405020304"/>
              </a:rPr>
              <a:t> REVIEW</a:t>
            </a:r>
            <a:endParaRPr lang="en-US" sz="2100" b="1" spc="-5" dirty="0">
              <a:latin typeface="Times New Roman" panose="02020603050405020304"/>
              <a:cs typeface="Times New Roman" panose="02020603050405020304"/>
            </a:endParaRPr>
          </a:p>
          <a:p>
            <a:pPr marL="12700" marR="5080" algn="ctr">
              <a:spcBef>
                <a:spcPts val="95"/>
              </a:spcBef>
            </a:pPr>
            <a:endParaRPr lang="en-US" sz="2100" b="1" spc="-5" dirty="0">
              <a:latin typeface="Times New Roman" panose="02020603050405020304"/>
              <a:cs typeface="Times New Roman" panose="02020603050405020304"/>
            </a:endParaRPr>
          </a:p>
          <a:p>
            <a:pPr marL="12700" marR="5080" algn="ctr">
              <a:spcBef>
                <a:spcPts val="95"/>
              </a:spcBef>
            </a:pPr>
            <a:endParaRPr lang="en-US" sz="2100" b="1" dirty="0">
              <a:latin typeface="Times New Roman" panose="02020603050405020304"/>
              <a:cs typeface="Times New Roman" panose="02020603050405020304"/>
            </a:endParaRPr>
          </a:p>
          <a:p>
            <a:pPr marL="12700" marR="5080" algn="ctr">
              <a:spcBef>
                <a:spcPts val="95"/>
              </a:spcBef>
            </a:pPr>
            <a:r>
              <a:rPr lang="en-US" sz="3100" b="1" dirty="0">
                <a:latin typeface="Times New Roman" panose="02020603050405020304"/>
                <a:cs typeface="Times New Roman" panose="02020603050405020304"/>
              </a:rPr>
              <a:t>“</a:t>
            </a:r>
            <a:r>
              <a:rPr lang="en-IN" altLang="en-US" sz="3100" b="1" dirty="0">
                <a:solidFill>
                  <a:schemeClr val="accent6">
                    <a:lumMod val="50000"/>
                  </a:schemeClr>
                </a:solidFill>
                <a:latin typeface="Times New Roman" panose="02020603050405020304"/>
                <a:cs typeface="Times New Roman" panose="02020603050405020304"/>
              </a:rPr>
              <a:t>FLOATING SOLAR PANEL  WITH SUN POSITION TRACKING </a:t>
            </a:r>
            <a:r>
              <a:rPr lang="en-US" sz="3100" b="1" dirty="0">
                <a:latin typeface="Times New Roman" panose="02020603050405020304"/>
                <a:cs typeface="Times New Roman" panose="02020603050405020304"/>
              </a:rPr>
              <a:t>”</a:t>
            </a:r>
            <a:br>
              <a:rPr lang="en-US" sz="2000" dirty="0">
                <a:latin typeface="Times New Roman" panose="02020603050405020304"/>
                <a:cs typeface="Times New Roman" panose="02020603050405020304"/>
              </a:rPr>
            </a:br>
            <a:endParaRPr lang="en-IN" sz="2000" dirty="0"/>
          </a:p>
        </p:txBody>
      </p:sp>
      <p:sp>
        <p:nvSpPr>
          <p:cNvPr id="7" name="Rectangle 6"/>
          <p:cNvSpPr/>
          <p:nvPr/>
        </p:nvSpPr>
        <p:spPr>
          <a:xfrm>
            <a:off x="4491893" y="5038165"/>
            <a:ext cx="8444753" cy="1722120"/>
          </a:xfrm>
          <a:prstGeom prst="rect">
            <a:avLst/>
          </a:prstGeom>
        </p:spPr>
        <p:txBody>
          <a:bodyPr wrap="square">
            <a:spAutoFit/>
          </a:bodyPr>
          <a:lstStyle/>
          <a:p>
            <a:pPr algn="ctr"/>
            <a:r>
              <a:rPr lang="en-IN" b="1" dirty="0">
                <a:latin typeface="Times New Roman" panose="02020603050405020304" pitchFamily="18" charset="0"/>
                <a:ea typeface="Calibri" panose="020F0502020204030204" pitchFamily="34" charset="0"/>
              </a:rPr>
              <a:t>Presented by:</a:t>
            </a:r>
            <a:endParaRPr lang="en-IN" b="1" dirty="0">
              <a:latin typeface="Times New Roman" panose="02020603050405020304" pitchFamily="18" charset="0"/>
              <a:ea typeface="Calibri" panose="020F0502020204030204" pitchFamily="34" charset="0"/>
            </a:endParaRPr>
          </a:p>
          <a:p>
            <a:pPr algn="ctr"/>
            <a:endParaRPr lang="en-IN" sz="1600" b="1" dirty="0">
              <a:latin typeface="Times New Roman" panose="02020603050405020304" pitchFamily="18" charset="0"/>
              <a:ea typeface="Calibri" panose="020F0502020204030204" pitchFamily="34" charset="0"/>
            </a:endParaRPr>
          </a:p>
          <a:p>
            <a:pPr algn="ctr"/>
            <a:r>
              <a:rPr lang="en-IN" dirty="0" smtClean="0">
                <a:latin typeface="Times New Roman" panose="02020603050405020304" pitchFamily="18" charset="0"/>
                <a:ea typeface="Calibri" panose="020F0502020204030204" pitchFamily="34" charset="0"/>
                <a:cs typeface="Times New Roman" panose="02020603050405020304" pitchFamily="18" charset="0"/>
              </a:rPr>
              <a:t>	                         1</a:t>
            </a:r>
            <a:r>
              <a:rPr lang="en-IN" dirty="0">
                <a:latin typeface="Times New Roman" panose="02020603050405020304" pitchFamily="18" charset="0"/>
                <a:ea typeface="Calibri" panose="020F0502020204030204" pitchFamily="34" charset="0"/>
                <a:cs typeface="Times New Roman" panose="02020603050405020304" pitchFamily="18" charset="0"/>
              </a:rPr>
              <a:t>. S.ADESH	</a:t>
            </a:r>
            <a:r>
              <a:rPr lang="en-IN" smtClean="0">
                <a:latin typeface="Times New Roman" panose="02020603050405020304" pitchFamily="18" charset="0"/>
                <a:ea typeface="Calibri" panose="020F0502020204030204" pitchFamily="34" charset="0"/>
                <a:cs typeface="Times New Roman" panose="02020603050405020304" pitchFamily="18" charset="0"/>
              </a:rPr>
              <a:t>                                VTU </a:t>
            </a:r>
            <a:r>
              <a:rPr lang="en-IN" dirty="0" smtClean="0">
                <a:latin typeface="Times New Roman" panose="02020603050405020304" pitchFamily="18" charset="0"/>
                <a:ea typeface="Calibri" panose="020F0502020204030204" pitchFamily="34" charset="0"/>
                <a:cs typeface="Times New Roman" panose="02020603050405020304" pitchFamily="18" charset="0"/>
              </a:rPr>
              <a:t>19723</a:t>
            </a:r>
            <a:br>
              <a:rPr lang="en-IN" dirty="0">
                <a:latin typeface="Times New Roman" panose="02020603050405020304" pitchFamily="18" charset="0"/>
                <a:ea typeface="Calibri" panose="020F0502020204030204" pitchFamily="34" charset="0"/>
                <a:cs typeface="Times New Roman" panose="02020603050405020304" pitchFamily="18" charset="0"/>
              </a:rPr>
            </a:br>
            <a:r>
              <a:rPr lang="en-IN" dirty="0" smtClean="0">
                <a:latin typeface="Times New Roman" panose="02020603050405020304" pitchFamily="18" charset="0"/>
                <a:ea typeface="Calibri" panose="020F0502020204030204" pitchFamily="34" charset="0"/>
                <a:cs typeface="Times New Roman" panose="02020603050405020304" pitchFamily="18" charset="0"/>
              </a:rPr>
              <a:t>                                  2</a:t>
            </a:r>
            <a:r>
              <a:rPr lang="en-IN" dirty="0">
                <a:latin typeface="Times New Roman" panose="02020603050405020304" pitchFamily="18" charset="0"/>
                <a:ea typeface="Calibri" panose="020F0502020204030204" pitchFamily="34" charset="0"/>
                <a:cs typeface="Times New Roman" panose="02020603050405020304" pitchFamily="18" charset="0"/>
              </a:rPr>
              <a:t>. ABHISHEK KUMAR</a:t>
            </a:r>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dirty="0" smtClean="0">
                <a:latin typeface="Times New Roman" panose="02020603050405020304" pitchFamily="18" charset="0"/>
                <a:ea typeface="Calibri" panose="020F0502020204030204" pitchFamily="34" charset="0"/>
                <a:cs typeface="Times New Roman" panose="02020603050405020304" pitchFamily="18" charset="0"/>
              </a:rPr>
              <a:t>               VTU </a:t>
            </a:r>
            <a:r>
              <a:rPr lang="en-IN" dirty="0" smtClean="0">
                <a:latin typeface="Times New Roman" panose="02020603050405020304" pitchFamily="18" charset="0"/>
                <a:ea typeface="Calibri" panose="020F0502020204030204" pitchFamily="34" charset="0"/>
                <a:cs typeface="Times New Roman" panose="02020603050405020304" pitchFamily="18" charset="0"/>
              </a:rPr>
              <a:t>19765</a:t>
            </a:r>
            <a:endParaRPr lang="en-IN" dirty="0" smtClean="0">
              <a:latin typeface="Times New Roman" panose="02020603050405020304" pitchFamily="18" charset="0"/>
              <a:ea typeface="Calibri" panose="020F0502020204030204" pitchFamily="34" charset="0"/>
              <a:cs typeface="Times New Roman" panose="02020603050405020304" pitchFamily="18" charset="0"/>
            </a:endParaRPr>
          </a:p>
          <a:p>
            <a:pPr algn="ctr"/>
            <a:r>
              <a:rPr lang="en-IN" dirty="0" smtClean="0">
                <a:latin typeface="Times New Roman" panose="02020603050405020304" pitchFamily="18" charset="0"/>
                <a:ea typeface="Calibri" panose="020F0502020204030204" pitchFamily="34" charset="0"/>
                <a:cs typeface="Times New Roman" panose="02020603050405020304" pitchFamily="18" charset="0"/>
              </a:rPr>
              <a:t>                                 3.K.GUHAN                                   VTU20248</a:t>
            </a:r>
            <a:br>
              <a:rPr lang="en-IN" dirty="0">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1998060" y="5038165"/>
            <a:ext cx="2976283" cy="1198880"/>
          </a:xfrm>
          <a:prstGeom prst="rect">
            <a:avLst/>
          </a:prstGeom>
          <a:noFill/>
        </p:spPr>
        <p:txBody>
          <a:bodyPr wrap="square" rtlCol="0">
            <a:spAutoFit/>
          </a:bodyPr>
          <a:lstStyle/>
          <a:p>
            <a:pPr algn="ctr"/>
            <a:r>
              <a:rPr lang="en-IN" b="1" dirty="0">
                <a:latin typeface="Times New Roman" panose="02020603050405020304" pitchFamily="18" charset="0"/>
                <a:ea typeface="Calibri" panose="020F0502020204030204" pitchFamily="34" charset="0"/>
                <a:cs typeface="Times New Roman" panose="02020603050405020304" pitchFamily="18" charset="0"/>
              </a:rPr>
              <a:t>Guided by </a:t>
            </a:r>
            <a:br>
              <a:rPr lang="en-IN" dirty="0">
                <a:latin typeface="Times New Roman" panose="02020603050405020304" pitchFamily="18" charset="0"/>
                <a:ea typeface="Calibri" panose="020F0502020204030204" pitchFamily="34" charset="0"/>
                <a:cs typeface="Times New Roman" panose="02020603050405020304" pitchFamily="18" charset="0"/>
              </a:rPr>
            </a:br>
            <a:r>
              <a:rPr lang="en-IN" dirty="0">
                <a:latin typeface="Times New Roman" panose="02020603050405020304" pitchFamily="18" charset="0"/>
                <a:ea typeface="Calibri" panose="020F0502020204030204" pitchFamily="34" charset="0"/>
                <a:cs typeface="Times New Roman" panose="02020603050405020304" pitchFamily="18" charset="0"/>
              </a:rPr>
              <a:t>Dr. </a:t>
            </a:r>
            <a:r>
              <a:rPr lang="en-IN" altLang="en-US" dirty="0">
                <a:latin typeface="Bookman Old Style" panose="02050604050505020204" pitchFamily="18" charset="0"/>
                <a:cs typeface="Arial" panose="020B0604020202020204" pitchFamily="34" charset="0"/>
                <a:sym typeface="+mn-ea"/>
              </a:rPr>
              <a:t>KARUNANITHI.K</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cs typeface="Times New Roman" panose="02020603050405020304" pitchFamily="18" charset="0"/>
              </a:rPr>
              <a:t>            Professor / EEE</a:t>
            </a:r>
            <a:endParaRPr lang="en-US" dirty="0"/>
          </a:p>
          <a:p>
            <a:endParaRPr lang="en-IN"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a:xfrm>
            <a:off x="10361612" y="6130436"/>
            <a:ext cx="1552482" cy="727563"/>
          </a:xfrm>
        </p:spPr>
        <p:txBody>
          <a:bodyPr/>
          <a:lstStyle/>
          <a:p>
            <a:fld id="{13F76F7C-7AAC-466D-832A-96F9E1E1F49F}" type="datetime1">
              <a:rPr lang="en-US" sz="1000" smtClean="0"/>
            </a:fld>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LIST OF COMPONENTS</a:t>
            </a:r>
            <a:endParaRPr lang="en-US"/>
          </a:p>
        </p:txBody>
      </p:sp>
      <p:sp>
        <p:nvSpPr>
          <p:cNvPr id="3" name="Content Placeholder 2"/>
          <p:cNvSpPr>
            <a:spLocks noGrp="1"/>
          </p:cNvSpPr>
          <p:nvPr>
            <p:ph sz="half" idx="1"/>
          </p:nvPr>
        </p:nvSpPr>
        <p:spPr/>
        <p:txBody>
          <a:bodyPr/>
          <a:p>
            <a:pPr marL="0" indent="0" algn="just">
              <a:buNone/>
            </a:pPr>
            <a:r>
              <a:rPr lang="en-IN" altLang="en-US"/>
              <a:t> </a:t>
            </a:r>
            <a:r>
              <a:rPr lang="en-IN" altLang="en-US" sz="2400">
                <a:latin typeface="Times New Roman" panose="02020603050405020304" pitchFamily="18" charset="0"/>
                <a:cs typeface="Times New Roman" panose="02020603050405020304" pitchFamily="18" charset="0"/>
              </a:rPr>
              <a:t>LDR sensors-:A Light Dependent Resistor (LDR), also known as a photoresistor or pho_x0002_tocell, is a type of electronic component that exhibits a change in its electrical resistance in response to changes in the intensity of light striking its surface. In simpler terms, it is a sensor that can detect and measure light levels</a:t>
            </a:r>
            <a:endParaRPr lang="en-IN" altLang="en-US" sz="2400">
              <a:latin typeface="Times New Roman" panose="02020603050405020304" pitchFamily="18" charset="0"/>
              <a:cs typeface="Times New Roman" panose="02020603050405020304" pitchFamily="18" charset="0"/>
            </a:endParaRPr>
          </a:p>
          <a:p>
            <a:pPr marL="0" indent="0">
              <a:buNone/>
            </a:pPr>
            <a:endParaRPr lang="en-IN" altLang="en-US" sz="2400">
              <a:latin typeface="Times New Roman" panose="02020603050405020304" pitchFamily="18" charset="0"/>
              <a:cs typeface="Times New Roman" panose="02020603050405020304" pitchFamily="18" charset="0"/>
            </a:endParaRPr>
          </a:p>
          <a:p>
            <a:pPr marL="0" indent="0">
              <a:buNone/>
            </a:pPr>
            <a:endParaRPr lang="en-IN"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pic>
        <p:nvPicPr>
          <p:cNvPr id="5" name="Content Placeholder 4"/>
          <p:cNvPicPr>
            <a:picLocks noChangeAspect="1"/>
          </p:cNvPicPr>
          <p:nvPr>
            <p:ph sz="half" idx="2"/>
          </p:nvPr>
        </p:nvPicPr>
        <p:blipFill>
          <a:blip r:embed="rId1"/>
          <a:stretch>
            <a:fillRect/>
          </a:stretch>
        </p:blipFill>
        <p:spPr>
          <a:xfrm>
            <a:off x="8082915" y="2133600"/>
            <a:ext cx="2864485" cy="3277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LIST OF COMPONENTS</a:t>
            </a:r>
            <a:endParaRPr lang="en-US"/>
          </a:p>
        </p:txBody>
      </p:sp>
      <p:sp>
        <p:nvSpPr>
          <p:cNvPr id="3" name="Content Placeholder 2"/>
          <p:cNvSpPr>
            <a:spLocks noGrp="1"/>
          </p:cNvSpPr>
          <p:nvPr>
            <p:ph sz="half" idx="1"/>
          </p:nvPr>
        </p:nvSpPr>
        <p:spPr/>
        <p:txBody>
          <a:bodyPr/>
          <a:p>
            <a:pPr marL="0" indent="0" algn="just">
              <a:buNone/>
            </a:pPr>
            <a:r>
              <a:rPr lang="en-US" sz="2000">
                <a:latin typeface="Times New Roman" panose="02020603050405020304" pitchFamily="18" charset="0"/>
                <a:cs typeface="Times New Roman" panose="02020603050405020304" pitchFamily="18" charset="0"/>
              </a:rPr>
              <a:t>A</a:t>
            </a:r>
            <a:r>
              <a:rPr lang="en-IN" altLang="en-US" sz="2000">
                <a:latin typeface="Times New Roman" panose="02020603050405020304" pitchFamily="18" charset="0"/>
                <a:cs typeface="Times New Roman" panose="02020603050405020304" pitchFamily="18" charset="0"/>
              </a:rPr>
              <a:t>RDINO</a:t>
            </a:r>
            <a:r>
              <a:rPr lang="en-US" sz="2000">
                <a:latin typeface="Times New Roman" panose="02020603050405020304" pitchFamily="18" charset="0"/>
                <a:cs typeface="Times New Roman" panose="02020603050405020304" pitchFamily="18" charset="0"/>
              </a:rPr>
              <a:t> UNO</a:t>
            </a:r>
            <a:r>
              <a:rPr lang="en-IN" altLang="en-US" sz="2000">
                <a:latin typeface="Times New Roman" panose="02020603050405020304" pitchFamily="18" charset="0"/>
                <a:cs typeface="Times New Roman" panose="02020603050405020304" pitchFamily="18" charset="0"/>
              </a:rPr>
              <a:t>-: The Arduino Uno is an open-touch code hardware development board commonly used in electronics and programming projects designed by Arduino LLC and is based on Atmel's ATmega328P microcontroller. The Arduino Uno is a versatile, easy-to-use board that propor_x0002_ciona an accessible development environment for people with little experience in electronics and programming.</a:t>
            </a:r>
            <a:endParaRPr lang="en-IN" altLang="en-US" sz="20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pic>
        <p:nvPicPr>
          <p:cNvPr id="5" name="Content Placeholder 4"/>
          <p:cNvPicPr>
            <a:picLocks noChangeAspect="1"/>
          </p:cNvPicPr>
          <p:nvPr>
            <p:ph sz="half" idx="2"/>
          </p:nvPr>
        </p:nvPicPr>
        <p:blipFill>
          <a:blip r:embed="rId1"/>
          <a:stretch>
            <a:fillRect/>
          </a:stretch>
        </p:blipFill>
        <p:spPr>
          <a:xfrm>
            <a:off x="7624445" y="2048510"/>
            <a:ext cx="3496945" cy="3545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LIST OF COMPONENTS</a:t>
            </a:r>
            <a:endParaRPr lang="en-US"/>
          </a:p>
        </p:txBody>
      </p:sp>
      <p:sp>
        <p:nvSpPr>
          <p:cNvPr id="3" name="Content Placeholder 2"/>
          <p:cNvSpPr>
            <a:spLocks noGrp="1"/>
          </p:cNvSpPr>
          <p:nvPr>
            <p:ph sz="half" idx="1"/>
          </p:nvPr>
        </p:nvSpPr>
        <p:spPr/>
        <p:txBody>
          <a:bodyPr/>
          <a:p>
            <a:pPr marL="0" indent="0" algn="just">
              <a:buNone/>
            </a:pPr>
            <a:r>
              <a:rPr lang="en-US" sz="2000">
                <a:latin typeface="Times New Roman" panose="02020603050405020304" pitchFamily="18" charset="0"/>
                <a:cs typeface="Times New Roman" panose="02020603050405020304" pitchFamily="18" charset="0"/>
              </a:rPr>
              <a:t>B</a:t>
            </a:r>
            <a:r>
              <a:rPr lang="en-IN" altLang="en-US" sz="2000">
                <a:latin typeface="Times New Roman" panose="02020603050405020304" pitchFamily="18" charset="0"/>
                <a:cs typeface="Times New Roman" panose="02020603050405020304" pitchFamily="18" charset="0"/>
              </a:rPr>
              <a:t>READ BOARD-: A Breadboard, solderless breadboard, or protoboard is a construction base used to build semi-permanent prototypes of electronic circuits. Unlike a perf_x0002_board or stripboard, breadboards do not require soldering or destruction of tracks and are hence reusable.</a:t>
            </a:r>
            <a:endParaRPr lang="en-IN" altLang="en-US" sz="20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pic>
        <p:nvPicPr>
          <p:cNvPr id="5" name="Content Placeholder 4"/>
          <p:cNvPicPr>
            <a:picLocks noChangeAspect="1"/>
          </p:cNvPicPr>
          <p:nvPr>
            <p:ph sz="half" idx="2"/>
          </p:nvPr>
        </p:nvPicPr>
        <p:blipFill>
          <a:blip r:embed="rId1"/>
          <a:stretch>
            <a:fillRect/>
          </a:stretch>
        </p:blipFill>
        <p:spPr>
          <a:xfrm>
            <a:off x="8275955" y="2272030"/>
            <a:ext cx="2955925" cy="2397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LIST OF COMPONENTS</a:t>
            </a:r>
            <a:endParaRPr lang="en-US"/>
          </a:p>
        </p:txBody>
      </p:sp>
      <p:sp>
        <p:nvSpPr>
          <p:cNvPr id="3" name="Content Placeholder 2"/>
          <p:cNvSpPr>
            <a:spLocks noGrp="1"/>
          </p:cNvSpPr>
          <p:nvPr>
            <p:ph sz="half" idx="1"/>
          </p:nvPr>
        </p:nvSpPr>
        <p:spPr/>
        <p:txBody>
          <a:bodyPr/>
          <a:p>
            <a:pPr marL="0" indent="0" algn="just">
              <a:buNone/>
            </a:pPr>
            <a:r>
              <a:rPr lang="en-US" sz="2000">
                <a:latin typeface="Times New Roman" panose="02020603050405020304" pitchFamily="18" charset="0"/>
                <a:cs typeface="Times New Roman" panose="02020603050405020304" pitchFamily="18" charset="0"/>
              </a:rPr>
              <a:t>Servo motor</a:t>
            </a:r>
            <a:r>
              <a:rPr lang="en-IN" altLang="en-US" sz="2000">
                <a:latin typeface="Times New Roman" panose="02020603050405020304" pitchFamily="18" charset="0"/>
                <a:cs typeface="Times New Roman" panose="02020603050405020304" pitchFamily="18" charset="0"/>
              </a:rPr>
              <a:t>-:The unit comes complete with 30cm wire and 3 pin ’S’ type female header connector that fits most receivers, including Futaba, JR, GWS, Cirrus, Blue 14 Bird, Blue Arrow, Corona, Berg, Spektrum and Hitec. This high-speed stan_x0002_dard servo can rotate approximately 120 degrees (60 in each direction).</a:t>
            </a:r>
            <a:endParaRPr lang="en-IN" altLang="en-US" sz="20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pic>
        <p:nvPicPr>
          <p:cNvPr id="5" name="Content Placeholder 4"/>
          <p:cNvPicPr>
            <a:picLocks noChangeAspect="1"/>
          </p:cNvPicPr>
          <p:nvPr>
            <p:ph sz="half" idx="2"/>
          </p:nvPr>
        </p:nvPicPr>
        <p:blipFill>
          <a:blip r:embed="rId1"/>
          <a:stretch>
            <a:fillRect/>
          </a:stretch>
        </p:blipFill>
        <p:spPr>
          <a:xfrm>
            <a:off x="8051800" y="2231390"/>
            <a:ext cx="3281045" cy="29254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LIST OF COMPONENTS</a:t>
            </a:r>
            <a:endParaRPr lang="en-US"/>
          </a:p>
        </p:txBody>
      </p:sp>
      <p:sp>
        <p:nvSpPr>
          <p:cNvPr id="3" name="Content Placeholder 2"/>
          <p:cNvSpPr>
            <a:spLocks noGrp="1"/>
          </p:cNvSpPr>
          <p:nvPr>
            <p:ph sz="half" idx="1"/>
          </p:nvPr>
        </p:nvSpPr>
        <p:spPr/>
        <p:txBody>
          <a:bodyPr/>
          <a:p>
            <a:pPr marL="0" indent="0" algn="just">
              <a:buNone/>
            </a:pPr>
            <a:r>
              <a:rPr lang="en-US"/>
              <a:t> </a:t>
            </a:r>
            <a:r>
              <a:rPr lang="en-US" sz="2400">
                <a:latin typeface="Times New Roman" panose="02020603050405020304" pitchFamily="18" charset="0"/>
                <a:cs typeface="Times New Roman" panose="02020603050405020304" pitchFamily="18" charset="0"/>
              </a:rPr>
              <a:t>12</a:t>
            </a:r>
            <a:r>
              <a:rPr lang="en-IN" altLang="en-US" sz="2400">
                <a:latin typeface="Times New Roman" panose="02020603050405020304" pitchFamily="18" charset="0"/>
                <a:cs typeface="Times New Roman" panose="02020603050405020304" pitchFamily="18" charset="0"/>
              </a:rPr>
              <a:t>V</a:t>
            </a:r>
            <a:r>
              <a:rPr lang="en-US" sz="2400">
                <a:latin typeface="Times New Roman" panose="02020603050405020304" pitchFamily="18" charset="0"/>
                <a:cs typeface="Times New Roman" panose="02020603050405020304" pitchFamily="18" charset="0"/>
              </a:rPr>
              <a:t> B</a:t>
            </a:r>
            <a:r>
              <a:rPr lang="en-IN" altLang="en-US" sz="2400">
                <a:latin typeface="Times New Roman" panose="02020603050405020304" pitchFamily="18" charset="0"/>
                <a:cs typeface="Times New Roman" panose="02020603050405020304" pitchFamily="18" charset="0"/>
              </a:rPr>
              <a:t>ATTERY-: . The 12Vbattery is one of such common batteries. However, what do you know aboutthe 12-volt battery and what is its use? A 12-volt battery is a kind of battery that is often used for various electrical gadgets and appliances.</a:t>
            </a:r>
            <a:endParaRPr lang="en-IN"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pic>
        <p:nvPicPr>
          <p:cNvPr id="6" name="Content Placeholder 5"/>
          <p:cNvPicPr>
            <a:picLocks noChangeAspect="1"/>
          </p:cNvPicPr>
          <p:nvPr>
            <p:ph sz="half" idx="2"/>
          </p:nvPr>
        </p:nvPicPr>
        <p:blipFill>
          <a:blip r:embed="rId1"/>
          <a:stretch>
            <a:fillRect/>
          </a:stretch>
        </p:blipFill>
        <p:spPr>
          <a:xfrm>
            <a:off x="7757795" y="2272665"/>
            <a:ext cx="3656965" cy="2731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LIST OF COMPONENTS</a:t>
            </a:r>
            <a:endParaRPr lang="en-US"/>
          </a:p>
        </p:txBody>
      </p:sp>
      <p:sp>
        <p:nvSpPr>
          <p:cNvPr id="3" name="Content Placeholder 2"/>
          <p:cNvSpPr>
            <a:spLocks noGrp="1"/>
          </p:cNvSpPr>
          <p:nvPr>
            <p:ph sz="half" idx="1"/>
          </p:nvPr>
        </p:nvSpPr>
        <p:spPr/>
        <p:txBody>
          <a:bodyPr/>
          <a:p>
            <a:pPr marL="0" indent="0" algn="just">
              <a:buNone/>
            </a:pPr>
            <a:r>
              <a:rPr lang="en-US" sz="2400">
                <a:latin typeface="Times New Roman" panose="02020603050405020304" pitchFamily="18" charset="0"/>
                <a:cs typeface="Times New Roman" panose="02020603050405020304" pitchFamily="18" charset="0"/>
              </a:rPr>
              <a:t>Boost Converter</a:t>
            </a:r>
            <a:r>
              <a:rPr lang="en-IN" altLang="en-US" sz="2400">
                <a:latin typeface="Times New Roman" panose="02020603050405020304" pitchFamily="18" charset="0"/>
                <a:cs typeface="Times New Roman" panose="02020603050405020304" pitchFamily="18" charset="0"/>
              </a:rPr>
              <a:t>-:Power for the boost converter can come from any suitable DC source, such as batteries, solar panels, rectifiers, and DC generators. A process that changes one DC voltage to a different DC voltage is called DC to DC conversion. A boost converter is a DC to DC converter with an output voltage greater than the source voltage.</a:t>
            </a:r>
            <a:endParaRPr lang="en-IN"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pic>
        <p:nvPicPr>
          <p:cNvPr id="5" name="Content Placeholder 4"/>
          <p:cNvPicPr>
            <a:picLocks noChangeAspect="1"/>
          </p:cNvPicPr>
          <p:nvPr>
            <p:ph sz="half" idx="2"/>
          </p:nvPr>
        </p:nvPicPr>
        <p:blipFill>
          <a:blip r:embed="rId1"/>
          <a:stretch>
            <a:fillRect/>
          </a:stretch>
        </p:blipFill>
        <p:spPr>
          <a:xfrm>
            <a:off x="7838440" y="2383790"/>
            <a:ext cx="2946400" cy="26111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 RESULTS AND DISCUSSION</a:t>
            </a:r>
            <a:endParaRPr lang="en-IN" altLang="en-US"/>
          </a:p>
        </p:txBody>
      </p:sp>
      <p:sp>
        <p:nvSpPr>
          <p:cNvPr id="3" name="Content Placeholder 2"/>
          <p:cNvSpPr>
            <a:spLocks noGrp="1"/>
          </p:cNvSpPr>
          <p:nvPr>
            <p:ph idx="1"/>
          </p:nvPr>
        </p:nvSpPr>
        <p:spPr>
          <a:xfrm>
            <a:off x="1628140" y="2133600"/>
            <a:ext cx="6374130" cy="3777615"/>
          </a:xfrm>
        </p:spPr>
        <p:txBody>
          <a:bodyPr>
            <a:noAutofit/>
          </a:bodyPr>
          <a:p>
            <a:pPr marL="0" indent="0" algn="just">
              <a:buNone/>
            </a:pPr>
            <a:r>
              <a:rPr lang="en-US" sz="2000">
                <a:latin typeface="Times New Roman" panose="02020603050405020304" pitchFamily="18" charset="0"/>
                <a:cs typeface="Times New Roman" panose="02020603050405020304" pitchFamily="18" charset="0"/>
              </a:rPr>
              <a:t>The results for the project were gotten from LDRs for the solar</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tracking system and the panel that has a fixed position. The results</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were recorded for four days, recorded and tabulated. The outputs</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of the LDRs were dependent on the light intensity falling on their</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surfaces. Arduino has a serial that communicates on digital pins 0</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and 1 as well as with the computer through a USB. If these functions</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are thus used, pins 0 and 1 can be used for digital input or output.</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Arduino environment’s built in serial monitor can be used to com_x0002_municate with the To collect the results,code was written that made</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it possible to collect data from the LDRs after every one hour. In</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this we assume the angel at 0 degree and the tabel shown for ever</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1hr angel change between them.</a:t>
            </a:r>
            <a:endParaRPr lang="en-US" sz="20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graphicFrame>
        <p:nvGraphicFramePr>
          <p:cNvPr id="5" name="Table 4"/>
          <p:cNvGraphicFramePr/>
          <p:nvPr/>
        </p:nvGraphicFramePr>
        <p:xfrm>
          <a:off x="8083550" y="1243330"/>
          <a:ext cx="4006215" cy="5614670"/>
        </p:xfrm>
        <a:graphic>
          <a:graphicData uri="http://schemas.openxmlformats.org/drawingml/2006/table">
            <a:tbl>
              <a:tblPr firstRow="1" bandRow="1">
                <a:tableStyleId>{5C22544A-7EE6-4342-B048-85BDC9FD1C3A}</a:tableStyleId>
              </a:tblPr>
              <a:tblGrid>
                <a:gridCol w="1335405"/>
                <a:gridCol w="1335405"/>
                <a:gridCol w="1335405"/>
              </a:tblGrid>
              <a:tr h="859790">
                <a:tc>
                  <a:txBody>
                    <a:bodyPr/>
                    <a:p>
                      <a:pPr>
                        <a:buNone/>
                      </a:pPr>
                      <a:r>
                        <a:rPr lang="en-US"/>
                        <a:t>TIMES (Hrs)</a:t>
                      </a:r>
                      <a:endParaRPr lang="en-US"/>
                    </a:p>
                  </a:txBody>
                  <a:tcPr/>
                </a:tc>
                <a:tc>
                  <a:txBody>
                    <a:bodyPr/>
                    <a:p>
                      <a:pPr>
                        <a:buNone/>
                      </a:pPr>
                      <a:r>
                        <a:rPr lang="en-US"/>
                        <a:t>PV ARRAY OUTPUT(V)</a:t>
                      </a:r>
                      <a:endParaRPr lang="en-US"/>
                    </a:p>
                  </a:txBody>
                  <a:tcPr/>
                </a:tc>
                <a:tc>
                  <a:txBody>
                    <a:bodyPr/>
                    <a:p>
                      <a:pPr>
                        <a:buNone/>
                      </a:pPr>
                      <a:r>
                        <a:rPr lang="en-US"/>
                        <a:t>ANGEL(Degree)</a:t>
                      </a:r>
                      <a:endParaRPr lang="en-US"/>
                    </a:p>
                  </a:txBody>
                  <a:tcPr/>
                </a:tc>
              </a:tr>
              <a:tr h="365760">
                <a:tc>
                  <a:txBody>
                    <a:bodyPr/>
                    <a:p>
                      <a:pPr>
                        <a:buNone/>
                      </a:pPr>
                      <a:r>
                        <a:rPr lang="en-US"/>
                        <a:t>06:00</a:t>
                      </a:r>
                      <a:endParaRPr lang="en-US"/>
                    </a:p>
                  </a:txBody>
                  <a:tcPr/>
                </a:tc>
                <a:tc>
                  <a:txBody>
                    <a:bodyPr/>
                    <a:p>
                      <a:pPr>
                        <a:buNone/>
                      </a:pPr>
                      <a:r>
                        <a:rPr lang="en-US"/>
                        <a:t>08.25</a:t>
                      </a:r>
                      <a:endParaRPr lang="en-US"/>
                    </a:p>
                  </a:txBody>
                  <a:tcPr/>
                </a:tc>
                <a:tc>
                  <a:txBody>
                    <a:bodyPr/>
                    <a:p>
                      <a:pPr>
                        <a:buNone/>
                      </a:pPr>
                      <a:r>
                        <a:rPr lang="en-US"/>
                        <a:t>3.83</a:t>
                      </a:r>
                      <a:endParaRPr lang="en-IN" altLang="en-US"/>
                    </a:p>
                  </a:txBody>
                  <a:tcPr/>
                </a:tc>
              </a:tr>
              <a:tr h="365760">
                <a:tc>
                  <a:txBody>
                    <a:bodyPr/>
                    <a:p>
                      <a:pPr>
                        <a:buNone/>
                      </a:pPr>
                      <a:r>
                        <a:rPr lang="en-IN" altLang="en-US"/>
                        <a:t>07:00</a:t>
                      </a:r>
                      <a:endParaRPr lang="en-IN" altLang="en-US"/>
                    </a:p>
                  </a:txBody>
                  <a:tcPr/>
                </a:tc>
                <a:tc>
                  <a:txBody>
                    <a:bodyPr/>
                    <a:p>
                      <a:pPr>
                        <a:buNone/>
                      </a:pPr>
                      <a:r>
                        <a:rPr lang="en-US"/>
                        <a:t>9.52</a:t>
                      </a:r>
                      <a:endParaRPr lang="en-US"/>
                    </a:p>
                  </a:txBody>
                  <a:tcPr/>
                </a:tc>
                <a:tc>
                  <a:txBody>
                    <a:bodyPr/>
                    <a:p>
                      <a:pPr>
                        <a:buNone/>
                      </a:pPr>
                      <a:r>
                        <a:rPr lang="en-US"/>
                        <a:t>3.83</a:t>
                      </a:r>
                      <a:endParaRPr lang="en-US"/>
                    </a:p>
                  </a:txBody>
                  <a:tcPr/>
                </a:tc>
              </a:tr>
              <a:tr h="365760">
                <a:tc>
                  <a:txBody>
                    <a:bodyPr/>
                    <a:p>
                      <a:pPr>
                        <a:buNone/>
                      </a:pPr>
                      <a:r>
                        <a:rPr lang="en-IN" altLang="en-US"/>
                        <a:t>08:00</a:t>
                      </a:r>
                      <a:endParaRPr lang="en-IN" altLang="en-US"/>
                    </a:p>
                  </a:txBody>
                  <a:tcPr/>
                </a:tc>
                <a:tc>
                  <a:txBody>
                    <a:bodyPr/>
                    <a:p>
                      <a:pPr>
                        <a:buNone/>
                      </a:pPr>
                      <a:r>
                        <a:rPr lang="en-US"/>
                        <a:t>09.89</a:t>
                      </a:r>
                      <a:endParaRPr lang="en-US"/>
                    </a:p>
                  </a:txBody>
                  <a:tcPr/>
                </a:tc>
                <a:tc>
                  <a:txBody>
                    <a:bodyPr/>
                    <a:p>
                      <a:pPr>
                        <a:buNone/>
                      </a:pPr>
                      <a:r>
                        <a:rPr lang="en-US"/>
                        <a:t>5.36</a:t>
                      </a:r>
                      <a:endParaRPr lang="en-US"/>
                    </a:p>
                  </a:txBody>
                  <a:tcPr/>
                </a:tc>
              </a:tr>
              <a:tr h="365760">
                <a:tc>
                  <a:txBody>
                    <a:bodyPr/>
                    <a:p>
                      <a:pPr>
                        <a:buNone/>
                      </a:pPr>
                      <a:r>
                        <a:rPr lang="en-IN" altLang="en-US"/>
                        <a:t>09:00</a:t>
                      </a:r>
                      <a:endParaRPr lang="en-IN" altLang="en-US"/>
                    </a:p>
                  </a:txBody>
                  <a:tcPr/>
                </a:tc>
                <a:tc>
                  <a:txBody>
                    <a:bodyPr/>
                    <a:p>
                      <a:pPr>
                        <a:buNone/>
                      </a:pPr>
                      <a:r>
                        <a:rPr lang="en-US"/>
                        <a:t>10.33</a:t>
                      </a:r>
                      <a:endParaRPr lang="en-US"/>
                    </a:p>
                  </a:txBody>
                  <a:tcPr/>
                </a:tc>
                <a:tc>
                  <a:txBody>
                    <a:bodyPr/>
                    <a:p>
                      <a:pPr>
                        <a:buNone/>
                      </a:pPr>
                      <a:r>
                        <a:rPr lang="en-IN" altLang="en-US"/>
                        <a:t>7.9</a:t>
                      </a:r>
                      <a:endParaRPr lang="en-IN" altLang="en-US"/>
                    </a:p>
                  </a:txBody>
                  <a:tcPr/>
                </a:tc>
              </a:tr>
              <a:tr h="365760">
                <a:tc>
                  <a:txBody>
                    <a:bodyPr/>
                    <a:p>
                      <a:pPr>
                        <a:buNone/>
                      </a:pPr>
                      <a:r>
                        <a:rPr lang="en-IN" altLang="en-US"/>
                        <a:t>10:00</a:t>
                      </a:r>
                      <a:endParaRPr lang="en-IN" altLang="en-US"/>
                    </a:p>
                  </a:txBody>
                  <a:tcPr/>
                </a:tc>
                <a:tc>
                  <a:txBody>
                    <a:bodyPr/>
                    <a:p>
                      <a:pPr>
                        <a:buNone/>
                      </a:pPr>
                      <a:r>
                        <a:rPr lang="en-US"/>
                        <a:t>10.76</a:t>
                      </a:r>
                      <a:endParaRPr lang="en-US"/>
                    </a:p>
                  </a:txBody>
                  <a:tcPr/>
                </a:tc>
                <a:tc>
                  <a:txBody>
                    <a:bodyPr/>
                    <a:p>
                      <a:pPr>
                        <a:buNone/>
                      </a:pPr>
                      <a:r>
                        <a:rPr lang="en-US"/>
                        <a:t>12.43</a:t>
                      </a:r>
                      <a:endParaRPr lang="en-US"/>
                    </a:p>
                  </a:txBody>
                  <a:tcPr/>
                </a:tc>
              </a:tr>
              <a:tr h="365760">
                <a:tc>
                  <a:txBody>
                    <a:bodyPr/>
                    <a:p>
                      <a:pPr>
                        <a:buNone/>
                      </a:pPr>
                      <a:r>
                        <a:rPr lang="en-IN" altLang="en-US"/>
                        <a:t>11:00</a:t>
                      </a:r>
                      <a:endParaRPr lang="en-IN" altLang="en-US"/>
                    </a:p>
                  </a:txBody>
                  <a:tcPr/>
                </a:tc>
                <a:tc>
                  <a:txBody>
                    <a:bodyPr/>
                    <a:p>
                      <a:pPr>
                        <a:buNone/>
                      </a:pPr>
                      <a:r>
                        <a:rPr lang="en-US"/>
                        <a:t>10.82</a:t>
                      </a:r>
                      <a:endParaRPr lang="en-US"/>
                    </a:p>
                  </a:txBody>
                  <a:tcPr/>
                </a:tc>
                <a:tc>
                  <a:txBody>
                    <a:bodyPr/>
                    <a:p>
                      <a:pPr>
                        <a:buNone/>
                      </a:pPr>
                      <a:r>
                        <a:rPr lang="en-IN" altLang="en-US"/>
                        <a:t>20.06</a:t>
                      </a:r>
                      <a:endParaRPr lang="en-IN" altLang="en-US"/>
                    </a:p>
                  </a:txBody>
                  <a:tcPr/>
                </a:tc>
              </a:tr>
              <a:tr h="365760">
                <a:tc>
                  <a:txBody>
                    <a:bodyPr/>
                    <a:p>
                      <a:pPr>
                        <a:buNone/>
                      </a:pPr>
                      <a:r>
                        <a:rPr lang="en-IN" altLang="en-US"/>
                        <a:t>12:00</a:t>
                      </a:r>
                      <a:endParaRPr lang="en-IN" altLang="en-US"/>
                    </a:p>
                  </a:txBody>
                  <a:tcPr/>
                </a:tc>
                <a:tc>
                  <a:txBody>
                    <a:bodyPr/>
                    <a:p>
                      <a:pPr>
                        <a:buNone/>
                      </a:pPr>
                      <a:r>
                        <a:rPr lang="en-US"/>
                        <a:t>11.00</a:t>
                      </a:r>
                      <a:endParaRPr lang="en-US"/>
                    </a:p>
                  </a:txBody>
                  <a:tcPr/>
                </a:tc>
                <a:tc>
                  <a:txBody>
                    <a:bodyPr/>
                    <a:p>
                      <a:pPr>
                        <a:buNone/>
                      </a:pPr>
                      <a:r>
                        <a:rPr lang="en-US"/>
                        <a:t>27.93</a:t>
                      </a:r>
                      <a:endParaRPr lang="en-US"/>
                    </a:p>
                  </a:txBody>
                  <a:tcPr/>
                </a:tc>
              </a:tr>
              <a:tr h="365760">
                <a:tc>
                  <a:txBody>
                    <a:bodyPr/>
                    <a:p>
                      <a:pPr>
                        <a:buNone/>
                      </a:pPr>
                      <a:r>
                        <a:rPr lang="en-IN" altLang="en-US"/>
                        <a:t>13:00</a:t>
                      </a:r>
                      <a:endParaRPr lang="en-IN" altLang="en-US"/>
                    </a:p>
                  </a:txBody>
                  <a:tcPr/>
                </a:tc>
                <a:tc>
                  <a:txBody>
                    <a:bodyPr/>
                    <a:p>
                      <a:pPr>
                        <a:buNone/>
                      </a:pPr>
                      <a:r>
                        <a:rPr lang="en-US"/>
                        <a:t>10.82</a:t>
                      </a:r>
                      <a:endParaRPr lang="en-US"/>
                    </a:p>
                  </a:txBody>
                  <a:tcPr/>
                </a:tc>
                <a:tc>
                  <a:txBody>
                    <a:bodyPr/>
                    <a:p>
                      <a:pPr>
                        <a:buNone/>
                      </a:pPr>
                      <a:r>
                        <a:rPr lang="en-US"/>
                        <a:t>26.45</a:t>
                      </a:r>
                      <a:endParaRPr lang="en-US"/>
                    </a:p>
                  </a:txBody>
                  <a:tcPr/>
                </a:tc>
              </a:tr>
              <a:tr h="365760">
                <a:tc>
                  <a:txBody>
                    <a:bodyPr/>
                    <a:p>
                      <a:pPr>
                        <a:buNone/>
                      </a:pPr>
                      <a:r>
                        <a:rPr lang="en-IN" altLang="en-US"/>
                        <a:t>14:00</a:t>
                      </a:r>
                      <a:endParaRPr lang="en-IN" altLang="en-US"/>
                    </a:p>
                  </a:txBody>
                  <a:tcPr/>
                </a:tc>
                <a:tc>
                  <a:txBody>
                    <a:bodyPr/>
                    <a:p>
                      <a:pPr>
                        <a:buNone/>
                      </a:pPr>
                      <a:r>
                        <a:rPr lang="en-US"/>
                        <a:t>10.</a:t>
                      </a:r>
                      <a:r>
                        <a:rPr lang="en-IN" altLang="en-US"/>
                        <a:t>56</a:t>
                      </a:r>
                      <a:endParaRPr lang="en-IN" altLang="en-US"/>
                    </a:p>
                  </a:txBody>
                  <a:tcPr/>
                </a:tc>
                <a:tc>
                  <a:txBody>
                    <a:bodyPr/>
                    <a:p>
                      <a:pPr>
                        <a:buNone/>
                      </a:pPr>
                      <a:r>
                        <a:rPr lang="en-US"/>
                        <a:t>17.85</a:t>
                      </a:r>
                      <a:endParaRPr lang="en-US"/>
                    </a:p>
                  </a:txBody>
                  <a:tcPr/>
                </a:tc>
              </a:tr>
              <a:tr h="365760">
                <a:tc>
                  <a:txBody>
                    <a:bodyPr/>
                    <a:p>
                      <a:pPr>
                        <a:buNone/>
                      </a:pPr>
                      <a:r>
                        <a:rPr lang="en-IN" altLang="en-US"/>
                        <a:t>15:00</a:t>
                      </a:r>
                      <a:endParaRPr lang="en-IN" altLang="en-US"/>
                    </a:p>
                  </a:txBody>
                  <a:tcPr/>
                </a:tc>
                <a:tc>
                  <a:txBody>
                    <a:bodyPr/>
                    <a:p>
                      <a:pPr>
                        <a:buNone/>
                      </a:pPr>
                      <a:r>
                        <a:rPr lang="en-US"/>
                        <a:t>10.32</a:t>
                      </a:r>
                      <a:endParaRPr lang="en-US"/>
                    </a:p>
                  </a:txBody>
                  <a:tcPr/>
                </a:tc>
                <a:tc>
                  <a:txBody>
                    <a:bodyPr/>
                    <a:p>
                      <a:pPr>
                        <a:buNone/>
                      </a:pPr>
                      <a:r>
                        <a:rPr lang="en-US"/>
                        <a:t>11.05</a:t>
                      </a:r>
                      <a:endParaRPr lang="en-US"/>
                    </a:p>
                  </a:txBody>
                  <a:tcPr/>
                </a:tc>
              </a:tr>
              <a:tr h="365760">
                <a:tc>
                  <a:txBody>
                    <a:bodyPr/>
                    <a:p>
                      <a:pPr>
                        <a:buNone/>
                      </a:pPr>
                      <a:r>
                        <a:rPr lang="en-IN" altLang="en-US"/>
                        <a:t>16:00</a:t>
                      </a:r>
                      <a:endParaRPr lang="en-IN" altLang="en-US"/>
                    </a:p>
                  </a:txBody>
                  <a:tcPr/>
                </a:tc>
                <a:tc>
                  <a:txBody>
                    <a:bodyPr/>
                    <a:p>
                      <a:pPr>
                        <a:buNone/>
                      </a:pPr>
                      <a:r>
                        <a:rPr lang="en-US"/>
                        <a:t>10.</a:t>
                      </a:r>
                      <a:r>
                        <a:rPr lang="en-IN" altLang="en-US"/>
                        <a:t>08</a:t>
                      </a:r>
                      <a:endParaRPr lang="en-IN" altLang="en-US"/>
                    </a:p>
                  </a:txBody>
                  <a:tcPr/>
                </a:tc>
                <a:tc>
                  <a:txBody>
                    <a:bodyPr/>
                    <a:p>
                      <a:pPr>
                        <a:buNone/>
                      </a:pPr>
                      <a:r>
                        <a:rPr lang="en-US"/>
                        <a:t>7.09</a:t>
                      </a:r>
                      <a:endParaRPr lang="en-US"/>
                    </a:p>
                  </a:txBody>
                  <a:tcPr/>
                </a:tc>
              </a:tr>
              <a:tr h="365760">
                <a:tc>
                  <a:txBody>
                    <a:bodyPr/>
                    <a:p>
                      <a:pPr>
                        <a:buNone/>
                      </a:pPr>
                      <a:r>
                        <a:rPr lang="en-IN" altLang="en-US"/>
                        <a:t>17:00</a:t>
                      </a:r>
                      <a:endParaRPr lang="en-IN" altLang="en-US"/>
                    </a:p>
                  </a:txBody>
                  <a:tcPr/>
                </a:tc>
                <a:tc>
                  <a:txBody>
                    <a:bodyPr/>
                    <a:p>
                      <a:pPr>
                        <a:buNone/>
                      </a:pPr>
                      <a:r>
                        <a:rPr lang="en-US"/>
                        <a:t>09.26</a:t>
                      </a:r>
                      <a:endParaRPr lang="en-US"/>
                    </a:p>
                  </a:txBody>
                  <a:tcPr/>
                </a:tc>
                <a:tc>
                  <a:txBody>
                    <a:bodyPr/>
                    <a:p>
                      <a:pPr>
                        <a:buNone/>
                      </a:pPr>
                      <a:r>
                        <a:rPr lang="en-US"/>
                        <a:t>4.89</a:t>
                      </a:r>
                      <a:endParaRPr lang="en-US"/>
                    </a:p>
                  </a:txBody>
                  <a:tcPr/>
                </a:tc>
              </a:tr>
              <a:tr h="365760">
                <a:tc>
                  <a:txBody>
                    <a:bodyPr/>
                    <a:p>
                      <a:pPr>
                        <a:buNone/>
                      </a:pPr>
                      <a:r>
                        <a:rPr lang="en-IN" altLang="en-US"/>
                        <a:t>18:00</a:t>
                      </a:r>
                      <a:endParaRPr lang="en-IN" altLang="en-US"/>
                    </a:p>
                  </a:txBody>
                  <a:tcPr/>
                </a:tc>
                <a:tc>
                  <a:txBody>
                    <a:bodyPr/>
                    <a:p>
                      <a:pPr>
                        <a:buNone/>
                      </a:pPr>
                      <a:r>
                        <a:rPr lang="en-US"/>
                        <a:t>08.34</a:t>
                      </a:r>
                      <a:endParaRPr lang="en-US"/>
                    </a:p>
                  </a:txBody>
                  <a:tcPr/>
                </a:tc>
                <a:tc>
                  <a:txBody>
                    <a:bodyPr/>
                    <a:p>
                      <a:pPr>
                        <a:buNone/>
                      </a:pPr>
                      <a:r>
                        <a:rPr lang="en-US"/>
                        <a:t>4.8</a:t>
                      </a:r>
                      <a:r>
                        <a:rPr lang="en-IN" altLang="en-US"/>
                        <a:t>4</a:t>
                      </a:r>
                      <a:endParaRPr lang="en-IN" alt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413" y="484094"/>
            <a:ext cx="9577200" cy="932330"/>
          </a:xfrm>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CONCLUSION </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4B08901-47F9-45F7-9EC3-639CCB00D00B}" type="datetime1">
              <a:rPr lang="en-US" smtClean="0"/>
            </a:fld>
            <a:endParaRPr lang="en-US" dirty="0"/>
          </a:p>
        </p:txBody>
      </p:sp>
      <p:sp>
        <p:nvSpPr>
          <p:cNvPr id="3" name="Content Placeholder 2"/>
          <p:cNvSpPr/>
          <p:nvPr>
            <p:ph idx="1"/>
          </p:nvPr>
        </p:nvSpPr>
        <p:spPr>
          <a:xfrm>
            <a:off x="2073910" y="1288415"/>
            <a:ext cx="8915400" cy="4281170"/>
          </a:xfrm>
        </p:spPr>
        <p:txBody>
          <a:bodyPr>
            <a:noAutofit/>
          </a:bodyPr>
          <a:p>
            <a:pPr marL="0" indent="0" algn="just">
              <a:buNone/>
            </a:pPr>
            <a:r>
              <a:rPr lang="en-US" sz="2000">
                <a:solidFill>
                  <a:schemeClr val="tx1"/>
                </a:solidFill>
                <a:latin typeface="Times New Roman" panose="02020603050405020304" pitchFamily="18" charset="0"/>
                <a:cs typeface="Times New Roman" panose="02020603050405020304" pitchFamily="18" charset="0"/>
              </a:rPr>
              <a:t>Energy is the primary foundation upon which the entire society is founded in today's world of unbridled output. As it is said that energy cannot be generated or destroyed, this might be interpreted to mean that it can be stored in some way. This effort has attempted to untangle the road of such objectivity in order to make such a purpose substantiated. It is very normal that continual usage of energies leads to shortage in terms of earthly resources. Sun spiked above the tallest source in the stand</a:t>
            </a:r>
            <a:r>
              <a:rPr lang="en-IN" altLang="en-US" sz="2000">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For age, starting from the beginning of the cosmos, through which life was conceived, is the fundamental and mother source of all energy. The proposal has been unravelled by considering the basic principles of storing such energy. Other than from the Sun, energies have been created by the burning of various materials, resulting in the production of a vast quantity of pollutants, leading the environment and the atmosphere to deteriorate day by day. Every day is a fresh task of hatching something new and distinct, which causes an energy to be the fundamental source of all the hard work that exists. In this light, it would be more appropriate to expose that commercialization has spread its wings to such a degree in desire of moneyand power that we are now in a pool of severe ignorance of the world's resources. Scarcity, as a result of which the entire globe suffers.</a:t>
            </a:r>
            <a:endParaRPr lang="en-US" sz="20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753" y="633495"/>
            <a:ext cx="8911687" cy="1280890"/>
          </a:xfrm>
        </p:spPr>
        <p:txBody>
          <a:bodyPr>
            <a:normAutofit/>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REFERENCE</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3085" y="1271905"/>
            <a:ext cx="8915400" cy="4858385"/>
          </a:xfrm>
        </p:spPr>
        <p:txBody>
          <a:bodyPr>
            <a:normAutofit/>
          </a:bodyPr>
          <a:lstStyle/>
          <a:p>
            <a:pPr algn="just">
              <a:buFont typeface="Wingdings 3" panose="05040102010807070707" charset="2"/>
              <a:buChar char=""/>
            </a:pPr>
            <a:r>
              <a:rPr lang="en-US" sz="2000" dirty="0">
                <a:solidFill>
                  <a:schemeClr val="tx1"/>
                </a:solidFill>
                <a:latin typeface="Times New Roman" panose="02020603050405020304" pitchFamily="18" charset="0"/>
                <a:cs typeface="Times New Roman" panose="02020603050405020304" pitchFamily="18" charset="0"/>
              </a:rPr>
              <a:t>A Review” by Jaya N. Suptile and Tejaswini M. Joshi: This review article</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discusses the application of floating solar panels and may include informa_x0002_tion on sun tracking..</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3" panose="05040102010807070707" charset="2"/>
              <a:buChar char=""/>
            </a:pPr>
            <a:r>
              <a:rPr lang="en-US" sz="2000" dirty="0">
                <a:solidFill>
                  <a:schemeClr val="tx1"/>
                </a:solidFill>
                <a:latin typeface="Times New Roman" panose="02020603050405020304" pitchFamily="18" charset="0"/>
                <a:cs typeface="Times New Roman" panose="02020603050405020304" pitchFamily="18" charset="0"/>
              </a:rPr>
              <a:t>A Review” by Vikram Kapoor and G. N. Tiwari: This paper may offerinsights into innovative technologies related to floating solar panels and</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tracking</a:t>
            </a:r>
            <a:r>
              <a:rPr lang="en-IN" altLang="en-US" sz="2000" dirty="0">
                <a:solidFill>
                  <a:schemeClr val="tx1"/>
                </a:solidFill>
                <a:latin typeface="Times New Roman" panose="02020603050405020304" pitchFamily="18" charset="0"/>
                <a:cs typeface="Times New Roman" panose="02020603050405020304" pitchFamily="18" charset="0"/>
              </a:rPr>
              <a:t>.</a:t>
            </a:r>
            <a:endParaRPr lang="en-IN" alt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3" panose="05040102010807070707" charset="2"/>
              <a:buChar char=""/>
            </a:pPr>
            <a:r>
              <a:rPr lang="en-US" sz="2000" dirty="0">
                <a:solidFill>
                  <a:schemeClr val="tx1"/>
                </a:solidFill>
                <a:latin typeface="Times New Roman" panose="02020603050405020304" pitchFamily="18" charset="0"/>
                <a:cs typeface="Times New Roman" panose="02020603050405020304" pitchFamily="18" charset="0"/>
              </a:rPr>
              <a:t>A Review” by Sai Fai Hui; H.F. Ho; W.W. Chan; K.W. Chan; W.C. Lo;</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K. W. E. Cheng: This paper Floating solar cell power generation, powerflow design and its connection and distribution.</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3" panose="05040102010807070707" charset="2"/>
              <a:buChar char=""/>
            </a:pPr>
            <a:r>
              <a:rPr lang="en-US" sz="2000" dirty="0">
                <a:solidFill>
                  <a:schemeClr val="tx1"/>
                </a:solidFill>
                <a:latin typeface="Times New Roman" panose="02020603050405020304" pitchFamily="18" charset="0"/>
                <a:cs typeface="Times New Roman" panose="02020603050405020304" pitchFamily="18" charset="0"/>
              </a:rPr>
              <a:t>A Review” by Shi Xuewei; Shi Xuefang; Dong Wenqi; Zang Peng; Jia</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Hongyan; Wu Jinfang; Wang Yang:This paper Research on Energy Storage</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Configuration</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Method Based on Wind and Solar Volatility.</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3" panose="05040102010807070707" charset="2"/>
              <a:buChar char=""/>
            </a:pPr>
            <a:r>
              <a:rPr lang="en-US" sz="2000" dirty="0">
                <a:solidFill>
                  <a:schemeClr val="tx1"/>
                </a:solidFill>
                <a:latin typeface="Times New Roman" panose="02020603050405020304" pitchFamily="18" charset="0"/>
                <a:cs typeface="Times New Roman" panose="02020603050405020304" pitchFamily="18" charset="0"/>
              </a:rPr>
              <a:t>A Review” by Anupam Sharma; Madhu Sharma:This paper Power and</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energy optimization in solar photovoltaic and concentrated solar power</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systems.</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3" panose="05040102010807070707"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pPr lvl="2" algn="just"/>
            <a:endParaRPr lang="en-IN" sz="2000" dirty="0">
              <a:solidFill>
                <a:schemeClr val="tx1"/>
              </a:solidFill>
              <a:latin typeface="Times New Roman" panose="02020603050405020304" pitchFamily="18" charset="0"/>
              <a:cs typeface="Times New Roman" panose="02020603050405020304" pitchFamily="18" charset="0"/>
            </a:endParaRPr>
          </a:p>
          <a:p>
            <a:pPr lvl="2" algn="just"/>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endParaRPr lang="en-IN" dirty="0">
              <a:solidFill>
                <a:schemeClr val="accent2">
                  <a:lumMod val="50000"/>
                </a:schemeClr>
              </a:solidFill>
            </a:endParaRPr>
          </a:p>
        </p:txBody>
      </p:sp>
      <p:sp>
        <p:nvSpPr>
          <p:cNvPr id="4" name="Date Placeholder 3"/>
          <p:cNvSpPr>
            <a:spLocks noGrp="1"/>
          </p:cNvSpPr>
          <p:nvPr>
            <p:ph type="dt" sz="half" idx="10"/>
          </p:nvPr>
        </p:nvSpPr>
        <p:spPr/>
        <p:txBody>
          <a:bodyPr/>
          <a:lstStyle/>
          <a:p>
            <a:fld id="{A4B08901-47F9-45F7-9EC3-639CCB00D00B}" type="datetime1">
              <a:rPr lang="en-US" smtClean="0"/>
            </a:fld>
            <a:endParaRPr lang="en-US" dirty="0"/>
          </a:p>
        </p:txBody>
      </p:sp>
      <p:sp>
        <p:nvSpPr>
          <p:cNvPr id="6" name="TextBox 5"/>
          <p:cNvSpPr txBox="1"/>
          <p:nvPr/>
        </p:nvSpPr>
        <p:spPr>
          <a:xfrm>
            <a:off x="1740835" y="2947137"/>
            <a:ext cx="8915400" cy="645160"/>
          </a:xfrm>
          <a:prstGeom prst="rect">
            <a:avLst/>
          </a:prstGeom>
          <a:noFill/>
        </p:spPr>
        <p:txBody>
          <a:bodyPr wrap="square" rtlCol="0">
            <a:spAutoFit/>
          </a:bodyPr>
          <a:lstStyle/>
          <a:p>
            <a:pPr lvl="2" indent="0">
              <a:buFont typeface="Arial" panose="020B0604020202020204" pitchFamily="34" charset="0"/>
              <a:buNone/>
            </a:pPr>
            <a:endParaRPr lang="en-US" dirty="0">
              <a:solidFill>
                <a:schemeClr val="accent2">
                  <a:lumMod val="50000"/>
                </a:schemeClr>
              </a:solidFill>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endParaRPr lang="en-US"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087" y="607332"/>
            <a:ext cx="8911687" cy="802018"/>
          </a:xfrm>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REFERENCE</a:t>
            </a:r>
            <a:endParaRPr lang="en-IN" dirty="0"/>
          </a:p>
        </p:txBody>
      </p:sp>
      <p:sp>
        <p:nvSpPr>
          <p:cNvPr id="3" name="Content Placeholder 2"/>
          <p:cNvSpPr>
            <a:spLocks noGrp="1"/>
          </p:cNvSpPr>
          <p:nvPr>
            <p:ph idx="1"/>
          </p:nvPr>
        </p:nvSpPr>
        <p:spPr>
          <a:xfrm>
            <a:off x="2165087" y="1303090"/>
            <a:ext cx="8915400" cy="4827347"/>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 A Review” by Trinabh Gautam and B.M. Shafiul Alam: This paper pro_x0002_vides an overview of floating solar photovoltaic systems and discusses their</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advantages and challenges.</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A Review” by B.C. Prasanna and S. Nagaraja: This review article dis_x0002_cusses various solar tracking systems, including those used for floating so_x0002_lar panels. Review ” by Manel Kharrat, et al.: This paper explores the</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optimization of floating solar PV systems, including tracking systems.</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A Review” by Akhil Sivadas and M. Jaya Bharata Reddy: This reviewarticle examines the performance of floating solar PV systems, considering</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factors like tracking</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 A Review” by Muhammad Murtadha Othman, et al.: This paper focuses</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on the design and development of a floating solar tracker system</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 A Review” by Soteris A. Kalogirou: This book covers various aspects ofsolar energy systems, including solar tracking systems.</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4B08901-47F9-45F7-9EC3-639CCB00D00B}" type="datetime1">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742" y="493060"/>
            <a:ext cx="3738282" cy="1030940"/>
          </a:xfrm>
        </p:spPr>
        <p:txBody>
          <a:bodyPr>
            <a:noAutofit/>
          </a:bodyPr>
          <a:lstStyle/>
          <a:p>
            <a:r>
              <a:rPr lang="en-US" sz="4000" b="1" dirty="0">
                <a:latin typeface="Times New Roman" panose="02020603050405020304" pitchFamily="18" charset="0"/>
                <a:cs typeface="Times New Roman" panose="02020603050405020304" pitchFamily="18" charset="0"/>
              </a:rPr>
              <a:t>OUTLINE</a:t>
            </a:r>
            <a:br>
              <a:rPr lang="en-US" dirty="0">
                <a:solidFill>
                  <a:schemeClr val="accent6">
                    <a:lumMod val="50000"/>
                  </a:schemeClr>
                </a:solidFill>
                <a:latin typeface="Times New Roman" panose="02020603050405020304" pitchFamily="18" charset="0"/>
                <a:ea typeface="Calibri" panose="020F0502020204030204" pitchFamily="34" charset="0"/>
                <a:cs typeface="Mangal" panose="02040503050203030202" pitchFamily="18" charset="0"/>
              </a:rPr>
            </a:br>
            <a:endParaRPr lang="en-IN" dirty="0"/>
          </a:p>
        </p:txBody>
      </p:sp>
      <p:sp>
        <p:nvSpPr>
          <p:cNvPr id="3" name="Content Placeholder 2"/>
          <p:cNvSpPr>
            <a:spLocks noGrp="1"/>
          </p:cNvSpPr>
          <p:nvPr>
            <p:ph idx="1"/>
          </p:nvPr>
        </p:nvSpPr>
        <p:spPr>
          <a:xfrm>
            <a:off x="2098040" y="1121410"/>
            <a:ext cx="8848090" cy="5736590"/>
          </a:xfrm>
        </p:spPr>
        <p:txBody>
          <a:bodyPr>
            <a:normAutofit fontScale="50000"/>
          </a:bodyPr>
          <a:lstStyle/>
          <a:p>
            <a:pPr>
              <a:lnSpc>
                <a:spcPct val="115000"/>
              </a:lnSpc>
              <a:spcAft>
                <a:spcPts val="1000"/>
              </a:spcAft>
            </a:pPr>
            <a:r>
              <a:rPr 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Abstra</a:t>
            </a:r>
            <a:r>
              <a:rPr lang="en-IN" alt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ct</a:t>
            </a:r>
            <a:endParaRPr 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endParaRPr 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alt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Solution Methodology</a:t>
            </a:r>
            <a:endParaRPr lang="en-IN"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alt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Block diagram</a:t>
            </a:r>
            <a:endParaRPr lang="en-IN" alt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alt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Circuit Diagram</a:t>
            </a:r>
            <a:endParaRPr 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alt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List of Components</a:t>
            </a:r>
            <a:endParaRPr lang="en-IN" alt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alt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Result and Discussion</a:t>
            </a:r>
            <a:endParaRPr lang="en-IN" alt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Conclusion</a:t>
            </a:r>
            <a:endParaRPr lang="en-IN"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endParaRPr>
          </a:p>
          <a:p>
            <a:pPr>
              <a:lnSpc>
                <a:spcPct val="115000"/>
              </a:lnSpc>
              <a:spcAft>
                <a:spcPts val="1000"/>
              </a:spcAft>
            </a:pPr>
            <a:r>
              <a:rPr lang="en-IN"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sym typeface="+mn-ea"/>
              </a:rPr>
              <a:t>List of Reference</a:t>
            </a:r>
            <a:endParaRPr lang="en-IN"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US"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sz="35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IN" dirty="0"/>
          </a:p>
        </p:txBody>
      </p:sp>
      <p:sp>
        <p:nvSpPr>
          <p:cNvPr id="4" name="Date Placeholder 3"/>
          <p:cNvSpPr>
            <a:spLocks noGrp="1"/>
          </p:cNvSpPr>
          <p:nvPr>
            <p:ph type="dt" sz="half" idx="10"/>
          </p:nvPr>
        </p:nvSpPr>
        <p:spPr/>
        <p:txBody>
          <a:bodyPr/>
          <a:lstStyle/>
          <a:p>
            <a:fld id="{42763AE5-404A-4954-BD8E-8D068172634A}" type="datetime1">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REFERENCE</a:t>
            </a:r>
            <a:endParaRPr lang="en-US"/>
          </a:p>
        </p:txBody>
      </p:sp>
      <p:sp>
        <p:nvSpPr>
          <p:cNvPr id="3" name="Content Placeholder 2"/>
          <p:cNvSpPr>
            <a:spLocks noGrp="1"/>
          </p:cNvSpPr>
          <p:nvPr>
            <p:ph idx="1"/>
          </p:nvPr>
        </p:nvSpPr>
        <p:spPr>
          <a:xfrm>
            <a:off x="2192655" y="1341755"/>
            <a:ext cx="9311640" cy="5077460"/>
          </a:xfrm>
        </p:spPr>
        <p:txBody>
          <a:bodyPr>
            <a:noAutofit/>
          </a:bodyPr>
          <a:p>
            <a:r>
              <a:rPr lang="en-US" sz="2000">
                <a:latin typeface="Times New Roman" panose="02020603050405020304" pitchFamily="18" charset="0"/>
                <a:cs typeface="Times New Roman" panose="02020603050405020304" pitchFamily="18" charset="0"/>
              </a:rPr>
              <a:t>A Review” by Naftalin Winanti; CHA Andre Mailoa; Handoko Rusiana</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Iskandar, Giri Angga Setia; Nivika Tiffany Somantr :This paper SystemOptimization Design Of Rooftop Grid-Tied Solar Power Plant For Resi</a:t>
            </a:r>
            <a:r>
              <a:rPr lang="en-IN" altLang="en-US"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dential Customers In Indonesia.</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 Review” by H. J. Hou, Y. P. Yang: Y. H. Cui; S. Gao; Y. X. Pan :This</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paper Assessment of concentrating solar power prospect in China.</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 Review” by Gao Song: Hou Hongjuan; Yang Yongping :This paper</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Optimize on the temperature of solar collectors in solar aided coal-fired</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electric generation</a:t>
            </a:r>
            <a:r>
              <a:rPr lang="en-IN" altLang="en-US" sz="2000">
                <a:latin typeface="Times New Roman" panose="02020603050405020304" pitchFamily="18" charset="0"/>
                <a:cs typeface="Times New Roman" panose="02020603050405020304" pitchFamily="18" charset="0"/>
              </a:rPr>
              <a:t>.</a:t>
            </a:r>
            <a:endParaRPr lang="en-IN" altLang="en-US" sz="2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A Review” by Nikolay Mestnikov: Ahmad Alzakkar; Yuri Samofalov :This paper The Impact of Introducing Solar Radiation Concentration System for Solar Power Plants Under Conditions of the Russian Far North.</a:t>
            </a:r>
            <a:endParaRPr lang="en-IN" altLang="en-US" sz="2000">
              <a:latin typeface="Times New Roman" panose="02020603050405020304" pitchFamily="18" charset="0"/>
              <a:cs typeface="Times New Roman" panose="02020603050405020304" pitchFamily="18" charset="0"/>
            </a:endParaRPr>
          </a:p>
          <a:p>
            <a:r>
              <a:rPr lang="en-IN" altLang="en-US" sz="2000">
                <a:latin typeface="Times New Roman" panose="02020603050405020304" pitchFamily="18" charset="0"/>
                <a:cs typeface="Times New Roman" panose="02020603050405020304" pitchFamily="18" charset="0"/>
              </a:rPr>
              <a:t>A Review” by Surendra Singh; Avdhesh Sharma; Akhil Ranjan Garg; Om Prakash Mahela :This paper Spotting the Power Quality Events Associated to Utility Distribution Power Network with Solar Energy Power Genera_x0002_tion.</a:t>
            </a:r>
            <a:endParaRPr lang="en-IN" altLang="en-US" sz="20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E89D18-9B96-4D8E-A6B9-CF7E1107526B}" type="datetime1">
              <a:rPr lang="en-US" smtClean="0"/>
            </a:fld>
            <a:endParaRPr lang="en-US" dirty="0"/>
          </a:p>
        </p:txBody>
      </p:sp>
      <p:sp>
        <p:nvSpPr>
          <p:cNvPr id="5" name="Rectangle 4"/>
          <p:cNvSpPr/>
          <p:nvPr/>
        </p:nvSpPr>
        <p:spPr>
          <a:xfrm>
            <a:off x="2043953" y="2716306"/>
            <a:ext cx="8086165" cy="923330"/>
          </a:xfrm>
          <a:prstGeom prst="rect">
            <a:avLst/>
          </a:prstGeom>
          <a:noFill/>
        </p:spPr>
        <p:txBody>
          <a:bodyPr wrap="square" lIns="91440" tIns="45720" rIns="91440" bIns="45720">
            <a:spAutoFit/>
          </a:bodyPr>
          <a:lstStyle/>
          <a:p>
            <a:pPr algn="ctr"/>
            <a:r>
              <a:rPr lang="en-GB" sz="5400" b="1" dirty="0">
                <a:ln w="12700">
                  <a:solidFill>
                    <a:schemeClr val="accent6">
                      <a:lumMod val="50000"/>
                    </a:schemeClr>
                  </a:solidFill>
                  <a:prstDash val="solid"/>
                </a:ln>
                <a:solidFill>
                  <a:schemeClr val="accent6">
                    <a:lumMod val="50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THANK YOU</a:t>
            </a:r>
            <a:endParaRPr lang="en-GB" sz="5400" b="1" dirty="0">
              <a:ln w="12700">
                <a:solidFill>
                  <a:schemeClr val="accent6">
                    <a:lumMod val="50000"/>
                  </a:schemeClr>
                </a:solidFill>
                <a:prstDash val="solid"/>
              </a:ln>
              <a:solidFill>
                <a:schemeClr val="accent6">
                  <a:lumMod val="50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29" y="582706"/>
            <a:ext cx="9353083" cy="1322293"/>
          </a:xfrm>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ABSTRACT</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56435" y="1012190"/>
            <a:ext cx="9352915" cy="4994275"/>
          </a:xfrm>
        </p:spPr>
        <p:txBody>
          <a:bodyPr>
            <a:noAutofit/>
          </a:bodyPr>
          <a:lstStyle/>
          <a:p>
            <a:pPr algn="just">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The demand for renewable energy sources has led to the exploration of innovative technologies</a:t>
            </a: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to harness solar power more efficiently. </a:t>
            </a: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Floating solar photovoltaic (PV) systems have emerged</a:t>
            </a: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as a promising solution, utilizing water bodies to host solar panels. This paper presents a</a:t>
            </a: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floating solar panel system integrated with sun position tracking to maximize energy generation.</a:t>
            </a:r>
            <a:r>
              <a:rPr lang="en-IN" altLang="en-US" dirty="0">
                <a:solidFill>
                  <a:schemeClr val="tx1"/>
                </a:solidFill>
                <a:latin typeface="Times New Roman" panose="02020603050405020304" pitchFamily="18" charset="0"/>
                <a:cs typeface="Times New Roman" panose="02020603050405020304" pitchFamily="18" charset="0"/>
              </a:rPr>
              <a:t> </a:t>
            </a:r>
            <a:endParaRPr lang="en-IN" alt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The system utilizes advanced sensors and algorithms to accurately determine the sun’s position</a:t>
            </a: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relative to the floating solar panel array. By continuously adjusting the orientation of the panels,</a:t>
            </a: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 system ensures that they are aligned perpendicular to the incoming sunlight, maximizing the</a:t>
            </a: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energy output. </a:t>
            </a: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The sun position tracking algorithm is designed to consider various factors such</a:t>
            </a: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as time of day, geographical location, and seasonal variations, ensuring optimal alignment under</a:t>
            </a: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diverse conditions. </a:t>
            </a: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To implement the system, a floating platform is designed to withstand harsh</a:t>
            </a: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environmental conditions, including wind, waves, and varying water levels. The solar panelsare securely mounted on the floating platform, and the tracking mechanisms are integrated intothe structure to maintain stability and reliability</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KEYWORD-: Solar Photovoltaic, Sun position tracking,Floating solar pannel,Tracking</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mechanisms,Floating platform</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03DAA74-45BB-42BA-802C-135686A5E8F5}" type="datetime1">
              <a:rPr lang="en-US" smtClean="0"/>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29" y="636494"/>
            <a:ext cx="9353083" cy="1268505"/>
          </a:xfrm>
        </p:spPr>
        <p:txBody>
          <a:bodyPr/>
          <a:lstStyle/>
          <a:p>
            <a:r>
              <a:rPr lang="en-IN" dirty="0">
                <a:solidFill>
                  <a:schemeClr val="accent6">
                    <a:lumMod val="50000"/>
                  </a:schemeClr>
                </a:solidFill>
                <a:latin typeface="Times New Roman" panose="02020603050405020304" pitchFamily="18" charset="0"/>
                <a:cs typeface="Times New Roman" panose="02020603050405020304" pitchFamily="18" charset="0"/>
              </a:rPr>
              <a:t>OBJECTIVES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26285" y="1532890"/>
            <a:ext cx="9478645" cy="4968240"/>
          </a:xfrm>
        </p:spPr>
        <p:txBody>
          <a:bodyPr>
            <a:normAutofit fontScale="90000" lnSpcReduction="10000"/>
          </a:bodyPr>
          <a:lstStyle/>
          <a:p>
            <a:pPr algn="just"/>
            <a:r>
              <a:rPr lang="en-IN" sz="2400" dirty="0">
                <a:solidFill>
                  <a:schemeClr val="tx1"/>
                </a:solidFill>
                <a:latin typeface="Times New Roman" panose="02020603050405020304" pitchFamily="18" charset="0"/>
                <a:cs typeface="Times New Roman" panose="02020603050405020304" pitchFamily="18" charset="0"/>
              </a:rPr>
              <a:t>Efficient Solar Panel Placement: Develop a robust and adaptable floating platform that can accommodate a significant number of solar panels while ensuring maximum exposure to sunlight throughout the day. The design should consider factors such as panel spacing, tilt angles, and interconnection layout to optimize energy capture.</a:t>
            </a:r>
            <a:endParaRPr lang="en-IN" sz="2400" dirty="0">
              <a:solidFill>
                <a:schemeClr val="tx1"/>
              </a:solidFill>
              <a:latin typeface="Times New Roman" panose="02020603050405020304" pitchFamily="18" charset="0"/>
              <a:cs typeface="Times New Roman" panose="02020603050405020304" pitchFamily="18" charset="0"/>
            </a:endParaRPr>
          </a:p>
          <a:p>
            <a:pPr algn="just"/>
            <a:r>
              <a:rPr lang="en-IN" sz="2400" dirty="0">
                <a:solidFill>
                  <a:schemeClr val="tx1"/>
                </a:solidFill>
                <a:latin typeface="Times New Roman" panose="02020603050405020304" pitchFamily="18" charset="0"/>
                <a:cs typeface="Times New Roman" panose="02020603050405020304" pitchFamily="18" charset="0"/>
              </a:rPr>
              <a:t>Sun Position Tracking Algorithm: Create an accurate sun position tracking algorithm that continuously calculates the sun's azimuth and elevation angles based on geographical location, date, and time. This algorithm will enable the solar panels to adjust their orientation dynamically, following the sun's movement in the sky for improved energy yield.</a:t>
            </a:r>
            <a:endParaRPr lang="en-IN" sz="2400" dirty="0">
              <a:solidFill>
                <a:schemeClr val="tx1"/>
              </a:solidFill>
              <a:latin typeface="Times New Roman" panose="02020603050405020304" pitchFamily="18" charset="0"/>
              <a:cs typeface="Times New Roman" panose="02020603050405020304" pitchFamily="18" charset="0"/>
            </a:endParaRPr>
          </a:p>
          <a:p>
            <a:pPr algn="just"/>
            <a:r>
              <a:rPr lang="en-IN" sz="2400" dirty="0">
                <a:solidFill>
                  <a:schemeClr val="tx1"/>
                </a:solidFill>
                <a:latin typeface="Times New Roman" panose="02020603050405020304" pitchFamily="18" charset="0"/>
                <a:cs typeface="Times New Roman" panose="02020603050405020304" pitchFamily="18" charset="0"/>
              </a:rPr>
              <a:t>Energy Storage and Distribution: Design an efficient energy storage and distribution system to store surplus energy generated during peak sunlight hours and distribute it during periods of low sunlight or high demand. Battery storage technology and smart grid integration should be considered to enhance system reliability.</a:t>
            </a:r>
            <a:endParaRPr lang="en-IN"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pPr marL="0" indent="0" algn="just">
              <a:buNone/>
            </a:pP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a:p>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96A5F81-BC5F-4024-877F-6EC0D44576CD}" type="datetime1">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SOLUTION METHODOLOGY </a:t>
            </a:r>
            <a:endParaRPr lang="en-US"/>
          </a:p>
        </p:txBody>
      </p:sp>
      <p:sp>
        <p:nvSpPr>
          <p:cNvPr id="3" name="Content Placeholder 2"/>
          <p:cNvSpPr>
            <a:spLocks noGrp="1"/>
          </p:cNvSpPr>
          <p:nvPr>
            <p:ph idx="1"/>
          </p:nvPr>
        </p:nvSpPr>
        <p:spPr>
          <a:xfrm>
            <a:off x="2588895" y="1593215"/>
            <a:ext cx="8915400" cy="4318000"/>
          </a:xfrm>
        </p:spPr>
        <p:txBody>
          <a:bodyPr>
            <a:noAutofit/>
          </a:bodyPr>
          <a:p>
            <a:pPr marL="0" indent="0" algn="just">
              <a:buNone/>
            </a:pPr>
            <a:r>
              <a:rPr lang="en-US" sz="2400">
                <a:solidFill>
                  <a:schemeClr val="tx1"/>
                </a:solidFill>
                <a:latin typeface="Times New Roman" panose="02020603050405020304" pitchFamily="18" charset="0"/>
                <a:cs typeface="Times New Roman" panose="02020603050405020304" pitchFamily="18" charset="0"/>
              </a:rPr>
              <a:t>1. Firstly the LDR sensor will detect the sun rays and the data is send to the</a:t>
            </a:r>
            <a:r>
              <a:rPr lang="en-IN" altLang="en-US" sz="2400">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aurdino</a:t>
            </a:r>
            <a:r>
              <a:rPr lang="en-IN" altLang="en-US" sz="2400">
                <a:solidFill>
                  <a:schemeClr val="tx1"/>
                </a:solidFill>
                <a:latin typeface="Times New Roman" panose="02020603050405020304" pitchFamily="18" charset="0"/>
                <a:cs typeface="Times New Roman" panose="02020603050405020304" pitchFamily="18" charset="0"/>
              </a:rPr>
              <a:t>.</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a:solidFill>
                  <a:schemeClr val="tx1"/>
                </a:solidFill>
                <a:latin typeface="Times New Roman" panose="02020603050405020304" pitchFamily="18" charset="0"/>
                <a:cs typeface="Times New Roman" panose="02020603050405020304" pitchFamily="18" charset="0"/>
              </a:rPr>
              <a:t>2.The aurdino send the response to the servo motor and rotates the solar</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a:solidFill>
                  <a:schemeClr val="tx1"/>
                </a:solidFill>
                <a:latin typeface="Times New Roman" panose="02020603050405020304" pitchFamily="18" charset="0"/>
                <a:cs typeface="Times New Roman" panose="02020603050405020304" pitchFamily="18" charset="0"/>
              </a:rPr>
              <a:t>pannel at particular angel.</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a:solidFill>
                  <a:schemeClr val="tx1"/>
                </a:solidFill>
                <a:latin typeface="Times New Roman" panose="02020603050405020304" pitchFamily="18" charset="0"/>
                <a:cs typeface="Times New Roman" panose="02020603050405020304" pitchFamily="18" charset="0"/>
              </a:rPr>
              <a:t>3.And the PV pannel will collect the sunlight and convert into the elecrtic</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a:solidFill>
                  <a:schemeClr val="tx1"/>
                </a:solidFill>
                <a:latin typeface="Times New Roman" panose="02020603050405020304" pitchFamily="18" charset="0"/>
                <a:cs typeface="Times New Roman" panose="02020603050405020304" pitchFamily="18" charset="0"/>
              </a:rPr>
              <a:t>current.</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a:solidFill>
                  <a:schemeClr val="tx1"/>
                </a:solidFill>
                <a:latin typeface="Times New Roman" panose="02020603050405020304" pitchFamily="18" charset="0"/>
                <a:cs typeface="Times New Roman" panose="02020603050405020304" pitchFamily="18" charset="0"/>
              </a:rPr>
              <a:t>4.The electric current is send to the load (electrical appliances).</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a:solidFill>
                  <a:schemeClr val="tx1"/>
                </a:solidFill>
                <a:latin typeface="Times New Roman" panose="02020603050405020304" pitchFamily="18" charset="0"/>
                <a:cs typeface="Times New Roman" panose="02020603050405020304" pitchFamily="18" charset="0"/>
              </a:rPr>
              <a:t>5. The excess energy is stored in the battery.</a:t>
            </a:r>
            <a:endParaRPr lang="en-IN" altLang="en-US" sz="240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BLOCK DIAGRAM(Automatic Solar Tracking System)</a:t>
            </a:r>
            <a:br>
              <a:rPr lang="en-US"/>
            </a:br>
            <a:br>
              <a:rPr lang="en-US"/>
            </a:br>
            <a:br>
              <a:rPr lang="en-US"/>
            </a:br>
            <a:br>
              <a:rPr lang="en-US"/>
            </a:br>
            <a:endParaRPr lang="en-US"/>
          </a:p>
        </p:txBody>
      </p:sp>
      <p:sp>
        <p:nvSpPr>
          <p:cNvPr id="3" name="Content Placeholder 2"/>
          <p:cNvSpPr>
            <a:spLocks noGrp="1"/>
          </p:cNvSpPr>
          <p:nvPr>
            <p:ph sz="half" idx="1"/>
          </p:nvPr>
        </p:nvSpPr>
        <p:spPr/>
        <p:txBody>
          <a:bodyPr/>
          <a:p>
            <a:pPr marL="0" indent="0">
              <a:buNone/>
            </a:pPr>
            <a:endParaRPr lang="en-US"/>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pic>
        <p:nvPicPr>
          <p:cNvPr id="23" name="Content Placeholder 22"/>
          <p:cNvPicPr>
            <a:picLocks noChangeAspect="1"/>
          </p:cNvPicPr>
          <p:nvPr>
            <p:ph sz="half" idx="2"/>
          </p:nvPr>
        </p:nvPicPr>
        <p:blipFill>
          <a:blip r:embed="rId1"/>
          <a:stretch>
            <a:fillRect/>
          </a:stretch>
        </p:blipFill>
        <p:spPr>
          <a:xfrm>
            <a:off x="916305" y="2348230"/>
            <a:ext cx="11275695" cy="4509770"/>
          </a:xfrm>
          <a:prstGeom prst="rect">
            <a:avLst/>
          </a:prstGeom>
        </p:spPr>
      </p:pic>
      <p:cxnSp>
        <p:nvCxnSpPr>
          <p:cNvPr id="26" name="Straight Arrow Connector 25"/>
          <p:cNvCxnSpPr/>
          <p:nvPr/>
        </p:nvCxnSpPr>
        <p:spPr>
          <a:xfrm>
            <a:off x="2303145" y="2567940"/>
            <a:ext cx="389255"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8" name="Sun 27"/>
          <p:cNvSpPr/>
          <p:nvPr/>
        </p:nvSpPr>
        <p:spPr>
          <a:xfrm>
            <a:off x="1297305" y="1504315"/>
            <a:ext cx="941070" cy="843915"/>
          </a:xfrm>
          <a:prstGeom prst="sun">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30" name="Straight Arrow Connector 29"/>
          <p:cNvCxnSpPr/>
          <p:nvPr/>
        </p:nvCxnSpPr>
        <p:spPr>
          <a:xfrm>
            <a:off x="2040890" y="2567940"/>
            <a:ext cx="389255"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a:off x="1492885" y="2567940"/>
            <a:ext cx="389255"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2" name="Straight Arrow Connector 31"/>
          <p:cNvCxnSpPr/>
          <p:nvPr/>
        </p:nvCxnSpPr>
        <p:spPr>
          <a:xfrm>
            <a:off x="1757045" y="2567940"/>
            <a:ext cx="389255"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p:nvPr/>
        </p:nvCxnSpPr>
        <p:spPr>
          <a:xfrm>
            <a:off x="2588895" y="2567940"/>
            <a:ext cx="389255"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4" name="Straight Arrow Connector 33"/>
          <p:cNvCxnSpPr/>
          <p:nvPr/>
        </p:nvCxnSpPr>
        <p:spPr>
          <a:xfrm>
            <a:off x="1210945" y="2567940"/>
            <a:ext cx="389255"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AURDINO BASED CIRCUIT   DIAGRAM</a:t>
            </a:r>
            <a:endParaRPr lang="en-US"/>
          </a:p>
        </p:txBody>
      </p:sp>
      <p:sp>
        <p:nvSpPr>
          <p:cNvPr id="5" name="Date Placeholder 4"/>
          <p:cNvSpPr>
            <a:spLocks noGrp="1"/>
          </p:cNvSpPr>
          <p:nvPr>
            <p:ph type="dt" sz="half" idx="10"/>
          </p:nvPr>
        </p:nvSpPr>
        <p:spPr/>
        <p:txBody>
          <a:bodyPr/>
          <a:p>
            <a:fld id="{A0180113-D5AE-4F80-9DFE-E030FB4792BA}" type="datetime1">
              <a:rPr lang="en-US" smtClean="0"/>
            </a:fld>
            <a:endParaRPr lang="en-US" dirty="0"/>
          </a:p>
        </p:txBody>
      </p:sp>
      <p:sp>
        <p:nvSpPr>
          <p:cNvPr id="8" name="Content Placeholder 7"/>
          <p:cNvSpPr>
            <a:spLocks noGrp="1"/>
          </p:cNvSpPr>
          <p:nvPr>
            <p:ph sz="half" idx="2"/>
          </p:nvPr>
        </p:nvSpPr>
        <p:spPr/>
        <p:txBody>
          <a:bodyPr/>
          <a:p>
            <a:endParaRPr lang="en-US"/>
          </a:p>
        </p:txBody>
      </p:sp>
      <p:pic>
        <p:nvPicPr>
          <p:cNvPr id="10" name="Content Placeholder 9" descr="CIRCUIT DIAGRAM"/>
          <p:cNvPicPr>
            <a:picLocks noChangeAspect="1"/>
          </p:cNvPicPr>
          <p:nvPr>
            <p:ph sz="half" idx="1"/>
          </p:nvPr>
        </p:nvPicPr>
        <p:blipFill>
          <a:blip r:embed="rId1"/>
          <a:stretch>
            <a:fillRect/>
          </a:stretch>
        </p:blipFill>
        <p:spPr>
          <a:xfrm>
            <a:off x="2588895" y="1657985"/>
            <a:ext cx="8474075" cy="5001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LIST OF COMPONENTS</a:t>
            </a:r>
            <a:endParaRPr lang="en-US"/>
          </a:p>
        </p:txBody>
      </p:sp>
      <p:sp>
        <p:nvSpPr>
          <p:cNvPr id="3" name="Content Placeholder 2"/>
          <p:cNvSpPr>
            <a:spLocks noGrp="1"/>
          </p:cNvSpPr>
          <p:nvPr>
            <p:ph idx="1"/>
          </p:nvPr>
        </p:nvSpPr>
        <p:spPr>
          <a:xfrm>
            <a:off x="2589212" y="1539875"/>
            <a:ext cx="8915400" cy="3777622"/>
          </a:xfrm>
        </p:spPr>
        <p:txBody>
          <a:bodyPr>
            <a:noAutofit/>
          </a:bodyPr>
          <a:p>
            <a:r>
              <a:rPr lang="en-US" sz="2800">
                <a:solidFill>
                  <a:schemeClr val="tx1"/>
                </a:solidFill>
                <a:latin typeface="Times New Roman" panose="02020603050405020304" pitchFamily="18" charset="0"/>
                <a:cs typeface="Times New Roman" panose="02020603050405020304" pitchFamily="18" charset="0"/>
              </a:rPr>
              <a:t>1. Solar Panel</a:t>
            </a:r>
            <a:r>
              <a:rPr lang="en-IN" altLang="en-US" sz="2800">
                <a:solidFill>
                  <a:schemeClr val="tx1"/>
                </a:solidFill>
                <a:latin typeface="Times New Roman" panose="02020603050405020304" pitchFamily="18" charset="0"/>
                <a:cs typeface="Times New Roman" panose="02020603050405020304" pitchFamily="18" charset="0"/>
              </a:rPr>
              <a:t> (12V, 20W)</a:t>
            </a:r>
            <a:endParaRPr lang="en-US" sz="2800">
              <a:solidFill>
                <a:schemeClr val="tx1"/>
              </a:solidFill>
              <a:latin typeface="Times New Roman" panose="02020603050405020304" pitchFamily="18" charset="0"/>
              <a:cs typeface="Times New Roman" panose="02020603050405020304" pitchFamily="18" charset="0"/>
            </a:endParaRPr>
          </a:p>
          <a:p>
            <a:r>
              <a:rPr lang="en-US" sz="2800">
                <a:solidFill>
                  <a:schemeClr val="tx1"/>
                </a:solidFill>
                <a:latin typeface="Times New Roman" panose="02020603050405020304" pitchFamily="18" charset="0"/>
                <a:cs typeface="Times New Roman" panose="02020603050405020304" pitchFamily="18" charset="0"/>
              </a:rPr>
              <a:t>2. LDR sensors</a:t>
            </a:r>
            <a:endParaRPr lang="en-US" sz="2800">
              <a:solidFill>
                <a:schemeClr val="tx1"/>
              </a:solidFill>
              <a:latin typeface="Times New Roman" panose="02020603050405020304" pitchFamily="18" charset="0"/>
              <a:cs typeface="Times New Roman" panose="02020603050405020304" pitchFamily="18" charset="0"/>
            </a:endParaRPr>
          </a:p>
          <a:p>
            <a:r>
              <a:rPr lang="en-IN" altLang="en-US" sz="2800">
                <a:solidFill>
                  <a:schemeClr val="tx1"/>
                </a:solidFill>
                <a:latin typeface="Times New Roman" panose="02020603050405020304" pitchFamily="18" charset="0"/>
                <a:cs typeface="Times New Roman" panose="02020603050405020304" pitchFamily="18" charset="0"/>
              </a:rPr>
              <a:t>3</a:t>
            </a:r>
            <a:r>
              <a:rPr lang="en-US" sz="2800">
                <a:solidFill>
                  <a:schemeClr val="tx1"/>
                </a:solidFill>
                <a:latin typeface="Times New Roman" panose="02020603050405020304" pitchFamily="18" charset="0"/>
                <a:cs typeface="Times New Roman" panose="02020603050405020304" pitchFamily="18" charset="0"/>
              </a:rPr>
              <a:t>. Arduino UNO</a:t>
            </a:r>
            <a:endParaRPr lang="en-US" sz="2800">
              <a:solidFill>
                <a:schemeClr val="tx1"/>
              </a:solidFill>
              <a:latin typeface="Times New Roman" panose="02020603050405020304" pitchFamily="18" charset="0"/>
              <a:cs typeface="Times New Roman" panose="02020603050405020304" pitchFamily="18" charset="0"/>
            </a:endParaRPr>
          </a:p>
          <a:p>
            <a:r>
              <a:rPr lang="en-IN" altLang="en-US" sz="2800">
                <a:solidFill>
                  <a:schemeClr val="tx1"/>
                </a:solidFill>
                <a:latin typeface="Times New Roman" panose="02020603050405020304" pitchFamily="18" charset="0"/>
                <a:cs typeface="Times New Roman" panose="02020603050405020304" pitchFamily="18" charset="0"/>
              </a:rPr>
              <a:t>4</a:t>
            </a:r>
            <a:r>
              <a:rPr lang="en-US" sz="2800">
                <a:solidFill>
                  <a:schemeClr val="tx1"/>
                </a:solidFill>
                <a:latin typeface="Times New Roman" panose="02020603050405020304" pitchFamily="18" charset="0"/>
                <a:cs typeface="Times New Roman" panose="02020603050405020304" pitchFamily="18" charset="0"/>
              </a:rPr>
              <a:t>. Bread board</a:t>
            </a:r>
            <a:endParaRPr lang="en-US" sz="2800">
              <a:solidFill>
                <a:schemeClr val="tx1"/>
              </a:solidFill>
              <a:latin typeface="Times New Roman" panose="02020603050405020304" pitchFamily="18" charset="0"/>
              <a:cs typeface="Times New Roman" panose="02020603050405020304" pitchFamily="18" charset="0"/>
            </a:endParaRPr>
          </a:p>
          <a:p>
            <a:r>
              <a:rPr lang="en-IN" altLang="en-US" sz="2800">
                <a:solidFill>
                  <a:schemeClr val="tx1"/>
                </a:solidFill>
                <a:latin typeface="Times New Roman" panose="02020603050405020304" pitchFamily="18" charset="0"/>
                <a:cs typeface="Times New Roman" panose="02020603050405020304" pitchFamily="18" charset="0"/>
              </a:rPr>
              <a:t>5</a:t>
            </a:r>
            <a:r>
              <a:rPr lang="en-US" sz="2800">
                <a:solidFill>
                  <a:schemeClr val="tx1"/>
                </a:solidFill>
                <a:latin typeface="Times New Roman" panose="02020603050405020304" pitchFamily="18" charset="0"/>
                <a:cs typeface="Times New Roman" panose="02020603050405020304" pitchFamily="18" charset="0"/>
              </a:rPr>
              <a:t>. Servo motor</a:t>
            </a:r>
            <a:r>
              <a:rPr lang="en-IN" altLang="en-US" sz="2800">
                <a:solidFill>
                  <a:schemeClr val="tx1"/>
                </a:solidFill>
                <a:latin typeface="Times New Roman" panose="02020603050405020304" pitchFamily="18" charset="0"/>
                <a:cs typeface="Times New Roman" panose="02020603050405020304" pitchFamily="18" charset="0"/>
              </a:rPr>
              <a:t>(MG995)</a:t>
            </a:r>
            <a:endParaRPr lang="en-US" sz="2800">
              <a:solidFill>
                <a:schemeClr val="tx1"/>
              </a:solidFill>
              <a:latin typeface="Times New Roman" panose="02020603050405020304" pitchFamily="18" charset="0"/>
              <a:cs typeface="Times New Roman" panose="02020603050405020304" pitchFamily="18" charset="0"/>
            </a:endParaRPr>
          </a:p>
          <a:p>
            <a:r>
              <a:rPr lang="en-IN" altLang="en-US" sz="2800">
                <a:solidFill>
                  <a:schemeClr val="tx1"/>
                </a:solidFill>
                <a:latin typeface="Times New Roman" panose="02020603050405020304" pitchFamily="18" charset="0"/>
                <a:cs typeface="Times New Roman" panose="02020603050405020304" pitchFamily="18" charset="0"/>
              </a:rPr>
              <a:t>6</a:t>
            </a:r>
            <a:r>
              <a:rPr lang="en-US" sz="2800">
                <a:solidFill>
                  <a:schemeClr val="tx1"/>
                </a:solidFill>
                <a:latin typeface="Times New Roman" panose="02020603050405020304" pitchFamily="18" charset="0"/>
                <a:cs typeface="Times New Roman" panose="02020603050405020304" pitchFamily="18" charset="0"/>
              </a:rPr>
              <a:t>. Resistors</a:t>
            </a:r>
            <a:endParaRPr lang="en-US" sz="2800">
              <a:solidFill>
                <a:schemeClr val="tx1"/>
              </a:solidFill>
              <a:latin typeface="Times New Roman" panose="02020603050405020304" pitchFamily="18" charset="0"/>
              <a:cs typeface="Times New Roman" panose="02020603050405020304" pitchFamily="18" charset="0"/>
            </a:endParaRPr>
          </a:p>
          <a:p>
            <a:r>
              <a:rPr lang="en-IN" altLang="en-US" sz="2800">
                <a:solidFill>
                  <a:schemeClr val="tx1"/>
                </a:solidFill>
                <a:latin typeface="Times New Roman" panose="02020603050405020304" pitchFamily="18" charset="0"/>
                <a:cs typeface="Times New Roman" panose="02020603050405020304" pitchFamily="18" charset="0"/>
              </a:rPr>
              <a:t>7</a:t>
            </a:r>
            <a:r>
              <a:rPr lang="en-US" sz="2800">
                <a:solidFill>
                  <a:schemeClr val="tx1"/>
                </a:solidFill>
                <a:latin typeface="Times New Roman" panose="02020603050405020304" pitchFamily="18" charset="0"/>
                <a:cs typeface="Times New Roman" panose="02020603050405020304" pitchFamily="18" charset="0"/>
              </a:rPr>
              <a:t>. Jumper wires</a:t>
            </a:r>
            <a:endParaRPr lang="en-US" sz="2800">
              <a:solidFill>
                <a:schemeClr val="tx1"/>
              </a:solidFill>
              <a:latin typeface="Times New Roman" panose="02020603050405020304" pitchFamily="18" charset="0"/>
              <a:cs typeface="Times New Roman" panose="02020603050405020304" pitchFamily="18" charset="0"/>
            </a:endParaRPr>
          </a:p>
          <a:p>
            <a:r>
              <a:rPr lang="en-IN" altLang="en-US" sz="2800">
                <a:solidFill>
                  <a:schemeClr val="tx1"/>
                </a:solidFill>
                <a:latin typeface="Times New Roman" panose="02020603050405020304" pitchFamily="18" charset="0"/>
                <a:cs typeface="Times New Roman" panose="02020603050405020304" pitchFamily="18" charset="0"/>
              </a:rPr>
              <a:t>8. Battery(12V)</a:t>
            </a:r>
            <a:endParaRPr lang="en-IN" altLang="en-US" sz="2800">
              <a:solidFill>
                <a:schemeClr val="tx1"/>
              </a:solidFill>
              <a:latin typeface="Times New Roman" panose="02020603050405020304" pitchFamily="18" charset="0"/>
              <a:cs typeface="Times New Roman" panose="02020603050405020304" pitchFamily="18" charset="0"/>
            </a:endParaRPr>
          </a:p>
          <a:p>
            <a:r>
              <a:rPr lang="en-IN" altLang="en-US" sz="2800">
                <a:solidFill>
                  <a:schemeClr val="tx1"/>
                </a:solidFill>
                <a:latin typeface="Times New Roman" panose="02020603050405020304" pitchFamily="18" charset="0"/>
                <a:cs typeface="Times New Roman" panose="02020603050405020304" pitchFamily="18" charset="0"/>
                <a:sym typeface="+mn-ea"/>
              </a:rPr>
              <a:t>9. Converter(DC-DC Boost converter )</a:t>
            </a:r>
            <a:endParaRPr lang="en-IN" altLang="en-US" sz="2800">
              <a:solidFill>
                <a:schemeClr val="tx1"/>
              </a:solidFill>
              <a:latin typeface="Times New Roman" panose="02020603050405020304" pitchFamily="18" charset="0"/>
              <a:cs typeface="Times New Roman" panose="02020603050405020304" pitchFamily="18" charset="0"/>
            </a:endParaRPr>
          </a:p>
          <a:p>
            <a:endParaRPr lang="en-IN" altLang="en-US" sz="280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olidFill>
                  <a:schemeClr val="accent6">
                    <a:lumMod val="50000"/>
                  </a:schemeClr>
                </a:solidFill>
                <a:latin typeface="Times New Roman" panose="02020603050405020304" pitchFamily="18" charset="0"/>
                <a:cs typeface="Times New Roman" panose="02020603050405020304" pitchFamily="18" charset="0"/>
                <a:sym typeface="+mn-ea"/>
              </a:rPr>
              <a:t>LIST OF COMPONENTS</a:t>
            </a:r>
            <a:endParaRPr lang="en-US"/>
          </a:p>
        </p:txBody>
      </p:sp>
      <p:sp>
        <p:nvSpPr>
          <p:cNvPr id="3" name="Content Placeholder 2"/>
          <p:cNvSpPr>
            <a:spLocks noGrp="1"/>
          </p:cNvSpPr>
          <p:nvPr>
            <p:ph sz="half" idx="1"/>
          </p:nvPr>
        </p:nvSpPr>
        <p:spPr/>
        <p:txBody>
          <a:bodyPr/>
          <a:p>
            <a:pPr marL="0" indent="0">
              <a:buNone/>
            </a:pPr>
            <a:r>
              <a:rPr lang="en-IN" altLang="en-US"/>
              <a:t>   </a:t>
            </a:r>
            <a:endParaRPr lang="en-IN" altLang="en-US"/>
          </a:p>
        </p:txBody>
      </p:sp>
      <p:sp>
        <p:nvSpPr>
          <p:cNvPr id="4" name="Date Placeholder 3"/>
          <p:cNvSpPr>
            <a:spLocks noGrp="1"/>
          </p:cNvSpPr>
          <p:nvPr>
            <p:ph type="dt" sz="half" idx="10"/>
          </p:nvPr>
        </p:nvSpPr>
        <p:spPr/>
        <p:txBody>
          <a:bodyPr/>
          <a:p>
            <a:fld id="{A4B08901-47F9-45F7-9EC3-639CCB00D00B}" type="datetime1">
              <a:rPr lang="en-US" smtClean="0"/>
            </a:fld>
            <a:endParaRPr lang="en-US" dirty="0"/>
          </a:p>
        </p:txBody>
      </p:sp>
      <p:sp>
        <p:nvSpPr>
          <p:cNvPr id="5" name="Text Box 4"/>
          <p:cNvSpPr txBox="1"/>
          <p:nvPr/>
        </p:nvSpPr>
        <p:spPr>
          <a:xfrm>
            <a:off x="6096000" y="1392555"/>
            <a:ext cx="5957570" cy="5466080"/>
          </a:xfrm>
          <a:prstGeom prst="rect">
            <a:avLst/>
          </a:prstGeom>
          <a:noFill/>
        </p:spPr>
        <p:txBody>
          <a:bodyPr wrap="square" rtlCol="0" anchor="t">
            <a:noAutofit/>
          </a:bodyPr>
          <a:p>
            <a:pPr algn="just"/>
            <a:r>
              <a:rPr lang="en-US" sz="2800">
                <a:latin typeface="Times New Roman" panose="02020603050405020304" pitchFamily="18" charset="0"/>
                <a:cs typeface="Times New Roman" panose="02020603050405020304" pitchFamily="18" charset="0"/>
                <a:sym typeface="+mn-ea"/>
              </a:rPr>
              <a:t> </a:t>
            </a:r>
            <a:r>
              <a:rPr lang="en-IN" altLang="en-US" sz="2400">
                <a:latin typeface="Times New Roman" panose="02020603050405020304" pitchFamily="18" charset="0"/>
                <a:cs typeface="Times New Roman" panose="02020603050405020304" pitchFamily="18" charset="0"/>
                <a:sym typeface="+mn-ea"/>
              </a:rPr>
              <a:t>1.</a:t>
            </a:r>
            <a:r>
              <a:rPr lang="en-US" sz="2400">
                <a:latin typeface="Times New Roman" panose="02020603050405020304" pitchFamily="18" charset="0"/>
                <a:cs typeface="Times New Roman" panose="02020603050405020304" pitchFamily="18" charset="0"/>
                <a:sym typeface="+mn-ea"/>
              </a:rPr>
              <a:t>Solar Panel</a:t>
            </a:r>
            <a:r>
              <a:rPr lang="en-IN" altLang="en-US" sz="2400">
                <a:latin typeface="Times New Roman" panose="02020603050405020304" pitchFamily="18" charset="0"/>
                <a:cs typeface="Times New Roman" panose="02020603050405020304" pitchFamily="18" charset="0"/>
                <a:sym typeface="+mn-ea"/>
              </a:rPr>
              <a:t>-:A Solar panels (also known as ”PV panels”) is a device that converts lightfrom the sun, which is composed of particles of energy called ”photons”, into</a:t>
            </a:r>
            <a:endParaRPr lang="en-IN" altLang="en-US" sz="2400">
              <a:latin typeface="Times New Roman" panose="02020603050405020304" pitchFamily="18" charset="0"/>
              <a:cs typeface="Times New Roman" panose="02020603050405020304" pitchFamily="18" charset="0"/>
              <a:sym typeface="+mn-ea"/>
            </a:endParaRPr>
          </a:p>
          <a:p>
            <a:pPr algn="just"/>
            <a:r>
              <a:rPr lang="en-IN" altLang="en-US" sz="2400">
                <a:latin typeface="Times New Roman" panose="02020603050405020304" pitchFamily="18" charset="0"/>
                <a:cs typeface="Times New Roman" panose="02020603050405020304" pitchFamily="18" charset="0"/>
                <a:sym typeface="+mn-ea"/>
              </a:rPr>
              <a:t>electricity that can be used to power electrical loads</a:t>
            </a:r>
            <a:endParaRPr lang="en-IN" altLang="en-US" sz="2400">
              <a:latin typeface="Times New Roman" panose="02020603050405020304" pitchFamily="18" charset="0"/>
              <a:cs typeface="Times New Roman" panose="02020603050405020304" pitchFamily="18" charset="0"/>
              <a:sym typeface="+mn-ea"/>
            </a:endParaRPr>
          </a:p>
          <a:p>
            <a:pPr algn="just"/>
            <a:r>
              <a:rPr lang="en-IN" altLang="en-US" sz="2400">
                <a:latin typeface="Times New Roman" panose="02020603050405020304" pitchFamily="18" charset="0"/>
                <a:cs typeface="Times New Roman" panose="02020603050405020304" pitchFamily="18" charset="0"/>
                <a:sym typeface="+mn-ea"/>
              </a:rPr>
              <a:t>Specification-:</a:t>
            </a:r>
            <a:endParaRPr lang="en-IN" altLang="en-US" sz="240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sym typeface="+mn-ea"/>
              </a:rPr>
              <a:t>20watt</a:t>
            </a:r>
            <a:endParaRPr lang="en-IN" altLang="en-US" sz="240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sym typeface="+mn-ea"/>
              </a:rPr>
              <a:t>12v</a:t>
            </a:r>
            <a:endParaRPr lang="en-IN" altLang="en-US" sz="240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sym typeface="+mn-ea"/>
              </a:rPr>
              <a:t>0.6mA</a:t>
            </a:r>
            <a:endParaRPr lang="en-IN" altLang="en-US" sz="2400">
              <a:latin typeface="Times New Roman" panose="02020603050405020304" pitchFamily="18" charset="0"/>
              <a:cs typeface="Times New Roman" panose="02020603050405020304" pitchFamily="18" charset="0"/>
              <a:sym typeface="+mn-ea"/>
            </a:endParaRPr>
          </a:p>
        </p:txBody>
      </p:sp>
      <p:pic>
        <p:nvPicPr>
          <p:cNvPr id="6" name="Content Placeholder 5"/>
          <p:cNvPicPr>
            <a:picLocks noChangeAspect="1"/>
          </p:cNvPicPr>
          <p:nvPr>
            <p:ph sz="half" idx="2"/>
          </p:nvPr>
        </p:nvPicPr>
        <p:blipFill>
          <a:blip r:embed="rId1"/>
          <a:stretch>
            <a:fillRect/>
          </a:stretch>
        </p:blipFill>
        <p:spPr>
          <a:xfrm>
            <a:off x="2453640" y="1652270"/>
            <a:ext cx="3047365" cy="3738880"/>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11076</Words>
  <Application>WPS Presentation</Application>
  <PresentationFormat>Custom</PresentationFormat>
  <Paragraphs>287</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SimSun</vt:lpstr>
      <vt:lpstr>Wingdings</vt:lpstr>
      <vt:lpstr>Wingdings 3</vt:lpstr>
      <vt:lpstr>Arial</vt:lpstr>
      <vt:lpstr>Times New Roman</vt:lpstr>
      <vt:lpstr>Times New Roman</vt:lpstr>
      <vt:lpstr>Calibri</vt:lpstr>
      <vt:lpstr>Bookman Old Style</vt:lpstr>
      <vt:lpstr>Mangal</vt:lpstr>
      <vt:lpstr>Segoe Print</vt:lpstr>
      <vt:lpstr>Wingdings</vt:lpstr>
      <vt:lpstr>Century Gothic</vt:lpstr>
      <vt:lpstr>Microsoft YaHei</vt:lpstr>
      <vt:lpstr>Arial Unicode MS</vt:lpstr>
      <vt:lpstr>Wisp</vt:lpstr>
      <vt:lpstr>PowerPoint 演示文稿</vt:lpstr>
      <vt:lpstr>OUTLINE </vt:lpstr>
      <vt:lpstr>ABSTRACT</vt:lpstr>
      <vt:lpstr>OBJECTIVES</vt:lpstr>
      <vt:lpstr>SOLUTION METHODOLOGY </vt:lpstr>
      <vt:lpstr>BLOCK DIAGRAM(Automatic Solar Tracking System)    </vt:lpstr>
      <vt:lpstr>AURDINO BASED CIRCUIT   DIAGRAM</vt:lpstr>
      <vt:lpstr>LIST OF COMPONENTS</vt:lpstr>
      <vt:lpstr>LIST OF COMPONENTS</vt:lpstr>
      <vt:lpstr>LIST OF COMPONENTS</vt:lpstr>
      <vt:lpstr>LIST OF COMPONENTS</vt:lpstr>
      <vt:lpstr>LIST OF COMPONENTS</vt:lpstr>
      <vt:lpstr>LIST OF COMPONENTS</vt:lpstr>
      <vt:lpstr>LIST OF COMPONENTS</vt:lpstr>
      <vt:lpstr>LIST OF COMPONENTS</vt:lpstr>
      <vt:lpstr> RESULTS AND DISCUSSION</vt:lpstr>
      <vt:lpstr>CONCLUSION </vt:lpstr>
      <vt:lpstr>REFERENCE</vt:lpstr>
      <vt:lpstr>REFERENCE</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SREE MYTHILI</dc:creator>
  <cp:lastModifiedBy>S ADESH</cp:lastModifiedBy>
  <cp:revision>17</cp:revision>
  <dcterms:created xsi:type="dcterms:W3CDTF">2022-03-02T09:10:00Z</dcterms:created>
  <dcterms:modified xsi:type="dcterms:W3CDTF">2023-11-09T05:22:00Z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382CAE8E8FA24599A075667CB143A02D_13</vt:lpwstr>
  </property>
  <property fmtid="{D5CDD505-2E9C-101B-9397-08002B2CF9AE}" pid="3" name="KSOProductBuildVer">
    <vt:lpwstr>1033-12.2.0.13306</vt:lpwstr>
  </property>
</Properties>
</file>