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B Garamond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BGaramond-bold.fntdata"/><Relationship Id="rId27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font" Target="fonts/EBGaramond-bold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3d938d11c_2_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23d938d11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a114b89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a114b89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a114b89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a114b89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114b89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a114b89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A commit is a snapshot of changes made to a repository on GitHub.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When you make changes to a file or files within a repository on GitHub, you can choose to save those changes as a commit.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Commits help to keep track of changes made to a repository over time and provide a history of those changes.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Each commit has a unique identifier called a "SHA" that allows you to reference it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When you make a commit, you can also add a commit message to describe the changes you've made.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Commits can be viewed and managed through the GitHub interface or through the command line using Git.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Commits can be pushed to a branch on the repository, allowing you to share your changes with others and collaborate on a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a114b89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a114b89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a114b89f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a114b89f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3d938d11c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23d938d11c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d938d11c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3d938d11c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d938d11c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23d938d11c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d938d11c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23d938d11c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ecfb40f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3ecfb40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d938d11c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23d938d11c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ecfb40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ecfb40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27954b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27954b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d938d11c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23d938d11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a114b89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a114b89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d938d11c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23d938d11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d938d11c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23d938d11c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a27954b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a27954b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27954b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27954b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a114b89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2a114b89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melaniewalsh.github.io/Intro-Cultural-Analytics/04-Data-Collection/04-Git-GitHub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ithub.com/en/pull-requests/collaborating-with-pull-requests/proposing-changes-to-your-work-with-pull-requests/creating-a-pull-request" TargetMode="External"/><Relationship Id="rId4" Type="http://schemas.openxmlformats.org/officeDocument/2006/relationships/hyperlink" Target="https://docs.github.com/en/pull-requests/collaborating-with-pull-requests/proposing-changes-to-your-work-with-pull-requests/creating-a-pull-reques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hyperlink" Target="https://github.com/zmuh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zmuhls/exquisite-corps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o-python-site.readthedocs.io/en/latest/lessons/L2/intro-to-GitHub.htm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gitalscholarship.files.wordpress.com/2016/07/spirosmithdh2016githubpresentationfinal.pdf" TargetMode="External"/><Relationship Id="rId4" Type="http://schemas.openxmlformats.org/officeDocument/2006/relationships/hyperlink" Target="https://digitalscholarship.files.wordpress.com/2016/07/spirosmithdh2016githubpresentationfinal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eyklee/friendly-github-intro/blob/master/glossary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Introduction to GitHub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97274"/>
            <a:ext cx="81186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EB Garamond"/>
                <a:ea typeface="EB Garamond"/>
                <a:cs typeface="EB Garamond"/>
                <a:sym typeface="EB Garamond"/>
              </a:rPr>
              <a:t>Zach Muhlbauer 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EB Garamond"/>
                <a:ea typeface="EB Garamond"/>
                <a:cs typeface="EB Garamond"/>
                <a:sym typeface="EB Garamond"/>
              </a:rPr>
              <a:t>ITP Lab, 3 April 2023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EB Garamond"/>
                <a:ea typeface="EB Garamond"/>
                <a:cs typeface="EB Garamond"/>
                <a:sym typeface="EB Garamond"/>
              </a:rPr>
              <a:t>The Graduate Center, CUNY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					</a:t>
            </a:r>
            <a:endParaRPr i="1" sz="1700"/>
          </a:p>
        </p:txBody>
      </p:sp>
      <p:sp>
        <p:nvSpPr>
          <p:cNvPr id="61" name="Google Shape;61;p13"/>
          <p:cNvSpPr txBox="1"/>
          <p:nvPr/>
        </p:nvSpPr>
        <p:spPr>
          <a:xfrm>
            <a:off x="501500" y="3528300"/>
            <a:ext cx="128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16573" r="17104" t="0"/>
          <a:stretch/>
        </p:blipFill>
        <p:spPr>
          <a:xfrm>
            <a:off x="6228750" y="1714775"/>
            <a:ext cx="2580725" cy="25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135"/>
            <a:ext cx="9144003" cy="498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12" y="180475"/>
            <a:ext cx="7835575" cy="465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614850" y="4831150"/>
            <a:ext cx="79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Attribution: Melanie Walsh, </a:t>
            </a:r>
            <a:r>
              <a:rPr lang="en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https://melaniewalsh.github.io/Intro-Cultural-Analytics/04-Data-Collection/04-Git-GitHub.html</a:t>
            </a: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Term – </a:t>
            </a:r>
            <a:r>
              <a:rPr b="1" lang="en"/>
              <a:t>Commit</a:t>
            </a:r>
            <a:endParaRPr b="1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What is a commit? What are some of the ways to commit changes to a repository? </a:t>
            </a:r>
            <a:endParaRPr b="1" sz="1600"/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Acts as a way to sa</a:t>
            </a:r>
            <a:r>
              <a:rPr lang="en" sz="1500"/>
              <a:t>ve or “push” </a:t>
            </a:r>
            <a:r>
              <a:rPr lang="en" sz="1500"/>
              <a:t>changes to a single file in a repository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Leaves a trail of breadcrumbs as to the development process of a project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Included with a brief description of the changes made to a project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commit</a:t>
            </a:r>
            <a:r>
              <a:rPr lang="en" sz="1500"/>
              <a:t> changes</a:t>
            </a:r>
            <a:r>
              <a:rPr lang="en" sz="1500"/>
              <a:t> to a project’s </a:t>
            </a:r>
            <a:r>
              <a:rPr b="1" lang="en" sz="1500"/>
              <a:t>main codebase</a:t>
            </a:r>
            <a:r>
              <a:rPr lang="en" sz="1500"/>
              <a:t> or one of its </a:t>
            </a:r>
            <a:r>
              <a:rPr b="1" lang="en" sz="1500"/>
              <a:t>branches</a:t>
            </a:r>
            <a:endParaRPr b="1"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Alternatively: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create a new branch, then start a </a:t>
            </a:r>
            <a:r>
              <a:rPr b="1" lang="en" sz="1500" u="sng">
                <a:solidFill>
                  <a:schemeClr val="hlink"/>
                </a:solidFill>
                <a:hlinkClick r:id="rId4"/>
              </a:rPr>
              <a:t>pull request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3" y="-31187"/>
            <a:ext cx="9080476" cy="52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GitHub Terms — </a:t>
            </a:r>
            <a:r>
              <a:rPr b="1" lang="en"/>
              <a:t>Branches, Clones, and Forks</a:t>
            </a:r>
            <a:r>
              <a:rPr lang="en"/>
              <a:t> 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Branch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way to work on a feature or bugfix without affecting the main codebase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for parallel development by multiple users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Changes can be merged back into the main codebase once stable</a:t>
            </a:r>
            <a:br>
              <a:rPr lang="en" sz="1400"/>
            </a:b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Clone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copy of a repository on your local machine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you to make changes to the codebase without affecting the original repository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Changes can be pushed back to the original repository if desired</a:t>
            </a:r>
            <a:br>
              <a:rPr lang="en" sz="1400"/>
            </a:b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Forks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way to make a copy of a repository under your own account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you to experiment with changes without affecting the original repository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Changes can be merged back into the original repository via a pull request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512700" y="1787875"/>
            <a:ext cx="8118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Next up, m</a:t>
            </a:r>
            <a:r>
              <a:rPr lang="en" sz="3400"/>
              <a:t>ake your own GitHub account: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3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hlink"/>
                </a:solidFill>
                <a:hlinkClick r:id="rId3"/>
              </a:rPr>
              <a:t>https://github.com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5300"/>
              <a:t> </a:t>
            </a:r>
            <a:endParaRPr sz="5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8491" l="4335" r="4381" t="4506"/>
          <a:stretch/>
        </p:blipFill>
        <p:spPr>
          <a:xfrm>
            <a:off x="142500" y="430900"/>
            <a:ext cx="6585999" cy="42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6728500" y="1078650"/>
            <a:ext cx="23136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Old Standard TT"/>
              <a:buAutoNum type="arabicPeriod"/>
            </a:pPr>
            <a:r>
              <a:rPr lang="en" sz="13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 the indicated prompts to sign up</a:t>
            </a: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Old Standard TT"/>
              <a:buAutoNum type="arabicPeriod"/>
            </a:pPr>
            <a:r>
              <a:rPr lang="en" sz="13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When your account is set up &amp; verified, drop a link to it in the chat</a:t>
            </a: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Old Standard TT"/>
              <a:buAutoNum type="arabicPeriod"/>
            </a:pPr>
            <a:r>
              <a:rPr lang="en" sz="13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you want, you can use this opportunity to connect with your peers on GitHub </a:t>
            </a: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—</a:t>
            </a: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Here’s my handle: @zmuhls</a:t>
            </a:r>
            <a:br>
              <a:rPr lang="en" sz="13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https://github.com/zmuhls</a:t>
            </a:r>
            <a:r>
              <a:rPr lang="en" sz="1300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300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Now, create your own repository!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60950" y="1411950"/>
            <a:ext cx="82221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b="1" lang="en" sz="1950">
                <a:solidFill>
                  <a:srgbClr val="444444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To create a new repository on GitHub:</a:t>
            </a:r>
            <a:endParaRPr b="1" sz="1950">
              <a:solidFill>
                <a:srgbClr val="444444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Arial"/>
              <a:buAutoNum type="arabicPeriod"/>
            </a:pPr>
            <a:r>
              <a:rPr lang="en" sz="1550">
                <a:solidFill>
                  <a:srgbClr val="444444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Click the plus icon next to your username in top-right corner of the site</a:t>
            </a:r>
            <a:endParaRPr sz="1550">
              <a:solidFill>
                <a:srgbClr val="444444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Arial"/>
              <a:buAutoNum type="arabicPeriod"/>
            </a:pPr>
            <a:r>
              <a:rPr lang="en" sz="1550">
                <a:solidFill>
                  <a:srgbClr val="444444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Give</a:t>
            </a:r>
            <a:r>
              <a:rPr lang="en" sz="1550">
                <a:solidFill>
                  <a:srgbClr val="444444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your repository a relevant, succinct name </a:t>
            </a:r>
            <a:endParaRPr sz="1550">
              <a:solidFill>
                <a:srgbClr val="444444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Arial"/>
              <a:buAutoNum type="arabicPeriod"/>
            </a:pPr>
            <a:r>
              <a:rPr lang="en" sz="1550">
                <a:solidFill>
                  <a:srgbClr val="444444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Write a short description that summarizes its purpose</a:t>
            </a:r>
            <a:endParaRPr sz="1550">
              <a:solidFill>
                <a:srgbClr val="444444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Arial"/>
              <a:buAutoNum type="arabicPeriod"/>
            </a:pPr>
            <a:r>
              <a:rPr lang="en" sz="1550">
                <a:solidFill>
                  <a:srgbClr val="444444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" sz="1550">
                <a:solidFill>
                  <a:srgbClr val="444444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Initialize this repository with a README</a:t>
            </a:r>
            <a:endParaRPr sz="1550">
              <a:solidFill>
                <a:srgbClr val="444444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README.md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as a title page and abstract for your project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Formatted as a “markdown” file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Explains what your project is meant to do, like a mission statement or overview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include in your README.md file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Project’s title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description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 of contents (optional)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install and run the project if necessary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the project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attributions and credits related to the project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project’s license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25" y="274192"/>
            <a:ext cx="8378752" cy="459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91625" y="1205675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 to GitHub 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78650" y="1311600"/>
            <a:ext cx="38370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Contextualize Git and GitHub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Demystify</a:t>
            </a:r>
            <a:r>
              <a:rPr lang="en" sz="1700"/>
              <a:t> GitHub terminology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Create a</a:t>
            </a:r>
            <a:r>
              <a:rPr lang="en" sz="1700"/>
              <a:t> GitHub account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</a:t>
            </a:r>
            <a:r>
              <a:rPr lang="en" sz="1700"/>
              <a:t>tart a project of your own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Contribute to a shared project</a:t>
            </a:r>
            <a:endParaRPr sz="17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91625" y="25923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3100">
                <a:solidFill>
                  <a:schemeClr val="lt2"/>
                </a:solidFill>
              </a:rPr>
              <a:t>Lab Agenda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Lastly, contribute to a shared repository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</a:t>
            </a:r>
            <a:r>
              <a:rPr lang="en" sz="2000"/>
              <a:t>lick the link to this repo to started: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https://github.com/zmuhls/exquisite-corpse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Instructions for the collaborative activity are enclosed in the README.md file of the repository.</a:t>
            </a:r>
            <a:endParaRPr sz="2000"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62"/>
              <a:t>If a question or issue arises, then don’t hesitate to let me know!</a:t>
            </a:r>
            <a:endParaRPr sz="1862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11200" y="1810350"/>
            <a:ext cx="66483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00"/>
              <a:t>Thanks for participating!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00"/>
              <a:t>						</a:t>
            </a:r>
            <a:r>
              <a:rPr lang="en" sz="2200"/>
              <a:t>…and see you on GitHub</a:t>
            </a:r>
            <a:endParaRPr sz="2200"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4021" y="4773521"/>
            <a:ext cx="369975" cy="3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First, what is git?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71600"/>
            <a:ext cx="88323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Git</a:t>
            </a:r>
            <a:r>
              <a:rPr lang="en"/>
              <a:t> is the </a:t>
            </a:r>
            <a:r>
              <a:rPr lang="en">
                <a:solidFill>
                  <a:schemeClr val="dk2"/>
                </a:solidFill>
              </a:rPr>
              <a:t>open-source,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distributed</a:t>
            </a:r>
            <a:r>
              <a:rPr lang="en"/>
              <a:t> </a:t>
            </a:r>
            <a:r>
              <a:rPr lang="en">
                <a:solidFill>
                  <a:srgbClr val="0B5394"/>
                </a:solidFill>
              </a:rPr>
              <a:t>version control system</a:t>
            </a:r>
            <a:r>
              <a:rPr lang="en"/>
              <a:t> on which </a:t>
            </a:r>
            <a:r>
              <a:rPr b="1" lang="en"/>
              <a:t>GitHub</a:t>
            </a:r>
            <a:r>
              <a:rPr lang="en"/>
              <a:t> is based.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open-source</a:t>
            </a:r>
            <a:r>
              <a:rPr lang="en" sz="1600"/>
              <a:t> = openly licensed software to be reused, remixed, and collaboratively developed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</a:rPr>
              <a:t>distributed</a:t>
            </a:r>
            <a:r>
              <a:rPr lang="en" sz="1600"/>
              <a:t> = disseminated and hosted by a decentralized network of collaborators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version control system</a:t>
            </a:r>
            <a:r>
              <a:rPr lang="en" sz="1600"/>
              <a:t>  = keeps an ongoing record of changes to a project for collaborators to review, restore, and implement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78850" y="1479875"/>
            <a:ext cx="5599200" cy="29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What’s your experience with </a:t>
            </a:r>
            <a:r>
              <a:rPr lang="en" sz="4000"/>
              <a:t>version control?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Drop some examples in the chat!</a:t>
            </a:r>
            <a:endParaRPr sz="2600"/>
          </a:p>
        </p:txBody>
      </p:sp>
      <p:pic>
        <p:nvPicPr>
          <p:cNvPr id="81" name="Google Shape;81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375" y="513225"/>
            <a:ext cx="2470225" cy="41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So, then, what’s GitHub?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</a:t>
            </a:r>
            <a:r>
              <a:rPr lang="en"/>
              <a:t> is a </a:t>
            </a:r>
            <a:r>
              <a:rPr lang="en"/>
              <a:t>social coding </a:t>
            </a:r>
            <a:r>
              <a:rPr lang="en"/>
              <a:t>platform designed to serve a variety of purposes: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open-source projects for you to adopt, </a:t>
            </a:r>
            <a:r>
              <a:rPr lang="en"/>
              <a:t>share</a:t>
            </a:r>
            <a:r>
              <a:rPr lang="en"/>
              <a:t>, and build with others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b="1" lang="en"/>
              <a:t>git</a:t>
            </a:r>
            <a:r>
              <a:rPr lang="en"/>
              <a:t> </a:t>
            </a:r>
            <a:r>
              <a:rPr lang="en"/>
              <a:t>to track changes to your projects from one version to the next 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asynchronous collaboration in transparent, public-facing ways 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as a public showcase for your projects and contributions</a:t>
            </a:r>
            <a:endParaRPr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follow the development of open-source projects over time</a:t>
            </a:r>
            <a:endParaRPr/>
          </a:p>
        </p:txBody>
      </p:sp>
      <p:pic>
        <p:nvPicPr>
          <p:cNvPr descr="github-logo.png"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086" y="388338"/>
            <a:ext cx="1832214" cy="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do people use GitHub for?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A</a:t>
            </a:r>
            <a:r>
              <a:rPr lang="en" sz="2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study of how Digital Humanists use GitHub</a:t>
            </a:r>
            <a:r>
              <a:rPr lang="en" sz="2000"/>
              <a:t> found that a wide range of users, including professors, research staff, graduate students, IT staff, and librarians used GitHub for </a:t>
            </a:r>
            <a:r>
              <a:rPr lang="en" sz="2000"/>
              <a:t>a range of activities</a:t>
            </a:r>
            <a:r>
              <a:rPr lang="en" sz="2000"/>
              <a:t>, including but not limited to: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software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data 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websites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articles and books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research 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syllabi and course materials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12700" y="2153550"/>
            <a:ext cx="81186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/>
              <a:t>Let’s have a look for ourselves. </a:t>
            </a:r>
            <a:endParaRPr sz="4100"/>
          </a:p>
        </p:txBody>
      </p:sp>
      <p:sp>
        <p:nvSpPr>
          <p:cNvPr id="100" name="Google Shape;100;p19"/>
          <p:cNvSpPr txBox="1"/>
          <p:nvPr/>
        </p:nvSpPr>
        <p:spPr>
          <a:xfrm>
            <a:off x="2727975" y="3560950"/>
            <a:ext cx="583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Head to GitHub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search for a project that interests you, then return here to share it in the chat.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Terminology (is weird…)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GitHub terms can be difficult for beginners to get straight. 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So bookmark this glossary: 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friendly-github-intro/glossary.md at master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It will come in handy, I promise.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GitHub T</a:t>
            </a:r>
            <a:r>
              <a:rPr lang="en"/>
              <a:t>erm – </a:t>
            </a:r>
            <a:r>
              <a:rPr b="1" lang="en"/>
              <a:t>Repository</a:t>
            </a:r>
            <a:endParaRPr b="1"/>
          </a:p>
        </p:txBody>
      </p:sp>
      <p:sp>
        <p:nvSpPr>
          <p:cNvPr id="112" name="Google Shape;112;p21"/>
          <p:cNvSpPr txBox="1"/>
          <p:nvPr/>
        </p:nvSpPr>
        <p:spPr>
          <a:xfrm>
            <a:off x="460950" y="1058225"/>
            <a:ext cx="82221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What is a repository (or repo)? </a:t>
            </a:r>
            <a:endParaRPr sz="1900"/>
          </a:p>
          <a:p>
            <a:pPr indent="-3492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Repos can be thought of as a project folder</a:t>
            </a:r>
            <a:endParaRPr sz="1900"/>
          </a:p>
          <a:p>
            <a:pPr indent="-3492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</a:t>
            </a:r>
            <a:r>
              <a:rPr lang="en" sz="1900"/>
              <a:t>ontains project files, issues, labels, documentation, &amp; milestones</a:t>
            </a:r>
            <a:endParaRPr sz="1900"/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Stores current and former versions of a project over its full lifespan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Nested under a user or organization 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