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95c1f1945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95c1f1945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95c1f1945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95c1f1945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95c1f19453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95c1f19453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95c1f19453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95c1f19453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95c1f1945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95c1f1945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95c1f1945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95c1f1945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95c1f19453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95c1f19453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95c1f19453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95c1f19453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95c1f19453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95c1f19453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95c1f19453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95c1f19453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df41336f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df41336f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95c1f19453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95c1f19453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95c1f19453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95c1f19453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95c1f19453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95c1f19453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95c1f19453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95c1f19453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95c1f19453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95c1f19453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95c1f19453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95c1f19453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95c1f19453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95c1f19453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95c1f19453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95c1f19453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95c1f19453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95c1f19453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95c1f19453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95c1f19453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5df41336f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5df41336f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95c1f19453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95c1f19453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95c1f19453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295c1f19453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95c1f19453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95c1f19453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95c1f1945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95c1f1945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95c1f1945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95c1f1945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95c1f1945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95c1f1945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5c1f1945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5c1f1945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5c1f19453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95c1f19453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95c1f1945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95c1f1945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youtube.com/watch?v=UMJb_mkqynU" TargetMode="External"/><Relationship Id="rId4" Type="http://schemas.openxmlformats.org/officeDocument/2006/relationships/image" Target="../media/image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www.youtube.com/watch?v=7vlKoMi4Qr0" TargetMode="External"/><Relationship Id="rId4" Type="http://schemas.openxmlformats.org/officeDocument/2006/relationships/image" Target="../media/image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www.youtube.com/watch?v=9SZUtyYSOjQ" TargetMode="External"/><Relationship Id="rId4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www.youtube.com/watch?v=G97lx7orMN8" TargetMode="External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347800" y="498175"/>
            <a:ext cx="4448400" cy="15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AI in Games</a:t>
            </a:r>
            <a:endParaRPr sz="33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046600" y="1780200"/>
            <a:ext cx="5050800" cy="15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6 - Dynamic Difficulty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" name="Google Shape;163;p22"/>
          <p:cNvCxnSpPr/>
          <p:nvPr/>
        </p:nvCxnSpPr>
        <p:spPr>
          <a:xfrm>
            <a:off x="2538675" y="433825"/>
            <a:ext cx="0" cy="335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/>
          <p:nvPr/>
        </p:nvCxnSpPr>
        <p:spPr>
          <a:xfrm rot="10800000">
            <a:off x="2538675" y="3784825"/>
            <a:ext cx="4041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2"/>
          <p:cNvCxnSpPr/>
          <p:nvPr/>
        </p:nvCxnSpPr>
        <p:spPr>
          <a:xfrm>
            <a:off x="3309350" y="4743850"/>
            <a:ext cx="17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22"/>
          <p:cNvSpPr txBox="1"/>
          <p:nvPr/>
        </p:nvSpPr>
        <p:spPr>
          <a:xfrm>
            <a:off x="3651425" y="4433475"/>
            <a:ext cx="975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67" name="Google Shape;167;p22"/>
          <p:cNvCxnSpPr/>
          <p:nvPr/>
        </p:nvCxnSpPr>
        <p:spPr>
          <a:xfrm rot="10800000">
            <a:off x="2061500" y="1126875"/>
            <a:ext cx="0" cy="186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22"/>
          <p:cNvSpPr txBox="1"/>
          <p:nvPr/>
        </p:nvSpPr>
        <p:spPr>
          <a:xfrm rot="-5400000">
            <a:off x="1130700" y="2064800"/>
            <a:ext cx="1348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DIFFICULTY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2549225" y="3882375"/>
            <a:ext cx="7347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4197250" y="3882375"/>
            <a:ext cx="7347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mid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5845275" y="3882375"/>
            <a:ext cx="7347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 rot="-5400000">
            <a:off x="1884493" y="3233140"/>
            <a:ext cx="9498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trivial</a:t>
            </a:r>
            <a:endParaRPr b="1" sz="1200">
              <a:solidFill>
                <a:srgbClr val="93C47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Google Shape;173;p22"/>
          <p:cNvSpPr txBox="1"/>
          <p:nvPr/>
        </p:nvSpPr>
        <p:spPr>
          <a:xfrm rot="-5400000">
            <a:off x="1736900" y="1972575"/>
            <a:ext cx="12450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comfortable</a:t>
            </a:r>
            <a:endParaRPr b="1" sz="1200">
              <a:solidFill>
                <a:srgbClr val="F6B26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p22"/>
          <p:cNvSpPr txBox="1"/>
          <p:nvPr/>
        </p:nvSpPr>
        <p:spPr>
          <a:xfrm rot="-5400000">
            <a:off x="1884493" y="820065"/>
            <a:ext cx="9498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insane</a:t>
            </a:r>
            <a:endParaRPr b="1" sz="12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3351325" y="76630"/>
            <a:ext cx="2641200" cy="1005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If the experience is that it’s too hard - that’s frustrating for the player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6" name="Google Shape;176;p22"/>
          <p:cNvCxnSpPr/>
          <p:nvPr/>
        </p:nvCxnSpPr>
        <p:spPr>
          <a:xfrm flipH="1" rot="10800000">
            <a:off x="2770925" y="2064475"/>
            <a:ext cx="3522000" cy="63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22"/>
          <p:cNvSpPr txBox="1"/>
          <p:nvPr/>
        </p:nvSpPr>
        <p:spPr>
          <a:xfrm>
            <a:off x="6824925" y="1855375"/>
            <a:ext cx="1722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Designer’s intention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8" name="Google Shape;178;p22"/>
          <p:cNvCxnSpPr/>
          <p:nvPr/>
        </p:nvCxnSpPr>
        <p:spPr>
          <a:xfrm flipH="1" rot="10800000">
            <a:off x="2770925" y="1342750"/>
            <a:ext cx="3522000" cy="6300"/>
          </a:xfrm>
          <a:prstGeom prst="straightConnector1">
            <a:avLst/>
          </a:prstGeom>
          <a:noFill/>
          <a:ln cap="flat" cmpd="sng" w="19050">
            <a:solidFill>
              <a:srgbClr val="B4A7D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2"/>
          <p:cNvCxnSpPr/>
          <p:nvPr/>
        </p:nvCxnSpPr>
        <p:spPr>
          <a:xfrm rot="10800000">
            <a:off x="4525550" y="1456375"/>
            <a:ext cx="0" cy="6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22"/>
          <p:cNvSpPr txBox="1"/>
          <p:nvPr/>
        </p:nvSpPr>
        <p:spPr>
          <a:xfrm>
            <a:off x="6824925" y="1133650"/>
            <a:ext cx="1722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latin typeface="Courier New"/>
                <a:ea typeface="Courier New"/>
                <a:cs typeface="Courier New"/>
                <a:sym typeface="Courier New"/>
              </a:rPr>
              <a:t>😠</a:t>
            </a:r>
            <a:endParaRPr b="1" sz="47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23"/>
          <p:cNvCxnSpPr/>
          <p:nvPr/>
        </p:nvCxnSpPr>
        <p:spPr>
          <a:xfrm>
            <a:off x="2538675" y="433825"/>
            <a:ext cx="0" cy="335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3"/>
          <p:cNvCxnSpPr/>
          <p:nvPr/>
        </p:nvCxnSpPr>
        <p:spPr>
          <a:xfrm rot="10800000">
            <a:off x="2538675" y="3784825"/>
            <a:ext cx="4041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3"/>
          <p:cNvCxnSpPr/>
          <p:nvPr/>
        </p:nvCxnSpPr>
        <p:spPr>
          <a:xfrm>
            <a:off x="3309350" y="4743850"/>
            <a:ext cx="17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23"/>
          <p:cNvSpPr txBox="1"/>
          <p:nvPr/>
        </p:nvSpPr>
        <p:spPr>
          <a:xfrm>
            <a:off x="3651425" y="4433475"/>
            <a:ext cx="975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89" name="Google Shape;189;p23"/>
          <p:cNvCxnSpPr/>
          <p:nvPr/>
        </p:nvCxnSpPr>
        <p:spPr>
          <a:xfrm rot="10800000">
            <a:off x="2061500" y="1126875"/>
            <a:ext cx="0" cy="186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3"/>
          <p:cNvSpPr txBox="1"/>
          <p:nvPr/>
        </p:nvSpPr>
        <p:spPr>
          <a:xfrm rot="-5400000">
            <a:off x="1130700" y="2064800"/>
            <a:ext cx="1348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DIFFICULTY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2549225" y="3882375"/>
            <a:ext cx="7347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4197250" y="3882375"/>
            <a:ext cx="7347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mid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5845275" y="3882375"/>
            <a:ext cx="7347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4" name="Google Shape;194;p23"/>
          <p:cNvSpPr txBox="1"/>
          <p:nvPr/>
        </p:nvSpPr>
        <p:spPr>
          <a:xfrm rot="-5400000">
            <a:off x="1884493" y="3233140"/>
            <a:ext cx="9498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trivial</a:t>
            </a:r>
            <a:endParaRPr b="1" sz="1200">
              <a:solidFill>
                <a:srgbClr val="93C47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 rot="-5400000">
            <a:off x="1736900" y="1972575"/>
            <a:ext cx="12450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comfortable</a:t>
            </a:r>
            <a:endParaRPr b="1" sz="1200">
              <a:solidFill>
                <a:srgbClr val="F6B26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" name="Google Shape;196;p23"/>
          <p:cNvSpPr txBox="1"/>
          <p:nvPr/>
        </p:nvSpPr>
        <p:spPr>
          <a:xfrm rot="-5400000">
            <a:off x="1884493" y="820065"/>
            <a:ext cx="9498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insane</a:t>
            </a:r>
            <a:endParaRPr b="1" sz="12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" name="Google Shape;197;p23"/>
          <p:cNvSpPr txBox="1"/>
          <p:nvPr/>
        </p:nvSpPr>
        <p:spPr>
          <a:xfrm>
            <a:off x="3351325" y="76630"/>
            <a:ext cx="2641200" cy="1005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Equally, experiencing a game that feels trivial, i.e. too easy, is boring and risks losing the player’s interest.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8" name="Google Shape;198;p23"/>
          <p:cNvCxnSpPr/>
          <p:nvPr/>
        </p:nvCxnSpPr>
        <p:spPr>
          <a:xfrm flipH="1" rot="10800000">
            <a:off x="2770925" y="2064475"/>
            <a:ext cx="3522000" cy="63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Google Shape;199;p23"/>
          <p:cNvSpPr txBox="1"/>
          <p:nvPr/>
        </p:nvSpPr>
        <p:spPr>
          <a:xfrm>
            <a:off x="6824925" y="1855375"/>
            <a:ext cx="1722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Designer’s intention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00" name="Google Shape;200;p23"/>
          <p:cNvCxnSpPr/>
          <p:nvPr/>
        </p:nvCxnSpPr>
        <p:spPr>
          <a:xfrm flipH="1" rot="10800000">
            <a:off x="2770925" y="2888113"/>
            <a:ext cx="3522000" cy="6300"/>
          </a:xfrm>
          <a:prstGeom prst="straightConnector1">
            <a:avLst/>
          </a:prstGeom>
          <a:noFill/>
          <a:ln cap="flat" cmpd="sng" w="19050">
            <a:solidFill>
              <a:srgbClr val="B4A7D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3"/>
          <p:cNvCxnSpPr/>
          <p:nvPr/>
        </p:nvCxnSpPr>
        <p:spPr>
          <a:xfrm>
            <a:off x="4525550" y="2064475"/>
            <a:ext cx="0" cy="69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23"/>
          <p:cNvSpPr txBox="1"/>
          <p:nvPr/>
        </p:nvSpPr>
        <p:spPr>
          <a:xfrm>
            <a:off x="6824925" y="2679025"/>
            <a:ext cx="1722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latin typeface="Courier New"/>
                <a:ea typeface="Courier New"/>
                <a:cs typeface="Courier New"/>
                <a:sym typeface="Courier New"/>
              </a:rPr>
              <a:t>🥱</a:t>
            </a:r>
            <a:endParaRPr b="1" sz="47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/>
        </p:nvSpPr>
        <p:spPr>
          <a:xfrm>
            <a:off x="6277800" y="216005"/>
            <a:ext cx="2641200" cy="1005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This also, isn’t objective…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Google Shape;208;p24"/>
          <p:cNvSpPr txBox="1"/>
          <p:nvPr>
            <p:ph type="title"/>
          </p:nvPr>
        </p:nvSpPr>
        <p:spPr>
          <a:xfrm>
            <a:off x="2074200" y="1397400"/>
            <a:ext cx="4932300" cy="23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Jim may only tolerate a small </a:t>
            </a: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amount</a:t>
            </a: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of ‘frustration’ from the game feeling too hard. Jane may tolerate the feeling of being underchallenged much more.</a:t>
            </a:r>
            <a:endParaRPr sz="1400">
              <a:solidFill>
                <a:srgbClr val="2021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Jim may master one mechanic quickly, while Jane may take much longer.</a:t>
            </a:r>
            <a:endParaRPr sz="1400">
              <a:solidFill>
                <a:srgbClr val="2021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Jim may derive </a:t>
            </a: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enjoyment</a:t>
            </a: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from narrative elements. Jane may derive more enjoyment from puzzle solving.</a:t>
            </a:r>
            <a:endParaRPr sz="1400">
              <a:solidFill>
                <a:srgbClr val="2021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Google Shape;213;p25"/>
          <p:cNvCxnSpPr/>
          <p:nvPr/>
        </p:nvCxnSpPr>
        <p:spPr>
          <a:xfrm>
            <a:off x="2538675" y="433825"/>
            <a:ext cx="0" cy="335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5"/>
          <p:cNvCxnSpPr/>
          <p:nvPr/>
        </p:nvCxnSpPr>
        <p:spPr>
          <a:xfrm rot="10800000">
            <a:off x="2538675" y="3784825"/>
            <a:ext cx="4041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5"/>
          <p:cNvCxnSpPr/>
          <p:nvPr/>
        </p:nvCxnSpPr>
        <p:spPr>
          <a:xfrm>
            <a:off x="3309350" y="4743850"/>
            <a:ext cx="17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Google Shape;216;p25"/>
          <p:cNvSpPr txBox="1"/>
          <p:nvPr/>
        </p:nvSpPr>
        <p:spPr>
          <a:xfrm>
            <a:off x="3651425" y="4433475"/>
            <a:ext cx="975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17" name="Google Shape;217;p25"/>
          <p:cNvCxnSpPr/>
          <p:nvPr/>
        </p:nvCxnSpPr>
        <p:spPr>
          <a:xfrm rot="10800000">
            <a:off x="2061500" y="1126875"/>
            <a:ext cx="0" cy="186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25"/>
          <p:cNvSpPr txBox="1"/>
          <p:nvPr/>
        </p:nvSpPr>
        <p:spPr>
          <a:xfrm rot="-5400000">
            <a:off x="1130700" y="2064800"/>
            <a:ext cx="1348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DIFFICULTY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9" name="Google Shape;219;p25"/>
          <p:cNvSpPr txBox="1"/>
          <p:nvPr/>
        </p:nvSpPr>
        <p:spPr>
          <a:xfrm>
            <a:off x="2549225" y="3882375"/>
            <a:ext cx="7347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" name="Google Shape;220;p25"/>
          <p:cNvSpPr txBox="1"/>
          <p:nvPr/>
        </p:nvSpPr>
        <p:spPr>
          <a:xfrm>
            <a:off x="4197250" y="3882375"/>
            <a:ext cx="7347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mid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5845275" y="3882375"/>
            <a:ext cx="7347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2" name="Google Shape;222;p25"/>
          <p:cNvSpPr txBox="1"/>
          <p:nvPr/>
        </p:nvSpPr>
        <p:spPr>
          <a:xfrm rot="-5400000">
            <a:off x="1884493" y="3233140"/>
            <a:ext cx="9498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trivial</a:t>
            </a:r>
            <a:endParaRPr b="1" sz="1200">
              <a:solidFill>
                <a:srgbClr val="93C47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3" name="Google Shape;223;p25"/>
          <p:cNvSpPr txBox="1"/>
          <p:nvPr/>
        </p:nvSpPr>
        <p:spPr>
          <a:xfrm rot="-5400000">
            <a:off x="1736900" y="1972575"/>
            <a:ext cx="12450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comfortable</a:t>
            </a:r>
            <a:endParaRPr b="1" sz="1200">
              <a:solidFill>
                <a:srgbClr val="F6B26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4" name="Google Shape;224;p25"/>
          <p:cNvSpPr txBox="1"/>
          <p:nvPr/>
        </p:nvSpPr>
        <p:spPr>
          <a:xfrm rot="-5400000">
            <a:off x="1884493" y="820065"/>
            <a:ext cx="9498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insane</a:t>
            </a:r>
            <a:endParaRPr b="1" sz="12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5" name="Google Shape;225;p25"/>
          <p:cNvSpPr txBox="1"/>
          <p:nvPr/>
        </p:nvSpPr>
        <p:spPr>
          <a:xfrm>
            <a:off x="5815400" y="233780"/>
            <a:ext cx="2641200" cy="1005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Experiences of games aren’t linear, and neither are players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" name="Google Shape;226;p25"/>
          <p:cNvSpPr/>
          <p:nvPr/>
        </p:nvSpPr>
        <p:spPr>
          <a:xfrm>
            <a:off x="2637900" y="1994750"/>
            <a:ext cx="3842641" cy="1494969"/>
          </a:xfrm>
          <a:custGeom>
            <a:rect b="b" l="l" r="r" t="t"/>
            <a:pathLst>
              <a:path extrusionOk="0" h="72212" w="156332">
                <a:moveTo>
                  <a:pt x="0" y="72212"/>
                </a:moveTo>
                <a:cubicBezTo>
                  <a:pt x="1190" y="69357"/>
                  <a:pt x="2302" y="65281"/>
                  <a:pt x="5321" y="64610"/>
                </a:cubicBezTo>
                <a:cubicBezTo>
                  <a:pt x="8290" y="63950"/>
                  <a:pt x="11557" y="65319"/>
                  <a:pt x="14443" y="64357"/>
                </a:cubicBezTo>
                <a:cubicBezTo>
                  <a:pt x="17398" y="63372"/>
                  <a:pt x="18454" y="58716"/>
                  <a:pt x="21537" y="58276"/>
                </a:cubicBezTo>
                <a:cubicBezTo>
                  <a:pt x="25674" y="57686"/>
                  <a:pt x="29772" y="59888"/>
                  <a:pt x="33699" y="61317"/>
                </a:cubicBezTo>
                <a:cubicBezTo>
                  <a:pt x="39148" y="63300"/>
                  <a:pt x="44921" y="58234"/>
                  <a:pt x="50675" y="57516"/>
                </a:cubicBezTo>
                <a:cubicBezTo>
                  <a:pt x="55129" y="56960"/>
                  <a:pt x="53469" y="48973"/>
                  <a:pt x="55236" y="44847"/>
                </a:cubicBezTo>
                <a:cubicBezTo>
                  <a:pt x="56535" y="41815"/>
                  <a:pt x="59749" y="39672"/>
                  <a:pt x="62837" y="38513"/>
                </a:cubicBezTo>
                <a:cubicBezTo>
                  <a:pt x="67858" y="36628"/>
                  <a:pt x="72680" y="48366"/>
                  <a:pt x="77280" y="45607"/>
                </a:cubicBezTo>
                <a:cubicBezTo>
                  <a:pt x="79852" y="44064"/>
                  <a:pt x="79973" y="40126"/>
                  <a:pt x="82094" y="38006"/>
                </a:cubicBezTo>
                <a:cubicBezTo>
                  <a:pt x="84962" y="35139"/>
                  <a:pt x="91498" y="35606"/>
                  <a:pt x="92482" y="31672"/>
                </a:cubicBezTo>
                <a:cubicBezTo>
                  <a:pt x="93284" y="28467"/>
                  <a:pt x="91623" y="24670"/>
                  <a:pt x="93242" y="21790"/>
                </a:cubicBezTo>
                <a:cubicBezTo>
                  <a:pt x="94779" y="19057"/>
                  <a:pt x="98499" y="17926"/>
                  <a:pt x="101603" y="17483"/>
                </a:cubicBezTo>
                <a:cubicBezTo>
                  <a:pt x="103798" y="17170"/>
                  <a:pt x="104476" y="13489"/>
                  <a:pt x="106671" y="13175"/>
                </a:cubicBezTo>
                <a:cubicBezTo>
                  <a:pt x="111392" y="12500"/>
                  <a:pt x="116198" y="15678"/>
                  <a:pt x="119846" y="18750"/>
                </a:cubicBezTo>
                <a:cubicBezTo>
                  <a:pt x="121311" y="19983"/>
                  <a:pt x="122400" y="23318"/>
                  <a:pt x="124154" y="22550"/>
                </a:cubicBezTo>
                <a:cubicBezTo>
                  <a:pt x="127714" y="20992"/>
                  <a:pt x="130020" y="17442"/>
                  <a:pt x="132769" y="14696"/>
                </a:cubicBezTo>
                <a:cubicBezTo>
                  <a:pt x="134175" y="13291"/>
                  <a:pt x="132742" y="10378"/>
                  <a:pt x="134035" y="8868"/>
                </a:cubicBezTo>
                <a:cubicBezTo>
                  <a:pt x="136801" y="5640"/>
                  <a:pt x="141809" y="5292"/>
                  <a:pt x="145944" y="4307"/>
                </a:cubicBezTo>
                <a:cubicBezTo>
                  <a:pt x="149591" y="3439"/>
                  <a:pt x="152584" y="0"/>
                  <a:pt x="156332" y="0"/>
                </a:cubicBezTo>
              </a:path>
            </a:pathLst>
          </a:cu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7" name="Google Shape;227;p25"/>
          <p:cNvSpPr/>
          <p:nvPr/>
        </p:nvSpPr>
        <p:spPr>
          <a:xfrm>
            <a:off x="2629300" y="1684374"/>
            <a:ext cx="3851300" cy="1930225"/>
          </a:xfrm>
          <a:custGeom>
            <a:rect b="b" l="l" r="r" t="t"/>
            <a:pathLst>
              <a:path extrusionOk="0" h="77209" w="154052">
                <a:moveTo>
                  <a:pt x="0" y="77209"/>
                </a:moveTo>
                <a:cubicBezTo>
                  <a:pt x="7574" y="69635"/>
                  <a:pt x="18524" y="66033"/>
                  <a:pt x="26098" y="58459"/>
                </a:cubicBezTo>
                <a:cubicBezTo>
                  <a:pt x="32560" y="51997"/>
                  <a:pt x="36109" y="40329"/>
                  <a:pt x="45101" y="38696"/>
                </a:cubicBezTo>
                <a:cubicBezTo>
                  <a:pt x="48855" y="38014"/>
                  <a:pt x="53377" y="37522"/>
                  <a:pt x="56503" y="39709"/>
                </a:cubicBezTo>
                <a:cubicBezTo>
                  <a:pt x="60529" y="42526"/>
                  <a:pt x="64658" y="47996"/>
                  <a:pt x="69425" y="46804"/>
                </a:cubicBezTo>
                <a:cubicBezTo>
                  <a:pt x="71744" y="46224"/>
                  <a:pt x="71695" y="42559"/>
                  <a:pt x="73226" y="40723"/>
                </a:cubicBezTo>
                <a:cubicBezTo>
                  <a:pt x="76993" y="36204"/>
                  <a:pt x="81025" y="29574"/>
                  <a:pt x="86908" y="29574"/>
                </a:cubicBezTo>
                <a:cubicBezTo>
                  <a:pt x="93670" y="29574"/>
                  <a:pt x="102866" y="38276"/>
                  <a:pt x="106924" y="32868"/>
                </a:cubicBezTo>
                <a:cubicBezTo>
                  <a:pt x="110869" y="27610"/>
                  <a:pt x="116705" y="23894"/>
                  <a:pt x="120353" y="18426"/>
                </a:cubicBezTo>
                <a:cubicBezTo>
                  <a:pt x="124003" y="12954"/>
                  <a:pt x="122578" y="3378"/>
                  <a:pt x="128461" y="436"/>
                </a:cubicBezTo>
                <a:cubicBezTo>
                  <a:pt x="133062" y="-1864"/>
                  <a:pt x="137290" y="5736"/>
                  <a:pt x="141890" y="8037"/>
                </a:cubicBezTo>
                <a:cubicBezTo>
                  <a:pt x="145519" y="9852"/>
                  <a:pt x="150202" y="8813"/>
                  <a:pt x="154052" y="7531"/>
                </a:cubicBezTo>
              </a:path>
            </a:pathLst>
          </a:cu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8" name="Google Shape;228;p25"/>
          <p:cNvSpPr txBox="1"/>
          <p:nvPr/>
        </p:nvSpPr>
        <p:spPr>
          <a:xfrm>
            <a:off x="6824925" y="1855375"/>
            <a:ext cx="1722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highlight>
                  <a:srgbClr val="9900FF"/>
                </a:highlight>
                <a:latin typeface="Courier New"/>
                <a:ea typeface="Courier New"/>
                <a:cs typeface="Courier New"/>
                <a:sym typeface="Courier New"/>
              </a:rPr>
              <a:t>Game’s Difficulty</a:t>
            </a:r>
            <a:endParaRPr b="1" sz="1000">
              <a:solidFill>
                <a:srgbClr val="FFFFFF"/>
              </a:solidFill>
              <a:highlight>
                <a:srgbClr val="9900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9" name="Google Shape;229;p25"/>
          <p:cNvSpPr txBox="1"/>
          <p:nvPr/>
        </p:nvSpPr>
        <p:spPr>
          <a:xfrm>
            <a:off x="6824925" y="1498100"/>
            <a:ext cx="1722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Player’s Mastery</a:t>
            </a:r>
            <a:endParaRPr b="1" sz="1000">
              <a:solidFill>
                <a:schemeClr val="dk1"/>
              </a:solidFill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Flow State</a:t>
            </a:r>
            <a:endParaRPr sz="322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>
            <p:ph type="title"/>
          </p:nvPr>
        </p:nvSpPr>
        <p:spPr>
          <a:xfrm>
            <a:off x="2074200" y="1397400"/>
            <a:ext cx="4932300" cy="23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Flow state</a:t>
            </a: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is </a:t>
            </a:r>
            <a:r>
              <a:rPr lang="en" sz="1400">
                <a:solidFill>
                  <a:srgbClr val="040C28"/>
                </a:solidFill>
                <a:latin typeface="Courier New"/>
                <a:ea typeface="Courier New"/>
                <a:cs typeface="Courier New"/>
                <a:sym typeface="Courier New"/>
              </a:rPr>
              <a:t>the highly immersive and</a:t>
            </a:r>
            <a:r>
              <a:rPr b="1" lang="en" sz="1400">
                <a:solidFill>
                  <a:srgbClr val="040C28"/>
                </a:solidFill>
                <a:latin typeface="Courier New"/>
                <a:ea typeface="Courier New"/>
                <a:cs typeface="Courier New"/>
                <a:sym typeface="Courier New"/>
              </a:rPr>
              <a:t> focused state of mind</a:t>
            </a:r>
            <a:r>
              <a:rPr lang="en" sz="1400">
                <a:solidFill>
                  <a:srgbClr val="040C28"/>
                </a:solidFill>
                <a:latin typeface="Courier New"/>
                <a:ea typeface="Courier New"/>
                <a:cs typeface="Courier New"/>
                <a:sym typeface="Courier New"/>
              </a:rPr>
              <a:t> that occurs when the </a:t>
            </a:r>
            <a:r>
              <a:rPr b="1" lang="en" sz="1400">
                <a:solidFill>
                  <a:srgbClr val="040C28"/>
                </a:solidFill>
                <a:latin typeface="Courier New"/>
                <a:ea typeface="Courier New"/>
                <a:cs typeface="Courier New"/>
                <a:sym typeface="Courier New"/>
              </a:rPr>
              <a:t>challenge </a:t>
            </a:r>
            <a:r>
              <a:rPr lang="en" sz="1400">
                <a:solidFill>
                  <a:srgbClr val="040C28"/>
                </a:solidFill>
                <a:latin typeface="Courier New"/>
                <a:ea typeface="Courier New"/>
                <a:cs typeface="Courier New"/>
                <a:sym typeface="Courier New"/>
              </a:rPr>
              <a:t>of an activity</a:t>
            </a:r>
            <a:r>
              <a:rPr b="1" lang="en" sz="1400">
                <a:solidFill>
                  <a:srgbClr val="040C28"/>
                </a:solidFill>
                <a:latin typeface="Courier New"/>
                <a:ea typeface="Courier New"/>
                <a:cs typeface="Courier New"/>
                <a:sym typeface="Courier New"/>
              </a:rPr>
              <a:t> meets the skill level </a:t>
            </a:r>
            <a:r>
              <a:rPr lang="en" sz="1400">
                <a:solidFill>
                  <a:srgbClr val="040C28"/>
                </a:solidFill>
                <a:latin typeface="Courier New"/>
                <a:ea typeface="Courier New"/>
                <a:cs typeface="Courier New"/>
                <a:sym typeface="Courier New"/>
              </a:rPr>
              <a:t>of a user</a:t>
            </a: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 </a:t>
            </a:r>
            <a:endParaRPr sz="1400">
              <a:solidFill>
                <a:srgbClr val="20212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 results in the person </a:t>
            </a:r>
            <a:r>
              <a:rPr b="1" lang="en" sz="140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'being in the zone'</a:t>
            </a: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with their chosen activity.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Google Shape;244;p28"/>
          <p:cNvCxnSpPr/>
          <p:nvPr/>
        </p:nvCxnSpPr>
        <p:spPr>
          <a:xfrm>
            <a:off x="2538675" y="433825"/>
            <a:ext cx="0" cy="335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28"/>
          <p:cNvCxnSpPr/>
          <p:nvPr/>
        </p:nvCxnSpPr>
        <p:spPr>
          <a:xfrm rot="10800000">
            <a:off x="2538675" y="3784825"/>
            <a:ext cx="4041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28"/>
          <p:cNvCxnSpPr/>
          <p:nvPr/>
        </p:nvCxnSpPr>
        <p:spPr>
          <a:xfrm>
            <a:off x="3669375" y="4591825"/>
            <a:ext cx="17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" name="Google Shape;247;p28"/>
          <p:cNvSpPr txBox="1"/>
          <p:nvPr/>
        </p:nvSpPr>
        <p:spPr>
          <a:xfrm>
            <a:off x="3638750" y="4281450"/>
            <a:ext cx="1810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PLAYER SKILL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8" name="Google Shape;248;p28"/>
          <p:cNvCxnSpPr/>
          <p:nvPr/>
        </p:nvCxnSpPr>
        <p:spPr>
          <a:xfrm rot="10800000">
            <a:off x="2061500" y="1126875"/>
            <a:ext cx="0" cy="186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p28"/>
          <p:cNvSpPr txBox="1"/>
          <p:nvPr/>
        </p:nvSpPr>
        <p:spPr>
          <a:xfrm rot="-5400000">
            <a:off x="307050" y="1991600"/>
            <a:ext cx="2996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LEVEL OF CHALLENGE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0" name="Google Shape;250;p28"/>
          <p:cNvSpPr txBox="1"/>
          <p:nvPr/>
        </p:nvSpPr>
        <p:spPr>
          <a:xfrm>
            <a:off x="2549225" y="3882375"/>
            <a:ext cx="7347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low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1" name="Google Shape;251;p28"/>
          <p:cNvSpPr txBox="1"/>
          <p:nvPr/>
        </p:nvSpPr>
        <p:spPr>
          <a:xfrm>
            <a:off x="4197250" y="3882375"/>
            <a:ext cx="7347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mid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Google Shape;252;p28"/>
          <p:cNvSpPr txBox="1"/>
          <p:nvPr/>
        </p:nvSpPr>
        <p:spPr>
          <a:xfrm>
            <a:off x="5845275" y="3882375"/>
            <a:ext cx="7347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high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3" name="Google Shape;253;p28"/>
          <p:cNvSpPr txBox="1"/>
          <p:nvPr/>
        </p:nvSpPr>
        <p:spPr>
          <a:xfrm rot="-5400000">
            <a:off x="1884493" y="3233140"/>
            <a:ext cx="9498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trivial</a:t>
            </a:r>
            <a:endParaRPr b="1" sz="1200">
              <a:solidFill>
                <a:srgbClr val="93C47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4" name="Google Shape;254;p28"/>
          <p:cNvSpPr txBox="1"/>
          <p:nvPr/>
        </p:nvSpPr>
        <p:spPr>
          <a:xfrm rot="-5400000">
            <a:off x="1736900" y="1972575"/>
            <a:ext cx="12450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comfortable</a:t>
            </a:r>
            <a:endParaRPr b="1" sz="1200">
              <a:solidFill>
                <a:srgbClr val="F6B26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5" name="Google Shape;255;p28"/>
          <p:cNvSpPr txBox="1"/>
          <p:nvPr/>
        </p:nvSpPr>
        <p:spPr>
          <a:xfrm rot="-5400000">
            <a:off x="1884493" y="820065"/>
            <a:ext cx="9498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insane</a:t>
            </a:r>
            <a:endParaRPr b="1" sz="12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6" name="Google Shape;256;p28"/>
          <p:cNvSpPr txBox="1"/>
          <p:nvPr/>
        </p:nvSpPr>
        <p:spPr>
          <a:xfrm rot="-2434957">
            <a:off x="3056911" y="1995799"/>
            <a:ext cx="2795507" cy="335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Courier New"/>
                <a:ea typeface="Courier New"/>
                <a:cs typeface="Courier New"/>
                <a:sym typeface="Courier New"/>
              </a:rPr>
              <a:t>THE FLOW CHANNEL</a:t>
            </a:r>
            <a:endParaRPr b="1" sz="1800" u="sng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7" name="Google Shape;257;p28"/>
          <p:cNvSpPr/>
          <p:nvPr/>
        </p:nvSpPr>
        <p:spPr>
          <a:xfrm>
            <a:off x="2549225" y="433825"/>
            <a:ext cx="2837775" cy="2362725"/>
          </a:xfrm>
          <a:custGeom>
            <a:rect b="b" l="l" r="r" t="t"/>
            <a:pathLst>
              <a:path extrusionOk="0" h="94509" w="113511">
                <a:moveTo>
                  <a:pt x="0" y="0"/>
                </a:moveTo>
                <a:lnTo>
                  <a:pt x="113511" y="0"/>
                </a:lnTo>
                <a:lnTo>
                  <a:pt x="0" y="94509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8" name="Google Shape;258;p28"/>
          <p:cNvSpPr/>
          <p:nvPr/>
        </p:nvSpPr>
        <p:spPr>
          <a:xfrm rot="10800000">
            <a:off x="3742200" y="1422100"/>
            <a:ext cx="2837775" cy="2362725"/>
          </a:xfrm>
          <a:custGeom>
            <a:rect b="b" l="l" r="r" t="t"/>
            <a:pathLst>
              <a:path extrusionOk="0" h="94509" w="113511">
                <a:moveTo>
                  <a:pt x="0" y="0"/>
                </a:moveTo>
                <a:lnTo>
                  <a:pt x="113511" y="0"/>
                </a:lnTo>
                <a:lnTo>
                  <a:pt x="0" y="94509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9" name="Google Shape;259;p28"/>
          <p:cNvSpPr txBox="1"/>
          <p:nvPr/>
        </p:nvSpPr>
        <p:spPr>
          <a:xfrm rot="-2276514">
            <a:off x="2625240" y="1031897"/>
            <a:ext cx="1779912" cy="377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FRUSTRATION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Google Shape;260;p28"/>
          <p:cNvSpPr txBox="1"/>
          <p:nvPr/>
        </p:nvSpPr>
        <p:spPr>
          <a:xfrm rot="-2276514">
            <a:off x="4747615" y="2964247"/>
            <a:ext cx="1779912" cy="377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BOREDOM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1" name="Google Shape;261;p28"/>
          <p:cNvSpPr txBox="1"/>
          <p:nvPr/>
        </p:nvSpPr>
        <p:spPr>
          <a:xfrm>
            <a:off x="5815400" y="233780"/>
            <a:ext cx="2641200" cy="1005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This translates to a balance between the player’s skill and the challenge presented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" name="Google Shape;266;p29"/>
          <p:cNvCxnSpPr/>
          <p:nvPr/>
        </p:nvCxnSpPr>
        <p:spPr>
          <a:xfrm>
            <a:off x="2538675" y="433825"/>
            <a:ext cx="0" cy="335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29"/>
          <p:cNvCxnSpPr/>
          <p:nvPr/>
        </p:nvCxnSpPr>
        <p:spPr>
          <a:xfrm rot="10800000">
            <a:off x="2538675" y="3784825"/>
            <a:ext cx="4041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29"/>
          <p:cNvCxnSpPr/>
          <p:nvPr/>
        </p:nvCxnSpPr>
        <p:spPr>
          <a:xfrm>
            <a:off x="3669375" y="4591825"/>
            <a:ext cx="17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9" name="Google Shape;269;p29"/>
          <p:cNvSpPr txBox="1"/>
          <p:nvPr/>
        </p:nvSpPr>
        <p:spPr>
          <a:xfrm>
            <a:off x="3638750" y="4281450"/>
            <a:ext cx="1810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PLAYER SKILL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70" name="Google Shape;270;p29"/>
          <p:cNvCxnSpPr/>
          <p:nvPr/>
        </p:nvCxnSpPr>
        <p:spPr>
          <a:xfrm rot="10800000">
            <a:off x="2061500" y="1126875"/>
            <a:ext cx="0" cy="186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1" name="Google Shape;271;p29"/>
          <p:cNvSpPr txBox="1"/>
          <p:nvPr/>
        </p:nvSpPr>
        <p:spPr>
          <a:xfrm rot="-5400000">
            <a:off x="307050" y="1991600"/>
            <a:ext cx="2996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LEVEL OF CHALLENGE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2" name="Google Shape;272;p29"/>
          <p:cNvSpPr txBox="1"/>
          <p:nvPr/>
        </p:nvSpPr>
        <p:spPr>
          <a:xfrm>
            <a:off x="2549225" y="3882375"/>
            <a:ext cx="7347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low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3" name="Google Shape;273;p29"/>
          <p:cNvSpPr txBox="1"/>
          <p:nvPr/>
        </p:nvSpPr>
        <p:spPr>
          <a:xfrm>
            <a:off x="4197250" y="3882375"/>
            <a:ext cx="7347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mid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4" name="Google Shape;274;p29"/>
          <p:cNvSpPr txBox="1"/>
          <p:nvPr/>
        </p:nvSpPr>
        <p:spPr>
          <a:xfrm>
            <a:off x="5845275" y="3882375"/>
            <a:ext cx="7347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high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5" name="Google Shape;275;p29"/>
          <p:cNvSpPr txBox="1"/>
          <p:nvPr/>
        </p:nvSpPr>
        <p:spPr>
          <a:xfrm rot="-5400000">
            <a:off x="1884493" y="3233140"/>
            <a:ext cx="9498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trivial</a:t>
            </a:r>
            <a:endParaRPr b="1" sz="1200">
              <a:solidFill>
                <a:srgbClr val="93C47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6" name="Google Shape;276;p29"/>
          <p:cNvSpPr txBox="1"/>
          <p:nvPr/>
        </p:nvSpPr>
        <p:spPr>
          <a:xfrm rot="-5400000">
            <a:off x="1736900" y="1972575"/>
            <a:ext cx="12450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comfortable</a:t>
            </a:r>
            <a:endParaRPr b="1" sz="1200">
              <a:solidFill>
                <a:srgbClr val="F6B26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7" name="Google Shape;277;p29"/>
          <p:cNvSpPr txBox="1"/>
          <p:nvPr/>
        </p:nvSpPr>
        <p:spPr>
          <a:xfrm rot="-5400000">
            <a:off x="1884493" y="820065"/>
            <a:ext cx="9498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insane</a:t>
            </a:r>
            <a:endParaRPr b="1" sz="12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8" name="Google Shape;278;p29"/>
          <p:cNvSpPr/>
          <p:nvPr/>
        </p:nvSpPr>
        <p:spPr>
          <a:xfrm>
            <a:off x="2549225" y="433825"/>
            <a:ext cx="2837775" cy="2362725"/>
          </a:xfrm>
          <a:custGeom>
            <a:rect b="b" l="l" r="r" t="t"/>
            <a:pathLst>
              <a:path extrusionOk="0" h="94509" w="113511">
                <a:moveTo>
                  <a:pt x="0" y="0"/>
                </a:moveTo>
                <a:lnTo>
                  <a:pt x="113511" y="0"/>
                </a:lnTo>
                <a:lnTo>
                  <a:pt x="0" y="94509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9" name="Google Shape;279;p29"/>
          <p:cNvSpPr/>
          <p:nvPr/>
        </p:nvSpPr>
        <p:spPr>
          <a:xfrm rot="10800000">
            <a:off x="3742200" y="1422100"/>
            <a:ext cx="2837775" cy="2362725"/>
          </a:xfrm>
          <a:custGeom>
            <a:rect b="b" l="l" r="r" t="t"/>
            <a:pathLst>
              <a:path extrusionOk="0" h="94509" w="113511">
                <a:moveTo>
                  <a:pt x="0" y="0"/>
                </a:moveTo>
                <a:lnTo>
                  <a:pt x="113511" y="0"/>
                </a:lnTo>
                <a:lnTo>
                  <a:pt x="0" y="94509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0" name="Google Shape;280;p29"/>
          <p:cNvSpPr txBox="1"/>
          <p:nvPr/>
        </p:nvSpPr>
        <p:spPr>
          <a:xfrm rot="-2276514">
            <a:off x="2625240" y="1031897"/>
            <a:ext cx="1779912" cy="377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FRUSTRATION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1" name="Google Shape;281;p29"/>
          <p:cNvSpPr txBox="1"/>
          <p:nvPr/>
        </p:nvSpPr>
        <p:spPr>
          <a:xfrm rot="-2276514">
            <a:off x="4747615" y="2964247"/>
            <a:ext cx="1779912" cy="377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BOREDOM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2" name="Google Shape;282;p29"/>
          <p:cNvSpPr txBox="1"/>
          <p:nvPr/>
        </p:nvSpPr>
        <p:spPr>
          <a:xfrm>
            <a:off x="5815400" y="233780"/>
            <a:ext cx="2641200" cy="1005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Our task to is to keep the player in flow state.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3" name="Google Shape;283;p29"/>
          <p:cNvSpPr/>
          <p:nvPr/>
        </p:nvSpPr>
        <p:spPr>
          <a:xfrm>
            <a:off x="2840600" y="962250"/>
            <a:ext cx="2920150" cy="2451400"/>
          </a:xfrm>
          <a:custGeom>
            <a:rect b="b" l="l" r="r" t="t"/>
            <a:pathLst>
              <a:path extrusionOk="0" h="98056" w="116806">
                <a:moveTo>
                  <a:pt x="0" y="98056"/>
                </a:moveTo>
                <a:cubicBezTo>
                  <a:pt x="0" y="86705"/>
                  <a:pt x="9139" y="72919"/>
                  <a:pt x="20270" y="70692"/>
                </a:cubicBezTo>
                <a:cubicBezTo>
                  <a:pt x="30827" y="68579"/>
                  <a:pt x="44836" y="81092"/>
                  <a:pt x="52449" y="73479"/>
                </a:cubicBezTo>
                <a:cubicBezTo>
                  <a:pt x="55101" y="70827"/>
                  <a:pt x="58571" y="68079"/>
                  <a:pt x="59037" y="64358"/>
                </a:cubicBezTo>
                <a:cubicBezTo>
                  <a:pt x="59781" y="58422"/>
                  <a:pt x="55891" y="52788"/>
                  <a:pt x="54983" y="46875"/>
                </a:cubicBezTo>
                <a:cubicBezTo>
                  <a:pt x="54420" y="43210"/>
                  <a:pt x="57444" y="39262"/>
                  <a:pt x="60557" y="37247"/>
                </a:cubicBezTo>
                <a:cubicBezTo>
                  <a:pt x="69397" y="31526"/>
                  <a:pt x="81601" y="38737"/>
                  <a:pt x="91975" y="40540"/>
                </a:cubicBezTo>
                <a:cubicBezTo>
                  <a:pt x="96146" y="41265"/>
                  <a:pt x="100131" y="37452"/>
                  <a:pt x="103124" y="34459"/>
                </a:cubicBezTo>
                <a:cubicBezTo>
                  <a:pt x="108686" y="28897"/>
                  <a:pt x="100150" y="18574"/>
                  <a:pt x="101857" y="10896"/>
                </a:cubicBezTo>
                <a:cubicBezTo>
                  <a:pt x="103195" y="4877"/>
                  <a:pt x="110825" y="1498"/>
                  <a:pt x="116806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4" name="Google Shape;284;p29"/>
          <p:cNvSpPr/>
          <p:nvPr/>
        </p:nvSpPr>
        <p:spPr>
          <a:xfrm>
            <a:off x="5266675" y="1037439"/>
            <a:ext cx="279825" cy="235200"/>
          </a:xfrm>
          <a:custGeom>
            <a:rect b="b" l="l" r="r" t="t"/>
            <a:pathLst>
              <a:path extrusionOk="0" h="9408" w="11193">
                <a:moveTo>
                  <a:pt x="0" y="1046"/>
                </a:moveTo>
                <a:cubicBezTo>
                  <a:pt x="3295" y="1046"/>
                  <a:pt x="7140" y="-1035"/>
                  <a:pt x="9881" y="793"/>
                </a:cubicBezTo>
                <a:cubicBezTo>
                  <a:pt x="12296" y="2403"/>
                  <a:pt x="10445" y="6592"/>
                  <a:pt x="11148" y="940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5" name="Google Shape;285;p29"/>
          <p:cNvSpPr/>
          <p:nvPr/>
        </p:nvSpPr>
        <p:spPr>
          <a:xfrm>
            <a:off x="4588900" y="1728725"/>
            <a:ext cx="175325" cy="335725"/>
          </a:xfrm>
          <a:custGeom>
            <a:rect b="b" l="l" r="r" t="t"/>
            <a:pathLst>
              <a:path extrusionOk="0" h="13429" w="7013">
                <a:moveTo>
                  <a:pt x="0" y="0"/>
                </a:moveTo>
                <a:cubicBezTo>
                  <a:pt x="2749" y="1571"/>
                  <a:pt x="6073" y="3517"/>
                  <a:pt x="6841" y="6588"/>
                </a:cubicBezTo>
                <a:cubicBezTo>
                  <a:pt x="7530" y="9341"/>
                  <a:pt x="3778" y="11421"/>
                  <a:pt x="1773" y="1342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6" name="Google Shape;286;p29"/>
          <p:cNvSpPr/>
          <p:nvPr/>
        </p:nvSpPr>
        <p:spPr>
          <a:xfrm>
            <a:off x="2973625" y="2767507"/>
            <a:ext cx="261225" cy="266100"/>
          </a:xfrm>
          <a:custGeom>
            <a:rect b="b" l="l" r="r" t="t"/>
            <a:pathLst>
              <a:path extrusionOk="0" h="10644" w="10449">
                <a:moveTo>
                  <a:pt x="0" y="256"/>
                </a:moveTo>
                <a:cubicBezTo>
                  <a:pt x="3237" y="256"/>
                  <a:pt x="7339" y="-767"/>
                  <a:pt x="9628" y="1522"/>
                </a:cubicBezTo>
                <a:cubicBezTo>
                  <a:pt x="11786" y="3680"/>
                  <a:pt x="8868" y="7593"/>
                  <a:pt x="8868" y="1064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1" name="Google Shape;291;p30"/>
          <p:cNvCxnSpPr/>
          <p:nvPr/>
        </p:nvCxnSpPr>
        <p:spPr>
          <a:xfrm>
            <a:off x="2538675" y="433825"/>
            <a:ext cx="0" cy="335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30"/>
          <p:cNvCxnSpPr/>
          <p:nvPr/>
        </p:nvCxnSpPr>
        <p:spPr>
          <a:xfrm rot="10800000">
            <a:off x="2538675" y="3784825"/>
            <a:ext cx="4041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30"/>
          <p:cNvCxnSpPr/>
          <p:nvPr/>
        </p:nvCxnSpPr>
        <p:spPr>
          <a:xfrm>
            <a:off x="3669375" y="4591825"/>
            <a:ext cx="17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" name="Google Shape;294;p30"/>
          <p:cNvSpPr txBox="1"/>
          <p:nvPr/>
        </p:nvSpPr>
        <p:spPr>
          <a:xfrm>
            <a:off x="3638750" y="4281450"/>
            <a:ext cx="1810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PLAYER SKILL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95" name="Google Shape;295;p30"/>
          <p:cNvCxnSpPr/>
          <p:nvPr/>
        </p:nvCxnSpPr>
        <p:spPr>
          <a:xfrm rot="10800000">
            <a:off x="2061500" y="1126875"/>
            <a:ext cx="0" cy="186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6" name="Google Shape;296;p30"/>
          <p:cNvSpPr txBox="1"/>
          <p:nvPr/>
        </p:nvSpPr>
        <p:spPr>
          <a:xfrm rot="-5400000">
            <a:off x="307050" y="1991600"/>
            <a:ext cx="2996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LEVEL OF CHALLENGE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7" name="Google Shape;297;p30"/>
          <p:cNvSpPr txBox="1"/>
          <p:nvPr/>
        </p:nvSpPr>
        <p:spPr>
          <a:xfrm>
            <a:off x="2549225" y="3882375"/>
            <a:ext cx="7347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low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8" name="Google Shape;298;p30"/>
          <p:cNvSpPr txBox="1"/>
          <p:nvPr/>
        </p:nvSpPr>
        <p:spPr>
          <a:xfrm>
            <a:off x="4197250" y="3882375"/>
            <a:ext cx="7347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mid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9" name="Google Shape;299;p30"/>
          <p:cNvSpPr txBox="1"/>
          <p:nvPr/>
        </p:nvSpPr>
        <p:spPr>
          <a:xfrm>
            <a:off x="5845275" y="3882375"/>
            <a:ext cx="7347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high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Google Shape;300;p30"/>
          <p:cNvSpPr txBox="1"/>
          <p:nvPr/>
        </p:nvSpPr>
        <p:spPr>
          <a:xfrm rot="-5400000">
            <a:off x="1884493" y="3233140"/>
            <a:ext cx="9498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trivial</a:t>
            </a:r>
            <a:endParaRPr b="1" sz="1200">
              <a:solidFill>
                <a:srgbClr val="93C47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1" name="Google Shape;301;p30"/>
          <p:cNvSpPr txBox="1"/>
          <p:nvPr/>
        </p:nvSpPr>
        <p:spPr>
          <a:xfrm rot="-5400000">
            <a:off x="1736900" y="1972575"/>
            <a:ext cx="12450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comfortable</a:t>
            </a:r>
            <a:endParaRPr b="1" sz="1200">
              <a:solidFill>
                <a:srgbClr val="F6B26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2" name="Google Shape;302;p30"/>
          <p:cNvSpPr txBox="1"/>
          <p:nvPr/>
        </p:nvSpPr>
        <p:spPr>
          <a:xfrm rot="-5400000">
            <a:off x="1884493" y="820065"/>
            <a:ext cx="9498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insane</a:t>
            </a:r>
            <a:endParaRPr b="1" sz="12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3" name="Google Shape;303;p30"/>
          <p:cNvSpPr/>
          <p:nvPr/>
        </p:nvSpPr>
        <p:spPr>
          <a:xfrm>
            <a:off x="2549225" y="433825"/>
            <a:ext cx="2837775" cy="2362725"/>
          </a:xfrm>
          <a:custGeom>
            <a:rect b="b" l="l" r="r" t="t"/>
            <a:pathLst>
              <a:path extrusionOk="0" h="94509" w="113511">
                <a:moveTo>
                  <a:pt x="0" y="0"/>
                </a:moveTo>
                <a:lnTo>
                  <a:pt x="113511" y="0"/>
                </a:lnTo>
                <a:lnTo>
                  <a:pt x="0" y="94509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4" name="Google Shape;304;p30"/>
          <p:cNvSpPr/>
          <p:nvPr/>
        </p:nvSpPr>
        <p:spPr>
          <a:xfrm rot="10800000">
            <a:off x="3742200" y="1422100"/>
            <a:ext cx="2837775" cy="2362725"/>
          </a:xfrm>
          <a:custGeom>
            <a:rect b="b" l="l" r="r" t="t"/>
            <a:pathLst>
              <a:path extrusionOk="0" h="94509" w="113511">
                <a:moveTo>
                  <a:pt x="0" y="0"/>
                </a:moveTo>
                <a:lnTo>
                  <a:pt x="113511" y="0"/>
                </a:lnTo>
                <a:lnTo>
                  <a:pt x="0" y="94509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5" name="Google Shape;305;p30"/>
          <p:cNvSpPr txBox="1"/>
          <p:nvPr/>
        </p:nvSpPr>
        <p:spPr>
          <a:xfrm rot="-2276514">
            <a:off x="2625240" y="1031897"/>
            <a:ext cx="1779912" cy="377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FRUSTRATION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6" name="Google Shape;306;p30"/>
          <p:cNvSpPr txBox="1"/>
          <p:nvPr/>
        </p:nvSpPr>
        <p:spPr>
          <a:xfrm rot="-2276514">
            <a:off x="4747615" y="2964247"/>
            <a:ext cx="1779912" cy="377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BOREDOM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7" name="Google Shape;307;p30"/>
          <p:cNvSpPr txBox="1"/>
          <p:nvPr/>
        </p:nvSpPr>
        <p:spPr>
          <a:xfrm>
            <a:off x="5815400" y="233780"/>
            <a:ext cx="2641200" cy="1005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Away from frustrating, by being too difficult…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8" name="Google Shape;308;p30"/>
          <p:cNvSpPr/>
          <p:nvPr/>
        </p:nvSpPr>
        <p:spPr>
          <a:xfrm>
            <a:off x="2821600" y="354175"/>
            <a:ext cx="2096675" cy="2926450"/>
          </a:xfrm>
          <a:custGeom>
            <a:rect b="b" l="l" r="r" t="t"/>
            <a:pathLst>
              <a:path extrusionOk="0" h="117058" w="83867">
                <a:moveTo>
                  <a:pt x="0" y="117058"/>
                </a:moveTo>
                <a:cubicBezTo>
                  <a:pt x="1879" y="114005"/>
                  <a:pt x="4311" y="110255"/>
                  <a:pt x="7855" y="109711"/>
                </a:cubicBezTo>
                <a:cubicBezTo>
                  <a:pt x="10508" y="109303"/>
                  <a:pt x="13896" y="109916"/>
                  <a:pt x="15709" y="107937"/>
                </a:cubicBezTo>
                <a:cubicBezTo>
                  <a:pt x="22007" y="101065"/>
                  <a:pt x="22062" y="90376"/>
                  <a:pt x="24324" y="81333"/>
                </a:cubicBezTo>
                <a:cubicBezTo>
                  <a:pt x="25464" y="76777"/>
                  <a:pt x="33988" y="77174"/>
                  <a:pt x="35473" y="72718"/>
                </a:cubicBezTo>
                <a:cubicBezTo>
                  <a:pt x="38823" y="62667"/>
                  <a:pt x="32795" y="48792"/>
                  <a:pt x="40287" y="41300"/>
                </a:cubicBezTo>
                <a:cubicBezTo>
                  <a:pt x="44672" y="36915"/>
                  <a:pt x="52118" y="36563"/>
                  <a:pt x="56503" y="32178"/>
                </a:cubicBezTo>
                <a:cubicBezTo>
                  <a:pt x="59361" y="29320"/>
                  <a:pt x="58209" y="23090"/>
                  <a:pt x="61824" y="21283"/>
                </a:cubicBezTo>
                <a:cubicBezTo>
                  <a:pt x="64805" y="19793"/>
                  <a:pt x="68779" y="21359"/>
                  <a:pt x="71705" y="19763"/>
                </a:cubicBezTo>
                <a:cubicBezTo>
                  <a:pt x="78496" y="16059"/>
                  <a:pt x="83867" y="7735"/>
                  <a:pt x="8386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9" name="Google Shape;309;p30"/>
          <p:cNvSpPr/>
          <p:nvPr/>
        </p:nvSpPr>
        <p:spPr>
          <a:xfrm>
            <a:off x="3518375" y="1630500"/>
            <a:ext cx="373800" cy="3738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" name="Google Shape;314;p31"/>
          <p:cNvCxnSpPr/>
          <p:nvPr/>
        </p:nvCxnSpPr>
        <p:spPr>
          <a:xfrm>
            <a:off x="2538675" y="433825"/>
            <a:ext cx="0" cy="335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31"/>
          <p:cNvCxnSpPr/>
          <p:nvPr/>
        </p:nvCxnSpPr>
        <p:spPr>
          <a:xfrm rot="10800000">
            <a:off x="2538675" y="3784825"/>
            <a:ext cx="4041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31"/>
          <p:cNvCxnSpPr/>
          <p:nvPr/>
        </p:nvCxnSpPr>
        <p:spPr>
          <a:xfrm>
            <a:off x="3669375" y="4591825"/>
            <a:ext cx="17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" name="Google Shape;317;p31"/>
          <p:cNvSpPr txBox="1"/>
          <p:nvPr/>
        </p:nvSpPr>
        <p:spPr>
          <a:xfrm>
            <a:off x="3638750" y="4281450"/>
            <a:ext cx="1810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PLAYER SKILL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18" name="Google Shape;318;p31"/>
          <p:cNvCxnSpPr/>
          <p:nvPr/>
        </p:nvCxnSpPr>
        <p:spPr>
          <a:xfrm rot="10800000">
            <a:off x="2061500" y="1126875"/>
            <a:ext cx="0" cy="186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p31"/>
          <p:cNvSpPr txBox="1"/>
          <p:nvPr/>
        </p:nvSpPr>
        <p:spPr>
          <a:xfrm rot="-5400000">
            <a:off x="307050" y="1991600"/>
            <a:ext cx="2996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LEVEL OF CHALLENGE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" name="Google Shape;320;p31"/>
          <p:cNvSpPr txBox="1"/>
          <p:nvPr/>
        </p:nvSpPr>
        <p:spPr>
          <a:xfrm>
            <a:off x="2549225" y="3882375"/>
            <a:ext cx="7347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low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1" name="Google Shape;321;p31"/>
          <p:cNvSpPr txBox="1"/>
          <p:nvPr/>
        </p:nvSpPr>
        <p:spPr>
          <a:xfrm>
            <a:off x="4197250" y="3882375"/>
            <a:ext cx="7347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mid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2" name="Google Shape;322;p31"/>
          <p:cNvSpPr txBox="1"/>
          <p:nvPr/>
        </p:nvSpPr>
        <p:spPr>
          <a:xfrm>
            <a:off x="5845275" y="3882375"/>
            <a:ext cx="7347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high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3" name="Google Shape;323;p31"/>
          <p:cNvSpPr txBox="1"/>
          <p:nvPr/>
        </p:nvSpPr>
        <p:spPr>
          <a:xfrm rot="-5400000">
            <a:off x="1884493" y="3233140"/>
            <a:ext cx="9498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trivial</a:t>
            </a:r>
            <a:endParaRPr b="1" sz="1200">
              <a:solidFill>
                <a:srgbClr val="93C47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Google Shape;324;p31"/>
          <p:cNvSpPr txBox="1"/>
          <p:nvPr/>
        </p:nvSpPr>
        <p:spPr>
          <a:xfrm rot="-5400000">
            <a:off x="1736900" y="1972575"/>
            <a:ext cx="12450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comfortable</a:t>
            </a:r>
            <a:endParaRPr b="1" sz="1200">
              <a:solidFill>
                <a:srgbClr val="F6B26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5" name="Google Shape;325;p31"/>
          <p:cNvSpPr txBox="1"/>
          <p:nvPr/>
        </p:nvSpPr>
        <p:spPr>
          <a:xfrm rot="-5400000">
            <a:off x="1884493" y="820065"/>
            <a:ext cx="9498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insane</a:t>
            </a:r>
            <a:endParaRPr b="1" sz="12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6" name="Google Shape;326;p31"/>
          <p:cNvSpPr/>
          <p:nvPr/>
        </p:nvSpPr>
        <p:spPr>
          <a:xfrm>
            <a:off x="2549225" y="433825"/>
            <a:ext cx="2837775" cy="2362725"/>
          </a:xfrm>
          <a:custGeom>
            <a:rect b="b" l="l" r="r" t="t"/>
            <a:pathLst>
              <a:path extrusionOk="0" h="94509" w="113511">
                <a:moveTo>
                  <a:pt x="0" y="0"/>
                </a:moveTo>
                <a:lnTo>
                  <a:pt x="113511" y="0"/>
                </a:lnTo>
                <a:lnTo>
                  <a:pt x="0" y="94509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7" name="Google Shape;327;p31"/>
          <p:cNvSpPr/>
          <p:nvPr/>
        </p:nvSpPr>
        <p:spPr>
          <a:xfrm rot="10800000">
            <a:off x="3742200" y="1422100"/>
            <a:ext cx="2837775" cy="2362725"/>
          </a:xfrm>
          <a:custGeom>
            <a:rect b="b" l="l" r="r" t="t"/>
            <a:pathLst>
              <a:path extrusionOk="0" h="94509" w="113511">
                <a:moveTo>
                  <a:pt x="0" y="0"/>
                </a:moveTo>
                <a:lnTo>
                  <a:pt x="113511" y="0"/>
                </a:lnTo>
                <a:lnTo>
                  <a:pt x="0" y="94509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8" name="Google Shape;328;p31"/>
          <p:cNvSpPr txBox="1"/>
          <p:nvPr/>
        </p:nvSpPr>
        <p:spPr>
          <a:xfrm rot="-2276514">
            <a:off x="2625240" y="1031897"/>
            <a:ext cx="1779912" cy="377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FRUSTRATION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9" name="Google Shape;329;p31"/>
          <p:cNvSpPr txBox="1"/>
          <p:nvPr/>
        </p:nvSpPr>
        <p:spPr>
          <a:xfrm rot="-2276514">
            <a:off x="4747615" y="2964247"/>
            <a:ext cx="1779912" cy="377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BOREDOM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0" name="Google Shape;330;p31"/>
          <p:cNvSpPr txBox="1"/>
          <p:nvPr/>
        </p:nvSpPr>
        <p:spPr>
          <a:xfrm>
            <a:off x="5815400" y="233780"/>
            <a:ext cx="2641200" cy="1005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Away from boredom by being too easy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1" name="Google Shape;331;p31"/>
          <p:cNvSpPr/>
          <p:nvPr/>
        </p:nvSpPr>
        <p:spPr>
          <a:xfrm>
            <a:off x="2808925" y="2607807"/>
            <a:ext cx="3635925" cy="767850"/>
          </a:xfrm>
          <a:custGeom>
            <a:rect b="b" l="l" r="r" t="t"/>
            <a:pathLst>
              <a:path extrusionOk="0" h="30714" w="145437">
                <a:moveTo>
                  <a:pt x="0" y="30714"/>
                </a:moveTo>
                <a:cubicBezTo>
                  <a:pt x="4115" y="26601"/>
                  <a:pt x="7785" y="20977"/>
                  <a:pt x="13429" y="19566"/>
                </a:cubicBezTo>
                <a:cubicBezTo>
                  <a:pt x="15811" y="18970"/>
                  <a:pt x="20296" y="16651"/>
                  <a:pt x="20777" y="19059"/>
                </a:cubicBezTo>
                <a:cubicBezTo>
                  <a:pt x="22453" y="27440"/>
                  <a:pt x="37828" y="27300"/>
                  <a:pt x="45861" y="24380"/>
                </a:cubicBezTo>
                <a:cubicBezTo>
                  <a:pt x="51213" y="22435"/>
                  <a:pt x="55770" y="18525"/>
                  <a:pt x="59797" y="14498"/>
                </a:cubicBezTo>
                <a:cubicBezTo>
                  <a:pt x="62163" y="12132"/>
                  <a:pt x="63844" y="8206"/>
                  <a:pt x="67145" y="7657"/>
                </a:cubicBezTo>
                <a:cubicBezTo>
                  <a:pt x="77094" y="6001"/>
                  <a:pt x="87511" y="12636"/>
                  <a:pt x="97296" y="10191"/>
                </a:cubicBezTo>
                <a:cubicBezTo>
                  <a:pt x="101331" y="9183"/>
                  <a:pt x="105291" y="7509"/>
                  <a:pt x="108698" y="5123"/>
                </a:cubicBezTo>
                <a:cubicBezTo>
                  <a:pt x="110559" y="3819"/>
                  <a:pt x="111031" y="-390"/>
                  <a:pt x="113259" y="56"/>
                </a:cubicBezTo>
                <a:cubicBezTo>
                  <a:pt x="117915" y="987"/>
                  <a:pt x="123280" y="-952"/>
                  <a:pt x="127448" y="1323"/>
                </a:cubicBezTo>
                <a:cubicBezTo>
                  <a:pt x="132737" y="4209"/>
                  <a:pt x="141176" y="7357"/>
                  <a:pt x="145437" y="309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2" name="Google Shape;332;p31"/>
          <p:cNvSpPr/>
          <p:nvPr/>
        </p:nvSpPr>
        <p:spPr>
          <a:xfrm>
            <a:off x="4683900" y="2656675"/>
            <a:ext cx="373800" cy="3738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What is Dynamic Difficulty Adjustment (DDA)?</a:t>
            </a:r>
            <a:endParaRPr sz="322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7" name="Google Shape;337;p32"/>
          <p:cNvCxnSpPr/>
          <p:nvPr/>
        </p:nvCxnSpPr>
        <p:spPr>
          <a:xfrm>
            <a:off x="2538675" y="433825"/>
            <a:ext cx="0" cy="335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32"/>
          <p:cNvCxnSpPr/>
          <p:nvPr/>
        </p:nvCxnSpPr>
        <p:spPr>
          <a:xfrm rot="10800000">
            <a:off x="2538675" y="3784825"/>
            <a:ext cx="4041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32"/>
          <p:cNvCxnSpPr/>
          <p:nvPr/>
        </p:nvCxnSpPr>
        <p:spPr>
          <a:xfrm>
            <a:off x="3669375" y="4591825"/>
            <a:ext cx="17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0" name="Google Shape;340;p32"/>
          <p:cNvSpPr txBox="1"/>
          <p:nvPr/>
        </p:nvSpPr>
        <p:spPr>
          <a:xfrm>
            <a:off x="3638750" y="4281450"/>
            <a:ext cx="1810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PLAYER SKILL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41" name="Google Shape;341;p32"/>
          <p:cNvCxnSpPr/>
          <p:nvPr/>
        </p:nvCxnSpPr>
        <p:spPr>
          <a:xfrm rot="10800000">
            <a:off x="2061500" y="1126875"/>
            <a:ext cx="0" cy="186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2" name="Google Shape;342;p32"/>
          <p:cNvSpPr txBox="1"/>
          <p:nvPr/>
        </p:nvSpPr>
        <p:spPr>
          <a:xfrm rot="-5400000">
            <a:off x="307050" y="1991600"/>
            <a:ext cx="2996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LEVEL OF CHALLENGE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3" name="Google Shape;343;p32"/>
          <p:cNvSpPr txBox="1"/>
          <p:nvPr/>
        </p:nvSpPr>
        <p:spPr>
          <a:xfrm>
            <a:off x="2549225" y="3882375"/>
            <a:ext cx="7347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low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4" name="Google Shape;344;p32"/>
          <p:cNvSpPr txBox="1"/>
          <p:nvPr/>
        </p:nvSpPr>
        <p:spPr>
          <a:xfrm>
            <a:off x="4197250" y="3882375"/>
            <a:ext cx="7347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mid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5" name="Google Shape;345;p32"/>
          <p:cNvSpPr txBox="1"/>
          <p:nvPr/>
        </p:nvSpPr>
        <p:spPr>
          <a:xfrm>
            <a:off x="5845275" y="3882375"/>
            <a:ext cx="7347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high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6" name="Google Shape;346;p32"/>
          <p:cNvSpPr txBox="1"/>
          <p:nvPr/>
        </p:nvSpPr>
        <p:spPr>
          <a:xfrm rot="-5400000">
            <a:off x="1884493" y="3233140"/>
            <a:ext cx="9498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trivial</a:t>
            </a:r>
            <a:endParaRPr b="1" sz="1200">
              <a:solidFill>
                <a:srgbClr val="93C47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7" name="Google Shape;347;p32"/>
          <p:cNvSpPr txBox="1"/>
          <p:nvPr/>
        </p:nvSpPr>
        <p:spPr>
          <a:xfrm rot="-5400000">
            <a:off x="1736900" y="1972575"/>
            <a:ext cx="12450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comfortable</a:t>
            </a:r>
            <a:endParaRPr b="1" sz="1200">
              <a:solidFill>
                <a:srgbClr val="F6B26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8" name="Google Shape;348;p32"/>
          <p:cNvSpPr txBox="1"/>
          <p:nvPr/>
        </p:nvSpPr>
        <p:spPr>
          <a:xfrm rot="-5400000">
            <a:off x="1884493" y="820065"/>
            <a:ext cx="9498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insane</a:t>
            </a:r>
            <a:endParaRPr b="1" sz="12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9" name="Google Shape;349;p32"/>
          <p:cNvSpPr/>
          <p:nvPr/>
        </p:nvSpPr>
        <p:spPr>
          <a:xfrm>
            <a:off x="2549225" y="433825"/>
            <a:ext cx="2837775" cy="2362725"/>
          </a:xfrm>
          <a:custGeom>
            <a:rect b="b" l="l" r="r" t="t"/>
            <a:pathLst>
              <a:path extrusionOk="0" h="94509" w="113511">
                <a:moveTo>
                  <a:pt x="0" y="0"/>
                </a:moveTo>
                <a:lnTo>
                  <a:pt x="113511" y="0"/>
                </a:lnTo>
                <a:lnTo>
                  <a:pt x="0" y="94509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0" name="Google Shape;350;p32"/>
          <p:cNvSpPr/>
          <p:nvPr/>
        </p:nvSpPr>
        <p:spPr>
          <a:xfrm rot="10800000">
            <a:off x="3742200" y="1422100"/>
            <a:ext cx="2837775" cy="2362725"/>
          </a:xfrm>
          <a:custGeom>
            <a:rect b="b" l="l" r="r" t="t"/>
            <a:pathLst>
              <a:path extrusionOk="0" h="94509" w="113511">
                <a:moveTo>
                  <a:pt x="0" y="0"/>
                </a:moveTo>
                <a:lnTo>
                  <a:pt x="113511" y="0"/>
                </a:lnTo>
                <a:lnTo>
                  <a:pt x="0" y="94509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1" name="Google Shape;351;p32"/>
          <p:cNvSpPr txBox="1"/>
          <p:nvPr/>
        </p:nvSpPr>
        <p:spPr>
          <a:xfrm rot="-2276514">
            <a:off x="2625240" y="1031897"/>
            <a:ext cx="1779912" cy="377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FRUSTRATION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2" name="Google Shape;352;p32"/>
          <p:cNvSpPr txBox="1"/>
          <p:nvPr/>
        </p:nvSpPr>
        <p:spPr>
          <a:xfrm rot="-2276514">
            <a:off x="4747615" y="2964247"/>
            <a:ext cx="1779912" cy="377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BOREDOM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3" name="Google Shape;353;p32"/>
          <p:cNvSpPr txBox="1"/>
          <p:nvPr/>
        </p:nvSpPr>
        <p:spPr>
          <a:xfrm>
            <a:off x="5815400" y="233775"/>
            <a:ext cx="2837700" cy="782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Introducing a new mechanic could represent a reduction in player skill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54" name="Google Shape;354;p32"/>
          <p:cNvCxnSpPr/>
          <p:nvPr/>
        </p:nvCxnSpPr>
        <p:spPr>
          <a:xfrm flipH="1">
            <a:off x="3761925" y="2394525"/>
            <a:ext cx="8511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9" name="Google Shape;359;p33"/>
          <p:cNvCxnSpPr/>
          <p:nvPr/>
        </p:nvCxnSpPr>
        <p:spPr>
          <a:xfrm>
            <a:off x="2538675" y="433825"/>
            <a:ext cx="0" cy="335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33"/>
          <p:cNvCxnSpPr/>
          <p:nvPr/>
        </p:nvCxnSpPr>
        <p:spPr>
          <a:xfrm rot="10800000">
            <a:off x="2538675" y="3784825"/>
            <a:ext cx="4041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33"/>
          <p:cNvCxnSpPr/>
          <p:nvPr/>
        </p:nvCxnSpPr>
        <p:spPr>
          <a:xfrm>
            <a:off x="3669375" y="4591825"/>
            <a:ext cx="17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2" name="Google Shape;362;p33"/>
          <p:cNvSpPr txBox="1"/>
          <p:nvPr/>
        </p:nvSpPr>
        <p:spPr>
          <a:xfrm>
            <a:off x="3638750" y="4281450"/>
            <a:ext cx="1810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PLAYER SKILL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63" name="Google Shape;363;p33"/>
          <p:cNvCxnSpPr/>
          <p:nvPr/>
        </p:nvCxnSpPr>
        <p:spPr>
          <a:xfrm rot="10800000">
            <a:off x="2061500" y="1126875"/>
            <a:ext cx="0" cy="186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4" name="Google Shape;364;p33"/>
          <p:cNvSpPr txBox="1"/>
          <p:nvPr/>
        </p:nvSpPr>
        <p:spPr>
          <a:xfrm rot="-5400000">
            <a:off x="307050" y="1991600"/>
            <a:ext cx="2996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LEVEL OF CHALLENGE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5" name="Google Shape;365;p33"/>
          <p:cNvSpPr txBox="1"/>
          <p:nvPr/>
        </p:nvSpPr>
        <p:spPr>
          <a:xfrm>
            <a:off x="2549225" y="3882375"/>
            <a:ext cx="7347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low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6" name="Google Shape;366;p33"/>
          <p:cNvSpPr txBox="1"/>
          <p:nvPr/>
        </p:nvSpPr>
        <p:spPr>
          <a:xfrm>
            <a:off x="4197250" y="3882375"/>
            <a:ext cx="7347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mid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7" name="Google Shape;367;p33"/>
          <p:cNvSpPr txBox="1"/>
          <p:nvPr/>
        </p:nvSpPr>
        <p:spPr>
          <a:xfrm>
            <a:off x="5845275" y="3882375"/>
            <a:ext cx="7347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high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8" name="Google Shape;368;p33"/>
          <p:cNvSpPr txBox="1"/>
          <p:nvPr/>
        </p:nvSpPr>
        <p:spPr>
          <a:xfrm rot="-5400000">
            <a:off x="1884493" y="3233140"/>
            <a:ext cx="9498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trivial</a:t>
            </a:r>
            <a:endParaRPr b="1" sz="1200">
              <a:solidFill>
                <a:srgbClr val="93C47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9" name="Google Shape;369;p33"/>
          <p:cNvSpPr txBox="1"/>
          <p:nvPr/>
        </p:nvSpPr>
        <p:spPr>
          <a:xfrm rot="-5400000">
            <a:off x="1736900" y="1972575"/>
            <a:ext cx="12450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comfortable</a:t>
            </a:r>
            <a:endParaRPr b="1" sz="1200">
              <a:solidFill>
                <a:srgbClr val="F6B26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0" name="Google Shape;370;p33"/>
          <p:cNvSpPr txBox="1"/>
          <p:nvPr/>
        </p:nvSpPr>
        <p:spPr>
          <a:xfrm rot="-5400000">
            <a:off x="1884493" y="820065"/>
            <a:ext cx="9498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insane</a:t>
            </a:r>
            <a:endParaRPr b="1" sz="12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1" name="Google Shape;371;p33"/>
          <p:cNvSpPr/>
          <p:nvPr/>
        </p:nvSpPr>
        <p:spPr>
          <a:xfrm>
            <a:off x="2549225" y="433825"/>
            <a:ext cx="2837775" cy="2362725"/>
          </a:xfrm>
          <a:custGeom>
            <a:rect b="b" l="l" r="r" t="t"/>
            <a:pathLst>
              <a:path extrusionOk="0" h="94509" w="113511">
                <a:moveTo>
                  <a:pt x="0" y="0"/>
                </a:moveTo>
                <a:lnTo>
                  <a:pt x="113511" y="0"/>
                </a:lnTo>
                <a:lnTo>
                  <a:pt x="0" y="94509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2" name="Google Shape;372;p33"/>
          <p:cNvSpPr/>
          <p:nvPr/>
        </p:nvSpPr>
        <p:spPr>
          <a:xfrm rot="10800000">
            <a:off x="3742200" y="1422100"/>
            <a:ext cx="2837775" cy="2362725"/>
          </a:xfrm>
          <a:custGeom>
            <a:rect b="b" l="l" r="r" t="t"/>
            <a:pathLst>
              <a:path extrusionOk="0" h="94509" w="113511">
                <a:moveTo>
                  <a:pt x="0" y="0"/>
                </a:moveTo>
                <a:lnTo>
                  <a:pt x="113511" y="0"/>
                </a:lnTo>
                <a:lnTo>
                  <a:pt x="0" y="94509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3" name="Google Shape;373;p33"/>
          <p:cNvSpPr txBox="1"/>
          <p:nvPr/>
        </p:nvSpPr>
        <p:spPr>
          <a:xfrm rot="-2276514">
            <a:off x="2625240" y="1031897"/>
            <a:ext cx="1779912" cy="377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FRUSTRATION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4" name="Google Shape;374;p33"/>
          <p:cNvSpPr txBox="1"/>
          <p:nvPr/>
        </p:nvSpPr>
        <p:spPr>
          <a:xfrm rot="-2276514">
            <a:off x="4747615" y="2964247"/>
            <a:ext cx="1779912" cy="377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BOREDOM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5" name="Google Shape;375;p33"/>
          <p:cNvSpPr txBox="1"/>
          <p:nvPr/>
        </p:nvSpPr>
        <p:spPr>
          <a:xfrm>
            <a:off x="5815400" y="233775"/>
            <a:ext cx="2837700" cy="782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new enemy may increase the level of challenge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76" name="Google Shape;376;p33"/>
          <p:cNvCxnSpPr/>
          <p:nvPr/>
        </p:nvCxnSpPr>
        <p:spPr>
          <a:xfrm rot="10800000">
            <a:off x="3761925" y="2402150"/>
            <a:ext cx="0" cy="57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1" name="Google Shape;381;p34"/>
          <p:cNvCxnSpPr/>
          <p:nvPr/>
        </p:nvCxnSpPr>
        <p:spPr>
          <a:xfrm>
            <a:off x="3429700" y="493525"/>
            <a:ext cx="0" cy="20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82" name="Google Shape;382;p34"/>
          <p:cNvCxnSpPr/>
          <p:nvPr/>
        </p:nvCxnSpPr>
        <p:spPr>
          <a:xfrm>
            <a:off x="3436050" y="2539525"/>
            <a:ext cx="242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3" name="Google Shape;383;p34"/>
          <p:cNvCxnSpPr/>
          <p:nvPr/>
        </p:nvCxnSpPr>
        <p:spPr>
          <a:xfrm flipH="1">
            <a:off x="2248350" y="2526850"/>
            <a:ext cx="1187700" cy="118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4" name="Google Shape;384;p34"/>
          <p:cNvSpPr txBox="1"/>
          <p:nvPr/>
        </p:nvSpPr>
        <p:spPr>
          <a:xfrm rot="-2700000">
            <a:off x="1694169" y="2944940"/>
            <a:ext cx="1810335" cy="215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PLAYER SKILL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5" name="Google Shape;385;p34"/>
          <p:cNvSpPr txBox="1"/>
          <p:nvPr/>
        </p:nvSpPr>
        <p:spPr>
          <a:xfrm rot="-5400000">
            <a:off x="1744950" y="1472175"/>
            <a:ext cx="2996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CHALLENGE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6" name="Google Shape;386;p34"/>
          <p:cNvSpPr txBox="1"/>
          <p:nvPr/>
        </p:nvSpPr>
        <p:spPr>
          <a:xfrm>
            <a:off x="4161300" y="2311450"/>
            <a:ext cx="975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7" name="Google Shape;387;p34"/>
          <p:cNvSpPr/>
          <p:nvPr/>
        </p:nvSpPr>
        <p:spPr>
          <a:xfrm>
            <a:off x="1991800" y="594875"/>
            <a:ext cx="1437900" cy="3325525"/>
          </a:xfrm>
          <a:custGeom>
            <a:rect b="b" l="l" r="r" t="t"/>
            <a:pathLst>
              <a:path extrusionOk="0" h="133021" w="57516">
                <a:moveTo>
                  <a:pt x="57263" y="76519"/>
                </a:moveTo>
                <a:lnTo>
                  <a:pt x="57516" y="0"/>
                </a:lnTo>
                <a:lnTo>
                  <a:pt x="0" y="56756"/>
                </a:lnTo>
                <a:lnTo>
                  <a:pt x="760" y="130488"/>
                </a:lnTo>
                <a:lnTo>
                  <a:pt x="1014" y="133021"/>
                </a:lnTo>
                <a:close/>
              </a:path>
            </a:pathLst>
          </a:custGeom>
          <a:solidFill>
            <a:srgbClr val="EEEEEE">
              <a:alpha val="50000"/>
            </a:srgbClr>
          </a:solidFill>
          <a:ln>
            <a:noFill/>
          </a:ln>
        </p:spPr>
      </p:sp>
      <p:sp>
        <p:nvSpPr>
          <p:cNvPr id="388" name="Google Shape;388;p34"/>
          <p:cNvSpPr/>
          <p:nvPr/>
        </p:nvSpPr>
        <p:spPr>
          <a:xfrm>
            <a:off x="2302200" y="607550"/>
            <a:ext cx="1133850" cy="1482225"/>
          </a:xfrm>
          <a:custGeom>
            <a:rect b="b" l="l" r="r" t="t"/>
            <a:pathLst>
              <a:path extrusionOk="0" h="59289" w="45354">
                <a:moveTo>
                  <a:pt x="45354" y="59289"/>
                </a:moveTo>
                <a:lnTo>
                  <a:pt x="0" y="44847"/>
                </a:lnTo>
                <a:lnTo>
                  <a:pt x="44847" y="0"/>
                </a:lnTo>
                <a:close/>
              </a:path>
            </a:pathLst>
          </a:custGeom>
          <a:solidFill>
            <a:srgbClr val="999999">
              <a:alpha val="50000"/>
            </a:srgbClr>
          </a:solidFill>
          <a:ln>
            <a:noFill/>
          </a:ln>
        </p:spPr>
      </p:sp>
      <p:sp>
        <p:nvSpPr>
          <p:cNvPr id="389" name="Google Shape;389;p34"/>
          <p:cNvSpPr/>
          <p:nvPr/>
        </p:nvSpPr>
        <p:spPr>
          <a:xfrm>
            <a:off x="1998150" y="2457175"/>
            <a:ext cx="1159175" cy="1482225"/>
          </a:xfrm>
          <a:custGeom>
            <a:rect b="b" l="l" r="r" t="t"/>
            <a:pathLst>
              <a:path extrusionOk="0" h="59289" w="46367">
                <a:moveTo>
                  <a:pt x="46367" y="13682"/>
                </a:moveTo>
                <a:lnTo>
                  <a:pt x="0" y="0"/>
                </a:lnTo>
                <a:lnTo>
                  <a:pt x="506" y="59289"/>
                </a:lnTo>
                <a:close/>
              </a:path>
            </a:pathLst>
          </a:custGeom>
          <a:solidFill>
            <a:srgbClr val="999999">
              <a:alpha val="50000"/>
            </a:srgbClr>
          </a:solidFill>
          <a:ln>
            <a:noFill/>
          </a:ln>
        </p:spPr>
      </p:sp>
      <p:cxnSp>
        <p:nvCxnSpPr>
          <p:cNvPr id="390" name="Google Shape;390;p34"/>
          <p:cNvCxnSpPr/>
          <p:nvPr/>
        </p:nvCxnSpPr>
        <p:spPr>
          <a:xfrm>
            <a:off x="3429700" y="2533175"/>
            <a:ext cx="1989000" cy="13365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1" name="Google Shape;391;p34"/>
          <p:cNvSpPr txBox="1"/>
          <p:nvPr/>
        </p:nvSpPr>
        <p:spPr>
          <a:xfrm>
            <a:off x="6045800" y="3312300"/>
            <a:ext cx="1887600" cy="8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Player skill increases over time…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5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Defining Difficulty</a:t>
            </a:r>
            <a:endParaRPr sz="322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6"/>
          <p:cNvSpPr txBox="1"/>
          <p:nvPr>
            <p:ph type="title"/>
          </p:nvPr>
        </p:nvSpPr>
        <p:spPr>
          <a:xfrm>
            <a:off x="2074200" y="1397400"/>
            <a:ext cx="4932300" cy="23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What do we mean by difficulty?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7"/>
          <p:cNvSpPr txBox="1"/>
          <p:nvPr>
            <p:ph type="title"/>
          </p:nvPr>
        </p:nvSpPr>
        <p:spPr>
          <a:xfrm>
            <a:off x="5389650" y="904200"/>
            <a:ext cx="1932000" cy="673500"/>
          </a:xfrm>
          <a:prstGeom prst="rect">
            <a:avLst/>
          </a:prstGeom>
          <a:solidFill>
            <a:srgbClr val="B7B7B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Reward Value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7" name="Google Shape;407;p37"/>
          <p:cNvSpPr txBox="1"/>
          <p:nvPr>
            <p:ph type="title"/>
          </p:nvPr>
        </p:nvSpPr>
        <p:spPr>
          <a:xfrm>
            <a:off x="5389675" y="2678600"/>
            <a:ext cx="1932000" cy="673500"/>
          </a:xfrm>
          <a:prstGeom prst="rect">
            <a:avLst/>
          </a:prstGeom>
          <a:solidFill>
            <a:srgbClr val="B7B7B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NPC Pathfinding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8" name="Google Shape;408;p37"/>
          <p:cNvSpPr txBox="1"/>
          <p:nvPr>
            <p:ph type="title"/>
          </p:nvPr>
        </p:nvSpPr>
        <p:spPr>
          <a:xfrm>
            <a:off x="1822325" y="1791400"/>
            <a:ext cx="1932000" cy="673500"/>
          </a:xfrm>
          <a:prstGeom prst="rect">
            <a:avLst/>
          </a:prstGeom>
          <a:solidFill>
            <a:srgbClr val="B7B7B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View Range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9" name="Google Shape;409;p37"/>
          <p:cNvSpPr txBox="1"/>
          <p:nvPr>
            <p:ph type="title"/>
          </p:nvPr>
        </p:nvSpPr>
        <p:spPr>
          <a:xfrm>
            <a:off x="1822325" y="3565800"/>
            <a:ext cx="1932000" cy="673500"/>
          </a:xfrm>
          <a:prstGeom prst="rect">
            <a:avLst/>
          </a:prstGeom>
          <a:solidFill>
            <a:srgbClr val="B7B7B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Spawn Rate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0" name="Google Shape;410;p37"/>
          <p:cNvSpPr txBox="1"/>
          <p:nvPr>
            <p:ph type="title"/>
          </p:nvPr>
        </p:nvSpPr>
        <p:spPr>
          <a:xfrm>
            <a:off x="3091788" y="904200"/>
            <a:ext cx="1932000" cy="673500"/>
          </a:xfrm>
          <a:prstGeom prst="rect">
            <a:avLst/>
          </a:prstGeom>
          <a:solidFill>
            <a:srgbClr val="B7B7B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Response Time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1" name="Google Shape;411;p37"/>
          <p:cNvSpPr txBox="1"/>
          <p:nvPr>
            <p:ph type="title"/>
          </p:nvPr>
        </p:nvSpPr>
        <p:spPr>
          <a:xfrm>
            <a:off x="4120200" y="1791400"/>
            <a:ext cx="1932000" cy="673500"/>
          </a:xfrm>
          <a:prstGeom prst="rect">
            <a:avLst/>
          </a:prstGeom>
          <a:solidFill>
            <a:srgbClr val="B7B7B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Map Viewability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2" name="Google Shape;412;p37"/>
          <p:cNvSpPr txBox="1"/>
          <p:nvPr>
            <p:ph type="title"/>
          </p:nvPr>
        </p:nvSpPr>
        <p:spPr>
          <a:xfrm>
            <a:off x="6418075" y="1791400"/>
            <a:ext cx="1932000" cy="673500"/>
          </a:xfrm>
          <a:prstGeom prst="rect">
            <a:avLst/>
          </a:prstGeom>
          <a:solidFill>
            <a:srgbClr val="B7B7B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Buff Effects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3" name="Google Shape;413;p37"/>
          <p:cNvSpPr txBox="1"/>
          <p:nvPr>
            <p:ph type="title"/>
          </p:nvPr>
        </p:nvSpPr>
        <p:spPr>
          <a:xfrm>
            <a:off x="6418075" y="3565800"/>
            <a:ext cx="1932000" cy="673500"/>
          </a:xfrm>
          <a:prstGeom prst="rect">
            <a:avLst/>
          </a:prstGeom>
          <a:solidFill>
            <a:srgbClr val="B7B7B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Nerf Effects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4" name="Google Shape;414;p37"/>
          <p:cNvSpPr txBox="1"/>
          <p:nvPr>
            <p:ph type="title"/>
          </p:nvPr>
        </p:nvSpPr>
        <p:spPr>
          <a:xfrm>
            <a:off x="3091800" y="2678588"/>
            <a:ext cx="1932000" cy="673500"/>
          </a:xfrm>
          <a:prstGeom prst="rect">
            <a:avLst/>
          </a:prstGeom>
          <a:solidFill>
            <a:srgbClr val="B7B7B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NPC Attacks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5" name="Google Shape;415;p37"/>
          <p:cNvSpPr txBox="1"/>
          <p:nvPr>
            <p:ph type="title"/>
          </p:nvPr>
        </p:nvSpPr>
        <p:spPr>
          <a:xfrm>
            <a:off x="793925" y="904200"/>
            <a:ext cx="1932000" cy="673500"/>
          </a:xfrm>
          <a:prstGeom prst="rect">
            <a:avLst/>
          </a:prstGeom>
          <a:solidFill>
            <a:srgbClr val="B7B7B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Puzzle Complexity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6" name="Google Shape;416;p37"/>
          <p:cNvSpPr txBox="1"/>
          <p:nvPr>
            <p:ph type="title"/>
          </p:nvPr>
        </p:nvSpPr>
        <p:spPr>
          <a:xfrm>
            <a:off x="4120200" y="3565800"/>
            <a:ext cx="1932000" cy="673500"/>
          </a:xfrm>
          <a:prstGeom prst="rect">
            <a:avLst/>
          </a:prstGeom>
          <a:solidFill>
            <a:srgbClr val="B7B7B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Challenge Recognition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7" name="Google Shape;417;p37"/>
          <p:cNvSpPr txBox="1"/>
          <p:nvPr>
            <p:ph type="title"/>
          </p:nvPr>
        </p:nvSpPr>
        <p:spPr>
          <a:xfrm>
            <a:off x="793925" y="2678600"/>
            <a:ext cx="1932000" cy="673500"/>
          </a:xfrm>
          <a:prstGeom prst="rect">
            <a:avLst/>
          </a:prstGeom>
          <a:solidFill>
            <a:srgbClr val="B7B7B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NPC Speed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quer with character in Apex Legends™, a free-to-play battle royale game where legendary challengers fight for glory, fame, and fortune on the fringes of the Frontier. Choose from a roster of unique characters and experience the next evolution of battle royale.&#10;Play for free now on Xbox One, PlayStation 4, and Origin for PC: http://x.ea.com/55914&#10;&#10;Music: Legend (ft. Backchat) - Performed by Jaroslav Beck and Generdyn" id="422" name="Google Shape;422;p38" title="Apex Legends Gameplay Traile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"/>
            <a:ext cx="9144000" cy="5143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f You Can Dream It, You Can Build It! 🏗️&#10;You Make It Happen. You Make It Yours. You Make Cities.&#10;&#10;Footage captured In-Game is not final and might change in time for release.&#10;&#10;BUY Cities: Skylines II NOW!&#10;https://www.paradoxinteractive.com/games/cities-skylines-ii/about&#10;&#10;----------------------------------------------------------------------&#10;&#10;Be sure to subscribe for more Cities: Skylines content! https://pdxint.at/Subscribe&#10;&#10;Official Channels&#10;https://forum.paradoxplaza.com/forum/index.php?forums/cities-skylines.859/&#10;https://www.facebook.com/CitiesSkylines&#10;https://www.twitter.com/CitiesSkylines&#10;https://www.instagram.com/CitiesSkylines&#10;https://www.discord.gg/CitiesSkylines&#10;&#10;Community Channels&#10;https://www.reddit.com/r/CitiesSkylines/&#10;https://steamcommunity.com/app/255710/workshop/" id="427" name="Google Shape;427;p39" title="Official Release Trailer | OUT NOW I Cities: Skylines II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y the Spire.&#10;Now out of Early Access on PC!&#10;&#10;Steam Page: http://store.steampowered.com/app/646570/Slay_the_Spire/&#10;&#10;Website: https://megacrit.com" id="432" name="Google Shape;432;p40" title="Slay the Spire - Official Launch Traile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-order Assassin's Creed Mirage: https://assassinscreedmirage.com&#10;Coming October 5, 2023.&#10;&#10;Watch the Assassin's Creed Mirage Gameplay Trailer&#10;&#10;About Assassin's Creed Mirage:&#10;In Assassin’s Creed Mirage, you are Basim, a cunning street thief with nightmarish visions, seeking answers and justice. After an act of deadly retribution, Basim flees Baghdad and joins an ancient organization – The Hidden Ones. As he learns their mysterious rituals and powerful tenets, he will hone his unique abilities, discover his true nature, and come to understand a new Creed – one that will change his fate in ways he never could have imagined.&#10;&#10;Learn more at: https://assassinscreedmirage.com&#10;&#10;Follow the Assassin’s Creed pages to get the latest news on Mirage:&#10;INSTAGRAM: https://www.instagram.com/assassinscreed/ &#10;FACEBOOK: https://www.facebook.com/assassinscreed&#10;TWITTER: https://twitter.com/assassinscreed&#10;&#10;#Ubisoft #AssassinsCreed&#10;&#10;About Ubisoft:&#10;Ubisoft is a creator of worlds, committed to enriching players’ lives with original and memorable entertainment experiences. Ubisoft’s global teams create and develop a deep and diverse portfolio of games, featuring brands such as Assassin’s Creed®, Brawlhalla®, For Honor®, Far Cry®, Tom Clancy’s Ghost Recon®, Just Dance®, Rabbids®, Tom Clancy’s Rainbow Six®, The Crew®, Tom Clancy’s The Division®, and Watch Dogs®. Through Ubisoft Connect, players can enjoy an ecosystem of services to enhance their gaming experience, get rewards and connect with friends across platforms. With Ubisoft+, the subscription service, they can access a growing catalog of more than 100 Ubisoft games and DLC. For the 2021–22 fiscal year, Ubisoft generated net bookings of €2,129 million. To learn more, please visit: https://www.ubisoftgroup.com.&#10;&#10;© 2023 Ubisoft Entertainment. All Rights Reserved. Ubisoft and the Ubisoft logo are registered trademarks in the US and/or other countries." id="437" name="Google Shape;437;p41" title="Assassin's Creed Mirage: Gameplay Traile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2074200" y="1397400"/>
            <a:ext cx="4932300" cy="23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021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Dynamic difficulty adjustment</a:t>
            </a: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(DDA) is the process of </a:t>
            </a:r>
            <a:r>
              <a:rPr b="1" lang="en" sz="1400">
                <a:solidFill>
                  <a:srgbClr val="2021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automatically changing parameters</a:t>
            </a: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 a game, </a:t>
            </a:r>
            <a:r>
              <a:rPr b="1" lang="en" sz="1400">
                <a:solidFill>
                  <a:srgbClr val="2021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based on player ability</a:t>
            </a: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to </a:t>
            </a:r>
            <a:r>
              <a:rPr b="1" lang="en" sz="1400">
                <a:solidFill>
                  <a:srgbClr val="2021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avoid disengaging the player</a:t>
            </a: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(if too easy) </a:t>
            </a:r>
            <a:r>
              <a:rPr b="1" lang="en" sz="1400">
                <a:solidFill>
                  <a:srgbClr val="2021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 frustrating them</a:t>
            </a: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(if  too hard).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2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Player Parameters</a:t>
            </a:r>
            <a:endParaRPr sz="322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3"/>
          <p:cNvSpPr txBox="1"/>
          <p:nvPr>
            <p:ph type="title"/>
          </p:nvPr>
        </p:nvSpPr>
        <p:spPr>
          <a:xfrm>
            <a:off x="2074200" y="1397400"/>
            <a:ext cx="4932300" cy="23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What do we control to adjust the difficulty?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4"/>
          <p:cNvSpPr txBox="1"/>
          <p:nvPr>
            <p:ph type="title"/>
          </p:nvPr>
        </p:nvSpPr>
        <p:spPr>
          <a:xfrm>
            <a:off x="5389650" y="904200"/>
            <a:ext cx="1932000" cy="673500"/>
          </a:xfrm>
          <a:prstGeom prst="rect">
            <a:avLst/>
          </a:prstGeom>
          <a:solidFill>
            <a:srgbClr val="B7B7B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Heal Rate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3" name="Google Shape;453;p44"/>
          <p:cNvSpPr txBox="1"/>
          <p:nvPr>
            <p:ph type="title"/>
          </p:nvPr>
        </p:nvSpPr>
        <p:spPr>
          <a:xfrm>
            <a:off x="5389675" y="2678600"/>
            <a:ext cx="1932000" cy="673500"/>
          </a:xfrm>
          <a:prstGeom prst="rect">
            <a:avLst/>
          </a:prstGeom>
          <a:solidFill>
            <a:srgbClr val="B7B7B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Retries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4" name="Google Shape;454;p44"/>
          <p:cNvSpPr txBox="1"/>
          <p:nvPr>
            <p:ph type="title"/>
          </p:nvPr>
        </p:nvSpPr>
        <p:spPr>
          <a:xfrm>
            <a:off x="1822325" y="1791400"/>
            <a:ext cx="1932000" cy="673500"/>
          </a:xfrm>
          <a:prstGeom prst="rect">
            <a:avLst/>
          </a:prstGeom>
          <a:solidFill>
            <a:srgbClr val="B7B7B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View Range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5" name="Google Shape;455;p44"/>
          <p:cNvSpPr txBox="1"/>
          <p:nvPr>
            <p:ph type="title"/>
          </p:nvPr>
        </p:nvSpPr>
        <p:spPr>
          <a:xfrm>
            <a:off x="1822325" y="3565800"/>
            <a:ext cx="1932000" cy="673500"/>
          </a:xfrm>
          <a:prstGeom prst="rect">
            <a:avLst/>
          </a:prstGeom>
          <a:solidFill>
            <a:srgbClr val="B7B7B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Item Generation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6" name="Google Shape;456;p44"/>
          <p:cNvSpPr txBox="1"/>
          <p:nvPr>
            <p:ph type="title"/>
          </p:nvPr>
        </p:nvSpPr>
        <p:spPr>
          <a:xfrm>
            <a:off x="3091788" y="904200"/>
            <a:ext cx="1932000" cy="673500"/>
          </a:xfrm>
          <a:prstGeom prst="rect">
            <a:avLst/>
          </a:prstGeom>
          <a:solidFill>
            <a:srgbClr val="B7B7B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Incoming Damage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7" name="Google Shape;457;p44"/>
          <p:cNvSpPr txBox="1"/>
          <p:nvPr>
            <p:ph type="title"/>
          </p:nvPr>
        </p:nvSpPr>
        <p:spPr>
          <a:xfrm>
            <a:off x="4120200" y="1791400"/>
            <a:ext cx="1932000" cy="673500"/>
          </a:xfrm>
          <a:prstGeom prst="rect">
            <a:avLst/>
          </a:prstGeom>
          <a:solidFill>
            <a:srgbClr val="B7B7B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Map Viewability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8" name="Google Shape;458;p44"/>
          <p:cNvSpPr txBox="1"/>
          <p:nvPr>
            <p:ph type="title"/>
          </p:nvPr>
        </p:nvSpPr>
        <p:spPr>
          <a:xfrm>
            <a:off x="6418075" y="1791400"/>
            <a:ext cx="1932000" cy="673500"/>
          </a:xfrm>
          <a:prstGeom prst="rect">
            <a:avLst/>
          </a:prstGeom>
          <a:solidFill>
            <a:srgbClr val="B7B7B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Effect Duration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9" name="Google Shape;459;p44"/>
          <p:cNvSpPr txBox="1"/>
          <p:nvPr>
            <p:ph type="title"/>
          </p:nvPr>
        </p:nvSpPr>
        <p:spPr>
          <a:xfrm>
            <a:off x="6418075" y="3565800"/>
            <a:ext cx="1932000" cy="673500"/>
          </a:xfrm>
          <a:prstGeom prst="rect">
            <a:avLst/>
          </a:prstGeom>
          <a:solidFill>
            <a:srgbClr val="B7B7B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Visual Cues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0" name="Google Shape;460;p44"/>
          <p:cNvSpPr txBox="1"/>
          <p:nvPr>
            <p:ph type="title"/>
          </p:nvPr>
        </p:nvSpPr>
        <p:spPr>
          <a:xfrm>
            <a:off x="3091800" y="2678588"/>
            <a:ext cx="1932000" cy="673500"/>
          </a:xfrm>
          <a:prstGeom prst="rect">
            <a:avLst/>
          </a:prstGeom>
          <a:solidFill>
            <a:srgbClr val="B7B7B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Move Speed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1" name="Google Shape;461;p44"/>
          <p:cNvSpPr txBox="1"/>
          <p:nvPr>
            <p:ph type="title"/>
          </p:nvPr>
        </p:nvSpPr>
        <p:spPr>
          <a:xfrm>
            <a:off x="793925" y="904200"/>
            <a:ext cx="1932000" cy="673500"/>
          </a:xfrm>
          <a:prstGeom prst="rect">
            <a:avLst/>
          </a:prstGeom>
          <a:solidFill>
            <a:srgbClr val="B7B7B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Outgoing Attacks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2" name="Google Shape;462;p44"/>
          <p:cNvSpPr txBox="1"/>
          <p:nvPr>
            <p:ph type="title"/>
          </p:nvPr>
        </p:nvSpPr>
        <p:spPr>
          <a:xfrm>
            <a:off x="4120200" y="3565800"/>
            <a:ext cx="1932000" cy="673500"/>
          </a:xfrm>
          <a:prstGeom prst="rect">
            <a:avLst/>
          </a:prstGeom>
          <a:solidFill>
            <a:srgbClr val="B7B7B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Hints &amp; Prompts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3" name="Google Shape;463;p44"/>
          <p:cNvSpPr txBox="1"/>
          <p:nvPr>
            <p:ph type="title"/>
          </p:nvPr>
        </p:nvSpPr>
        <p:spPr>
          <a:xfrm>
            <a:off x="793925" y="2678600"/>
            <a:ext cx="1932000" cy="673500"/>
          </a:xfrm>
          <a:prstGeom prst="rect">
            <a:avLst/>
          </a:prstGeom>
          <a:solidFill>
            <a:srgbClr val="B7B7B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Reaction Time Window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2074200" y="1397400"/>
            <a:ext cx="4932300" cy="23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2021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goal </a:t>
            </a: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of dynamic difficulty balancing is to</a:t>
            </a:r>
            <a:r>
              <a:rPr b="1" lang="en" sz="1400">
                <a:solidFill>
                  <a:srgbClr val="2021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keep the user interested</a:t>
            </a: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from the beginning to the end, providing a ‘</a:t>
            </a:r>
            <a:r>
              <a:rPr b="1" lang="en" sz="1400">
                <a:solidFill>
                  <a:srgbClr val="2021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good’</a:t>
            </a: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level of challenge.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Motivation</a:t>
            </a:r>
            <a:endParaRPr sz="322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Google Shape;80;p18"/>
          <p:cNvCxnSpPr/>
          <p:nvPr/>
        </p:nvCxnSpPr>
        <p:spPr>
          <a:xfrm>
            <a:off x="2538675" y="433825"/>
            <a:ext cx="0" cy="335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8"/>
          <p:cNvCxnSpPr/>
          <p:nvPr/>
        </p:nvCxnSpPr>
        <p:spPr>
          <a:xfrm rot="10800000">
            <a:off x="2538675" y="3784825"/>
            <a:ext cx="4041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8"/>
          <p:cNvCxnSpPr/>
          <p:nvPr/>
        </p:nvCxnSpPr>
        <p:spPr>
          <a:xfrm>
            <a:off x="3309350" y="4743850"/>
            <a:ext cx="17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8"/>
          <p:cNvSpPr txBox="1"/>
          <p:nvPr/>
        </p:nvSpPr>
        <p:spPr>
          <a:xfrm>
            <a:off x="3651425" y="4433475"/>
            <a:ext cx="975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4" name="Google Shape;84;p18"/>
          <p:cNvCxnSpPr/>
          <p:nvPr/>
        </p:nvCxnSpPr>
        <p:spPr>
          <a:xfrm rot="10800000">
            <a:off x="2061500" y="1126875"/>
            <a:ext cx="0" cy="186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8"/>
          <p:cNvSpPr txBox="1"/>
          <p:nvPr/>
        </p:nvSpPr>
        <p:spPr>
          <a:xfrm rot="-5400000">
            <a:off x="1130700" y="2064800"/>
            <a:ext cx="1348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DIFFICULTY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2549225" y="3882375"/>
            <a:ext cx="7347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4197250" y="3882375"/>
            <a:ext cx="7347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mid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5845275" y="3882375"/>
            <a:ext cx="7347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" name="Google Shape;89;p18"/>
          <p:cNvSpPr txBox="1"/>
          <p:nvPr/>
        </p:nvSpPr>
        <p:spPr>
          <a:xfrm rot="-5400000">
            <a:off x="1884493" y="3233140"/>
            <a:ext cx="9498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trivial</a:t>
            </a:r>
            <a:endParaRPr b="1" sz="1200">
              <a:solidFill>
                <a:srgbClr val="93C47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" name="Google Shape;90;p18"/>
          <p:cNvSpPr txBox="1"/>
          <p:nvPr/>
        </p:nvSpPr>
        <p:spPr>
          <a:xfrm rot="-5400000">
            <a:off x="1736900" y="1972575"/>
            <a:ext cx="12450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comfortable</a:t>
            </a:r>
            <a:endParaRPr b="1" sz="1200">
              <a:solidFill>
                <a:srgbClr val="F6B26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" name="Google Shape;91;p18"/>
          <p:cNvSpPr txBox="1"/>
          <p:nvPr/>
        </p:nvSpPr>
        <p:spPr>
          <a:xfrm rot="-5400000">
            <a:off x="1884493" y="820065"/>
            <a:ext cx="9498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insane</a:t>
            </a:r>
            <a:endParaRPr b="1" sz="12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5815400" y="233780"/>
            <a:ext cx="2641200" cy="1005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Imagine a chart of the difficulty of a game over the course of the game’s play time.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19"/>
          <p:cNvCxnSpPr/>
          <p:nvPr/>
        </p:nvCxnSpPr>
        <p:spPr>
          <a:xfrm>
            <a:off x="2538675" y="433825"/>
            <a:ext cx="0" cy="335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9"/>
          <p:cNvCxnSpPr/>
          <p:nvPr/>
        </p:nvCxnSpPr>
        <p:spPr>
          <a:xfrm rot="10800000">
            <a:off x="2538675" y="3784825"/>
            <a:ext cx="4041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9"/>
          <p:cNvCxnSpPr/>
          <p:nvPr/>
        </p:nvCxnSpPr>
        <p:spPr>
          <a:xfrm>
            <a:off x="3309350" y="4743850"/>
            <a:ext cx="17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9"/>
          <p:cNvSpPr txBox="1"/>
          <p:nvPr/>
        </p:nvSpPr>
        <p:spPr>
          <a:xfrm>
            <a:off x="3651425" y="4433475"/>
            <a:ext cx="975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1" name="Google Shape;101;p19"/>
          <p:cNvCxnSpPr/>
          <p:nvPr/>
        </p:nvCxnSpPr>
        <p:spPr>
          <a:xfrm rot="10800000">
            <a:off x="2061500" y="1126875"/>
            <a:ext cx="0" cy="186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9"/>
          <p:cNvSpPr txBox="1"/>
          <p:nvPr/>
        </p:nvSpPr>
        <p:spPr>
          <a:xfrm rot="-5400000">
            <a:off x="1130700" y="2064800"/>
            <a:ext cx="1348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DIFFICULTY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2549225" y="3882375"/>
            <a:ext cx="7347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4197250" y="3882375"/>
            <a:ext cx="7347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mid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5845275" y="3882375"/>
            <a:ext cx="7347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 rot="-5400000">
            <a:off x="1884493" y="3233140"/>
            <a:ext cx="9498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trivial</a:t>
            </a:r>
            <a:endParaRPr b="1" sz="1200">
              <a:solidFill>
                <a:srgbClr val="93C47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 rot="-5400000">
            <a:off x="1736900" y="1972575"/>
            <a:ext cx="12450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comfortable</a:t>
            </a:r>
            <a:endParaRPr b="1" sz="1200">
              <a:solidFill>
                <a:srgbClr val="F6B26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 rot="-5400000">
            <a:off x="1884493" y="820065"/>
            <a:ext cx="9498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insane</a:t>
            </a:r>
            <a:endParaRPr b="1" sz="12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5815400" y="233780"/>
            <a:ext cx="2641200" cy="1005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Most older games have a single, set ‘difficulty’ that doesn’t change and can’t  be adjusted. It just is.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0" name="Google Shape;110;p19"/>
          <p:cNvCxnSpPr/>
          <p:nvPr/>
        </p:nvCxnSpPr>
        <p:spPr>
          <a:xfrm flipH="1" rot="10800000">
            <a:off x="2770925" y="2064475"/>
            <a:ext cx="3522000" cy="63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oogle Shape;115;p20"/>
          <p:cNvCxnSpPr/>
          <p:nvPr/>
        </p:nvCxnSpPr>
        <p:spPr>
          <a:xfrm>
            <a:off x="2538675" y="433825"/>
            <a:ext cx="0" cy="335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20"/>
          <p:cNvCxnSpPr/>
          <p:nvPr/>
        </p:nvCxnSpPr>
        <p:spPr>
          <a:xfrm rot="10800000">
            <a:off x="2538675" y="3784825"/>
            <a:ext cx="4041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20"/>
          <p:cNvCxnSpPr/>
          <p:nvPr/>
        </p:nvCxnSpPr>
        <p:spPr>
          <a:xfrm>
            <a:off x="3309350" y="4743850"/>
            <a:ext cx="17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20"/>
          <p:cNvSpPr txBox="1"/>
          <p:nvPr/>
        </p:nvSpPr>
        <p:spPr>
          <a:xfrm>
            <a:off x="3651425" y="4433475"/>
            <a:ext cx="975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9" name="Google Shape;119;p20"/>
          <p:cNvCxnSpPr/>
          <p:nvPr/>
        </p:nvCxnSpPr>
        <p:spPr>
          <a:xfrm rot="10800000">
            <a:off x="2061500" y="1126875"/>
            <a:ext cx="0" cy="186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20"/>
          <p:cNvSpPr txBox="1"/>
          <p:nvPr/>
        </p:nvSpPr>
        <p:spPr>
          <a:xfrm rot="-5400000">
            <a:off x="1130700" y="2064800"/>
            <a:ext cx="1348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DIFFICULTY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2549225" y="3882375"/>
            <a:ext cx="7347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4197250" y="3882375"/>
            <a:ext cx="7347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mid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5845275" y="3882375"/>
            <a:ext cx="7347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 rot="-5400000">
            <a:off x="1884493" y="3233140"/>
            <a:ext cx="9498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trivial</a:t>
            </a:r>
            <a:endParaRPr b="1" sz="1200">
              <a:solidFill>
                <a:srgbClr val="93C47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 rot="-5400000">
            <a:off x="1736900" y="1972575"/>
            <a:ext cx="12450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comfortable</a:t>
            </a:r>
            <a:endParaRPr b="1" sz="1200">
              <a:solidFill>
                <a:srgbClr val="F6B26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 rot="-5400000">
            <a:off x="1884493" y="820065"/>
            <a:ext cx="9498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insane</a:t>
            </a:r>
            <a:endParaRPr b="1" sz="12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5815400" y="233780"/>
            <a:ext cx="2641200" cy="1005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Some games may have set levels of difficulty, that aren’t responsive, still.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8" name="Google Shape;128;p20"/>
          <p:cNvCxnSpPr/>
          <p:nvPr/>
        </p:nvCxnSpPr>
        <p:spPr>
          <a:xfrm flipH="1" rot="10800000">
            <a:off x="2770925" y="2064475"/>
            <a:ext cx="3522000" cy="63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20"/>
          <p:cNvCxnSpPr/>
          <p:nvPr/>
        </p:nvCxnSpPr>
        <p:spPr>
          <a:xfrm flipH="1" rot="10800000">
            <a:off x="2770925" y="1383625"/>
            <a:ext cx="3522000" cy="63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20"/>
          <p:cNvCxnSpPr/>
          <p:nvPr/>
        </p:nvCxnSpPr>
        <p:spPr>
          <a:xfrm flipH="1" rot="10800000">
            <a:off x="2770925" y="2745325"/>
            <a:ext cx="3522000" cy="63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20"/>
          <p:cNvSpPr txBox="1"/>
          <p:nvPr/>
        </p:nvSpPr>
        <p:spPr>
          <a:xfrm>
            <a:off x="3730400" y="2410375"/>
            <a:ext cx="1779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‘easy’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3775100" y="1674375"/>
            <a:ext cx="1779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‘normal’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3730400" y="938375"/>
            <a:ext cx="1779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‘hard’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1"/>
          <p:cNvCxnSpPr/>
          <p:nvPr/>
        </p:nvCxnSpPr>
        <p:spPr>
          <a:xfrm>
            <a:off x="2538675" y="433825"/>
            <a:ext cx="0" cy="335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1"/>
          <p:cNvCxnSpPr/>
          <p:nvPr/>
        </p:nvCxnSpPr>
        <p:spPr>
          <a:xfrm rot="10800000">
            <a:off x="2538675" y="3784825"/>
            <a:ext cx="4041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21"/>
          <p:cNvCxnSpPr/>
          <p:nvPr/>
        </p:nvCxnSpPr>
        <p:spPr>
          <a:xfrm>
            <a:off x="3309350" y="4743850"/>
            <a:ext cx="17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1"/>
          <p:cNvSpPr txBox="1"/>
          <p:nvPr/>
        </p:nvSpPr>
        <p:spPr>
          <a:xfrm>
            <a:off x="3651425" y="4433475"/>
            <a:ext cx="975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2" name="Google Shape;142;p21"/>
          <p:cNvCxnSpPr/>
          <p:nvPr/>
        </p:nvCxnSpPr>
        <p:spPr>
          <a:xfrm rot="10800000">
            <a:off x="2061500" y="1126875"/>
            <a:ext cx="0" cy="186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1"/>
          <p:cNvSpPr txBox="1"/>
          <p:nvPr/>
        </p:nvSpPr>
        <p:spPr>
          <a:xfrm rot="-5400000">
            <a:off x="1130700" y="2064800"/>
            <a:ext cx="1348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DIFFICULTY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2549225" y="3882375"/>
            <a:ext cx="7347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4197250" y="3882375"/>
            <a:ext cx="7347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mid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5845275" y="3882375"/>
            <a:ext cx="7347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 rot="-5400000">
            <a:off x="1884493" y="3233140"/>
            <a:ext cx="9498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trivial</a:t>
            </a:r>
            <a:endParaRPr b="1" sz="1200">
              <a:solidFill>
                <a:srgbClr val="93C47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 rot="-5400000">
            <a:off x="1736900" y="1972575"/>
            <a:ext cx="12450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comfortable</a:t>
            </a:r>
            <a:endParaRPr b="1" sz="1200">
              <a:solidFill>
                <a:srgbClr val="F6B26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 rot="-5400000">
            <a:off x="1884493" y="820065"/>
            <a:ext cx="9498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insane</a:t>
            </a:r>
            <a:endParaRPr b="1" sz="12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3351325" y="76630"/>
            <a:ext cx="2641200" cy="1005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Not all player experience this the same way…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1" name="Google Shape;151;p21"/>
          <p:cNvCxnSpPr/>
          <p:nvPr/>
        </p:nvCxnSpPr>
        <p:spPr>
          <a:xfrm flipH="1" rot="10800000">
            <a:off x="2770925" y="2064475"/>
            <a:ext cx="3522000" cy="63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21"/>
          <p:cNvSpPr txBox="1"/>
          <p:nvPr/>
        </p:nvSpPr>
        <p:spPr>
          <a:xfrm>
            <a:off x="6824925" y="1855375"/>
            <a:ext cx="1722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Designer’s intention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3" name="Google Shape;153;p21"/>
          <p:cNvCxnSpPr/>
          <p:nvPr/>
        </p:nvCxnSpPr>
        <p:spPr>
          <a:xfrm flipH="1" rot="10800000">
            <a:off x="2770925" y="1342750"/>
            <a:ext cx="3522000" cy="6300"/>
          </a:xfrm>
          <a:prstGeom prst="straightConnector1">
            <a:avLst/>
          </a:prstGeom>
          <a:noFill/>
          <a:ln cap="flat" cmpd="sng" w="19050">
            <a:solidFill>
              <a:srgbClr val="B4A7D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1"/>
          <p:cNvCxnSpPr/>
          <p:nvPr/>
        </p:nvCxnSpPr>
        <p:spPr>
          <a:xfrm flipH="1" rot="10800000">
            <a:off x="2770925" y="2888113"/>
            <a:ext cx="3522000" cy="6300"/>
          </a:xfrm>
          <a:prstGeom prst="straightConnector1">
            <a:avLst/>
          </a:prstGeom>
          <a:noFill/>
          <a:ln cap="flat" cmpd="sng" w="19050">
            <a:solidFill>
              <a:srgbClr val="B4A7D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21"/>
          <p:cNvSpPr txBox="1"/>
          <p:nvPr/>
        </p:nvSpPr>
        <p:spPr>
          <a:xfrm>
            <a:off x="6824925" y="1133650"/>
            <a:ext cx="1722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Jim’s Experience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6824925" y="2577100"/>
            <a:ext cx="1722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Jane’s Experience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7" name="Google Shape;157;p21"/>
          <p:cNvCxnSpPr/>
          <p:nvPr/>
        </p:nvCxnSpPr>
        <p:spPr>
          <a:xfrm rot="10800000">
            <a:off x="4525550" y="1456375"/>
            <a:ext cx="0" cy="6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4525550" y="2064475"/>
            <a:ext cx="0" cy="69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