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70" r:id="rId4"/>
    <p:sldId id="271" r:id="rId5"/>
    <p:sldId id="273" r:id="rId6"/>
    <p:sldId id="274" r:id="rId7"/>
    <p:sldId id="272" r:id="rId8"/>
    <p:sldId id="279" r:id="rId9"/>
    <p:sldId id="278" r:id="rId10"/>
    <p:sldId id="280" r:id="rId11"/>
    <p:sldId id="276" r:id="rId12"/>
    <p:sldId id="260" r:id="rId13"/>
    <p:sldId id="262" r:id="rId14"/>
    <p:sldId id="263" r:id="rId15"/>
    <p:sldId id="268" r:id="rId16"/>
    <p:sldId id="269" r:id="rId17"/>
    <p:sldId id="265" r:id="rId18"/>
  </p:sldIdLst>
  <p:sldSz cx="9145588" cy="6840538"/>
  <p:notesSz cx="6858000" cy="9144000"/>
  <p:defaultTextStyle>
    <a:defPPr>
      <a:defRPr lang="ru-RU"/>
    </a:defPPr>
    <a:lvl1pPr marL="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DF9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84" autoAdjust="0"/>
    <p:restoredTop sz="86385" autoAdjust="0"/>
  </p:normalViewPr>
  <p:slideViewPr>
    <p:cSldViewPr snapToGrid="0">
      <p:cViewPr>
        <p:scale>
          <a:sx n="100" d="100"/>
          <a:sy n="100" d="100"/>
        </p:scale>
        <p:origin x="58" y="-86"/>
      </p:cViewPr>
      <p:guideLst>
        <p:guide orient="horz" pos="2155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5"/>
              </a:solidFill>
            </a:ln>
          </c:spPr>
          <c:marker>
            <c:symbol val="circle"/>
            <c:size val="5"/>
            <c:spPr>
              <a:solidFill>
                <a:schemeClr val="accent5"/>
              </a:solidFill>
              <a:ln>
                <a:solidFill>
                  <a:schemeClr val="accent5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E2-4BB7-B871-AAC73D4856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solidFill>
                  <a:schemeClr val="accent2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5500</c:v>
                </c:pt>
                <c:pt idx="1">
                  <c:v>8200</c:v>
                </c:pt>
                <c:pt idx="2">
                  <c:v>6700</c:v>
                </c:pt>
                <c:pt idx="3">
                  <c:v>7800</c:v>
                </c:pt>
                <c:pt idx="4">
                  <c:v>5500</c:v>
                </c:pt>
                <c:pt idx="5">
                  <c:v>9000</c:v>
                </c:pt>
                <c:pt idx="6">
                  <c:v>9500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E2-4BB7-B871-AAC73D4856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661440"/>
        <c:axId val="157675520"/>
      </c:lineChart>
      <c:catAx>
        <c:axId val="1576614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57675520"/>
        <c:crosses val="autoZero"/>
        <c:auto val="1"/>
        <c:lblAlgn val="ctr"/>
        <c:lblOffset val="100"/>
        <c:noMultiLvlLbl val="0"/>
      </c:catAx>
      <c:valAx>
        <c:axId val="15767552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576614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C0BE305-0BA1-4883-A042-73B41FAE65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CF63D-91A8-4CC0-91D5-C87D8F1DFC29}" type="datetimeFigureOut">
              <a:rPr lang="ru-RU" smtClean="0"/>
              <a:pPr/>
              <a:t>11.06.2022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44A594-E8CB-4B0A-BC1D-ED4BD84F90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46D6AB-06B2-4C1C-B08D-E9FAFD5C1F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ABD56-B648-46B5-83BC-B7951B734C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93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00.85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29.72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46160-79D7-494A-95F5-9EAD0A48793D}" type="datetimeFigureOut">
              <a:rPr lang="ru-RU" smtClean="0"/>
              <a:pPr/>
              <a:t>11.06.2022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0" y="1143000"/>
            <a:ext cx="412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31EDB-FA27-422B-95D0-0B4F0FEEB43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0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BD269-D64B-4B80-9EE0-CA705938C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19507"/>
            <a:ext cx="6859191" cy="2381521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1B6DF8-481B-4BC4-8168-436B8322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592866"/>
            <a:ext cx="6859191" cy="1651546"/>
          </a:xfrm>
        </p:spPr>
        <p:txBody>
          <a:bodyPr/>
          <a:lstStyle>
            <a:lvl1pPr marL="0" indent="0" algn="ctr">
              <a:buNone/>
              <a:defRPr sz="2000"/>
            </a:lvl1pPr>
            <a:lvl2pPr marL="383634" indent="0" algn="ctr">
              <a:buNone/>
              <a:defRPr sz="1700"/>
            </a:lvl2pPr>
            <a:lvl3pPr marL="767267" indent="0" algn="ctr">
              <a:buNone/>
              <a:defRPr sz="1500"/>
            </a:lvl3pPr>
            <a:lvl4pPr marL="1150901" indent="0" algn="ctr">
              <a:buNone/>
              <a:defRPr sz="1300"/>
            </a:lvl4pPr>
            <a:lvl5pPr marL="1534534" indent="0" algn="ctr">
              <a:buNone/>
              <a:defRPr sz="1300"/>
            </a:lvl5pPr>
            <a:lvl6pPr marL="1918168" indent="0" algn="ctr">
              <a:buNone/>
              <a:defRPr sz="1300"/>
            </a:lvl6pPr>
            <a:lvl7pPr marL="2301801" indent="0" algn="ctr">
              <a:buNone/>
              <a:defRPr sz="1300"/>
            </a:lvl7pPr>
            <a:lvl8pPr marL="2685435" indent="0" algn="ctr">
              <a:buNone/>
              <a:defRPr sz="1300"/>
            </a:lvl8pPr>
            <a:lvl9pPr marL="3069068" indent="0" algn="ctr">
              <a:buNone/>
              <a:defRPr sz="13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B7368-CCA0-41EC-AB38-A8BC147D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651C-A03D-483A-AD31-FFB9A9E60656}" type="datetime1">
              <a:rPr lang="ru-RU" smtClean="0"/>
              <a:pPr/>
              <a:t>11.06.2022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00025-F268-48F9-BEBD-D700930C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D1C13F-7EDA-460C-8824-E8E995B8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56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EFA68-2996-4D9B-8537-D2ECEFC8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1DD7D7-45F8-4718-B7B4-1E7DF5C29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BAAE7-2B6E-4B82-BAE4-68169259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C9F4-7AC2-4BD8-B778-8544D7F330C3}" type="datetime1">
              <a:rPr lang="ru-RU" smtClean="0"/>
              <a:pPr/>
              <a:t>11.06.2022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70774-F656-4713-9892-B2942A60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118CF0-1E44-4C21-B811-97506BFA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9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C7FD10-8038-4C3F-8839-C6841F424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3" y="364195"/>
            <a:ext cx="1972017" cy="579704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982893-E29A-4975-9F29-18E142F2F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4195"/>
            <a:ext cx="5801732" cy="579704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CF8C5-2AB5-4500-9D47-C50E3123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6CB3-568E-47AE-B665-AD55DBA71C55}" type="datetime1">
              <a:rPr lang="ru-RU" smtClean="0"/>
              <a:pPr/>
              <a:t>11.06.2022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A9C9F2-D440-4764-82DD-289CDA3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E100F-A583-44C4-A335-FAE839E5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1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9FD25-9CE4-4FDD-A301-70AC797B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44A9A-9BF7-473C-B1E8-A3B43AC8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CC26B-53AE-40EE-A85C-2EC9194E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B06DDE-E143-4868-A50B-28FE5874951D}" type="datetime1">
              <a:rPr lang="ru-RU" smtClean="0"/>
              <a:pPr/>
              <a:t>11.06.2022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D13E96-36D8-4AF1-976D-07856922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AE184D-9A85-488E-9031-0F28ABC9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3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4A26D-F1D2-4A87-9EDD-EC14671A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5387"/>
            <a:ext cx="7888070" cy="2845473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4188FD-427F-4C60-8ABE-E1386694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77780"/>
            <a:ext cx="7888070" cy="149636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363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672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509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53453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91816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3018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8543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06906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E1854A-2460-4697-9C9E-CC914E4A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4"/>
            <a:ext cx="606453" cy="364195"/>
          </a:xfrm>
        </p:spPr>
        <p:txBody>
          <a:bodyPr/>
          <a:lstStyle>
            <a:lvl1pPr algn="l"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816" y="6165988"/>
            <a:ext cx="1941314" cy="4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6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2E2D0-EC5C-4BA3-B5BB-71296C9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FA13B-BF90-4CA6-8F75-6DCE08C21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60" y="1820978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7EDCB3-2727-418A-9C86-443499D91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5" y="1820978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341AF8-DECE-4176-912C-A75A175C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A4EB-9863-4FCB-B323-57E061AF94B9}" type="datetime1">
              <a:rPr lang="ru-RU" smtClean="0"/>
              <a:pPr/>
              <a:t>11.06.2022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8EDDB9-60A4-47F2-966C-0195B695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4FF62C-3CFA-47D0-9D21-463A0BB1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92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24B19-6C0B-4720-A3D8-F60D9C8C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4196"/>
            <a:ext cx="7888070" cy="132218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8C2CC8-966D-4092-9BAA-8404CB53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76882"/>
            <a:ext cx="3869012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4" indent="0">
              <a:buNone/>
              <a:defRPr sz="1700" b="1"/>
            </a:lvl2pPr>
            <a:lvl3pPr marL="767267" indent="0">
              <a:buNone/>
              <a:defRPr sz="1500" b="1"/>
            </a:lvl3pPr>
            <a:lvl4pPr marL="1150901" indent="0">
              <a:buNone/>
              <a:defRPr sz="1300" b="1"/>
            </a:lvl4pPr>
            <a:lvl5pPr marL="1534534" indent="0">
              <a:buNone/>
              <a:defRPr sz="1300" b="1"/>
            </a:lvl5pPr>
            <a:lvl6pPr marL="1918168" indent="0">
              <a:buNone/>
              <a:defRPr sz="1300" b="1"/>
            </a:lvl6pPr>
            <a:lvl7pPr marL="2301801" indent="0">
              <a:buNone/>
              <a:defRPr sz="1300" b="1"/>
            </a:lvl7pPr>
            <a:lvl8pPr marL="2685435" indent="0">
              <a:buNone/>
              <a:defRPr sz="1300" b="1"/>
            </a:lvl8pPr>
            <a:lvl9pPr marL="3069068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131348-ECF7-4EF2-9827-181DEA19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498697"/>
            <a:ext cx="3869012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8BCD4D-229F-46D7-B858-4112B1796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76882"/>
            <a:ext cx="3888066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4" indent="0">
              <a:buNone/>
              <a:defRPr sz="1700" b="1"/>
            </a:lvl2pPr>
            <a:lvl3pPr marL="767267" indent="0">
              <a:buNone/>
              <a:defRPr sz="1500" b="1"/>
            </a:lvl3pPr>
            <a:lvl4pPr marL="1150901" indent="0">
              <a:buNone/>
              <a:defRPr sz="1300" b="1"/>
            </a:lvl4pPr>
            <a:lvl5pPr marL="1534534" indent="0">
              <a:buNone/>
              <a:defRPr sz="1300" b="1"/>
            </a:lvl5pPr>
            <a:lvl6pPr marL="1918168" indent="0">
              <a:buNone/>
              <a:defRPr sz="1300" b="1"/>
            </a:lvl6pPr>
            <a:lvl7pPr marL="2301801" indent="0">
              <a:buNone/>
              <a:defRPr sz="1300" b="1"/>
            </a:lvl7pPr>
            <a:lvl8pPr marL="2685435" indent="0">
              <a:buNone/>
              <a:defRPr sz="1300" b="1"/>
            </a:lvl8pPr>
            <a:lvl9pPr marL="3069068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5B1D48-EA62-4709-9923-B3B07EEE5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498697"/>
            <a:ext cx="3888066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B88097-F08C-4C70-A4FC-DF2DC4F2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3F30-1746-4E27-BD7E-CAC5D8B8E376}" type="datetime1">
              <a:rPr lang="ru-RU" smtClean="0"/>
              <a:pPr/>
              <a:t>11.06.2022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276F34F-5C04-4A33-ADFC-40FBB262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FE4051-7EE1-4FD0-AC8B-688AD3D0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F85B5-DB4A-433F-B451-1F96E9D2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66C6E8-3F24-4FB4-8043-4268D9D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E716-9155-4F53-9A9F-155A557D8E17}" type="datetime1">
              <a:rPr lang="ru-RU" smtClean="0"/>
              <a:pPr/>
              <a:t>11.06.2022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CA973D-19D5-4CEF-84C9-DAF847A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5B6E7A-1053-4975-A74B-F65EB921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1897FB78-A72D-44C9-8409-41F6B78B4D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70798" y="1757638"/>
            <a:ext cx="685919" cy="91207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3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B24601-045C-4C67-83DC-48A5D7DC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73DD-91CD-44C6-9B1E-07AB72EADE6C}" type="datetime1">
              <a:rPr lang="ru-RU" smtClean="0"/>
              <a:pPr/>
              <a:t>11.06.2022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746693-0D9D-433A-BDC6-FCEE4D7C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966D0A-D8D1-4795-8FDA-C6FD223C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61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0F581-4CC2-4AFC-BD34-3068A5AD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2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1E1DF-744B-4173-ADF8-D595D10B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7" y="984911"/>
            <a:ext cx="4629954" cy="486121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77EC8F-79D9-47CD-A1B2-E46028F5C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2" y="2052163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4" indent="0">
              <a:buNone/>
              <a:defRPr sz="1200"/>
            </a:lvl2pPr>
            <a:lvl3pPr marL="767267" indent="0">
              <a:buNone/>
              <a:defRPr sz="1000"/>
            </a:lvl3pPr>
            <a:lvl4pPr marL="1150901" indent="0">
              <a:buNone/>
              <a:defRPr sz="800"/>
            </a:lvl4pPr>
            <a:lvl5pPr marL="1534534" indent="0">
              <a:buNone/>
              <a:defRPr sz="800"/>
            </a:lvl5pPr>
            <a:lvl6pPr marL="1918168" indent="0">
              <a:buNone/>
              <a:defRPr sz="800"/>
            </a:lvl6pPr>
            <a:lvl7pPr marL="2301801" indent="0">
              <a:buNone/>
              <a:defRPr sz="800"/>
            </a:lvl7pPr>
            <a:lvl8pPr marL="2685435" indent="0">
              <a:buNone/>
              <a:defRPr sz="800"/>
            </a:lvl8pPr>
            <a:lvl9pPr marL="3069068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4E4BFB-4A9A-4BB6-9C21-47D43253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1A7D-8409-45F1-8ED7-153B2E9D050F}" type="datetime1">
              <a:rPr lang="ru-RU" smtClean="0"/>
              <a:pPr/>
              <a:t>11.06.2022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2DCF0B-FD82-4F2D-9E58-0AF4F8E2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367F9F-5F9D-40B5-9A64-673EE8B8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35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943A2-37B1-44B6-88DF-8678DF2A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2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47A807-2A88-4DEC-A7D8-96280DE2F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7" y="984911"/>
            <a:ext cx="4629954" cy="4861216"/>
          </a:xfrm>
        </p:spPr>
        <p:txBody>
          <a:bodyPr/>
          <a:lstStyle>
            <a:lvl1pPr marL="0" indent="0">
              <a:buNone/>
              <a:defRPr sz="2700"/>
            </a:lvl1pPr>
            <a:lvl2pPr marL="383634" indent="0">
              <a:buNone/>
              <a:defRPr sz="2300"/>
            </a:lvl2pPr>
            <a:lvl3pPr marL="767267" indent="0">
              <a:buNone/>
              <a:defRPr sz="2000"/>
            </a:lvl3pPr>
            <a:lvl4pPr marL="1150901" indent="0">
              <a:buNone/>
              <a:defRPr sz="1700"/>
            </a:lvl4pPr>
            <a:lvl5pPr marL="1534534" indent="0">
              <a:buNone/>
              <a:defRPr sz="1700"/>
            </a:lvl5pPr>
            <a:lvl6pPr marL="1918168" indent="0">
              <a:buNone/>
              <a:defRPr sz="1700"/>
            </a:lvl6pPr>
            <a:lvl7pPr marL="2301801" indent="0">
              <a:buNone/>
              <a:defRPr sz="1700"/>
            </a:lvl7pPr>
            <a:lvl8pPr marL="2685435" indent="0">
              <a:buNone/>
              <a:defRPr sz="1700"/>
            </a:lvl8pPr>
            <a:lvl9pPr marL="3069068" indent="0">
              <a:buNone/>
              <a:defRPr sz="17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04ABA8-B9F3-42E5-92CB-E95278F8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2" y="2052163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4" indent="0">
              <a:buNone/>
              <a:defRPr sz="1200"/>
            </a:lvl2pPr>
            <a:lvl3pPr marL="767267" indent="0">
              <a:buNone/>
              <a:defRPr sz="1000"/>
            </a:lvl3pPr>
            <a:lvl4pPr marL="1150901" indent="0">
              <a:buNone/>
              <a:defRPr sz="800"/>
            </a:lvl4pPr>
            <a:lvl5pPr marL="1534534" indent="0">
              <a:buNone/>
              <a:defRPr sz="800"/>
            </a:lvl5pPr>
            <a:lvl6pPr marL="1918168" indent="0">
              <a:buNone/>
              <a:defRPr sz="800"/>
            </a:lvl6pPr>
            <a:lvl7pPr marL="2301801" indent="0">
              <a:buNone/>
              <a:defRPr sz="800"/>
            </a:lvl7pPr>
            <a:lvl8pPr marL="2685435" indent="0">
              <a:buNone/>
              <a:defRPr sz="800"/>
            </a:lvl8pPr>
            <a:lvl9pPr marL="3069068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39F4BB-8932-46E3-A304-9ABE2E07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D68-1D9B-47CC-8E1F-9EFA7E2FCDE8}" type="datetime1">
              <a:rPr lang="ru-RU" smtClean="0"/>
              <a:pPr/>
              <a:t>11.06.2022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A49D74-0FF2-41F1-A3D4-DC37FC37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17693-380D-432A-82CF-9F685037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63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00D97-69B9-4E7D-93F9-43C5A5B6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4196"/>
            <a:ext cx="7888070" cy="1322188"/>
          </a:xfrm>
          <a:prstGeom prst="rect">
            <a:avLst/>
          </a:prstGeom>
        </p:spPr>
        <p:txBody>
          <a:bodyPr vert="horz" lIns="76727" tIns="38364" rIns="76727" bIns="38364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A083F3-3ADC-4461-AABC-FACC7D7D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0978"/>
            <a:ext cx="7888070" cy="4340259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013C21-0F0D-489C-BB8E-4ADB08095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760" y="6340168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3356-57D6-4C54-91C6-311A230C5506}" type="datetime1">
              <a:rPr lang="ru-RU" smtClean="0"/>
              <a:pPr/>
              <a:t>11.06.2022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2419E3-E46A-48EA-A66F-F84AD7C94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40168"/>
            <a:ext cx="3086636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573DD-6781-4363-9F1C-9E22E2C25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3" y="6340168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09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767267" rtl="0" eaLnBrk="1" latinLnBrk="0" hangingPunct="1">
        <a:lnSpc>
          <a:spcPct val="90000"/>
        </a:lnSpc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816" indent="-191816" algn="l" defTabSz="767267" rtl="0" eaLnBrk="1" latinLnBrk="0" hangingPunct="1">
        <a:lnSpc>
          <a:spcPct val="90000"/>
        </a:lnSpc>
        <a:spcBef>
          <a:spcPts val="839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451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9083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42717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26351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09984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93618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77252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60884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634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267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0901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4534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8168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1801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5435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9068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FEBA7E-19FE-8641-BC76-8789D30E76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" y="0"/>
            <a:ext cx="9120717" cy="684053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9584ED7-4563-4E68-BF75-78BB195FF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7" y="691455"/>
            <a:ext cx="7079362" cy="4706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4" y="0"/>
            <a:ext cx="9143302" cy="684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27" tIns="38364" rIns="76727" bIns="3836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1218E-3040-4EE9-B5FF-5B1E40430C75}"/>
              </a:ext>
            </a:extLst>
          </p:cNvPr>
          <p:cNvSpPr txBox="1"/>
          <p:nvPr/>
        </p:nvSpPr>
        <p:spPr>
          <a:xfrm>
            <a:off x="797745" y="2691970"/>
            <a:ext cx="7077425" cy="2001081"/>
          </a:xfrm>
          <a:prstGeom prst="rect">
            <a:avLst/>
          </a:prstGeom>
          <a:noFill/>
        </p:spPr>
        <p:txBody>
          <a:bodyPr wrap="none" lIns="76727" tIns="38364" rIns="76727" bIns="38364" rtlCol="0">
            <a:spAutoFit/>
          </a:bodyPr>
          <a:lstStyle/>
          <a:p>
            <a:r>
              <a:rPr lang="ru-RU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Выпускная квалификационная работа</a:t>
            </a:r>
          </a:p>
          <a:p>
            <a:r>
              <a:rPr lang="ru-RU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курсу «</a:t>
            </a:r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</a:t>
            </a:r>
            <a:r>
              <a:rPr lang="ru-RU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</a:p>
          <a:p>
            <a:endParaRPr lang="ru-RU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Слушатель: Холманский Евгений Игоревич</a:t>
            </a:r>
          </a:p>
          <a:p>
            <a:endParaRPr lang="ru-RU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270" cy="215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270" cy="21575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54" y="630991"/>
            <a:ext cx="3522006" cy="8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043941" y="4263264"/>
            <a:ext cx="3596639" cy="81417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3996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ОБУЧЕНИЕ МОДЕЛЕЙ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9B1BD6C-9D31-42AB-8090-BA5EF456596E}"/>
              </a:ext>
            </a:extLst>
          </p:cNvPr>
          <p:cNvSpPr txBox="1">
            <a:spLocks/>
          </p:cNvSpPr>
          <p:nvPr/>
        </p:nvSpPr>
        <p:spPr>
          <a:xfrm>
            <a:off x="623996" y="574797"/>
            <a:ext cx="7888070" cy="521862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700" b="1" dirty="0">
              <a:solidFill>
                <a:srgbClr val="0070C0"/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623996" y="1740038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Заголовок 5"/>
          <p:cNvSpPr txBox="1">
            <a:spLocks/>
          </p:cNvSpPr>
          <p:nvPr/>
        </p:nvSpPr>
        <p:spPr>
          <a:xfrm>
            <a:off x="609422" y="1077917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ПРОГНОЗА УПРОГОСТИ ПРИ РАСТЯЖЕНИИ И ПРОЧНОСТИ ПРИ РАСТЯЖЕНИИ </a:t>
            </a:r>
            <a:endParaRPr lang="ru-RU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Прямая соединительная линия 64"/>
          <p:cNvCxnSpPr/>
          <p:nvPr/>
        </p:nvCxnSpPr>
        <p:spPr>
          <a:xfrm>
            <a:off x="623996" y="1740038"/>
            <a:ext cx="0" cy="3530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623996" y="5270688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957943" y="1742201"/>
            <a:ext cx="5882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</a:t>
            </a:r>
            <a:r>
              <a:rPr lang="ru-RU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гипперпараметров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9" name="Table Placeholder 5">
            <a:extLst>
              <a:ext uri="{FF2B5EF4-FFF2-40B4-BE49-F238E27FC236}">
                <a16:creationId xmlns:a16="http://schemas.microsoft.com/office/drawing/2014/main" id="{E1471623-84B9-43A7-83A4-0B955450F0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216514"/>
              </p:ext>
            </p:extLst>
          </p:nvPr>
        </p:nvGraphicFramePr>
        <p:xfrm>
          <a:off x="1043941" y="2106365"/>
          <a:ext cx="7453552" cy="1722120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2892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ru-RU" altLang="ko-KR" sz="1100" b="1" spc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параметр</a:t>
                      </a:r>
                      <a:endParaRPr lang="en-JM" altLang="ko-KR" sz="1100" b="1" spc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100" b="1" spc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en-JM" altLang="ko-KR" sz="1100" b="1" spc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100" b="1" spc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  <a:endParaRPr lang="en-JM" altLang="ko-KR" sz="1100" b="1" spc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100" b="1" spc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 score</a:t>
                      </a:r>
                      <a:endParaRPr lang="en-JM" altLang="ko-KR" sz="1100" b="1" spc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Модуль упругости при растяжении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LinearRegression_upr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0.160518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Прочность при растяжении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LinearRegression_pr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0.150917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Модуль упругости при растяжении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KNeighborsRegressor_upr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0.160652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-0.005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559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ru-RU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Прочность при растяжении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KNeighborsRegressor_pr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0.150263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0.016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ru-RU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Модуль упругости при растяжении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RandomForestRegressor_upr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0.162359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0.034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62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Прочность при растяжении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RandomForestRegressor_pr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0.150573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748539"/>
                  </a:ext>
                </a:extLst>
              </a:tr>
            </a:tbl>
          </a:graphicData>
        </a:graphic>
      </p:graphicFrame>
      <p:sp>
        <p:nvSpPr>
          <p:cNvPr id="35" name="Прямоугольник 34"/>
          <p:cNvSpPr/>
          <p:nvPr/>
        </p:nvSpPr>
        <p:spPr>
          <a:xfrm>
            <a:off x="1043941" y="3924710"/>
            <a:ext cx="35966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редняя абсолютная ошибка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900853" y="4263264"/>
            <a:ext cx="3596639" cy="81417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4900853" y="3924710"/>
            <a:ext cx="35966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Коэффициент детерминации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43941" y="4438585"/>
                <a:ext cx="3596639" cy="469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41" y="4438585"/>
                <a:ext cx="3596639" cy="469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4900852" y="4438585"/>
                <a:ext cx="3596639" cy="555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852" y="4438585"/>
                <a:ext cx="3596639" cy="555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50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3996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ОБУЧЕНИЕ МОДЕЛЕЙ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9B1BD6C-9D31-42AB-8090-BA5EF456596E}"/>
              </a:ext>
            </a:extLst>
          </p:cNvPr>
          <p:cNvSpPr txBox="1">
            <a:spLocks/>
          </p:cNvSpPr>
          <p:nvPr/>
        </p:nvSpPr>
        <p:spPr>
          <a:xfrm>
            <a:off x="623996" y="574797"/>
            <a:ext cx="7888070" cy="521862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700" b="1" dirty="0">
              <a:solidFill>
                <a:srgbClr val="0070C0"/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23996" y="1592262"/>
            <a:ext cx="0" cy="5086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23996" y="1592262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1496786" y="164654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Удаление выбросов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623996" y="2093005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957943" y="1723492"/>
            <a:ext cx="1077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baseline="30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3600" baseline="30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09422" y="2283272"/>
            <a:ext cx="0" cy="5086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09422" y="2283271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1482212" y="233755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Нормализация данных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609422" y="2784014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943369" y="2414501"/>
            <a:ext cx="1077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baseline="30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3600" baseline="30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609422" y="2982293"/>
            <a:ext cx="0" cy="5086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422" y="2982293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1482212" y="303657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Текст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609422" y="3483036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943369" y="3113523"/>
            <a:ext cx="1077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baseline="30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3600" baseline="30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623996" y="3694538"/>
            <a:ext cx="0" cy="5086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23996" y="3694537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1496786" y="374882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Текст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623996" y="4195280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957943" y="3825767"/>
            <a:ext cx="1077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baseline="30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3600" baseline="30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623996" y="4389682"/>
            <a:ext cx="0" cy="5086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623996" y="4389682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1496786" y="44439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Текст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623996" y="4890425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957943" y="4520912"/>
            <a:ext cx="1077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baseline="30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3600" baseline="30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5770006" y="1403514"/>
            <a:ext cx="2457854" cy="3040454"/>
          </a:xfrm>
          <a:prstGeom prst="rect">
            <a:avLst/>
          </a:prstGeom>
          <a:solidFill>
            <a:srgbClr val="DF9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Текст 2">
            <a:extLst>
              <a:ext uri="{FF2B5EF4-FFF2-40B4-BE49-F238E27FC236}">
                <a16:creationId xmlns:a16="http://schemas.microsoft.com/office/drawing/2014/main" id="{7FCFAF51-5302-461E-8D95-9F8CDA1ACBFF}"/>
              </a:ext>
            </a:extLst>
          </p:cNvPr>
          <p:cNvSpPr txBox="1">
            <a:spLocks/>
          </p:cNvSpPr>
          <p:nvPr/>
        </p:nvSpPr>
        <p:spPr>
          <a:xfrm>
            <a:off x="6246916" y="1808163"/>
            <a:ext cx="2047998" cy="3351666"/>
          </a:xfrm>
          <a:prstGeom prst="rect">
            <a:avLst/>
          </a:prstGeom>
        </p:spPr>
        <p:txBody>
          <a:bodyPr vert="horz" lIns="76727" tIns="38364" rIns="76727" bIns="38364" rtlCol="0">
            <a:no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Текст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41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9" name="Заголовок 5"/>
          <p:cNvSpPr>
            <a:spLocks noGrp="1"/>
          </p:cNvSpPr>
          <p:nvPr>
            <p:ph type="title"/>
          </p:nvPr>
        </p:nvSpPr>
        <p:spPr>
          <a:xfrm>
            <a:off x="515139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ЗАГОЛОВОК ТАБЛИЦА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idx="1"/>
          </p:nvPr>
        </p:nvSpPr>
        <p:spPr>
          <a:xfrm>
            <a:off x="836558" y="1900547"/>
            <a:ext cx="2297965" cy="3021497"/>
          </a:xfrm>
        </p:spPr>
        <p:txBody>
          <a:bodyPr>
            <a:normAutofit/>
          </a:bodyPr>
          <a:lstStyle/>
          <a:p>
            <a:r>
              <a:rPr lang="ru-R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</a:t>
            </a:r>
            <a:r>
              <a:rPr lang="ru-R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таблицы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23996" y="1592263"/>
            <a:ext cx="0" cy="34151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23996" y="5007429"/>
            <a:ext cx="8255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23996" y="1592262"/>
            <a:ext cx="8255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Placeholder 5">
            <a:extLst>
              <a:ext uri="{FF2B5EF4-FFF2-40B4-BE49-F238E27FC236}">
                <a16:creationId xmlns:a16="http://schemas.microsoft.com/office/drawing/2014/main" id="{848F1BA6-A34B-46FD-AFD7-9CD45537DA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790948"/>
              </p:ext>
            </p:extLst>
          </p:nvPr>
        </p:nvGraphicFramePr>
        <p:xfrm>
          <a:off x="3446274" y="1559605"/>
          <a:ext cx="5022812" cy="2195965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36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70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9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9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9C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9C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56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564"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56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564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Placeholder 5">
            <a:extLst>
              <a:ext uri="{FF2B5EF4-FFF2-40B4-BE49-F238E27FC236}">
                <a16:creationId xmlns:a16="http://schemas.microsoft.com/office/drawing/2014/main" id="{E1471623-84B9-43A7-83A4-0B955450F0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754034"/>
              </p:ext>
            </p:extLst>
          </p:nvPr>
        </p:nvGraphicFramePr>
        <p:xfrm>
          <a:off x="3461093" y="3853543"/>
          <a:ext cx="5018879" cy="2166257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365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946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9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98"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9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198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92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>
            <a:extLst>
              <a:ext uri="{FF2B5EF4-FFF2-40B4-BE49-F238E27FC236}">
                <a16:creationId xmlns:a16="http://schemas.microsoft.com/office/drawing/2014/main" id="{7FCFAF51-5302-461E-8D95-9F8CDA1ACBFF}"/>
              </a:ext>
            </a:extLst>
          </p:cNvPr>
          <p:cNvSpPr txBox="1">
            <a:spLocks/>
          </p:cNvSpPr>
          <p:nvPr/>
        </p:nvSpPr>
        <p:spPr>
          <a:xfrm>
            <a:off x="4844937" y="2043759"/>
            <a:ext cx="3524604" cy="2754609"/>
          </a:xfrm>
          <a:prstGeom prst="rect">
            <a:avLst/>
          </a:prstGeom>
        </p:spPr>
        <p:txBody>
          <a:bodyPr vert="horz" lIns="76727" tIns="38364" rIns="76727" bIns="3836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700" b="1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Иванов Иван Иванович</a:t>
            </a:r>
          </a:p>
          <a:p>
            <a:r>
              <a:rPr lang="ru-RU" sz="15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Старший преподаватель кафедры</a:t>
            </a:r>
            <a:r>
              <a:rPr lang="en-US" sz="15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Радиоэлектронные системы и устройства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Являясь всего лишь частью общей картины, интерактивные прототипы ассоциативно распределены по отраслям.</a:t>
            </a:r>
          </a:p>
          <a:p>
            <a:endParaRPr lang="ru-RU" sz="1500" baseline="30000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16946" y="870334"/>
            <a:ext cx="3470313" cy="4748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7FCFAF51-5302-461E-8D95-9F8CDA1ACBFF}"/>
              </a:ext>
            </a:extLst>
          </p:cNvPr>
          <p:cNvSpPr txBox="1">
            <a:spLocks/>
          </p:cNvSpPr>
          <p:nvPr/>
        </p:nvSpPr>
        <p:spPr>
          <a:xfrm>
            <a:off x="616945" y="2525748"/>
            <a:ext cx="3524604" cy="1437438"/>
          </a:xfrm>
          <a:prstGeom prst="rect">
            <a:avLst/>
          </a:prstGeom>
        </p:spPr>
        <p:txBody>
          <a:bodyPr vert="horz" lIns="76727" tIns="38364" rIns="76727" bIns="3836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700" b="1" baseline="30000" dirty="0">
                <a:solidFill>
                  <a:srgbClr val="000000"/>
                </a:solidFill>
                <a:latin typeface="Montserrat" panose="00000500000000000000" pitchFamily="2" charset="-52"/>
              </a:rPr>
              <a:t>Фото</a:t>
            </a:r>
            <a:endParaRPr lang="ru-RU" sz="1500" baseline="30000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4573588" y="1592263"/>
            <a:ext cx="0" cy="341516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573589" y="5007429"/>
            <a:ext cx="82555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4573589" y="1592262"/>
            <a:ext cx="82555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4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6558" y="1900547"/>
            <a:ext cx="2297965" cy="3021497"/>
          </a:xfrm>
        </p:spPr>
        <p:txBody>
          <a:bodyPr>
            <a:norm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Описание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графика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18" name="Заголовок 5"/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ЗАГОЛОВОК ГРАФИК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34C130BB-19C6-402B-9801-762887061C5C}"/>
              </a:ext>
            </a:extLst>
          </p:cNvPr>
          <p:cNvSpPr/>
          <p:nvPr/>
        </p:nvSpPr>
        <p:spPr>
          <a:xfrm>
            <a:off x="3627329" y="1973263"/>
            <a:ext cx="1089025" cy="33909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D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B20BD46B-833A-4D62-895D-E98DE0483D0A}"/>
              </a:ext>
            </a:extLst>
          </p:cNvPr>
          <p:cNvSpPr/>
          <p:nvPr/>
        </p:nvSpPr>
        <p:spPr>
          <a:xfrm>
            <a:off x="3627329" y="4159251"/>
            <a:ext cx="1089025" cy="1204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D"/>
          </a:p>
        </p:txBody>
      </p:sp>
      <p:sp>
        <p:nvSpPr>
          <p:cNvPr id="21" name="Freeform: Shape 18">
            <a:extLst>
              <a:ext uri="{FF2B5EF4-FFF2-40B4-BE49-F238E27FC236}">
                <a16:creationId xmlns:a16="http://schemas.microsoft.com/office/drawing/2014/main" id="{5E0544F5-84A8-4F68-91C5-C61CCC19EB2E}"/>
              </a:ext>
            </a:extLst>
          </p:cNvPr>
          <p:cNvSpPr/>
          <p:nvPr/>
        </p:nvSpPr>
        <p:spPr>
          <a:xfrm>
            <a:off x="3627329" y="1973263"/>
            <a:ext cx="1089025" cy="3390900"/>
          </a:xfrm>
          <a:custGeom>
            <a:avLst/>
            <a:gdLst>
              <a:gd name="connsiteX0" fmla="*/ 81841 w 900256"/>
              <a:gd name="connsiteY0" fmla="*/ 2335635 h 2616186"/>
              <a:gd name="connsiteX1" fmla="*/ 81841 w 900256"/>
              <a:gd name="connsiteY1" fmla="*/ 2520830 h 2616186"/>
              <a:gd name="connsiteX2" fmla="*/ 818412 w 900256"/>
              <a:gd name="connsiteY2" fmla="*/ 2520830 h 2616186"/>
              <a:gd name="connsiteX3" fmla="*/ 818412 w 900256"/>
              <a:gd name="connsiteY3" fmla="*/ 2335635 h 2616186"/>
              <a:gd name="connsiteX4" fmla="*/ 81842 w 900256"/>
              <a:gd name="connsiteY4" fmla="*/ 2086715 h 2616186"/>
              <a:gd name="connsiteX5" fmla="*/ 81842 w 900256"/>
              <a:gd name="connsiteY5" fmla="*/ 2271910 h 2616186"/>
              <a:gd name="connsiteX6" fmla="*/ 818413 w 900256"/>
              <a:gd name="connsiteY6" fmla="*/ 2271910 h 2616186"/>
              <a:gd name="connsiteX7" fmla="*/ 818413 w 900256"/>
              <a:gd name="connsiteY7" fmla="*/ 2086715 h 2616186"/>
              <a:gd name="connsiteX8" fmla="*/ 81842 w 900256"/>
              <a:gd name="connsiteY8" fmla="*/ 1837795 h 2616186"/>
              <a:gd name="connsiteX9" fmla="*/ 81842 w 900256"/>
              <a:gd name="connsiteY9" fmla="*/ 2022990 h 2616186"/>
              <a:gd name="connsiteX10" fmla="*/ 818413 w 900256"/>
              <a:gd name="connsiteY10" fmla="*/ 2022990 h 2616186"/>
              <a:gd name="connsiteX11" fmla="*/ 818413 w 900256"/>
              <a:gd name="connsiteY11" fmla="*/ 1837795 h 2616186"/>
              <a:gd name="connsiteX12" fmla="*/ 81842 w 900256"/>
              <a:gd name="connsiteY12" fmla="*/ 1588875 h 2616186"/>
              <a:gd name="connsiteX13" fmla="*/ 81842 w 900256"/>
              <a:gd name="connsiteY13" fmla="*/ 1774070 h 2616186"/>
              <a:gd name="connsiteX14" fmla="*/ 818413 w 900256"/>
              <a:gd name="connsiteY14" fmla="*/ 1774070 h 2616186"/>
              <a:gd name="connsiteX15" fmla="*/ 818413 w 900256"/>
              <a:gd name="connsiteY15" fmla="*/ 1588875 h 2616186"/>
              <a:gd name="connsiteX16" fmla="*/ 81842 w 900256"/>
              <a:gd name="connsiteY16" fmla="*/ 1339955 h 2616186"/>
              <a:gd name="connsiteX17" fmla="*/ 81842 w 900256"/>
              <a:gd name="connsiteY17" fmla="*/ 1525150 h 2616186"/>
              <a:gd name="connsiteX18" fmla="*/ 818413 w 900256"/>
              <a:gd name="connsiteY18" fmla="*/ 1525150 h 2616186"/>
              <a:gd name="connsiteX19" fmla="*/ 818413 w 900256"/>
              <a:gd name="connsiteY19" fmla="*/ 1339955 h 2616186"/>
              <a:gd name="connsiteX20" fmla="*/ 81841 w 900256"/>
              <a:gd name="connsiteY20" fmla="*/ 1091035 h 2616186"/>
              <a:gd name="connsiteX21" fmla="*/ 81841 w 900256"/>
              <a:gd name="connsiteY21" fmla="*/ 1276230 h 2616186"/>
              <a:gd name="connsiteX22" fmla="*/ 818412 w 900256"/>
              <a:gd name="connsiteY22" fmla="*/ 1276230 h 2616186"/>
              <a:gd name="connsiteX23" fmla="*/ 818412 w 900256"/>
              <a:gd name="connsiteY23" fmla="*/ 1091035 h 2616186"/>
              <a:gd name="connsiteX24" fmla="*/ 81842 w 900256"/>
              <a:gd name="connsiteY24" fmla="*/ 842115 h 2616186"/>
              <a:gd name="connsiteX25" fmla="*/ 81842 w 900256"/>
              <a:gd name="connsiteY25" fmla="*/ 1027310 h 2616186"/>
              <a:gd name="connsiteX26" fmla="*/ 818413 w 900256"/>
              <a:gd name="connsiteY26" fmla="*/ 1027310 h 2616186"/>
              <a:gd name="connsiteX27" fmla="*/ 818413 w 900256"/>
              <a:gd name="connsiteY27" fmla="*/ 842115 h 2616186"/>
              <a:gd name="connsiteX28" fmla="*/ 81842 w 900256"/>
              <a:gd name="connsiteY28" fmla="*/ 593195 h 2616186"/>
              <a:gd name="connsiteX29" fmla="*/ 81842 w 900256"/>
              <a:gd name="connsiteY29" fmla="*/ 778390 h 2616186"/>
              <a:gd name="connsiteX30" fmla="*/ 818413 w 900256"/>
              <a:gd name="connsiteY30" fmla="*/ 778390 h 2616186"/>
              <a:gd name="connsiteX31" fmla="*/ 818413 w 900256"/>
              <a:gd name="connsiteY31" fmla="*/ 593195 h 2616186"/>
              <a:gd name="connsiteX32" fmla="*/ 81842 w 900256"/>
              <a:gd name="connsiteY32" fmla="*/ 344275 h 2616186"/>
              <a:gd name="connsiteX33" fmla="*/ 81842 w 900256"/>
              <a:gd name="connsiteY33" fmla="*/ 529470 h 2616186"/>
              <a:gd name="connsiteX34" fmla="*/ 818413 w 900256"/>
              <a:gd name="connsiteY34" fmla="*/ 529470 h 2616186"/>
              <a:gd name="connsiteX35" fmla="*/ 818413 w 900256"/>
              <a:gd name="connsiteY35" fmla="*/ 344275 h 2616186"/>
              <a:gd name="connsiteX36" fmla="*/ 81842 w 900256"/>
              <a:gd name="connsiteY36" fmla="*/ 95355 h 2616186"/>
              <a:gd name="connsiteX37" fmla="*/ 81842 w 900256"/>
              <a:gd name="connsiteY37" fmla="*/ 280550 h 2616186"/>
              <a:gd name="connsiteX38" fmla="*/ 818413 w 900256"/>
              <a:gd name="connsiteY38" fmla="*/ 280550 h 2616186"/>
              <a:gd name="connsiteX39" fmla="*/ 818413 w 900256"/>
              <a:gd name="connsiteY39" fmla="*/ 95355 h 2616186"/>
              <a:gd name="connsiteX40" fmla="*/ 0 w 900256"/>
              <a:gd name="connsiteY40" fmla="*/ 0 h 2616186"/>
              <a:gd name="connsiteX41" fmla="*/ 900256 w 900256"/>
              <a:gd name="connsiteY41" fmla="*/ 0 h 2616186"/>
              <a:gd name="connsiteX42" fmla="*/ 900256 w 900256"/>
              <a:gd name="connsiteY42" fmla="*/ 2616186 h 2616186"/>
              <a:gd name="connsiteX43" fmla="*/ 0 w 900256"/>
              <a:gd name="connsiteY43" fmla="*/ 2616186 h 26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00256" h="2616186">
                <a:moveTo>
                  <a:pt x="81841" y="2335635"/>
                </a:moveTo>
                <a:lnTo>
                  <a:pt x="81841" y="2520830"/>
                </a:lnTo>
                <a:lnTo>
                  <a:pt x="818412" y="2520830"/>
                </a:lnTo>
                <a:lnTo>
                  <a:pt x="818412" y="2335635"/>
                </a:lnTo>
                <a:close/>
                <a:moveTo>
                  <a:pt x="81842" y="2086715"/>
                </a:moveTo>
                <a:lnTo>
                  <a:pt x="81842" y="2271910"/>
                </a:lnTo>
                <a:lnTo>
                  <a:pt x="818413" y="2271910"/>
                </a:lnTo>
                <a:lnTo>
                  <a:pt x="818413" y="2086715"/>
                </a:lnTo>
                <a:close/>
                <a:moveTo>
                  <a:pt x="81842" y="1837795"/>
                </a:moveTo>
                <a:lnTo>
                  <a:pt x="81842" y="2022990"/>
                </a:lnTo>
                <a:lnTo>
                  <a:pt x="818413" y="2022990"/>
                </a:lnTo>
                <a:lnTo>
                  <a:pt x="818413" y="1837795"/>
                </a:lnTo>
                <a:close/>
                <a:moveTo>
                  <a:pt x="81842" y="1588875"/>
                </a:moveTo>
                <a:lnTo>
                  <a:pt x="81842" y="1774070"/>
                </a:lnTo>
                <a:lnTo>
                  <a:pt x="818413" y="1774070"/>
                </a:lnTo>
                <a:lnTo>
                  <a:pt x="818413" y="1588875"/>
                </a:lnTo>
                <a:close/>
                <a:moveTo>
                  <a:pt x="81842" y="1339955"/>
                </a:moveTo>
                <a:lnTo>
                  <a:pt x="81842" y="1525150"/>
                </a:lnTo>
                <a:lnTo>
                  <a:pt x="818413" y="1525150"/>
                </a:lnTo>
                <a:lnTo>
                  <a:pt x="818413" y="1339955"/>
                </a:lnTo>
                <a:close/>
                <a:moveTo>
                  <a:pt x="81841" y="1091035"/>
                </a:moveTo>
                <a:lnTo>
                  <a:pt x="81841" y="1276230"/>
                </a:lnTo>
                <a:lnTo>
                  <a:pt x="818412" y="1276230"/>
                </a:lnTo>
                <a:lnTo>
                  <a:pt x="818412" y="1091035"/>
                </a:lnTo>
                <a:close/>
                <a:moveTo>
                  <a:pt x="81842" y="842115"/>
                </a:moveTo>
                <a:lnTo>
                  <a:pt x="81842" y="1027310"/>
                </a:lnTo>
                <a:lnTo>
                  <a:pt x="818413" y="1027310"/>
                </a:lnTo>
                <a:lnTo>
                  <a:pt x="818413" y="842115"/>
                </a:lnTo>
                <a:close/>
                <a:moveTo>
                  <a:pt x="81842" y="593195"/>
                </a:moveTo>
                <a:lnTo>
                  <a:pt x="81842" y="778390"/>
                </a:lnTo>
                <a:lnTo>
                  <a:pt x="818413" y="778390"/>
                </a:lnTo>
                <a:lnTo>
                  <a:pt x="818413" y="593195"/>
                </a:lnTo>
                <a:close/>
                <a:moveTo>
                  <a:pt x="81842" y="344275"/>
                </a:moveTo>
                <a:lnTo>
                  <a:pt x="81842" y="529470"/>
                </a:lnTo>
                <a:lnTo>
                  <a:pt x="818413" y="529470"/>
                </a:lnTo>
                <a:lnTo>
                  <a:pt x="818413" y="344275"/>
                </a:lnTo>
                <a:close/>
                <a:moveTo>
                  <a:pt x="81842" y="95355"/>
                </a:moveTo>
                <a:lnTo>
                  <a:pt x="81842" y="280550"/>
                </a:lnTo>
                <a:lnTo>
                  <a:pt x="818413" y="280550"/>
                </a:lnTo>
                <a:lnTo>
                  <a:pt x="818413" y="95355"/>
                </a:lnTo>
                <a:close/>
                <a:moveTo>
                  <a:pt x="0" y="0"/>
                </a:moveTo>
                <a:lnTo>
                  <a:pt x="900256" y="0"/>
                </a:lnTo>
                <a:lnTo>
                  <a:pt x="900256" y="2616186"/>
                </a:lnTo>
                <a:lnTo>
                  <a:pt x="0" y="26161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D"/>
          </a:p>
        </p:txBody>
      </p:sp>
      <p:sp>
        <p:nvSpPr>
          <p:cNvPr id="22" name="Rectangle 31">
            <a:extLst>
              <a:ext uri="{FF2B5EF4-FFF2-40B4-BE49-F238E27FC236}">
                <a16:creationId xmlns:a16="http://schemas.microsoft.com/office/drawing/2014/main" id="{6E5C8517-E6C4-473D-9230-7B2D7CF445AD}"/>
              </a:ext>
            </a:extLst>
          </p:cNvPr>
          <p:cNvSpPr/>
          <p:nvPr/>
        </p:nvSpPr>
        <p:spPr>
          <a:xfrm>
            <a:off x="4892567" y="1973263"/>
            <a:ext cx="1089025" cy="33909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D"/>
          </a:p>
        </p:txBody>
      </p:sp>
      <p:sp>
        <p:nvSpPr>
          <p:cNvPr id="23" name="Rectangle 32">
            <a:extLst>
              <a:ext uri="{FF2B5EF4-FFF2-40B4-BE49-F238E27FC236}">
                <a16:creationId xmlns:a16="http://schemas.microsoft.com/office/drawing/2014/main" id="{E4A7AB46-C78D-4DA5-91B3-D1E510854D49}"/>
              </a:ext>
            </a:extLst>
          </p:cNvPr>
          <p:cNvSpPr/>
          <p:nvPr/>
        </p:nvSpPr>
        <p:spPr>
          <a:xfrm>
            <a:off x="4892567" y="2154239"/>
            <a:ext cx="1089025" cy="3209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D"/>
          </a:p>
        </p:txBody>
      </p:sp>
      <p:sp>
        <p:nvSpPr>
          <p:cNvPr id="24" name="Freeform: Shape 33">
            <a:extLst>
              <a:ext uri="{FF2B5EF4-FFF2-40B4-BE49-F238E27FC236}">
                <a16:creationId xmlns:a16="http://schemas.microsoft.com/office/drawing/2014/main" id="{98C8F69A-3642-427A-B518-984C49D09FC2}"/>
              </a:ext>
            </a:extLst>
          </p:cNvPr>
          <p:cNvSpPr/>
          <p:nvPr/>
        </p:nvSpPr>
        <p:spPr>
          <a:xfrm>
            <a:off x="4892567" y="1973263"/>
            <a:ext cx="1089025" cy="3390900"/>
          </a:xfrm>
          <a:custGeom>
            <a:avLst/>
            <a:gdLst>
              <a:gd name="connsiteX0" fmla="*/ 81841 w 900256"/>
              <a:gd name="connsiteY0" fmla="*/ 2335635 h 2616186"/>
              <a:gd name="connsiteX1" fmla="*/ 81841 w 900256"/>
              <a:gd name="connsiteY1" fmla="*/ 2520830 h 2616186"/>
              <a:gd name="connsiteX2" fmla="*/ 818412 w 900256"/>
              <a:gd name="connsiteY2" fmla="*/ 2520830 h 2616186"/>
              <a:gd name="connsiteX3" fmla="*/ 818412 w 900256"/>
              <a:gd name="connsiteY3" fmla="*/ 2335635 h 2616186"/>
              <a:gd name="connsiteX4" fmla="*/ 81842 w 900256"/>
              <a:gd name="connsiteY4" fmla="*/ 2086715 h 2616186"/>
              <a:gd name="connsiteX5" fmla="*/ 81842 w 900256"/>
              <a:gd name="connsiteY5" fmla="*/ 2271910 h 2616186"/>
              <a:gd name="connsiteX6" fmla="*/ 818413 w 900256"/>
              <a:gd name="connsiteY6" fmla="*/ 2271910 h 2616186"/>
              <a:gd name="connsiteX7" fmla="*/ 818413 w 900256"/>
              <a:gd name="connsiteY7" fmla="*/ 2086715 h 2616186"/>
              <a:gd name="connsiteX8" fmla="*/ 81842 w 900256"/>
              <a:gd name="connsiteY8" fmla="*/ 1837795 h 2616186"/>
              <a:gd name="connsiteX9" fmla="*/ 81842 w 900256"/>
              <a:gd name="connsiteY9" fmla="*/ 2022990 h 2616186"/>
              <a:gd name="connsiteX10" fmla="*/ 818413 w 900256"/>
              <a:gd name="connsiteY10" fmla="*/ 2022990 h 2616186"/>
              <a:gd name="connsiteX11" fmla="*/ 818413 w 900256"/>
              <a:gd name="connsiteY11" fmla="*/ 1837795 h 2616186"/>
              <a:gd name="connsiteX12" fmla="*/ 81842 w 900256"/>
              <a:gd name="connsiteY12" fmla="*/ 1588875 h 2616186"/>
              <a:gd name="connsiteX13" fmla="*/ 81842 w 900256"/>
              <a:gd name="connsiteY13" fmla="*/ 1774070 h 2616186"/>
              <a:gd name="connsiteX14" fmla="*/ 818413 w 900256"/>
              <a:gd name="connsiteY14" fmla="*/ 1774070 h 2616186"/>
              <a:gd name="connsiteX15" fmla="*/ 818413 w 900256"/>
              <a:gd name="connsiteY15" fmla="*/ 1588875 h 2616186"/>
              <a:gd name="connsiteX16" fmla="*/ 81842 w 900256"/>
              <a:gd name="connsiteY16" fmla="*/ 1339955 h 2616186"/>
              <a:gd name="connsiteX17" fmla="*/ 81842 w 900256"/>
              <a:gd name="connsiteY17" fmla="*/ 1525150 h 2616186"/>
              <a:gd name="connsiteX18" fmla="*/ 818413 w 900256"/>
              <a:gd name="connsiteY18" fmla="*/ 1525150 h 2616186"/>
              <a:gd name="connsiteX19" fmla="*/ 818413 w 900256"/>
              <a:gd name="connsiteY19" fmla="*/ 1339955 h 2616186"/>
              <a:gd name="connsiteX20" fmla="*/ 81841 w 900256"/>
              <a:gd name="connsiteY20" fmla="*/ 1091035 h 2616186"/>
              <a:gd name="connsiteX21" fmla="*/ 81841 w 900256"/>
              <a:gd name="connsiteY21" fmla="*/ 1276230 h 2616186"/>
              <a:gd name="connsiteX22" fmla="*/ 818412 w 900256"/>
              <a:gd name="connsiteY22" fmla="*/ 1276230 h 2616186"/>
              <a:gd name="connsiteX23" fmla="*/ 818412 w 900256"/>
              <a:gd name="connsiteY23" fmla="*/ 1091035 h 2616186"/>
              <a:gd name="connsiteX24" fmla="*/ 81842 w 900256"/>
              <a:gd name="connsiteY24" fmla="*/ 842115 h 2616186"/>
              <a:gd name="connsiteX25" fmla="*/ 81842 w 900256"/>
              <a:gd name="connsiteY25" fmla="*/ 1027310 h 2616186"/>
              <a:gd name="connsiteX26" fmla="*/ 818413 w 900256"/>
              <a:gd name="connsiteY26" fmla="*/ 1027310 h 2616186"/>
              <a:gd name="connsiteX27" fmla="*/ 818413 w 900256"/>
              <a:gd name="connsiteY27" fmla="*/ 842115 h 2616186"/>
              <a:gd name="connsiteX28" fmla="*/ 81842 w 900256"/>
              <a:gd name="connsiteY28" fmla="*/ 593195 h 2616186"/>
              <a:gd name="connsiteX29" fmla="*/ 81842 w 900256"/>
              <a:gd name="connsiteY29" fmla="*/ 778390 h 2616186"/>
              <a:gd name="connsiteX30" fmla="*/ 818413 w 900256"/>
              <a:gd name="connsiteY30" fmla="*/ 778390 h 2616186"/>
              <a:gd name="connsiteX31" fmla="*/ 818413 w 900256"/>
              <a:gd name="connsiteY31" fmla="*/ 593195 h 2616186"/>
              <a:gd name="connsiteX32" fmla="*/ 81842 w 900256"/>
              <a:gd name="connsiteY32" fmla="*/ 344275 h 2616186"/>
              <a:gd name="connsiteX33" fmla="*/ 81842 w 900256"/>
              <a:gd name="connsiteY33" fmla="*/ 529470 h 2616186"/>
              <a:gd name="connsiteX34" fmla="*/ 818413 w 900256"/>
              <a:gd name="connsiteY34" fmla="*/ 529470 h 2616186"/>
              <a:gd name="connsiteX35" fmla="*/ 818413 w 900256"/>
              <a:gd name="connsiteY35" fmla="*/ 344275 h 2616186"/>
              <a:gd name="connsiteX36" fmla="*/ 81842 w 900256"/>
              <a:gd name="connsiteY36" fmla="*/ 95355 h 2616186"/>
              <a:gd name="connsiteX37" fmla="*/ 81842 w 900256"/>
              <a:gd name="connsiteY37" fmla="*/ 280550 h 2616186"/>
              <a:gd name="connsiteX38" fmla="*/ 818413 w 900256"/>
              <a:gd name="connsiteY38" fmla="*/ 280550 h 2616186"/>
              <a:gd name="connsiteX39" fmla="*/ 818413 w 900256"/>
              <a:gd name="connsiteY39" fmla="*/ 95355 h 2616186"/>
              <a:gd name="connsiteX40" fmla="*/ 0 w 900256"/>
              <a:gd name="connsiteY40" fmla="*/ 0 h 2616186"/>
              <a:gd name="connsiteX41" fmla="*/ 900256 w 900256"/>
              <a:gd name="connsiteY41" fmla="*/ 0 h 2616186"/>
              <a:gd name="connsiteX42" fmla="*/ 900256 w 900256"/>
              <a:gd name="connsiteY42" fmla="*/ 2616186 h 2616186"/>
              <a:gd name="connsiteX43" fmla="*/ 0 w 900256"/>
              <a:gd name="connsiteY43" fmla="*/ 2616186 h 26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00256" h="2616186">
                <a:moveTo>
                  <a:pt x="81841" y="2335635"/>
                </a:moveTo>
                <a:lnTo>
                  <a:pt x="81841" y="2520830"/>
                </a:lnTo>
                <a:lnTo>
                  <a:pt x="818412" y="2520830"/>
                </a:lnTo>
                <a:lnTo>
                  <a:pt x="818412" y="2335635"/>
                </a:lnTo>
                <a:close/>
                <a:moveTo>
                  <a:pt x="81842" y="2086715"/>
                </a:moveTo>
                <a:lnTo>
                  <a:pt x="81842" y="2271910"/>
                </a:lnTo>
                <a:lnTo>
                  <a:pt x="818413" y="2271910"/>
                </a:lnTo>
                <a:lnTo>
                  <a:pt x="818413" y="2086715"/>
                </a:lnTo>
                <a:close/>
                <a:moveTo>
                  <a:pt x="81842" y="1837795"/>
                </a:moveTo>
                <a:lnTo>
                  <a:pt x="81842" y="2022990"/>
                </a:lnTo>
                <a:lnTo>
                  <a:pt x="818413" y="2022990"/>
                </a:lnTo>
                <a:lnTo>
                  <a:pt x="818413" y="1837795"/>
                </a:lnTo>
                <a:close/>
                <a:moveTo>
                  <a:pt x="81842" y="1588875"/>
                </a:moveTo>
                <a:lnTo>
                  <a:pt x="81842" y="1774070"/>
                </a:lnTo>
                <a:lnTo>
                  <a:pt x="818413" y="1774070"/>
                </a:lnTo>
                <a:lnTo>
                  <a:pt x="818413" y="1588875"/>
                </a:lnTo>
                <a:close/>
                <a:moveTo>
                  <a:pt x="81842" y="1339955"/>
                </a:moveTo>
                <a:lnTo>
                  <a:pt x="81842" y="1525150"/>
                </a:lnTo>
                <a:lnTo>
                  <a:pt x="818413" y="1525150"/>
                </a:lnTo>
                <a:lnTo>
                  <a:pt x="818413" y="1339955"/>
                </a:lnTo>
                <a:close/>
                <a:moveTo>
                  <a:pt x="81841" y="1091035"/>
                </a:moveTo>
                <a:lnTo>
                  <a:pt x="81841" y="1276230"/>
                </a:lnTo>
                <a:lnTo>
                  <a:pt x="818412" y="1276230"/>
                </a:lnTo>
                <a:lnTo>
                  <a:pt x="818412" y="1091035"/>
                </a:lnTo>
                <a:close/>
                <a:moveTo>
                  <a:pt x="81842" y="842115"/>
                </a:moveTo>
                <a:lnTo>
                  <a:pt x="81842" y="1027310"/>
                </a:lnTo>
                <a:lnTo>
                  <a:pt x="818413" y="1027310"/>
                </a:lnTo>
                <a:lnTo>
                  <a:pt x="818413" y="842115"/>
                </a:lnTo>
                <a:close/>
                <a:moveTo>
                  <a:pt x="81842" y="593195"/>
                </a:moveTo>
                <a:lnTo>
                  <a:pt x="81842" y="778390"/>
                </a:lnTo>
                <a:lnTo>
                  <a:pt x="818413" y="778390"/>
                </a:lnTo>
                <a:lnTo>
                  <a:pt x="818413" y="593195"/>
                </a:lnTo>
                <a:close/>
                <a:moveTo>
                  <a:pt x="81842" y="344275"/>
                </a:moveTo>
                <a:lnTo>
                  <a:pt x="81842" y="529470"/>
                </a:lnTo>
                <a:lnTo>
                  <a:pt x="818413" y="529470"/>
                </a:lnTo>
                <a:lnTo>
                  <a:pt x="818413" y="344275"/>
                </a:lnTo>
                <a:close/>
                <a:moveTo>
                  <a:pt x="81842" y="95355"/>
                </a:moveTo>
                <a:lnTo>
                  <a:pt x="81842" y="280550"/>
                </a:lnTo>
                <a:lnTo>
                  <a:pt x="818413" y="280550"/>
                </a:lnTo>
                <a:lnTo>
                  <a:pt x="818413" y="95355"/>
                </a:lnTo>
                <a:close/>
                <a:moveTo>
                  <a:pt x="0" y="0"/>
                </a:moveTo>
                <a:lnTo>
                  <a:pt x="900256" y="0"/>
                </a:lnTo>
                <a:lnTo>
                  <a:pt x="900256" y="2616186"/>
                </a:lnTo>
                <a:lnTo>
                  <a:pt x="0" y="26161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D"/>
          </a:p>
        </p:txBody>
      </p:sp>
      <p:sp>
        <p:nvSpPr>
          <p:cNvPr id="25" name="Rectangle 35">
            <a:extLst>
              <a:ext uri="{FF2B5EF4-FFF2-40B4-BE49-F238E27FC236}">
                <a16:creationId xmlns:a16="http://schemas.microsoft.com/office/drawing/2014/main" id="{78FCE3EC-30CF-4CF9-B607-6A1AAC5A4782}"/>
              </a:ext>
            </a:extLst>
          </p:cNvPr>
          <p:cNvSpPr/>
          <p:nvPr/>
        </p:nvSpPr>
        <p:spPr>
          <a:xfrm>
            <a:off x="6157804" y="1973263"/>
            <a:ext cx="1089025" cy="33909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D"/>
          </a:p>
        </p:txBody>
      </p:sp>
      <p:sp>
        <p:nvSpPr>
          <p:cNvPr id="26" name="Rectangle 36">
            <a:extLst>
              <a:ext uri="{FF2B5EF4-FFF2-40B4-BE49-F238E27FC236}">
                <a16:creationId xmlns:a16="http://schemas.microsoft.com/office/drawing/2014/main" id="{3DC341D4-2807-4B6A-9535-5F8D7C36BE9E}"/>
              </a:ext>
            </a:extLst>
          </p:cNvPr>
          <p:cNvSpPr/>
          <p:nvPr/>
        </p:nvSpPr>
        <p:spPr>
          <a:xfrm>
            <a:off x="6157804" y="2235200"/>
            <a:ext cx="1089025" cy="31289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D"/>
          </a:p>
        </p:txBody>
      </p:sp>
      <p:sp>
        <p:nvSpPr>
          <p:cNvPr id="27" name="Freeform: Shape 37">
            <a:extLst>
              <a:ext uri="{FF2B5EF4-FFF2-40B4-BE49-F238E27FC236}">
                <a16:creationId xmlns:a16="http://schemas.microsoft.com/office/drawing/2014/main" id="{D0291B9C-58D5-4B8C-B4F0-671FD21ABF16}"/>
              </a:ext>
            </a:extLst>
          </p:cNvPr>
          <p:cNvSpPr/>
          <p:nvPr/>
        </p:nvSpPr>
        <p:spPr>
          <a:xfrm>
            <a:off x="6157804" y="1973263"/>
            <a:ext cx="1089025" cy="3390900"/>
          </a:xfrm>
          <a:custGeom>
            <a:avLst/>
            <a:gdLst>
              <a:gd name="connsiteX0" fmla="*/ 81841 w 900256"/>
              <a:gd name="connsiteY0" fmla="*/ 2335635 h 2616186"/>
              <a:gd name="connsiteX1" fmla="*/ 81841 w 900256"/>
              <a:gd name="connsiteY1" fmla="*/ 2520830 h 2616186"/>
              <a:gd name="connsiteX2" fmla="*/ 818412 w 900256"/>
              <a:gd name="connsiteY2" fmla="*/ 2520830 h 2616186"/>
              <a:gd name="connsiteX3" fmla="*/ 818412 w 900256"/>
              <a:gd name="connsiteY3" fmla="*/ 2335635 h 2616186"/>
              <a:gd name="connsiteX4" fmla="*/ 81842 w 900256"/>
              <a:gd name="connsiteY4" fmla="*/ 2086715 h 2616186"/>
              <a:gd name="connsiteX5" fmla="*/ 81842 w 900256"/>
              <a:gd name="connsiteY5" fmla="*/ 2271910 h 2616186"/>
              <a:gd name="connsiteX6" fmla="*/ 818413 w 900256"/>
              <a:gd name="connsiteY6" fmla="*/ 2271910 h 2616186"/>
              <a:gd name="connsiteX7" fmla="*/ 818413 w 900256"/>
              <a:gd name="connsiteY7" fmla="*/ 2086715 h 2616186"/>
              <a:gd name="connsiteX8" fmla="*/ 81842 w 900256"/>
              <a:gd name="connsiteY8" fmla="*/ 1837795 h 2616186"/>
              <a:gd name="connsiteX9" fmla="*/ 81842 w 900256"/>
              <a:gd name="connsiteY9" fmla="*/ 2022990 h 2616186"/>
              <a:gd name="connsiteX10" fmla="*/ 818413 w 900256"/>
              <a:gd name="connsiteY10" fmla="*/ 2022990 h 2616186"/>
              <a:gd name="connsiteX11" fmla="*/ 818413 w 900256"/>
              <a:gd name="connsiteY11" fmla="*/ 1837795 h 2616186"/>
              <a:gd name="connsiteX12" fmla="*/ 81842 w 900256"/>
              <a:gd name="connsiteY12" fmla="*/ 1588875 h 2616186"/>
              <a:gd name="connsiteX13" fmla="*/ 81842 w 900256"/>
              <a:gd name="connsiteY13" fmla="*/ 1774070 h 2616186"/>
              <a:gd name="connsiteX14" fmla="*/ 818413 w 900256"/>
              <a:gd name="connsiteY14" fmla="*/ 1774070 h 2616186"/>
              <a:gd name="connsiteX15" fmla="*/ 818413 w 900256"/>
              <a:gd name="connsiteY15" fmla="*/ 1588875 h 2616186"/>
              <a:gd name="connsiteX16" fmla="*/ 81842 w 900256"/>
              <a:gd name="connsiteY16" fmla="*/ 1339955 h 2616186"/>
              <a:gd name="connsiteX17" fmla="*/ 81842 w 900256"/>
              <a:gd name="connsiteY17" fmla="*/ 1525150 h 2616186"/>
              <a:gd name="connsiteX18" fmla="*/ 818413 w 900256"/>
              <a:gd name="connsiteY18" fmla="*/ 1525150 h 2616186"/>
              <a:gd name="connsiteX19" fmla="*/ 818413 w 900256"/>
              <a:gd name="connsiteY19" fmla="*/ 1339955 h 2616186"/>
              <a:gd name="connsiteX20" fmla="*/ 81841 w 900256"/>
              <a:gd name="connsiteY20" fmla="*/ 1091035 h 2616186"/>
              <a:gd name="connsiteX21" fmla="*/ 81841 w 900256"/>
              <a:gd name="connsiteY21" fmla="*/ 1276230 h 2616186"/>
              <a:gd name="connsiteX22" fmla="*/ 818412 w 900256"/>
              <a:gd name="connsiteY22" fmla="*/ 1276230 h 2616186"/>
              <a:gd name="connsiteX23" fmla="*/ 818412 w 900256"/>
              <a:gd name="connsiteY23" fmla="*/ 1091035 h 2616186"/>
              <a:gd name="connsiteX24" fmla="*/ 81842 w 900256"/>
              <a:gd name="connsiteY24" fmla="*/ 842115 h 2616186"/>
              <a:gd name="connsiteX25" fmla="*/ 81842 w 900256"/>
              <a:gd name="connsiteY25" fmla="*/ 1027310 h 2616186"/>
              <a:gd name="connsiteX26" fmla="*/ 818413 w 900256"/>
              <a:gd name="connsiteY26" fmla="*/ 1027310 h 2616186"/>
              <a:gd name="connsiteX27" fmla="*/ 818413 w 900256"/>
              <a:gd name="connsiteY27" fmla="*/ 842115 h 2616186"/>
              <a:gd name="connsiteX28" fmla="*/ 81842 w 900256"/>
              <a:gd name="connsiteY28" fmla="*/ 593195 h 2616186"/>
              <a:gd name="connsiteX29" fmla="*/ 81842 w 900256"/>
              <a:gd name="connsiteY29" fmla="*/ 778390 h 2616186"/>
              <a:gd name="connsiteX30" fmla="*/ 818413 w 900256"/>
              <a:gd name="connsiteY30" fmla="*/ 778390 h 2616186"/>
              <a:gd name="connsiteX31" fmla="*/ 818413 w 900256"/>
              <a:gd name="connsiteY31" fmla="*/ 593195 h 2616186"/>
              <a:gd name="connsiteX32" fmla="*/ 81842 w 900256"/>
              <a:gd name="connsiteY32" fmla="*/ 344275 h 2616186"/>
              <a:gd name="connsiteX33" fmla="*/ 81842 w 900256"/>
              <a:gd name="connsiteY33" fmla="*/ 529470 h 2616186"/>
              <a:gd name="connsiteX34" fmla="*/ 818413 w 900256"/>
              <a:gd name="connsiteY34" fmla="*/ 529470 h 2616186"/>
              <a:gd name="connsiteX35" fmla="*/ 818413 w 900256"/>
              <a:gd name="connsiteY35" fmla="*/ 344275 h 2616186"/>
              <a:gd name="connsiteX36" fmla="*/ 81842 w 900256"/>
              <a:gd name="connsiteY36" fmla="*/ 95355 h 2616186"/>
              <a:gd name="connsiteX37" fmla="*/ 81842 w 900256"/>
              <a:gd name="connsiteY37" fmla="*/ 280550 h 2616186"/>
              <a:gd name="connsiteX38" fmla="*/ 818413 w 900256"/>
              <a:gd name="connsiteY38" fmla="*/ 280550 h 2616186"/>
              <a:gd name="connsiteX39" fmla="*/ 818413 w 900256"/>
              <a:gd name="connsiteY39" fmla="*/ 95355 h 2616186"/>
              <a:gd name="connsiteX40" fmla="*/ 0 w 900256"/>
              <a:gd name="connsiteY40" fmla="*/ 0 h 2616186"/>
              <a:gd name="connsiteX41" fmla="*/ 900256 w 900256"/>
              <a:gd name="connsiteY41" fmla="*/ 0 h 2616186"/>
              <a:gd name="connsiteX42" fmla="*/ 900256 w 900256"/>
              <a:gd name="connsiteY42" fmla="*/ 2616186 h 2616186"/>
              <a:gd name="connsiteX43" fmla="*/ 0 w 900256"/>
              <a:gd name="connsiteY43" fmla="*/ 2616186 h 26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00256" h="2616186">
                <a:moveTo>
                  <a:pt x="81841" y="2335635"/>
                </a:moveTo>
                <a:lnTo>
                  <a:pt x="81841" y="2520830"/>
                </a:lnTo>
                <a:lnTo>
                  <a:pt x="818412" y="2520830"/>
                </a:lnTo>
                <a:lnTo>
                  <a:pt x="818412" y="2335635"/>
                </a:lnTo>
                <a:close/>
                <a:moveTo>
                  <a:pt x="81842" y="2086715"/>
                </a:moveTo>
                <a:lnTo>
                  <a:pt x="81842" y="2271910"/>
                </a:lnTo>
                <a:lnTo>
                  <a:pt x="818413" y="2271910"/>
                </a:lnTo>
                <a:lnTo>
                  <a:pt x="818413" y="2086715"/>
                </a:lnTo>
                <a:close/>
                <a:moveTo>
                  <a:pt x="81842" y="1837795"/>
                </a:moveTo>
                <a:lnTo>
                  <a:pt x="81842" y="2022990"/>
                </a:lnTo>
                <a:lnTo>
                  <a:pt x="818413" y="2022990"/>
                </a:lnTo>
                <a:lnTo>
                  <a:pt x="818413" y="1837795"/>
                </a:lnTo>
                <a:close/>
                <a:moveTo>
                  <a:pt x="81842" y="1588875"/>
                </a:moveTo>
                <a:lnTo>
                  <a:pt x="81842" y="1774070"/>
                </a:lnTo>
                <a:lnTo>
                  <a:pt x="818413" y="1774070"/>
                </a:lnTo>
                <a:lnTo>
                  <a:pt x="818413" y="1588875"/>
                </a:lnTo>
                <a:close/>
                <a:moveTo>
                  <a:pt x="81842" y="1339955"/>
                </a:moveTo>
                <a:lnTo>
                  <a:pt x="81842" y="1525150"/>
                </a:lnTo>
                <a:lnTo>
                  <a:pt x="818413" y="1525150"/>
                </a:lnTo>
                <a:lnTo>
                  <a:pt x="818413" y="1339955"/>
                </a:lnTo>
                <a:close/>
                <a:moveTo>
                  <a:pt x="81841" y="1091035"/>
                </a:moveTo>
                <a:lnTo>
                  <a:pt x="81841" y="1276230"/>
                </a:lnTo>
                <a:lnTo>
                  <a:pt x="818412" y="1276230"/>
                </a:lnTo>
                <a:lnTo>
                  <a:pt x="818412" y="1091035"/>
                </a:lnTo>
                <a:close/>
                <a:moveTo>
                  <a:pt x="81842" y="842115"/>
                </a:moveTo>
                <a:lnTo>
                  <a:pt x="81842" y="1027310"/>
                </a:lnTo>
                <a:lnTo>
                  <a:pt x="818413" y="1027310"/>
                </a:lnTo>
                <a:lnTo>
                  <a:pt x="818413" y="842115"/>
                </a:lnTo>
                <a:close/>
                <a:moveTo>
                  <a:pt x="81842" y="593195"/>
                </a:moveTo>
                <a:lnTo>
                  <a:pt x="81842" y="778390"/>
                </a:lnTo>
                <a:lnTo>
                  <a:pt x="818413" y="778390"/>
                </a:lnTo>
                <a:lnTo>
                  <a:pt x="818413" y="593195"/>
                </a:lnTo>
                <a:close/>
                <a:moveTo>
                  <a:pt x="81842" y="344275"/>
                </a:moveTo>
                <a:lnTo>
                  <a:pt x="81842" y="529470"/>
                </a:lnTo>
                <a:lnTo>
                  <a:pt x="818413" y="529470"/>
                </a:lnTo>
                <a:lnTo>
                  <a:pt x="818413" y="344275"/>
                </a:lnTo>
                <a:close/>
                <a:moveTo>
                  <a:pt x="81842" y="95355"/>
                </a:moveTo>
                <a:lnTo>
                  <a:pt x="81842" y="280550"/>
                </a:lnTo>
                <a:lnTo>
                  <a:pt x="818413" y="280550"/>
                </a:lnTo>
                <a:lnTo>
                  <a:pt x="818413" y="95355"/>
                </a:lnTo>
                <a:close/>
                <a:moveTo>
                  <a:pt x="0" y="0"/>
                </a:moveTo>
                <a:lnTo>
                  <a:pt x="900256" y="0"/>
                </a:lnTo>
                <a:lnTo>
                  <a:pt x="900256" y="2616186"/>
                </a:lnTo>
                <a:lnTo>
                  <a:pt x="0" y="26161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D"/>
          </a:p>
        </p:txBody>
      </p:sp>
      <p:sp>
        <p:nvSpPr>
          <p:cNvPr id="28" name="Rectangle 39">
            <a:extLst>
              <a:ext uri="{FF2B5EF4-FFF2-40B4-BE49-F238E27FC236}">
                <a16:creationId xmlns:a16="http://schemas.microsoft.com/office/drawing/2014/main" id="{DA0300DB-F7A1-4522-9FB3-B42AA7F510EB}"/>
              </a:ext>
            </a:extLst>
          </p:cNvPr>
          <p:cNvSpPr/>
          <p:nvPr/>
        </p:nvSpPr>
        <p:spPr>
          <a:xfrm>
            <a:off x="7423042" y="1973263"/>
            <a:ext cx="1089025" cy="33909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D"/>
          </a:p>
        </p:txBody>
      </p:sp>
      <p:sp>
        <p:nvSpPr>
          <p:cNvPr id="29" name="Rectangle 40">
            <a:extLst>
              <a:ext uri="{FF2B5EF4-FFF2-40B4-BE49-F238E27FC236}">
                <a16:creationId xmlns:a16="http://schemas.microsoft.com/office/drawing/2014/main" id="{764B2502-7E14-44B0-A799-3EC20FADA572}"/>
              </a:ext>
            </a:extLst>
          </p:cNvPr>
          <p:cNvSpPr/>
          <p:nvPr/>
        </p:nvSpPr>
        <p:spPr>
          <a:xfrm>
            <a:off x="7423042" y="4479925"/>
            <a:ext cx="1089025" cy="884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D"/>
          </a:p>
        </p:txBody>
      </p:sp>
      <p:sp>
        <p:nvSpPr>
          <p:cNvPr id="30" name="Freeform: Shape 41">
            <a:extLst>
              <a:ext uri="{FF2B5EF4-FFF2-40B4-BE49-F238E27FC236}">
                <a16:creationId xmlns:a16="http://schemas.microsoft.com/office/drawing/2014/main" id="{780B4758-7B02-4B05-AD90-200D5C72EE69}"/>
              </a:ext>
            </a:extLst>
          </p:cNvPr>
          <p:cNvSpPr/>
          <p:nvPr/>
        </p:nvSpPr>
        <p:spPr>
          <a:xfrm>
            <a:off x="7423042" y="1973263"/>
            <a:ext cx="1089025" cy="3390900"/>
          </a:xfrm>
          <a:custGeom>
            <a:avLst/>
            <a:gdLst>
              <a:gd name="connsiteX0" fmla="*/ 81841 w 900256"/>
              <a:gd name="connsiteY0" fmla="*/ 2335635 h 2616186"/>
              <a:gd name="connsiteX1" fmla="*/ 81841 w 900256"/>
              <a:gd name="connsiteY1" fmla="*/ 2520830 h 2616186"/>
              <a:gd name="connsiteX2" fmla="*/ 818412 w 900256"/>
              <a:gd name="connsiteY2" fmla="*/ 2520830 h 2616186"/>
              <a:gd name="connsiteX3" fmla="*/ 818412 w 900256"/>
              <a:gd name="connsiteY3" fmla="*/ 2335635 h 2616186"/>
              <a:gd name="connsiteX4" fmla="*/ 81842 w 900256"/>
              <a:gd name="connsiteY4" fmla="*/ 2086715 h 2616186"/>
              <a:gd name="connsiteX5" fmla="*/ 81842 w 900256"/>
              <a:gd name="connsiteY5" fmla="*/ 2271910 h 2616186"/>
              <a:gd name="connsiteX6" fmla="*/ 818413 w 900256"/>
              <a:gd name="connsiteY6" fmla="*/ 2271910 h 2616186"/>
              <a:gd name="connsiteX7" fmla="*/ 818413 w 900256"/>
              <a:gd name="connsiteY7" fmla="*/ 2086715 h 2616186"/>
              <a:gd name="connsiteX8" fmla="*/ 81842 w 900256"/>
              <a:gd name="connsiteY8" fmla="*/ 1837795 h 2616186"/>
              <a:gd name="connsiteX9" fmla="*/ 81842 w 900256"/>
              <a:gd name="connsiteY9" fmla="*/ 2022990 h 2616186"/>
              <a:gd name="connsiteX10" fmla="*/ 818413 w 900256"/>
              <a:gd name="connsiteY10" fmla="*/ 2022990 h 2616186"/>
              <a:gd name="connsiteX11" fmla="*/ 818413 w 900256"/>
              <a:gd name="connsiteY11" fmla="*/ 1837795 h 2616186"/>
              <a:gd name="connsiteX12" fmla="*/ 81842 w 900256"/>
              <a:gd name="connsiteY12" fmla="*/ 1588875 h 2616186"/>
              <a:gd name="connsiteX13" fmla="*/ 81842 w 900256"/>
              <a:gd name="connsiteY13" fmla="*/ 1774070 h 2616186"/>
              <a:gd name="connsiteX14" fmla="*/ 818413 w 900256"/>
              <a:gd name="connsiteY14" fmla="*/ 1774070 h 2616186"/>
              <a:gd name="connsiteX15" fmla="*/ 818413 w 900256"/>
              <a:gd name="connsiteY15" fmla="*/ 1588875 h 2616186"/>
              <a:gd name="connsiteX16" fmla="*/ 81842 w 900256"/>
              <a:gd name="connsiteY16" fmla="*/ 1339955 h 2616186"/>
              <a:gd name="connsiteX17" fmla="*/ 81842 w 900256"/>
              <a:gd name="connsiteY17" fmla="*/ 1525150 h 2616186"/>
              <a:gd name="connsiteX18" fmla="*/ 818413 w 900256"/>
              <a:gd name="connsiteY18" fmla="*/ 1525150 h 2616186"/>
              <a:gd name="connsiteX19" fmla="*/ 818413 w 900256"/>
              <a:gd name="connsiteY19" fmla="*/ 1339955 h 2616186"/>
              <a:gd name="connsiteX20" fmla="*/ 81841 w 900256"/>
              <a:gd name="connsiteY20" fmla="*/ 1091035 h 2616186"/>
              <a:gd name="connsiteX21" fmla="*/ 81841 w 900256"/>
              <a:gd name="connsiteY21" fmla="*/ 1276230 h 2616186"/>
              <a:gd name="connsiteX22" fmla="*/ 818412 w 900256"/>
              <a:gd name="connsiteY22" fmla="*/ 1276230 h 2616186"/>
              <a:gd name="connsiteX23" fmla="*/ 818412 w 900256"/>
              <a:gd name="connsiteY23" fmla="*/ 1091035 h 2616186"/>
              <a:gd name="connsiteX24" fmla="*/ 81842 w 900256"/>
              <a:gd name="connsiteY24" fmla="*/ 842115 h 2616186"/>
              <a:gd name="connsiteX25" fmla="*/ 81842 w 900256"/>
              <a:gd name="connsiteY25" fmla="*/ 1027310 h 2616186"/>
              <a:gd name="connsiteX26" fmla="*/ 818413 w 900256"/>
              <a:gd name="connsiteY26" fmla="*/ 1027310 h 2616186"/>
              <a:gd name="connsiteX27" fmla="*/ 818413 w 900256"/>
              <a:gd name="connsiteY27" fmla="*/ 842115 h 2616186"/>
              <a:gd name="connsiteX28" fmla="*/ 81842 w 900256"/>
              <a:gd name="connsiteY28" fmla="*/ 593195 h 2616186"/>
              <a:gd name="connsiteX29" fmla="*/ 81842 w 900256"/>
              <a:gd name="connsiteY29" fmla="*/ 778390 h 2616186"/>
              <a:gd name="connsiteX30" fmla="*/ 818413 w 900256"/>
              <a:gd name="connsiteY30" fmla="*/ 778390 h 2616186"/>
              <a:gd name="connsiteX31" fmla="*/ 818413 w 900256"/>
              <a:gd name="connsiteY31" fmla="*/ 593195 h 2616186"/>
              <a:gd name="connsiteX32" fmla="*/ 81842 w 900256"/>
              <a:gd name="connsiteY32" fmla="*/ 344275 h 2616186"/>
              <a:gd name="connsiteX33" fmla="*/ 81842 w 900256"/>
              <a:gd name="connsiteY33" fmla="*/ 529470 h 2616186"/>
              <a:gd name="connsiteX34" fmla="*/ 818413 w 900256"/>
              <a:gd name="connsiteY34" fmla="*/ 529470 h 2616186"/>
              <a:gd name="connsiteX35" fmla="*/ 818413 w 900256"/>
              <a:gd name="connsiteY35" fmla="*/ 344275 h 2616186"/>
              <a:gd name="connsiteX36" fmla="*/ 81842 w 900256"/>
              <a:gd name="connsiteY36" fmla="*/ 95355 h 2616186"/>
              <a:gd name="connsiteX37" fmla="*/ 81842 w 900256"/>
              <a:gd name="connsiteY37" fmla="*/ 280550 h 2616186"/>
              <a:gd name="connsiteX38" fmla="*/ 818413 w 900256"/>
              <a:gd name="connsiteY38" fmla="*/ 280550 h 2616186"/>
              <a:gd name="connsiteX39" fmla="*/ 818413 w 900256"/>
              <a:gd name="connsiteY39" fmla="*/ 95355 h 2616186"/>
              <a:gd name="connsiteX40" fmla="*/ 0 w 900256"/>
              <a:gd name="connsiteY40" fmla="*/ 0 h 2616186"/>
              <a:gd name="connsiteX41" fmla="*/ 900256 w 900256"/>
              <a:gd name="connsiteY41" fmla="*/ 0 h 2616186"/>
              <a:gd name="connsiteX42" fmla="*/ 900256 w 900256"/>
              <a:gd name="connsiteY42" fmla="*/ 2616186 h 2616186"/>
              <a:gd name="connsiteX43" fmla="*/ 0 w 900256"/>
              <a:gd name="connsiteY43" fmla="*/ 2616186 h 26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00256" h="2616186">
                <a:moveTo>
                  <a:pt x="81841" y="2335635"/>
                </a:moveTo>
                <a:lnTo>
                  <a:pt x="81841" y="2520830"/>
                </a:lnTo>
                <a:lnTo>
                  <a:pt x="818412" y="2520830"/>
                </a:lnTo>
                <a:lnTo>
                  <a:pt x="818412" y="2335635"/>
                </a:lnTo>
                <a:close/>
                <a:moveTo>
                  <a:pt x="81842" y="2086715"/>
                </a:moveTo>
                <a:lnTo>
                  <a:pt x="81842" y="2271910"/>
                </a:lnTo>
                <a:lnTo>
                  <a:pt x="818413" y="2271910"/>
                </a:lnTo>
                <a:lnTo>
                  <a:pt x="818413" y="2086715"/>
                </a:lnTo>
                <a:close/>
                <a:moveTo>
                  <a:pt x="81842" y="1837795"/>
                </a:moveTo>
                <a:lnTo>
                  <a:pt x="81842" y="2022990"/>
                </a:lnTo>
                <a:lnTo>
                  <a:pt x="818413" y="2022990"/>
                </a:lnTo>
                <a:lnTo>
                  <a:pt x="818413" y="1837795"/>
                </a:lnTo>
                <a:close/>
                <a:moveTo>
                  <a:pt x="81842" y="1588875"/>
                </a:moveTo>
                <a:lnTo>
                  <a:pt x="81842" y="1774070"/>
                </a:lnTo>
                <a:lnTo>
                  <a:pt x="818413" y="1774070"/>
                </a:lnTo>
                <a:lnTo>
                  <a:pt x="818413" y="1588875"/>
                </a:lnTo>
                <a:close/>
                <a:moveTo>
                  <a:pt x="81842" y="1339955"/>
                </a:moveTo>
                <a:lnTo>
                  <a:pt x="81842" y="1525150"/>
                </a:lnTo>
                <a:lnTo>
                  <a:pt x="818413" y="1525150"/>
                </a:lnTo>
                <a:lnTo>
                  <a:pt x="818413" y="1339955"/>
                </a:lnTo>
                <a:close/>
                <a:moveTo>
                  <a:pt x="81841" y="1091035"/>
                </a:moveTo>
                <a:lnTo>
                  <a:pt x="81841" y="1276230"/>
                </a:lnTo>
                <a:lnTo>
                  <a:pt x="818412" y="1276230"/>
                </a:lnTo>
                <a:lnTo>
                  <a:pt x="818412" y="1091035"/>
                </a:lnTo>
                <a:close/>
                <a:moveTo>
                  <a:pt x="81842" y="842115"/>
                </a:moveTo>
                <a:lnTo>
                  <a:pt x="81842" y="1027310"/>
                </a:lnTo>
                <a:lnTo>
                  <a:pt x="818413" y="1027310"/>
                </a:lnTo>
                <a:lnTo>
                  <a:pt x="818413" y="842115"/>
                </a:lnTo>
                <a:close/>
                <a:moveTo>
                  <a:pt x="81842" y="593195"/>
                </a:moveTo>
                <a:lnTo>
                  <a:pt x="81842" y="778390"/>
                </a:lnTo>
                <a:lnTo>
                  <a:pt x="818413" y="778390"/>
                </a:lnTo>
                <a:lnTo>
                  <a:pt x="818413" y="593195"/>
                </a:lnTo>
                <a:close/>
                <a:moveTo>
                  <a:pt x="81842" y="344275"/>
                </a:moveTo>
                <a:lnTo>
                  <a:pt x="81842" y="529470"/>
                </a:lnTo>
                <a:lnTo>
                  <a:pt x="818413" y="529470"/>
                </a:lnTo>
                <a:lnTo>
                  <a:pt x="818413" y="344275"/>
                </a:lnTo>
                <a:close/>
                <a:moveTo>
                  <a:pt x="81842" y="95355"/>
                </a:moveTo>
                <a:lnTo>
                  <a:pt x="81842" y="280550"/>
                </a:lnTo>
                <a:lnTo>
                  <a:pt x="818413" y="280550"/>
                </a:lnTo>
                <a:lnTo>
                  <a:pt x="818413" y="95355"/>
                </a:lnTo>
                <a:close/>
                <a:moveTo>
                  <a:pt x="0" y="0"/>
                </a:moveTo>
                <a:lnTo>
                  <a:pt x="900256" y="0"/>
                </a:lnTo>
                <a:lnTo>
                  <a:pt x="900256" y="2616186"/>
                </a:lnTo>
                <a:lnTo>
                  <a:pt x="0" y="26161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D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648076" y="1592263"/>
            <a:ext cx="107156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bin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bin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bin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bin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bin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bin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bin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bin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bin" pitchFamily="2" charset="0"/>
              </a:defRPr>
            </a:lvl9pPr>
          </a:lstStyle>
          <a:p>
            <a:pPr algn="ctr" eaLnBrk="1" hangingPunct="1"/>
            <a:r>
              <a:rPr lang="en-ID" altLang="ru-RU" b="1" dirty="0">
                <a:latin typeface="+mj-lt"/>
              </a:rPr>
              <a:t>28K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918075" y="1592263"/>
            <a:ext cx="107156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bin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bin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bin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bin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bin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bin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bin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bin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bin" pitchFamily="2" charset="0"/>
              </a:defRPr>
            </a:lvl9pPr>
          </a:lstStyle>
          <a:p>
            <a:pPr algn="ctr" eaLnBrk="1" hangingPunct="1"/>
            <a:r>
              <a:rPr lang="en-ID" altLang="ru-RU" b="1">
                <a:latin typeface="+mj-lt"/>
              </a:rPr>
              <a:t>10.7M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151563" y="1592263"/>
            <a:ext cx="107156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bin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bin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bin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bin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bin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bin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bin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bin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bin" pitchFamily="2" charset="0"/>
              </a:defRPr>
            </a:lvl9pPr>
          </a:lstStyle>
          <a:p>
            <a:pPr algn="ctr" eaLnBrk="1" hangingPunct="1"/>
            <a:r>
              <a:rPr lang="en-ID" altLang="ru-RU" b="1">
                <a:latin typeface="+mj-lt"/>
              </a:rPr>
              <a:t>$796M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453313" y="1592263"/>
            <a:ext cx="107156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bin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bin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bin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bin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bin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bin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bin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bin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bin" pitchFamily="2" charset="0"/>
              </a:defRPr>
            </a:lvl9pPr>
          </a:lstStyle>
          <a:p>
            <a:pPr algn="ctr" eaLnBrk="1" hangingPunct="1"/>
            <a:r>
              <a:rPr lang="en-ID" altLang="ru-RU" b="1">
                <a:latin typeface="+mj-lt"/>
              </a:rPr>
              <a:t>19K</a:t>
            </a:r>
          </a:p>
        </p:txBody>
      </p:sp>
      <p:cxnSp>
        <p:nvCxnSpPr>
          <p:cNvPr id="2048" name="Прямая соединительная линия 2047"/>
          <p:cNvCxnSpPr/>
          <p:nvPr/>
        </p:nvCxnSpPr>
        <p:spPr>
          <a:xfrm>
            <a:off x="623996" y="1592263"/>
            <a:ext cx="0" cy="34151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Прямая соединительная линия 2050"/>
          <p:cNvCxnSpPr/>
          <p:nvPr/>
        </p:nvCxnSpPr>
        <p:spPr>
          <a:xfrm>
            <a:off x="623996" y="5007429"/>
            <a:ext cx="8255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623996" y="1592262"/>
            <a:ext cx="8255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9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1" grpId="0"/>
      <p:bldP spid="32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0376" y="4920834"/>
            <a:ext cx="7721691" cy="1082799"/>
          </a:xfrm>
        </p:spPr>
        <p:txBody>
          <a:bodyPr>
            <a:norm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Описание графика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18" name="Заголовок 5"/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ЗАГОЛОВОК ГРАФИК</a:t>
            </a:r>
          </a:p>
        </p:txBody>
      </p:sp>
      <p:cxnSp>
        <p:nvCxnSpPr>
          <p:cNvPr id="2048" name="Прямая соединительная линия 2047"/>
          <p:cNvCxnSpPr/>
          <p:nvPr/>
        </p:nvCxnSpPr>
        <p:spPr>
          <a:xfrm>
            <a:off x="623995" y="4692073"/>
            <a:ext cx="0" cy="13775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Прямая соединительная линия 2050"/>
          <p:cNvCxnSpPr/>
          <p:nvPr/>
        </p:nvCxnSpPr>
        <p:spPr>
          <a:xfrm>
            <a:off x="623995" y="6069611"/>
            <a:ext cx="8255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623995" y="4692073"/>
            <a:ext cx="8255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hart 16">
            <a:extLst>
              <a:ext uri="{FF2B5EF4-FFF2-40B4-BE49-F238E27FC236}">
                <a16:creationId xmlns:a16="http://schemas.microsoft.com/office/drawing/2014/main" id="{924E487F-8B7A-4910-8456-334BADE97A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0241015"/>
              </p:ext>
            </p:extLst>
          </p:nvPr>
        </p:nvGraphicFramePr>
        <p:xfrm>
          <a:off x="623995" y="1819565"/>
          <a:ext cx="7888070" cy="1764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1284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18" name="Заголовок 5"/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ЗАГОЛОВОК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041" y="1237547"/>
            <a:ext cx="4481669" cy="4481669"/>
          </a:xfrm>
          <a:prstGeom prst="rect">
            <a:avLst/>
          </a:prstGeom>
        </p:spPr>
      </p:pic>
      <p:sp>
        <p:nvSpPr>
          <p:cNvPr id="21" name="Текст 2"/>
          <p:cNvSpPr>
            <a:spLocks noGrp="1"/>
          </p:cNvSpPr>
          <p:nvPr>
            <p:ph type="body" idx="1"/>
          </p:nvPr>
        </p:nvSpPr>
        <p:spPr>
          <a:xfrm>
            <a:off x="4346376" y="1946728"/>
            <a:ext cx="1527952" cy="445493"/>
          </a:xfrm>
          <a:noFill/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7 200+ </a:t>
            </a:r>
            <a:endParaRPr lang="ru-RU" sz="3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336474" y="2375857"/>
            <a:ext cx="16486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выпускников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ежегодно</a:t>
            </a:r>
          </a:p>
        </p:txBody>
      </p:sp>
      <p:sp>
        <p:nvSpPr>
          <p:cNvPr id="23" name="Текст 2"/>
          <p:cNvSpPr txBox="1">
            <a:spLocks/>
          </p:cNvSpPr>
          <p:nvPr/>
        </p:nvSpPr>
        <p:spPr>
          <a:xfrm>
            <a:off x="6558485" y="1969819"/>
            <a:ext cx="1527952" cy="445493"/>
          </a:xfrm>
          <a:prstGeom prst="rect">
            <a:avLst/>
          </a:prstGeom>
        </p:spPr>
        <p:txBody>
          <a:bodyPr vert="horz" lIns="76727" tIns="38364" rIns="76727" bIns="38364" rtlCol="0">
            <a:no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7 200+ </a:t>
            </a:r>
            <a:endParaRPr lang="ru-R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6558486" y="2378366"/>
            <a:ext cx="16486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выпускников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ежегодно</a:t>
            </a:r>
          </a:p>
        </p:txBody>
      </p:sp>
      <p:sp>
        <p:nvSpPr>
          <p:cNvPr id="25" name="Текст 2"/>
          <p:cNvSpPr txBox="1">
            <a:spLocks/>
          </p:cNvSpPr>
          <p:nvPr/>
        </p:nvSpPr>
        <p:spPr>
          <a:xfrm>
            <a:off x="4387941" y="4075710"/>
            <a:ext cx="1527952" cy="445493"/>
          </a:xfrm>
          <a:prstGeom prst="rect">
            <a:avLst/>
          </a:prstGeom>
        </p:spPr>
        <p:txBody>
          <a:bodyPr vert="horz" lIns="76727" tIns="38364" rIns="76727" bIns="38364" rtlCol="0">
            <a:no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7 200+ </a:t>
            </a:r>
            <a:endParaRPr lang="ru-RU" sz="3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378038" y="4504840"/>
            <a:ext cx="16486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выпускников</a:t>
            </a:r>
          </a:p>
          <a:p>
            <a:r>
              <a:rPr lang="ru-RU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ежегодно</a:t>
            </a:r>
          </a:p>
        </p:txBody>
      </p:sp>
      <p:sp>
        <p:nvSpPr>
          <p:cNvPr id="27" name="Текст 2"/>
          <p:cNvSpPr txBox="1">
            <a:spLocks/>
          </p:cNvSpPr>
          <p:nvPr/>
        </p:nvSpPr>
        <p:spPr>
          <a:xfrm>
            <a:off x="6558485" y="4055092"/>
            <a:ext cx="1527952" cy="445493"/>
          </a:xfrm>
          <a:prstGeom prst="rect">
            <a:avLst/>
          </a:prstGeom>
        </p:spPr>
        <p:txBody>
          <a:bodyPr vert="horz" lIns="76727" tIns="38364" rIns="76727" bIns="38364" rtlCol="0">
            <a:no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7 200+ </a:t>
            </a:r>
            <a:endParaRPr lang="ru-R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6548583" y="4484222"/>
            <a:ext cx="16486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выпускников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ежегодно</a:t>
            </a:r>
          </a:p>
        </p:txBody>
      </p:sp>
      <p:sp>
        <p:nvSpPr>
          <p:cNvPr id="29" name="Текст 2"/>
          <p:cNvSpPr txBox="1">
            <a:spLocks/>
          </p:cNvSpPr>
          <p:nvPr/>
        </p:nvSpPr>
        <p:spPr>
          <a:xfrm>
            <a:off x="623996" y="1499706"/>
            <a:ext cx="2297965" cy="3021497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</a:t>
            </a:r>
            <a:r>
              <a:rPr lang="ru-R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таблицы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350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602"/>
            <a:ext cx="9253314" cy="6825337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629553" y="3728693"/>
            <a:ext cx="8191713" cy="24217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6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edu.bmstu.ru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+7 (495) 120-30-75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</a:t>
            </a:r>
            <a:r>
              <a:rPr lang="ru-RU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r>
              <a:rPr 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edu@bmstu.ru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Москва, ул. 2-я Бауманская,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дом 5, стр. 1</a:t>
            </a:r>
          </a:p>
        </p:txBody>
      </p:sp>
    </p:spTree>
    <p:extLst>
      <p:ext uri="{BB962C8B-B14F-4D97-AF65-F5344CB8AC3E}">
        <p14:creationId xmlns:p14="http://schemas.microsoft.com/office/powerpoint/2010/main" val="409961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3996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9B1BD6C-9D31-42AB-8090-BA5EF456596E}"/>
              </a:ext>
            </a:extLst>
          </p:cNvPr>
          <p:cNvSpPr txBox="1">
            <a:spLocks/>
          </p:cNvSpPr>
          <p:nvPr/>
        </p:nvSpPr>
        <p:spPr>
          <a:xfrm>
            <a:off x="623996" y="574797"/>
            <a:ext cx="7888070" cy="521862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700" b="1" dirty="0">
              <a:solidFill>
                <a:srgbClr val="0070C0"/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23995" y="1592263"/>
            <a:ext cx="0" cy="7029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23996" y="1592262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957944" y="1600613"/>
            <a:ext cx="7876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623996" y="2744515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957943" y="1908576"/>
            <a:ext cx="70989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8" indent="-285748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прогнозирование конечных свойств композиционных материалов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623995" y="2744516"/>
            <a:ext cx="0" cy="13885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23996" y="2295231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623996" y="4133108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957942" y="3035570"/>
            <a:ext cx="69820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8" indent="-285748">
              <a:buFont typeface="Arial" panose="020B0604020202020204" pitchFamily="34" charset="0"/>
              <a:buChar char="•"/>
            </a:pP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датасет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с характеристиками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базальтопластиков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(12 характеристик 1024 строки)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датасет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с характеристиками нашивок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углепластиковых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(4 характеристики 1041 строка)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957943" y="2744515"/>
            <a:ext cx="7876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Входные данные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957943" y="4546694"/>
            <a:ext cx="7876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методам решения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654891" y="4546693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/>
          <p:cNvSpPr/>
          <p:nvPr/>
        </p:nvSpPr>
        <p:spPr>
          <a:xfrm>
            <a:off x="957942" y="4841577"/>
            <a:ext cx="70989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8" indent="-285748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обучение и сравнение моделей для прогнозирования показателей «Модуль упругости при растяжении» и «Прочность при растяжении»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нейронной сети для прогнозирования показателя «Соотношение матрица-наполнитель»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>
            <a:off x="654890" y="4546694"/>
            <a:ext cx="0" cy="13885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654891" y="5935286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86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Прямоугольник 51"/>
          <p:cNvSpPr/>
          <p:nvPr/>
        </p:nvSpPr>
        <p:spPr>
          <a:xfrm>
            <a:off x="4904289" y="2076369"/>
            <a:ext cx="3617046" cy="1253571"/>
          </a:xfrm>
          <a:prstGeom prst="rect">
            <a:avLst/>
          </a:prstGeom>
          <a:solidFill>
            <a:srgbClr val="DF9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1046394" y="2076368"/>
            <a:ext cx="3617046" cy="3318051"/>
          </a:xfrm>
          <a:prstGeom prst="rect">
            <a:avLst/>
          </a:prstGeom>
          <a:solidFill>
            <a:srgbClr val="DF9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3996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ИЗУЧЕНИЕ ИСХОДНЫХ ДАННЫХ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9B1BD6C-9D31-42AB-8090-BA5EF456596E}"/>
              </a:ext>
            </a:extLst>
          </p:cNvPr>
          <p:cNvSpPr txBox="1">
            <a:spLocks/>
          </p:cNvSpPr>
          <p:nvPr/>
        </p:nvSpPr>
        <p:spPr>
          <a:xfrm>
            <a:off x="623996" y="574797"/>
            <a:ext cx="7888070" cy="521862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700" b="1" dirty="0">
              <a:solidFill>
                <a:srgbClr val="0070C0"/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23996" y="1592262"/>
            <a:ext cx="0" cy="3975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23996" y="1592262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957943" y="16006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Входные переменные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623996" y="5568043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1046394" y="2076368"/>
            <a:ext cx="3617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Базальтопластик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X_bp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Текст 2">
            <a:extLst>
              <a:ext uri="{FF2B5EF4-FFF2-40B4-BE49-F238E27FC236}">
                <a16:creationId xmlns:a16="http://schemas.microsoft.com/office/drawing/2014/main" id="{7FCFAF51-5302-461E-8D95-9F8CDA1ACBFF}"/>
              </a:ext>
            </a:extLst>
          </p:cNvPr>
          <p:cNvSpPr txBox="1">
            <a:spLocks/>
          </p:cNvSpPr>
          <p:nvPr/>
        </p:nvSpPr>
        <p:spPr>
          <a:xfrm>
            <a:off x="1046395" y="2414922"/>
            <a:ext cx="3617045" cy="2979497"/>
          </a:xfrm>
          <a:prstGeom prst="rect">
            <a:avLst/>
          </a:prstGeom>
          <a:solidFill>
            <a:srgbClr val="DF9C20"/>
          </a:solidFill>
        </p:spPr>
        <p:txBody>
          <a:bodyPr vert="horz" lIns="76727" tIns="38364" rIns="76727" bIns="38364" rtlCol="0">
            <a:no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оотношение матрица-наполнитель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лотность, кг/м3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одуль упругости, ГПа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оличество отвердителя, м.%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одержание эпоксидных групп, %_2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емпература вспышки, С°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оверхностная плотность, г/м2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одуль упругости при растяжении, ГПа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рочность при растяжении, МПа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отребление смолы, г/м2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Текст 2">
            <a:extLst>
              <a:ext uri="{FF2B5EF4-FFF2-40B4-BE49-F238E27FC236}">
                <a16:creationId xmlns:a16="http://schemas.microsoft.com/office/drawing/2014/main" id="{7FCFAF51-5302-461E-8D95-9F8CDA1ACBFF}"/>
              </a:ext>
            </a:extLst>
          </p:cNvPr>
          <p:cNvSpPr txBox="1">
            <a:spLocks/>
          </p:cNvSpPr>
          <p:nvPr/>
        </p:nvSpPr>
        <p:spPr>
          <a:xfrm>
            <a:off x="4904291" y="2414170"/>
            <a:ext cx="3607776" cy="915770"/>
          </a:xfrm>
          <a:prstGeom prst="rect">
            <a:avLst/>
          </a:prstGeom>
        </p:spPr>
        <p:txBody>
          <a:bodyPr vert="horz" lIns="76727" tIns="38364" rIns="76727" bIns="38364" rtlCol="0">
            <a:no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угол нашивки, град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</a:t>
            </a: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аг нашивки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лотность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4904290" y="2076368"/>
            <a:ext cx="36170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Нашивки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углепластиковые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X_nup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Placeholder 5">
            <a:extLst>
              <a:ext uri="{FF2B5EF4-FFF2-40B4-BE49-F238E27FC236}">
                <a16:creationId xmlns:a16="http://schemas.microsoft.com/office/drawing/2014/main" id="{E1471623-84B9-43A7-83A4-0B955450F0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480271"/>
              </p:ext>
            </p:extLst>
          </p:nvPr>
        </p:nvGraphicFramePr>
        <p:xfrm>
          <a:off x="1034471" y="2719038"/>
          <a:ext cx="7463020" cy="3429000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337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775">
                  <a:extLst>
                    <a:ext uri="{9D8B030D-6E8A-4147-A177-3AD203B41FA5}">
                      <a16:colId xmlns:a16="http://schemas.microsoft.com/office/drawing/2014/main" val="379474161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100" b="1" spc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en-JM" altLang="ko-KR" sz="1100" b="1" spc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9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100" b="1" spc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endParaRPr lang="en-JM" altLang="ko-KR" sz="1100" b="1" spc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9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100" b="1" spc="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</a:t>
                      </a:r>
                      <a:endParaRPr lang="en-JM" altLang="ko-KR" sz="1100" b="1" spc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9C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100" b="1" spc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JM" altLang="ko-KR" sz="1100" b="1" spc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9C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100" b="1" spc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JM" altLang="ko-KR" sz="1100" b="1" spc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9C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ru-RU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Соотношение</a:t>
                      </a:r>
                      <a:r>
                        <a:rPr lang="ru-RU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матрица-наполнитель</a:t>
                      </a:r>
                      <a:endParaRPr lang="en-JM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2,93</a:t>
                      </a:r>
                      <a:endParaRPr lang="en-JM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0,91</a:t>
                      </a:r>
                      <a:endParaRPr lang="en-JM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0,39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5,59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Плотность, кг/м3</a:t>
                      </a:r>
                    </a:p>
                  </a:txBody>
                  <a:tcPr marT="15240" marB="152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1975,73</a:t>
                      </a:r>
                      <a:endParaRPr lang="en-JM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73,73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1731,76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2207,77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модуль упругости, ГПа</a:t>
                      </a:r>
                    </a:p>
                  </a:txBody>
                  <a:tcPr marT="15240" marB="152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739,92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330,23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2,44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1911,54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559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Количество отвердителя, м.%</a:t>
                      </a:r>
                    </a:p>
                  </a:txBody>
                  <a:tcPr marT="15240" marB="152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672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110,57</a:t>
                      </a:r>
                      <a:endParaRPr lang="en-JM" altLang="ko-KR" sz="1000" b="1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672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28,30</a:t>
                      </a:r>
                      <a:endParaRPr lang="en-JM" altLang="ko-KR" sz="1000" b="1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672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17,74</a:t>
                      </a:r>
                      <a:endParaRPr lang="en-JM" altLang="ko-KR" sz="1000" b="1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672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198,95</a:t>
                      </a:r>
                      <a:endParaRPr lang="en-JM" altLang="ko-KR" sz="1000" b="1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Содержание эпоксидных групп</a:t>
                      </a:r>
                      <a:r>
                        <a:rPr lang="ru-RU" sz="10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%_</a:t>
                      </a:r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15240" marB="152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22,24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2,41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14,25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33,00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62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Температура вспышки, </a:t>
                      </a:r>
                      <a:r>
                        <a:rPr lang="ru-RU" sz="10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С°</a:t>
                      </a:r>
                      <a:endParaRPr lang="ru-RU" sz="1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15240" marB="152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285,88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40,94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100,0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413,27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74853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Поверхностная плотность, г/м2</a:t>
                      </a:r>
                    </a:p>
                  </a:txBody>
                  <a:tcPr marT="15240" marB="152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482,73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281,31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0,60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1399,54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9811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Модуль упругости при растяжении, ГПа</a:t>
                      </a:r>
                    </a:p>
                  </a:txBody>
                  <a:tcPr marT="15240" marB="152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73,33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3,12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64,05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82,68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8045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Прочность при растяжении, МПа</a:t>
                      </a:r>
                    </a:p>
                  </a:txBody>
                  <a:tcPr marT="15240" marB="152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2466,92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485,63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1036,86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3848,44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7753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Потребление смолы, г/м2</a:t>
                      </a:r>
                    </a:p>
                  </a:txBody>
                  <a:tcPr marT="15240" marB="152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218,42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59,74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33,80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414,59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22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Угол нашивки, град</a:t>
                      </a:r>
                    </a:p>
                  </a:txBody>
                  <a:tcPr marT="15240" marB="152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44,25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45,02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90,00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24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Шаг нашивки</a:t>
                      </a:r>
                    </a:p>
                  </a:txBody>
                  <a:tcPr marT="15240" marB="152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6,90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2,56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14,44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929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7672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Плотность нашивки</a:t>
                      </a:r>
                    </a:p>
                  </a:txBody>
                  <a:tcPr marT="15240" marB="152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57,15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12,35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103,99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294115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3996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РАЗВЕДОЧНЫЙ АНАЛИЗ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9B1BD6C-9D31-42AB-8090-BA5EF456596E}"/>
              </a:ext>
            </a:extLst>
          </p:cNvPr>
          <p:cNvSpPr txBox="1">
            <a:spLocks/>
          </p:cNvSpPr>
          <p:nvPr/>
        </p:nvSpPr>
        <p:spPr>
          <a:xfrm>
            <a:off x="623996" y="574797"/>
            <a:ext cx="7888070" cy="521862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700" b="1" dirty="0">
              <a:solidFill>
                <a:srgbClr val="0070C0"/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23996" y="1592262"/>
            <a:ext cx="0" cy="4555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23996" y="1592262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943369" y="1597596"/>
            <a:ext cx="5125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Характеристики объединенного </a:t>
            </a:r>
            <a:r>
              <a:rPr lang="ru-RU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датасета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957943" y="1904783"/>
            <a:ext cx="7554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размерность (1023, 13)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все данные имеют тип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float64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пропуски данных отсутствуют</a:t>
            </a:r>
          </a:p>
        </p:txBody>
      </p:sp>
    </p:spTree>
    <p:extLst>
      <p:ext uri="{BB962C8B-B14F-4D97-AF65-F5344CB8AC3E}">
        <p14:creationId xmlns:p14="http://schemas.microsoft.com/office/powerpoint/2010/main" val="33212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3996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РАЗВЕДОЧНЫЙ АНАЛИЗ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9B1BD6C-9D31-42AB-8090-BA5EF456596E}"/>
              </a:ext>
            </a:extLst>
          </p:cNvPr>
          <p:cNvSpPr txBox="1">
            <a:spLocks/>
          </p:cNvSpPr>
          <p:nvPr/>
        </p:nvSpPr>
        <p:spPr>
          <a:xfrm>
            <a:off x="623996" y="574797"/>
            <a:ext cx="7888070" cy="521862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700" b="1" dirty="0">
              <a:solidFill>
                <a:srgbClr val="0070C0"/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23996" y="1592262"/>
            <a:ext cx="0" cy="4555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943369" y="1597596"/>
            <a:ext cx="5125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Характеристики объединенного </a:t>
            </a:r>
            <a:r>
              <a:rPr lang="ru-RU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датасета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957943" y="1904783"/>
            <a:ext cx="75541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гистограммы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3" y="2274115"/>
            <a:ext cx="1953180" cy="181535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742" y="2278245"/>
            <a:ext cx="1864865" cy="186888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061" y="2272240"/>
            <a:ext cx="1901106" cy="1868885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957943" y="4091350"/>
            <a:ext cx="75541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боксплоты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837" y="4400062"/>
            <a:ext cx="1922038" cy="179753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68" y="4372253"/>
            <a:ext cx="1770427" cy="186699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7935" y="4375920"/>
            <a:ext cx="1742172" cy="1850058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957943" y="4089470"/>
            <a:ext cx="5572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боксплоты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3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3996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РАЗВЕДОЧНЫЙ АНАЛИЗ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9B1BD6C-9D31-42AB-8090-BA5EF456596E}"/>
              </a:ext>
            </a:extLst>
          </p:cNvPr>
          <p:cNvSpPr txBox="1">
            <a:spLocks/>
          </p:cNvSpPr>
          <p:nvPr/>
        </p:nvSpPr>
        <p:spPr>
          <a:xfrm>
            <a:off x="623996" y="574797"/>
            <a:ext cx="7888070" cy="521862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700" b="1" dirty="0">
              <a:solidFill>
                <a:srgbClr val="0070C0"/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23996" y="1592262"/>
            <a:ext cx="0" cy="41014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23996" y="5693664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943369" y="1597596"/>
            <a:ext cx="5125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Характеристики объединенного </a:t>
            </a:r>
            <a:r>
              <a:rPr lang="ru-RU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датасета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957943" y="1904783"/>
            <a:ext cx="75541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график рассеяния точек и тепловая карта корреляции 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69" y="2274115"/>
            <a:ext cx="3577858" cy="334987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768" y="2274115"/>
            <a:ext cx="3948152" cy="332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5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2" y="3036179"/>
            <a:ext cx="6822803" cy="298734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3996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ПРЕДОБРАБОТКА ДАННЫХ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9B1BD6C-9D31-42AB-8090-BA5EF456596E}"/>
              </a:ext>
            </a:extLst>
          </p:cNvPr>
          <p:cNvSpPr txBox="1">
            <a:spLocks/>
          </p:cNvSpPr>
          <p:nvPr/>
        </p:nvSpPr>
        <p:spPr>
          <a:xfrm>
            <a:off x="623996" y="574797"/>
            <a:ext cx="7888070" cy="521862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700" b="1" dirty="0">
              <a:solidFill>
                <a:srgbClr val="0070C0"/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23996" y="1592262"/>
            <a:ext cx="0" cy="5086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23996" y="1592262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957943" y="1665159"/>
            <a:ext cx="5125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Удаление выбросов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 правилу 3 сигм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623996" y="2093005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>
            <a:off x="623996" y="2283272"/>
            <a:ext cx="666" cy="27267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24662" y="2283271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983455" y="233755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Нормализация данных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624662" y="5009975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983455" y="2668841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боксплоты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для нормализованных данных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5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Прямоугольник 50"/>
          <p:cNvSpPr/>
          <p:nvPr/>
        </p:nvSpPr>
        <p:spPr>
          <a:xfrm>
            <a:off x="1041762" y="2103711"/>
            <a:ext cx="7455730" cy="470136"/>
          </a:xfrm>
          <a:prstGeom prst="rect">
            <a:avLst/>
          </a:prstGeom>
          <a:solidFill>
            <a:srgbClr val="DF9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3996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ОБУЧЕНИЕ МОДЕЛЕЙ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9B1BD6C-9D31-42AB-8090-BA5EF456596E}"/>
              </a:ext>
            </a:extLst>
          </p:cNvPr>
          <p:cNvSpPr txBox="1">
            <a:spLocks/>
          </p:cNvSpPr>
          <p:nvPr/>
        </p:nvSpPr>
        <p:spPr>
          <a:xfrm>
            <a:off x="623996" y="574797"/>
            <a:ext cx="7888070" cy="521862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700" b="1" dirty="0">
              <a:solidFill>
                <a:srgbClr val="0070C0"/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23996" y="1740038"/>
            <a:ext cx="0" cy="8852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23996" y="1740038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943368" y="1746955"/>
            <a:ext cx="5882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Разбиение на обучающую и тестовую выборку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623996" y="2625337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23996" y="2773505"/>
            <a:ext cx="0" cy="33582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23996" y="2773505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623996" y="6131748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Заголовок 5"/>
          <p:cNvSpPr txBox="1">
            <a:spLocks/>
          </p:cNvSpPr>
          <p:nvPr/>
        </p:nvSpPr>
        <p:spPr>
          <a:xfrm>
            <a:off x="609422" y="1048102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ПРОГНОЗА УПРОГОСТИ ПРИ РАСТЯЖЕНИИ И ПРОЧНОСТИ ПРИ РАСТЯЖЕНИИ </a:t>
            </a:r>
            <a:endParaRPr lang="ru-RU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957943" y="2777843"/>
            <a:ext cx="7529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Модели линейной регрессии, К ближайших соседей и случайного леса для упругости при растяжении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065288" y="2103711"/>
            <a:ext cx="7499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X_train_upr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X_test_upr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y_train_upr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y_test_upr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 =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train_test_split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x_upr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y_upr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test_size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=0.3,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random_state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=1)</a:t>
            </a:r>
          </a:p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X_train_pr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X_test_pr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y_train_pr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y_test_pr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 =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train_test_split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x_pr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y_pr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test_size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=0.3,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random_state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=1)</a:t>
            </a:r>
          </a:p>
          <a:p>
            <a:endParaRPr lang="ru-RU" sz="1200" dirty="0">
              <a:latin typeface="Arial Nova Cond" panose="020B0506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1041762" y="4320651"/>
            <a:ext cx="7455730" cy="842864"/>
          </a:xfrm>
          <a:prstGeom prst="rect">
            <a:avLst/>
          </a:prstGeom>
          <a:solidFill>
            <a:srgbClr val="DF9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1045743" y="4320596"/>
            <a:ext cx="74995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knr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 =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KNeighborsRegressor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ru-RU" sz="1200" dirty="0" smtClean="0">
                <a:latin typeface="Arial Nova Cond" panose="020B0506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GSCV_knr_upr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 =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GridSearchCV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knr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knr_params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n_jobs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=-1, cv=10)</a:t>
            </a:r>
          </a:p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GSCV_knr_upr.fit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X_train_upr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y_train_upr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1046468" y="3406002"/>
            <a:ext cx="7447444" cy="842864"/>
          </a:xfrm>
          <a:prstGeom prst="rect">
            <a:avLst/>
          </a:prstGeom>
          <a:solidFill>
            <a:srgbClr val="DF9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1046468" y="3424038"/>
            <a:ext cx="74474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lr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 =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LinearRegression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ru-RU" sz="1200" dirty="0" smtClean="0">
                <a:latin typeface="Arial Nova Cond" panose="020B0506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GSCV_lr_upr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 =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GridSearchCV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lr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lr_params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n_jobs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=-1, cv=10)</a:t>
            </a:r>
          </a:p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GSCV_lr_upr.fit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X_train_upr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y_train_upr</a:t>
            </a:r>
            <a:r>
              <a:rPr lang="en-US" sz="1200" dirty="0" smtClean="0">
                <a:latin typeface="Arial Nova Cond" panose="020B0506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 Nova Cond" panose="020B0506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1039513" y="5223860"/>
            <a:ext cx="7455730" cy="842864"/>
          </a:xfrm>
          <a:prstGeom prst="rect">
            <a:avLst/>
          </a:prstGeom>
          <a:solidFill>
            <a:srgbClr val="DF9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1039513" y="5241896"/>
            <a:ext cx="74474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rfr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 =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RandomForestRegressor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ru-RU" sz="1200" dirty="0" smtClean="0">
                <a:latin typeface="Arial Nova Cond" panose="020B0506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RSCV_rfr_upr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 =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RandomizedSearchCV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rfr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rfr_params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n_jobs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=-1, cv=10, verbose=4)</a:t>
            </a:r>
          </a:p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RSCV_rfr_upr.fit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X_train_upr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np.ravel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y_train_upr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08997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043941" y="4263264"/>
            <a:ext cx="3596639" cy="81417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3996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ОБУЧЕНИЕ МОДЕЛЕЙ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9B1BD6C-9D31-42AB-8090-BA5EF456596E}"/>
              </a:ext>
            </a:extLst>
          </p:cNvPr>
          <p:cNvSpPr txBox="1">
            <a:spLocks/>
          </p:cNvSpPr>
          <p:nvPr/>
        </p:nvSpPr>
        <p:spPr>
          <a:xfrm>
            <a:off x="623996" y="574797"/>
            <a:ext cx="7888070" cy="521862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700" b="1" dirty="0">
              <a:solidFill>
                <a:srgbClr val="0070C0"/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623996" y="1740038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Заголовок 5"/>
          <p:cNvSpPr txBox="1">
            <a:spLocks/>
          </p:cNvSpPr>
          <p:nvPr/>
        </p:nvSpPr>
        <p:spPr>
          <a:xfrm>
            <a:off x="609422" y="1077917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ПРОГНОЗА УПРОГОСТИ ПРИ РАСТЯЖЕНИИ И ПРОЧНОСТИ ПРИ РАСТЯЖЕНИИ </a:t>
            </a:r>
            <a:endParaRPr lang="ru-RU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Прямая соединительная линия 64"/>
          <p:cNvCxnSpPr/>
          <p:nvPr/>
        </p:nvCxnSpPr>
        <p:spPr>
          <a:xfrm>
            <a:off x="623996" y="1740038"/>
            <a:ext cx="0" cy="3530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623996" y="5270688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957943" y="1742201"/>
            <a:ext cx="5882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Сравнение моделей 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9" name="Table Placeholder 5">
            <a:extLst>
              <a:ext uri="{FF2B5EF4-FFF2-40B4-BE49-F238E27FC236}">
                <a16:creationId xmlns:a16="http://schemas.microsoft.com/office/drawing/2014/main" id="{E1471623-84B9-43A7-83A4-0B955450F0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393052"/>
              </p:ext>
            </p:extLst>
          </p:nvPr>
        </p:nvGraphicFramePr>
        <p:xfrm>
          <a:off x="1043941" y="2106365"/>
          <a:ext cx="7453552" cy="1722120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2892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ru-RU" altLang="ko-KR" sz="1100" b="1" spc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параметр</a:t>
                      </a:r>
                      <a:endParaRPr lang="en-JM" altLang="ko-KR" sz="1100" b="1" spc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100" b="1" spc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en-JM" altLang="ko-KR" sz="1100" b="1" spc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100" b="1" spc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  <a:endParaRPr lang="en-JM" altLang="ko-KR" sz="1100" b="1" spc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100" b="1" spc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 score</a:t>
                      </a:r>
                      <a:endParaRPr lang="en-JM" altLang="ko-KR" sz="1100" b="1" spc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Модуль упругости при растяжении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LinearRegression_upr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0.131349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Прочность при растяжении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LinearRegression_pr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0.141692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Модуль упругости при растяжении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KNeighborsRegressor_upr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0.131367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559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ru-RU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Прочность при растяжении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KNeighborsRegressor_pr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0.138462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ru-RU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Модуль упругости при растяжении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RandomForestRegressor_upr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0.130951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62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Прочность при растяжении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RandomForestRegressor_pr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0.139021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748539"/>
                  </a:ext>
                </a:extLst>
              </a:tr>
            </a:tbl>
          </a:graphicData>
        </a:graphic>
      </p:graphicFrame>
      <p:sp>
        <p:nvSpPr>
          <p:cNvPr id="35" name="Прямоугольник 34"/>
          <p:cNvSpPr/>
          <p:nvPr/>
        </p:nvSpPr>
        <p:spPr>
          <a:xfrm>
            <a:off x="1043941" y="3924710"/>
            <a:ext cx="35966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редняя абсолютная ошибка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900853" y="4263264"/>
            <a:ext cx="3596639" cy="81417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4900853" y="3924710"/>
            <a:ext cx="35966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Коэффициент детерминации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43941" y="4438585"/>
                <a:ext cx="3596639" cy="469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41" y="4438585"/>
                <a:ext cx="3596639" cy="469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4900852" y="4438585"/>
                <a:ext cx="3596639" cy="555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852" y="4438585"/>
                <a:ext cx="3596639" cy="555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02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Ц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3388</TotalTime>
  <Words>671</Words>
  <Application>Microsoft Office PowerPoint</Application>
  <PresentationFormat>Произвольный</PresentationFormat>
  <Paragraphs>307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Arial Nova Cond</vt:lpstr>
      <vt:lpstr>Calibri</vt:lpstr>
      <vt:lpstr>Cambria Math</vt:lpstr>
      <vt:lpstr>Montserrat</vt:lpstr>
      <vt:lpstr>Montserrat Black</vt:lpstr>
      <vt:lpstr>Тема Office</vt:lpstr>
      <vt:lpstr>Презентация PowerPoint</vt:lpstr>
      <vt:lpstr>ПОСТАНОВКА ЗАДАЧИ</vt:lpstr>
      <vt:lpstr>ИЗУЧЕНИЕ ИСХОДНЫХ ДАННЫХ</vt:lpstr>
      <vt:lpstr>РАЗВЕДОЧНЫЙ АНАЛИЗ</vt:lpstr>
      <vt:lpstr>РАЗВЕДОЧНЫЙ АНАЛИЗ</vt:lpstr>
      <vt:lpstr>РАЗВЕДОЧНЫЙ АНАЛИЗ</vt:lpstr>
      <vt:lpstr>ПРЕДОБРАБОТКА ДАННЫХ</vt:lpstr>
      <vt:lpstr>ОБУЧЕНИЕ МОДЕЛЕЙ</vt:lpstr>
      <vt:lpstr>ОБУЧЕНИЕ МОДЕЛЕЙ</vt:lpstr>
      <vt:lpstr>ОБУЧЕНИЕ МОДЕЛЕЙ</vt:lpstr>
      <vt:lpstr>ОБУЧЕНИЕ МОДЕЛЕЙ</vt:lpstr>
      <vt:lpstr>ЗАГОЛОВОК ТАБЛИЦА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Черкасова Ольга</dc:creator>
  <cp:lastModifiedBy>Евгений</cp:lastModifiedBy>
  <cp:revision>133</cp:revision>
  <dcterms:created xsi:type="dcterms:W3CDTF">2020-07-15T13:24:42Z</dcterms:created>
  <dcterms:modified xsi:type="dcterms:W3CDTF">2022-06-13T20:29:33Z</dcterms:modified>
</cp:coreProperties>
</file>