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70" r:id="rId4"/>
    <p:sldId id="271" r:id="rId5"/>
    <p:sldId id="273" r:id="rId6"/>
    <p:sldId id="274" r:id="rId7"/>
    <p:sldId id="272" r:id="rId8"/>
    <p:sldId id="279" r:id="rId9"/>
    <p:sldId id="278" r:id="rId10"/>
    <p:sldId id="281" r:id="rId11"/>
    <p:sldId id="280" r:id="rId12"/>
    <p:sldId id="282" r:id="rId13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DF9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4" autoAdjust="0"/>
    <p:restoredTop sz="86385" autoAdjust="0"/>
  </p:normalViewPr>
  <p:slideViewPr>
    <p:cSldViewPr snapToGrid="0">
      <p:cViewPr>
        <p:scale>
          <a:sx n="100" d="100"/>
          <a:sy n="100" d="100"/>
        </p:scale>
        <p:origin x="1243" y="58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pPr/>
              <a:t>17.06.2022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7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4" indent="0" algn="ctr">
              <a:buNone/>
              <a:defRPr sz="1700"/>
            </a:lvl2pPr>
            <a:lvl3pPr marL="767267" indent="0" algn="ctr">
              <a:buNone/>
              <a:defRPr sz="1500"/>
            </a:lvl3pPr>
            <a:lvl4pPr marL="1150901" indent="0" algn="ctr">
              <a:buNone/>
              <a:defRPr sz="1300"/>
            </a:lvl4pPr>
            <a:lvl5pPr marL="1534534" indent="0" algn="ctr">
              <a:buNone/>
              <a:defRPr sz="1300"/>
            </a:lvl5pPr>
            <a:lvl6pPr marL="1918168" indent="0" algn="ctr">
              <a:buNone/>
              <a:defRPr sz="1300"/>
            </a:lvl6pPr>
            <a:lvl7pPr marL="2301801" indent="0" algn="ctr">
              <a:buNone/>
              <a:defRPr sz="1300"/>
            </a:lvl7pPr>
            <a:lvl8pPr marL="2685435" indent="0" algn="ctr">
              <a:buNone/>
              <a:defRPr sz="1300"/>
            </a:lvl8pPr>
            <a:lvl9pPr marL="3069068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pPr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pPr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3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pPr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pPr/>
              <a:t>17.06.2022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7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80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4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60" y="1820978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5" y="1820978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pPr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4" indent="0">
              <a:buNone/>
              <a:defRPr sz="1700" b="1"/>
            </a:lvl2pPr>
            <a:lvl3pPr marL="767267" indent="0">
              <a:buNone/>
              <a:defRPr sz="1500" b="1"/>
            </a:lvl3pPr>
            <a:lvl4pPr marL="1150901" indent="0">
              <a:buNone/>
              <a:defRPr sz="1300" b="1"/>
            </a:lvl4pPr>
            <a:lvl5pPr marL="1534534" indent="0">
              <a:buNone/>
              <a:defRPr sz="1300" b="1"/>
            </a:lvl5pPr>
            <a:lvl6pPr marL="1918168" indent="0">
              <a:buNone/>
              <a:defRPr sz="1300" b="1"/>
            </a:lvl6pPr>
            <a:lvl7pPr marL="2301801" indent="0">
              <a:buNone/>
              <a:defRPr sz="1300" b="1"/>
            </a:lvl7pPr>
            <a:lvl8pPr marL="2685435" indent="0">
              <a:buNone/>
              <a:defRPr sz="1300" b="1"/>
            </a:lvl8pPr>
            <a:lvl9pPr marL="3069068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4" indent="0">
              <a:buNone/>
              <a:defRPr sz="1700" b="1"/>
            </a:lvl2pPr>
            <a:lvl3pPr marL="767267" indent="0">
              <a:buNone/>
              <a:defRPr sz="1500" b="1"/>
            </a:lvl3pPr>
            <a:lvl4pPr marL="1150901" indent="0">
              <a:buNone/>
              <a:defRPr sz="1300" b="1"/>
            </a:lvl4pPr>
            <a:lvl5pPr marL="1534534" indent="0">
              <a:buNone/>
              <a:defRPr sz="1300" b="1"/>
            </a:lvl5pPr>
            <a:lvl6pPr marL="1918168" indent="0">
              <a:buNone/>
              <a:defRPr sz="1300" b="1"/>
            </a:lvl6pPr>
            <a:lvl7pPr marL="2301801" indent="0">
              <a:buNone/>
              <a:defRPr sz="1300" b="1"/>
            </a:lvl7pPr>
            <a:lvl8pPr marL="2685435" indent="0">
              <a:buNone/>
              <a:defRPr sz="1300" b="1"/>
            </a:lvl8pPr>
            <a:lvl9pPr marL="3069068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pPr/>
              <a:t>17.06.2022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pPr/>
              <a:t>17.06.2022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8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pPr/>
              <a:t>17.06.2022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2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7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2" y="2052163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4" indent="0">
              <a:buNone/>
              <a:defRPr sz="1200"/>
            </a:lvl2pPr>
            <a:lvl3pPr marL="767267" indent="0">
              <a:buNone/>
              <a:defRPr sz="1000"/>
            </a:lvl3pPr>
            <a:lvl4pPr marL="1150901" indent="0">
              <a:buNone/>
              <a:defRPr sz="800"/>
            </a:lvl4pPr>
            <a:lvl5pPr marL="1534534" indent="0">
              <a:buNone/>
              <a:defRPr sz="800"/>
            </a:lvl5pPr>
            <a:lvl6pPr marL="1918168" indent="0">
              <a:buNone/>
              <a:defRPr sz="800"/>
            </a:lvl6pPr>
            <a:lvl7pPr marL="2301801" indent="0">
              <a:buNone/>
              <a:defRPr sz="800"/>
            </a:lvl7pPr>
            <a:lvl8pPr marL="2685435" indent="0">
              <a:buNone/>
              <a:defRPr sz="800"/>
            </a:lvl8pPr>
            <a:lvl9pPr marL="3069068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pPr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2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7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4" indent="0">
              <a:buNone/>
              <a:defRPr sz="2300"/>
            </a:lvl2pPr>
            <a:lvl3pPr marL="767267" indent="0">
              <a:buNone/>
              <a:defRPr sz="2000"/>
            </a:lvl3pPr>
            <a:lvl4pPr marL="1150901" indent="0">
              <a:buNone/>
              <a:defRPr sz="1700"/>
            </a:lvl4pPr>
            <a:lvl5pPr marL="1534534" indent="0">
              <a:buNone/>
              <a:defRPr sz="1700"/>
            </a:lvl5pPr>
            <a:lvl6pPr marL="1918168" indent="0">
              <a:buNone/>
              <a:defRPr sz="1700"/>
            </a:lvl6pPr>
            <a:lvl7pPr marL="2301801" indent="0">
              <a:buNone/>
              <a:defRPr sz="1700"/>
            </a:lvl7pPr>
            <a:lvl8pPr marL="2685435" indent="0">
              <a:buNone/>
              <a:defRPr sz="1700"/>
            </a:lvl8pPr>
            <a:lvl9pPr marL="3069068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2" y="2052163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4" indent="0">
              <a:buNone/>
              <a:defRPr sz="1200"/>
            </a:lvl2pPr>
            <a:lvl3pPr marL="767267" indent="0">
              <a:buNone/>
              <a:defRPr sz="1000"/>
            </a:lvl3pPr>
            <a:lvl4pPr marL="1150901" indent="0">
              <a:buNone/>
              <a:defRPr sz="800"/>
            </a:lvl4pPr>
            <a:lvl5pPr marL="1534534" indent="0">
              <a:buNone/>
              <a:defRPr sz="800"/>
            </a:lvl5pPr>
            <a:lvl6pPr marL="1918168" indent="0">
              <a:buNone/>
              <a:defRPr sz="800"/>
            </a:lvl6pPr>
            <a:lvl7pPr marL="2301801" indent="0">
              <a:buNone/>
              <a:defRPr sz="800"/>
            </a:lvl7pPr>
            <a:lvl8pPr marL="2685435" indent="0">
              <a:buNone/>
              <a:defRPr sz="800"/>
            </a:lvl8pPr>
            <a:lvl9pPr marL="3069068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pPr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8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60" y="6340168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8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3" y="6340168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67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6" indent="-191816" algn="l" defTabSz="767267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1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83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17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51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09984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18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52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884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4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67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01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34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68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01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35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68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4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797745" y="2691970"/>
            <a:ext cx="7077425" cy="2001081"/>
          </a:xfrm>
          <a:prstGeom prst="rect">
            <a:avLst/>
          </a:prstGeom>
          <a:noFill/>
        </p:spPr>
        <p:txBody>
          <a:bodyPr wrap="none" lIns="76727" tIns="38364" rIns="76727" bIns="38364" rtlCol="0">
            <a:spAutoFit/>
          </a:bodyPr>
          <a:lstStyle/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</a:p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курсу «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Слушатель: Холманский Евгений Игоревич</a:t>
            </a: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270" cy="215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270" cy="21575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МОДЕЛЕЙ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23996" y="174003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Заголовок 5"/>
          <p:cNvSpPr txBox="1">
            <a:spLocks/>
          </p:cNvSpPr>
          <p:nvPr/>
        </p:nvSpPr>
        <p:spPr>
          <a:xfrm>
            <a:off x="609422" y="1077917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ПРОГНОЗА УПРОГОСТИ ПРИ РАСТЯЖЕНИИ И ПРОЧНОСТИ ПРИ РАСТЯЖЕНИИ 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623996" y="1740038"/>
            <a:ext cx="0" cy="3530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623996" y="527068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57943" y="1742201"/>
            <a:ext cx="5882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</a:t>
            </a:r>
            <a:r>
              <a:rPr lang="ru-RU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гиперпараметров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55" y="2872691"/>
            <a:ext cx="2520184" cy="17408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08" y="2872691"/>
            <a:ext cx="2520185" cy="17408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74" y="2872691"/>
            <a:ext cx="2520185" cy="1740834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957943" y="2196938"/>
            <a:ext cx="5882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Графики тестового и предсказанных значений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57941" y="2534137"/>
            <a:ext cx="23242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линейная регрессия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57941" y="4613524"/>
            <a:ext cx="23242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линейная регрессия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478125" y="4613524"/>
            <a:ext cx="23242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к-ближайших соседей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087250" y="4613524"/>
            <a:ext cx="2355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случайного леса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НЕЙРОННОЙ СЕТИ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23996" y="174003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Заголовок 5"/>
          <p:cNvSpPr txBox="1">
            <a:spLocks/>
          </p:cNvSpPr>
          <p:nvPr/>
        </p:nvSpPr>
        <p:spPr>
          <a:xfrm>
            <a:off x="609422" y="1077917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РЕКОМЕНДАЦИИ СООТНОШЕНИЯ </a:t>
            </a:r>
          </a:p>
          <a:p>
            <a:r>
              <a:rPr lang="ru-RU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МАТРИЦА-НАПОЛНИТЕЛЬ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flipH="1">
            <a:off x="609422" y="1740038"/>
            <a:ext cx="14574" cy="42632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623996" y="6003273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57943" y="1740038"/>
            <a:ext cx="5882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Многослойный </a:t>
            </a:r>
            <a:r>
              <a:rPr lang="ru-RU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перцептрон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33201" y="2168230"/>
            <a:ext cx="3240679" cy="3712058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33201" y="2168230"/>
            <a:ext cx="324067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Arial Nova Cond" panose="020B0506020202020204" pitchFamily="34" charset="0"/>
                <a:cs typeface="Arial" panose="020B0604020202020204" pitchFamily="34" charset="0"/>
              </a:rPr>
              <a:t>model_mn</a:t>
            </a:r>
            <a:r>
              <a:rPr lang="en-US" sz="1200" dirty="0" smtClean="0">
                <a:latin typeface="Arial Nova Cond" panose="020B0506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 Sequential(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X_train_mn_norm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(Dense(128))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BatchNormalization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LeakyReLU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(Dense(128))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BatchNormalization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LeakyReLU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(Dense(64))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BatchNormalization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LeakyReLU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(Dense(64))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BatchNormalization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LeakyReLU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(Dense(16))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BatchNormalization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LeakyReLU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(Dense(1))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model_mn.add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(Activation('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selu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'))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049630"/>
            <a:ext cx="3762996" cy="20459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4063423"/>
            <a:ext cx="3618216" cy="19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23996" y="174003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Заголовок 5"/>
          <p:cNvSpPr txBox="1">
            <a:spLocks/>
          </p:cNvSpPr>
          <p:nvPr/>
        </p:nvSpPr>
        <p:spPr>
          <a:xfrm>
            <a:off x="609422" y="1077917"/>
            <a:ext cx="7888070" cy="328334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УДАЛЕННОГО РЕПОЗИТОРИЯ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flipH="1">
            <a:off x="609422" y="1740038"/>
            <a:ext cx="14574" cy="42632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623996" y="6003273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9" y="1993004"/>
            <a:ext cx="5782439" cy="37829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39" y="3324350"/>
            <a:ext cx="1605827" cy="16058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2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5" y="1592263"/>
            <a:ext cx="0" cy="702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57944" y="1600613"/>
            <a:ext cx="787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23996" y="274451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57943" y="1908576"/>
            <a:ext cx="7098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8" indent="-285748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конечных свойств композиционных материалов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623995" y="2744516"/>
            <a:ext cx="0" cy="13885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23996" y="2295231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23996" y="413310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957942" y="3035570"/>
            <a:ext cx="69820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8" indent="-285748">
              <a:buFont typeface="Arial" panose="020B0604020202020204" pitchFamily="34" charset="0"/>
              <a:buChar char="•"/>
            </a:pP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 характеристиками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базальтопластиков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(12 характеристик 1024 строки)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 характеристиками нашивок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углепластиковых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(4 характеристики 1041 строка)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957943" y="2744515"/>
            <a:ext cx="787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Входные данные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957943" y="4546694"/>
            <a:ext cx="787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методам решения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654891" y="4546693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957942" y="4841577"/>
            <a:ext cx="70989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8" indent="-285748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обучение и сравнение моделей для прогнозирования показателей «Модуль упругости при растяжении» и «Прочность при растяжении»</a:t>
            </a:r>
          </a:p>
          <a:p>
            <a:pPr marL="285748" indent="-285748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нейронной сети для прогнозирования показателя «Соотношение матрица-наполнитель»</a:t>
            </a: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654890" y="4546694"/>
            <a:ext cx="0" cy="13885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654891" y="5935286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8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/>
          <p:cNvSpPr/>
          <p:nvPr/>
        </p:nvSpPr>
        <p:spPr>
          <a:xfrm>
            <a:off x="4904289" y="2076369"/>
            <a:ext cx="3617046" cy="1253571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046394" y="2076368"/>
            <a:ext cx="3617046" cy="3318051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ИЗУЧЕНИЕ ИСХОДНЫХ ДАННЫХ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3975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57943" y="16006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Входные переменные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23996" y="5568043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046394" y="2076368"/>
            <a:ext cx="3617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Базальтопластик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X_bp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1046395" y="2414922"/>
            <a:ext cx="3617045" cy="2979497"/>
          </a:xfrm>
          <a:prstGeom prst="rect">
            <a:avLst/>
          </a:prstGeom>
          <a:solidFill>
            <a:srgbClr val="DF9C20"/>
          </a:solidFill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оотношение матрица-наполнитель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лотность, кг/м3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одуль упругости, ГПа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оличество отвердителя, м.%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одержание эпоксидных групп, %_2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емпература вспышки, С°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оверхностная плотность, г/м2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одуль упругости при растяжении, ГПа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рочность при растяжении, МПа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отребление смолы, г/м2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4904291" y="2414170"/>
            <a:ext cx="3607776" cy="915770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угол нашивки, град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аг нашивки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лотность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4904290" y="2076368"/>
            <a:ext cx="36170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Нашивки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углепластиковые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X_nup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Placeholder 5">
            <a:extLst>
              <a:ext uri="{FF2B5EF4-FFF2-40B4-BE49-F238E27FC236}">
                <a16:creationId xmlns:a16="http://schemas.microsoft.com/office/drawing/2014/main" id="{E1471623-84B9-43A7-83A4-0B955450F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480271"/>
              </p:ext>
            </p:extLst>
          </p:nvPr>
        </p:nvGraphicFramePr>
        <p:xfrm>
          <a:off x="1034471" y="2719038"/>
          <a:ext cx="7463020" cy="3429000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337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775">
                  <a:extLst>
                    <a:ext uri="{9D8B030D-6E8A-4147-A177-3AD203B41FA5}">
                      <a16:colId xmlns:a16="http://schemas.microsoft.com/office/drawing/2014/main" val="379474161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9C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ru-RU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Соотношение</a:t>
                      </a:r>
                      <a:r>
                        <a:rPr lang="ru-RU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матрица-наполнитель</a:t>
                      </a:r>
                      <a:endParaRPr lang="en-JM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2,93</a:t>
                      </a:r>
                      <a:endParaRPr lang="en-JM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lang="en-JM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0,39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5,59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Плотность, кг/м3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1975,73</a:t>
                      </a:r>
                      <a:endParaRPr lang="en-JM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73,73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1731,76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2207,77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упругости, ГПа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739,92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330,23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1911,54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559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отвердителя, м.%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672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110,57</a:t>
                      </a:r>
                      <a:endParaRPr lang="en-JM" altLang="ko-KR" sz="10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672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28,30</a:t>
                      </a:r>
                      <a:endParaRPr lang="en-JM" altLang="ko-KR" sz="10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672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17,74</a:t>
                      </a:r>
                      <a:endParaRPr lang="en-JM" altLang="ko-KR" sz="10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672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198,95</a:t>
                      </a:r>
                      <a:endParaRPr lang="en-JM" altLang="ko-KR" sz="10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Содержание эпоксидных групп</a:t>
                      </a:r>
                      <a:r>
                        <a:rPr lang="ru-RU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%_</a:t>
                      </a:r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22,24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2,41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14,25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33,00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2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Температура вспышки, </a:t>
                      </a:r>
                      <a:r>
                        <a:rPr lang="ru-RU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С°</a:t>
                      </a:r>
                      <a:endParaRPr lang="ru-RU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285,88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40,94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413,27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485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Поверхностная плотность, г/м2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482,73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281,31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1399,54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9811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растяжении, ГПа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73,33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3,12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64,05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82,68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8045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растяжении, МПа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2466,92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485,63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1036,86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3848,44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75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Потребление смолы, г/м2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218,42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59,74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33,80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414,59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22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Угол нашивки, град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44,25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45,02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90,00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24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Шаг нашивки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2,56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14,44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29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7672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Плотность нашивки</a:t>
                      </a:r>
                    </a:p>
                  </a:txBody>
                  <a:tcPr marT="15240" marB="152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57,15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12,35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103,99</a:t>
                      </a:r>
                      <a:endParaRPr lang="en-JM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94115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4555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43369" y="1597596"/>
            <a:ext cx="5125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Характеристики объединенного </a:t>
            </a:r>
            <a:r>
              <a:rPr lang="ru-RU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57943" y="1904783"/>
            <a:ext cx="7554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размерность (1023, 13)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данные имеют тип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float64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пропуски данных отсутствуют</a:t>
            </a:r>
          </a:p>
        </p:txBody>
      </p:sp>
    </p:spTree>
    <p:extLst>
      <p:ext uri="{BB962C8B-B14F-4D97-AF65-F5344CB8AC3E}">
        <p14:creationId xmlns:p14="http://schemas.microsoft.com/office/powerpoint/2010/main" val="33212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4555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43369" y="1597596"/>
            <a:ext cx="5125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Характеристики объединенного </a:t>
            </a:r>
            <a:r>
              <a:rPr lang="ru-RU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57943" y="1904783"/>
            <a:ext cx="7554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гистограммы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2274115"/>
            <a:ext cx="1953180" cy="18153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42" y="2278245"/>
            <a:ext cx="1864865" cy="18688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061" y="2272240"/>
            <a:ext cx="1901106" cy="186888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957943" y="4091350"/>
            <a:ext cx="7554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боксплоты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37" y="4400062"/>
            <a:ext cx="1922038" cy="17975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68" y="4372253"/>
            <a:ext cx="1770427" cy="18669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7935" y="4375920"/>
            <a:ext cx="1742172" cy="1850058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957943" y="4089470"/>
            <a:ext cx="5572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боксплоты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41014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5693664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43369" y="1597596"/>
            <a:ext cx="5125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Характеристики объединенного </a:t>
            </a:r>
            <a:r>
              <a:rPr lang="ru-RU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57943" y="1904783"/>
            <a:ext cx="7554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график рассеяния точек и тепловая карта корреляции 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69" y="2274115"/>
            <a:ext cx="3577858" cy="334987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768" y="2274115"/>
            <a:ext cx="3948152" cy="33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2" y="3036179"/>
            <a:ext cx="6822803" cy="298734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592262"/>
            <a:ext cx="0" cy="508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592262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57943" y="1665159"/>
            <a:ext cx="5125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выбросов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 правилу 3 сигм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23996" y="209300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623996" y="2283272"/>
            <a:ext cx="666" cy="272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24662" y="2283271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83455" y="23375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24662" y="500997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83455" y="266884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боксплоты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нормализованных данных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 50"/>
          <p:cNvSpPr/>
          <p:nvPr/>
        </p:nvSpPr>
        <p:spPr>
          <a:xfrm>
            <a:off x="1041762" y="2103711"/>
            <a:ext cx="7455730" cy="470136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МОДЕЛЕЙ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740038"/>
            <a:ext cx="0" cy="8852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74003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43368" y="1746955"/>
            <a:ext cx="5882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Разбиение на обучающую и тестовую выборку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23996" y="2625337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23996" y="2773505"/>
            <a:ext cx="0" cy="33582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23996" y="2773505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23996" y="613174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Заголовок 5"/>
          <p:cNvSpPr txBox="1">
            <a:spLocks/>
          </p:cNvSpPr>
          <p:nvPr/>
        </p:nvSpPr>
        <p:spPr>
          <a:xfrm>
            <a:off x="609422" y="1048102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ПРОГНОЗА УПРОГОСТИ ПРИ РАСТЯЖЕНИИ И ПРОЧНОСТИ ПРИ РАСТЯЖЕНИИ 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957943" y="2777843"/>
            <a:ext cx="7529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 линейной регрессии, К ближайших соседей и случайного леса для упругости при растяжении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065288" y="2103711"/>
            <a:ext cx="7499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X_test_upr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y_test_upr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=0.3,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=1)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X_train_pr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X_test_pr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y_train_pr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y_test_pr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=0.3,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=1)</a:t>
            </a:r>
          </a:p>
          <a:p>
            <a:endParaRPr lang="ru-RU" sz="1200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041762" y="4320651"/>
            <a:ext cx="7455730" cy="842864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045743" y="4320596"/>
            <a:ext cx="7499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knr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KNeighborsRegressor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sz="1200" dirty="0" smtClean="0">
                <a:latin typeface="Arial Nova Cond" panose="020B0506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GSCV_knr_upr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knr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knr_params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n_jobs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=-1, cv=10)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GSCV_knr_upr.fit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046468" y="3406002"/>
            <a:ext cx="7447444" cy="842864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46468" y="3424174"/>
            <a:ext cx="7447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LinearRegression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sz="1200" dirty="0" smtClean="0">
                <a:latin typeface="Arial Nova Cond" panose="020B0506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GSCV_lr_upr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lr_params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n_jobs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=-1, cv=10)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GSCV_lr_upr.fit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y_train_upr</a:t>
            </a:r>
            <a:r>
              <a:rPr lang="en-US" sz="1200" dirty="0" smtClean="0">
                <a:latin typeface="Arial Nova Cond" panose="020B0506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039513" y="5223860"/>
            <a:ext cx="7455730" cy="842864"/>
          </a:xfrm>
          <a:prstGeom prst="rect">
            <a:avLst/>
          </a:prstGeom>
          <a:solidFill>
            <a:srgbClr val="DF9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039513" y="5241896"/>
            <a:ext cx="7447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rfr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RandomForestRegressor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sz="1200" dirty="0" smtClean="0">
                <a:latin typeface="Arial Nova Cond" panose="020B0506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RSCV_rfr_upr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 =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RandomizedSearchCV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rfr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rfr_params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n_jobs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=-1, cv=10, verbose=4)</a:t>
            </a:r>
          </a:p>
          <a:p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RSCV_rfr_upr.fit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X_train_upr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np.ravel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y_train_upr</a:t>
            </a:r>
            <a:r>
              <a:rPr lang="en-US" sz="1200" dirty="0">
                <a:latin typeface="Arial Nova Cond" panose="020B0506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899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043941" y="4263264"/>
            <a:ext cx="3596639" cy="81417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3996" y="475299"/>
            <a:ext cx="7888070" cy="62136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МОДЕЛЕЙ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9B1BD6C-9D31-42AB-8090-BA5EF456596E}"/>
              </a:ext>
            </a:extLst>
          </p:cNvPr>
          <p:cNvSpPr txBox="1">
            <a:spLocks/>
          </p:cNvSpPr>
          <p:nvPr/>
        </p:nvSpPr>
        <p:spPr>
          <a:xfrm>
            <a:off x="623996" y="574797"/>
            <a:ext cx="7888070" cy="521862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700" b="1" dirty="0">
              <a:solidFill>
                <a:srgbClr val="0070C0"/>
              </a:solidFill>
              <a:latin typeface="Montserrat Black" panose="00000A00000000000000" pitchFamily="2" charset="-52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23996" y="174003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Заголовок 5"/>
          <p:cNvSpPr txBox="1">
            <a:spLocks/>
          </p:cNvSpPr>
          <p:nvPr/>
        </p:nvSpPr>
        <p:spPr>
          <a:xfrm>
            <a:off x="609422" y="1077917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ПРОГНОЗА УПРОГОСТИ ПРИ РАСТЯЖЕНИИ И ПРОЧНОСТИ ПРИ РАСТЯЖЕНИИ 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623996" y="1740038"/>
            <a:ext cx="0" cy="3530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623996" y="5270688"/>
            <a:ext cx="333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57943" y="1742201"/>
            <a:ext cx="5882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моделей 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Table Placeholder 5">
            <a:extLst>
              <a:ext uri="{FF2B5EF4-FFF2-40B4-BE49-F238E27FC236}">
                <a16:creationId xmlns:a16="http://schemas.microsoft.com/office/drawing/2014/main" id="{E1471623-84B9-43A7-83A4-0B955450F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393052"/>
              </p:ext>
            </p:extLst>
          </p:nvPr>
        </p:nvGraphicFramePr>
        <p:xfrm>
          <a:off x="1043941" y="2106365"/>
          <a:ext cx="7453552" cy="1722120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89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ru-RU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b="1" spc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 score</a:t>
                      </a:r>
                      <a:endParaRPr lang="en-JM" altLang="ko-KR" sz="11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LinearRegression_upr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0.131349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LinearRegression_pr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0.141692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KNeighborsRegressor_upr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0.131367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559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KNeighborsRegressor_pr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0.138462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 упругости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RandomForestRegressor_upr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0.130951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2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fontAlgn="ctr"/>
                      <a:r>
                        <a:rPr lang="ru-RU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Прочность при растяжении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RandomForestRegressor_pr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48539"/>
                  </a:ext>
                </a:extLst>
              </a:tr>
            </a:tbl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043941" y="3924710"/>
            <a:ext cx="3596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редняя абсолютная ошибка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900853" y="4263264"/>
            <a:ext cx="3596639" cy="81417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4900853" y="3924710"/>
            <a:ext cx="3596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Коэффициент детерминации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3941" y="4438585"/>
                <a:ext cx="3596639" cy="469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1" y="4438585"/>
                <a:ext cx="3596639" cy="469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00852" y="4438585"/>
                <a:ext cx="3596639" cy="555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52" y="4438585"/>
                <a:ext cx="3596639" cy="555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0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3431</TotalTime>
  <Words>447</Words>
  <Application>Microsoft Office PowerPoint</Application>
  <PresentationFormat>Произвольный</PresentationFormat>
  <Paragraphs>214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Arial Nova Cond</vt:lpstr>
      <vt:lpstr>Calibri</vt:lpstr>
      <vt:lpstr>Cambria Math</vt:lpstr>
      <vt:lpstr>Montserrat</vt:lpstr>
      <vt:lpstr>Montserrat Black</vt:lpstr>
      <vt:lpstr>Тема Office</vt:lpstr>
      <vt:lpstr>Презентация PowerPoint</vt:lpstr>
      <vt:lpstr>ПОСТАНОВКА ЗАДАЧИ</vt:lpstr>
      <vt:lpstr>ИЗУЧЕНИЕ ИСХОДНЫХ ДАННЫХ</vt:lpstr>
      <vt:lpstr>РАЗВЕДОЧНЫЙ АНАЛИЗ</vt:lpstr>
      <vt:lpstr>РАЗВЕДОЧНЫЙ АНАЛИЗ</vt:lpstr>
      <vt:lpstr>РАЗВЕДОЧНЫЙ АНАЛИЗ</vt:lpstr>
      <vt:lpstr>ПРЕДОБРАБОТКА ДАННЫХ</vt:lpstr>
      <vt:lpstr>ОБУЧЕНИЕ МОДЕЛЕЙ</vt:lpstr>
      <vt:lpstr>ОБУЧЕНИЕ МОДЕЛЕЙ</vt:lpstr>
      <vt:lpstr>ОБУЧЕНИЕ МОДЕЛЕЙ</vt:lpstr>
      <vt:lpstr>СОЗДАНИЕ НЕЙРОННОЙ СЕТИ</vt:lpstr>
      <vt:lpstr>СОЗДАНИЕ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Евгений</cp:lastModifiedBy>
  <cp:revision>138</cp:revision>
  <dcterms:created xsi:type="dcterms:W3CDTF">2020-07-15T13:24:42Z</dcterms:created>
  <dcterms:modified xsi:type="dcterms:W3CDTF">2022-06-16T23:10:33Z</dcterms:modified>
</cp:coreProperties>
</file>