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4" r:id="rId7"/>
    <p:sldId id="265" r:id="rId8"/>
    <p:sldId id="267" r:id="rId9"/>
    <p:sldId id="269" r:id="rId10"/>
    <p:sldId id="268" r:id="rId11"/>
    <p:sldId id="270" r:id="rId12"/>
    <p:sldId id="262" r:id="rId13"/>
    <p:sldId id="271" r:id="rId14"/>
    <p:sldId id="273" r:id="rId15"/>
    <p:sldId id="27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37" dt="2021-02-25T16:07:54.254"/>
    <p1510:client id="{1083E242-8A57-48F2-8068-9FBE41ADD227}" v="10" dt="2021-02-23T22:24:10.554"/>
    <p1510:client id="{10B561F5-0E95-E629-70FA-2E687B1BE3DE}" v="40" dt="2021-02-24T09:32:29.648"/>
    <p1510:client id="{51198BFE-C225-FC93-CE6D-1500F9F87AB7}" v="125" dt="2021-02-25T22:08:56.752"/>
    <p1510:client id="{5F3FB0D1-1299-9B7D-C5BC-DE7F9348A86D}" v="69" dt="2021-02-23T22:33:02.538"/>
    <p1510:client id="{7046D9EB-9FE9-D16E-2A51-3FEEA2739D10}" v="975" dt="2021-02-24T23:04:07.006"/>
    <p1510:client id="{731D81FC-85B9-B4B2-3222-F453BBB2AB9C}" v="7" dt="2021-02-25T21:00:59.400"/>
    <p1510:client id="{7E702042-AA5E-AAD1-1C11-D9117E221840}" v="42" dt="2021-02-25T20:01:13.959"/>
    <p1510:client id="{7EB25DAB-BE6B-A4A1-9391-7959CEDD6C59}" v="7" dt="2021-02-26T07:19:37.047"/>
    <p1510:client id="{823EE39A-A949-DC88-5A0C-26FF047FE62A}" v="28" dt="2021-02-25T21:00:58.082"/>
    <p1510:client id="{8AC9AE9F-404A-B000-A459-CDD9E7B79D87}" v="316" dt="2021-02-25T18:54:35.158"/>
    <p1510:client id="{9DF44500-50CB-4942-42DC-0F1675F36EE1}" v="38" dt="2021-03-01T09:46:38.174"/>
    <p1510:client id="{B2DFED35-CDD3-8F5D-FE30-58D4E5730845}" v="143" dt="2021-02-24T20:47:34.086"/>
    <p1510:client id="{B601AF9F-60F7-B000-E2D7-A37881F0A0F8}" v="81" dt="2021-02-26T10:52:30.411"/>
    <p1510:client id="{B806E700-4E81-9DD8-E84F-398FFABF467D}" v="737" dt="2021-02-22T22:25:34.558"/>
    <p1510:client id="{CB82FA22-F0B6-8CB7-2001-2F27DA160F47}" v="39" dt="2021-02-24T23:35:53.123"/>
    <p1510:client id="{D39E6AE8-6A30-D3BE-7977-008ADCB30CFC}" v="51" dt="2021-02-24T20:38:27.895"/>
    <p1510:client id="{EE2E91D1-82BF-45BA-A3DC-6B4D40C497C1}" v="969" dt="2021-02-22T21:41:24.438"/>
    <p1510:client id="{FECAAE9F-D0AB-B000-E2D7-A25E37D4769C}" v="19" dt="2021-02-25T19:12:58.8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3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4/7/2021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4/7/2021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dirty="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dirty="0"/>
              <a:t>4/7/2021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dirty="0"/>
              <a:t>4/7/2021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4/7/2021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4/7/2021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4/7/2021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698617"/>
            <a:ext cx="8361229" cy="2098226"/>
          </a:xfrm>
        </p:spPr>
        <p:txBody>
          <a:bodyPr/>
          <a:lstStyle/>
          <a:p>
            <a:r>
              <a:rPr lang="en-US" b="1">
                <a:latin typeface="Kristen ITC"/>
              </a:rPr>
              <a:t>othello</a:t>
            </a:r>
          </a:p>
        </p:txBody>
      </p:sp>
      <p:sp>
        <p:nvSpPr>
          <p:cNvPr id="3" name="Subtitle 2"/>
          <p:cNvSpPr>
            <a:spLocks noGrp="1"/>
          </p:cNvSpPr>
          <p:nvPr>
            <p:ph type="subTitle" idx="1"/>
          </p:nvPr>
        </p:nvSpPr>
        <p:spPr>
          <a:xfrm>
            <a:off x="6047237" y="3800807"/>
            <a:ext cx="6831673" cy="1661331"/>
          </a:xfrm>
        </p:spPr>
        <p:txBody>
          <a:bodyPr vert="horz" lIns="91440" tIns="45720" rIns="91440" bIns="45720" rtlCol="0" anchor="t">
            <a:noAutofit/>
          </a:bodyPr>
          <a:lstStyle/>
          <a:p>
            <a:r>
              <a:rPr lang="en-US" err="1">
                <a:latin typeface="Bahnschrift"/>
              </a:rPr>
              <a:t>Présenté</a:t>
            </a:r>
            <a:r>
              <a:rPr lang="en-US">
                <a:latin typeface="Bahnschrift"/>
              </a:rPr>
              <a:t> par: </a:t>
            </a:r>
            <a:endParaRPr lang="fr-FR">
              <a:latin typeface="Bahnschrift"/>
            </a:endParaRPr>
          </a:p>
          <a:p>
            <a:r>
              <a:rPr lang="en-US">
                <a:latin typeface="Bahnschrift"/>
              </a:rPr>
              <a:t>Sana Triki</a:t>
            </a:r>
            <a:endParaRPr lang="fr-FR">
              <a:latin typeface="Bahnschrift"/>
            </a:endParaRPr>
          </a:p>
          <a:p>
            <a:r>
              <a:rPr lang="en-US">
                <a:latin typeface="Bahnschrift"/>
              </a:rPr>
              <a:t>Mohamed </a:t>
            </a:r>
            <a:r>
              <a:rPr lang="en-US" err="1">
                <a:latin typeface="Bahnschrift"/>
              </a:rPr>
              <a:t>Rhimi</a:t>
            </a:r>
            <a:endParaRPr lang="en-US">
              <a:latin typeface="Bahnschrift"/>
            </a:endParaRPr>
          </a:p>
          <a:p>
            <a:r>
              <a:rPr lang="en-US">
                <a:latin typeface="Bahnschrift"/>
              </a:rPr>
              <a:t>Firas </a:t>
            </a:r>
            <a:r>
              <a:rPr lang="en-US" err="1">
                <a:latin typeface="Bahnschrift"/>
              </a:rPr>
              <a:t>Khemakhem</a:t>
            </a:r>
            <a:endParaRPr lang="en-US">
              <a:latin typeface="Bahnschrift"/>
            </a:endParaRPr>
          </a:p>
        </p:txBody>
      </p:sp>
    </p:spTree>
    <p:extLst>
      <p:ext uri="{BB962C8B-B14F-4D97-AF65-F5344CB8AC3E}">
        <p14:creationId xmlns:p14="http://schemas.microsoft.com/office/powerpoint/2010/main" val="360108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9">
            <a:extLst>
              <a:ext uri="{FF2B5EF4-FFF2-40B4-BE49-F238E27FC236}">
                <a16:creationId xmlns:a16="http://schemas.microsoft.com/office/drawing/2014/main" xmlns="" id="{53396E72-16AA-470E-B7AD-820878DA5DD7}"/>
              </a:ext>
            </a:extLst>
          </p:cNvPr>
          <p:cNvSpPr txBox="1">
            <a:spLocks/>
          </p:cNvSpPr>
          <p:nvPr/>
        </p:nvSpPr>
        <p:spPr>
          <a:xfrm>
            <a:off x="6099712" y="2346570"/>
            <a:ext cx="5212080" cy="5175250"/>
          </a:xfrm>
          <a:prstGeom prst="rect">
            <a:avLst/>
          </a:prstGeom>
        </p:spPr>
        <p:txBody>
          <a:bodyPr vert="horz" lIns="91440" tIns="45720" rIns="91440" bIns="45720" rtlCol="0" anchor="t">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9pPr>
          </a:lstStyle>
          <a:p>
            <a:pPr marL="383540" indent="-383540"/>
            <a:endParaRPr lang="fr-FR" sz="2800"/>
          </a:p>
        </p:txBody>
      </p:sp>
      <p:sp>
        <p:nvSpPr>
          <p:cNvPr id="11" name="Espace réservé du contenu 9">
            <a:extLst>
              <a:ext uri="{FF2B5EF4-FFF2-40B4-BE49-F238E27FC236}">
                <a16:creationId xmlns:a16="http://schemas.microsoft.com/office/drawing/2014/main" xmlns="" id="{EDB2F196-1437-46DA-9D67-81D237CE5405}"/>
              </a:ext>
            </a:extLst>
          </p:cNvPr>
          <p:cNvSpPr txBox="1">
            <a:spLocks/>
          </p:cNvSpPr>
          <p:nvPr/>
        </p:nvSpPr>
        <p:spPr>
          <a:xfrm>
            <a:off x="6095805" y="2342663"/>
            <a:ext cx="5212080" cy="5175250"/>
          </a:xfrm>
          <a:prstGeom prst="rect">
            <a:avLst/>
          </a:prstGeom>
        </p:spPr>
        <p:txBody>
          <a:bodyPr vert="horz" lIns="91440" tIns="45720" rIns="91440" bIns="45720" rtlCol="0" anchor="t">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9pPr>
          </a:lstStyle>
          <a:p>
            <a:pPr marL="383540" indent="-383540"/>
            <a:r>
              <a:rPr lang="fr-FR" sz="2800">
                <a:ea typeface="+mn-lt"/>
                <a:cs typeface="+mn-lt"/>
              </a:rPr>
              <a:t>Voici un exemple du principe déjà expliqué à une étape bien avancée de la partie où le noir réussit à additionner quelques pièces à son arsenal.</a:t>
            </a:r>
          </a:p>
        </p:txBody>
      </p:sp>
      <p:pic>
        <p:nvPicPr>
          <p:cNvPr id="10" name="Image 12">
            <a:extLst>
              <a:ext uri="{FF2B5EF4-FFF2-40B4-BE49-F238E27FC236}">
                <a16:creationId xmlns:a16="http://schemas.microsoft.com/office/drawing/2014/main" xmlns="" id="{2D6EC698-D8E0-47CD-91BC-08974769E924}"/>
              </a:ext>
            </a:extLst>
          </p:cNvPr>
          <p:cNvPicPr>
            <a:picLocks noGrp="1" noChangeAspect="1"/>
          </p:cNvPicPr>
          <p:nvPr>
            <p:ph idx="1"/>
          </p:nvPr>
        </p:nvPicPr>
        <p:blipFill>
          <a:blip r:embed="rId2"/>
          <a:stretch>
            <a:fillRect/>
          </a:stretch>
        </p:blipFill>
        <p:spPr>
          <a:xfrm>
            <a:off x="1292122" y="3801952"/>
            <a:ext cx="2673202" cy="2646622"/>
          </a:xfrm>
        </p:spPr>
      </p:pic>
      <p:pic>
        <p:nvPicPr>
          <p:cNvPr id="13" name="Image 13">
            <a:extLst>
              <a:ext uri="{FF2B5EF4-FFF2-40B4-BE49-F238E27FC236}">
                <a16:creationId xmlns:a16="http://schemas.microsoft.com/office/drawing/2014/main" xmlns="" id="{AC8F262B-3B05-40B7-8BAD-0442954853C5}"/>
              </a:ext>
            </a:extLst>
          </p:cNvPr>
          <p:cNvPicPr>
            <a:picLocks noChangeAspect="1"/>
          </p:cNvPicPr>
          <p:nvPr/>
        </p:nvPicPr>
        <p:blipFill>
          <a:blip r:embed="rId3"/>
          <a:stretch>
            <a:fillRect/>
          </a:stretch>
        </p:blipFill>
        <p:spPr>
          <a:xfrm>
            <a:off x="1294625" y="568067"/>
            <a:ext cx="2638425" cy="2638425"/>
          </a:xfrm>
          <a:prstGeom prst="rect">
            <a:avLst/>
          </a:prstGeom>
        </p:spPr>
      </p:pic>
    </p:spTree>
    <p:extLst>
      <p:ext uri="{BB962C8B-B14F-4D97-AF65-F5344CB8AC3E}">
        <p14:creationId xmlns:p14="http://schemas.microsoft.com/office/powerpoint/2010/main" val="347675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6"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 calcmode="lin" valueType="num">
                                      <p:cBhvr additive="base">
                                        <p:cTn id="15"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a:extLst>
              <a:ext uri="{FF2B5EF4-FFF2-40B4-BE49-F238E27FC236}">
                <a16:creationId xmlns:a16="http://schemas.microsoft.com/office/drawing/2014/main" xmlns="" id="{349CB490-FEF2-4388-8805-C26793EB3D81}"/>
              </a:ext>
            </a:extLst>
          </p:cNvPr>
          <p:cNvSpPr>
            <a:spLocks noGrp="1"/>
          </p:cNvSpPr>
          <p:nvPr>
            <p:ph idx="1"/>
          </p:nvPr>
        </p:nvSpPr>
        <p:spPr>
          <a:xfrm>
            <a:off x="6099712" y="1433942"/>
            <a:ext cx="5212080" cy="5175250"/>
          </a:xfrm>
        </p:spPr>
        <p:txBody>
          <a:bodyPr vert="horz" lIns="91440" tIns="45720" rIns="91440" bIns="45720" rtlCol="0" anchor="t">
            <a:normAutofit/>
          </a:bodyPr>
          <a:lstStyle/>
          <a:p>
            <a:pPr marL="383540" indent="-383540"/>
            <a:r>
              <a:rPr lang="fr-FR" sz="2800" dirty="0">
                <a:ea typeface="+mn-lt"/>
                <a:cs typeface="+mn-lt"/>
              </a:rPr>
              <a:t>La partie se termine lorsque toutes les cases du plateau sont occupées ou lorsqu’aucun des deux joueurs ne peut ajouter un nouveau pion au plateau, c'est à dire qu'il n'y a plus de retournement possible. C'est le joueur qui a le plus de pions de sa couleur sur le plateau qui remporte la partie</a:t>
            </a:r>
            <a:endParaRPr lang="fr-FR" sz="2800" dirty="0"/>
          </a:p>
        </p:txBody>
      </p:sp>
      <p:pic>
        <p:nvPicPr>
          <p:cNvPr id="2" name="Image 2">
            <a:extLst>
              <a:ext uri="{FF2B5EF4-FFF2-40B4-BE49-F238E27FC236}">
                <a16:creationId xmlns:a16="http://schemas.microsoft.com/office/drawing/2014/main" xmlns="" id="{FE9BC81D-0FAB-4E91-B383-8B9353B3D58D}"/>
              </a:ext>
            </a:extLst>
          </p:cNvPr>
          <p:cNvPicPr>
            <a:picLocks noChangeAspect="1"/>
          </p:cNvPicPr>
          <p:nvPr/>
        </p:nvPicPr>
        <p:blipFill>
          <a:blip r:embed="rId2"/>
          <a:stretch>
            <a:fillRect/>
          </a:stretch>
        </p:blipFill>
        <p:spPr>
          <a:xfrm>
            <a:off x="847060" y="1600200"/>
            <a:ext cx="3622158" cy="3666460"/>
          </a:xfrm>
          <a:prstGeom prst="rect">
            <a:avLst/>
          </a:prstGeom>
        </p:spPr>
      </p:pic>
      <p:sp>
        <p:nvSpPr>
          <p:cNvPr id="3" name="ZoneTexte 2">
            <a:extLst>
              <a:ext uri="{FF2B5EF4-FFF2-40B4-BE49-F238E27FC236}">
                <a16:creationId xmlns:a16="http://schemas.microsoft.com/office/drawing/2014/main" xmlns="" id="{7181F36E-68CD-4D05-8641-6AB41BCE93FA}"/>
              </a:ext>
            </a:extLst>
          </p:cNvPr>
          <p:cNvSpPr txBox="1"/>
          <p:nvPr/>
        </p:nvSpPr>
        <p:spPr>
          <a:xfrm>
            <a:off x="7524307" y="604284"/>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t>Fin de partie </a:t>
            </a:r>
          </a:p>
        </p:txBody>
      </p:sp>
    </p:spTree>
    <p:extLst>
      <p:ext uri="{BB962C8B-B14F-4D97-AF65-F5344CB8AC3E}">
        <p14:creationId xmlns:p14="http://schemas.microsoft.com/office/powerpoint/2010/main" val="60698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7"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900" decel="100000" fill="hold"/>
                                        <p:tgtEl>
                                          <p:spTgt spid="10"/>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F8ED102-DB70-4795-8F34-9EE6F6978AAE}"/>
              </a:ext>
            </a:extLst>
          </p:cNvPr>
          <p:cNvSpPr>
            <a:spLocks noGrp="1"/>
          </p:cNvSpPr>
          <p:nvPr>
            <p:ph type="title"/>
          </p:nvPr>
        </p:nvSpPr>
        <p:spPr/>
        <p:txBody>
          <a:bodyPr/>
          <a:lstStyle/>
          <a:p>
            <a:pPr algn="ctr"/>
            <a:r>
              <a:rPr lang="fr-FR" dirty="0"/>
              <a:t>Les classes, les méthodes </a:t>
            </a:r>
            <a:br>
              <a:rPr lang="fr-FR" dirty="0"/>
            </a:br>
            <a:r>
              <a:rPr lang="fr-FR" dirty="0"/>
              <a:t>et les attributs</a:t>
            </a:r>
          </a:p>
        </p:txBody>
      </p:sp>
      <p:sp>
        <p:nvSpPr>
          <p:cNvPr id="3" name="ZoneTexte 2">
            <a:extLst>
              <a:ext uri="{FF2B5EF4-FFF2-40B4-BE49-F238E27FC236}">
                <a16:creationId xmlns:a16="http://schemas.microsoft.com/office/drawing/2014/main" xmlns="" id="{33F8762C-9F81-40CC-84C9-097B610492BB}"/>
              </a:ext>
            </a:extLst>
          </p:cNvPr>
          <p:cNvSpPr txBox="1"/>
          <p:nvPr/>
        </p:nvSpPr>
        <p:spPr>
          <a:xfrm>
            <a:off x="1763232" y="1914082"/>
            <a:ext cx="9518325"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dirty="0">
                <a:solidFill>
                  <a:schemeClr val="bg2">
                    <a:lumMod val="50000"/>
                  </a:schemeClr>
                </a:solidFill>
              </a:rPr>
              <a:t>Les classes:</a:t>
            </a:r>
          </a:p>
          <a:p>
            <a:r>
              <a:rPr lang="fr-FR" b="1" dirty="0"/>
              <a:t>-</a:t>
            </a:r>
            <a:r>
              <a:rPr lang="fr-FR" b="1" dirty="0" err="1"/>
              <a:t>Othelloboard</a:t>
            </a:r>
            <a:r>
              <a:rPr lang="fr-FR" b="1" dirty="0"/>
              <a:t>: </a:t>
            </a:r>
          </a:p>
          <a:p>
            <a:r>
              <a:rPr lang="fr-FR" dirty="0"/>
              <a:t>     Attributs:</a:t>
            </a:r>
          </a:p>
          <a:p>
            <a:r>
              <a:rPr lang="fr-FR" dirty="0"/>
              <a:t>            Int </a:t>
            </a:r>
            <a:r>
              <a:rPr lang="fr-FR" dirty="0" err="1"/>
              <a:t>pos_actuelle</a:t>
            </a:r>
            <a:r>
              <a:rPr lang="fr-FR" dirty="0"/>
              <a:t>[8][8</a:t>
            </a:r>
            <a:r>
              <a:rPr lang="fr-FR" dirty="0" smtClean="0"/>
              <a:t>] ;</a:t>
            </a:r>
            <a:endParaRPr lang="fr-FR" dirty="0"/>
          </a:p>
          <a:p>
            <a:r>
              <a:rPr lang="fr-FR" dirty="0"/>
              <a:t>            </a:t>
            </a:r>
            <a:r>
              <a:rPr lang="fr-FR" dirty="0" err="1"/>
              <a:t>int</a:t>
            </a:r>
            <a:r>
              <a:rPr lang="fr-FR" dirty="0"/>
              <a:t> </a:t>
            </a:r>
            <a:r>
              <a:rPr lang="fr-FR" dirty="0" err="1" smtClean="0"/>
              <a:t>score_noir</a:t>
            </a:r>
            <a:r>
              <a:rPr lang="fr-FR" dirty="0" smtClean="0"/>
              <a:t> ;</a:t>
            </a:r>
            <a:endParaRPr lang="fr-FR" dirty="0"/>
          </a:p>
          <a:p>
            <a:r>
              <a:rPr lang="fr-FR" dirty="0"/>
              <a:t>            Int </a:t>
            </a:r>
            <a:r>
              <a:rPr lang="fr-FR" dirty="0" err="1" smtClean="0"/>
              <a:t>score_blanc</a:t>
            </a:r>
            <a:r>
              <a:rPr lang="fr-FR" dirty="0" smtClean="0"/>
              <a:t> ;</a:t>
            </a:r>
            <a:endParaRPr lang="fr-FR" dirty="0"/>
          </a:p>
          <a:p>
            <a:r>
              <a:rPr lang="fr-FR" dirty="0"/>
              <a:t>            </a:t>
            </a:r>
            <a:r>
              <a:rPr lang="fr-FR" dirty="0" err="1"/>
              <a:t>Bool</a:t>
            </a:r>
            <a:r>
              <a:rPr lang="fr-FR" dirty="0"/>
              <a:t> </a:t>
            </a:r>
            <a:r>
              <a:rPr lang="fr-FR" dirty="0" err="1" smtClean="0"/>
              <a:t>finished</a:t>
            </a:r>
            <a:r>
              <a:rPr lang="fr-FR" dirty="0" smtClean="0"/>
              <a:t> ;</a:t>
            </a:r>
            <a:endParaRPr lang="fr-FR" dirty="0"/>
          </a:p>
          <a:p>
            <a:endParaRPr lang="fr-FR" dirty="0"/>
          </a:p>
          <a:p>
            <a:r>
              <a:rPr lang="fr-FR" dirty="0"/>
              <a:t>     Méthodes:</a:t>
            </a:r>
          </a:p>
          <a:p>
            <a:r>
              <a:rPr lang="fr-FR" dirty="0"/>
              <a:t>            </a:t>
            </a:r>
            <a:r>
              <a:rPr lang="fr-FR" dirty="0" err="1"/>
              <a:t>Othelloboard</a:t>
            </a:r>
            <a:r>
              <a:rPr lang="fr-FR" dirty="0"/>
              <a:t>();</a:t>
            </a:r>
          </a:p>
          <a:p>
            <a:r>
              <a:rPr lang="fr-FR" dirty="0"/>
              <a:t>            ~</a:t>
            </a:r>
            <a:r>
              <a:rPr lang="fr-FR" dirty="0" err="1"/>
              <a:t>Othelloboard</a:t>
            </a:r>
            <a:r>
              <a:rPr lang="fr-FR" dirty="0"/>
              <a:t>();</a:t>
            </a:r>
          </a:p>
          <a:p>
            <a:r>
              <a:rPr lang="fr-FR" dirty="0"/>
              <a:t>            </a:t>
            </a:r>
            <a:r>
              <a:rPr lang="fr-FR" dirty="0" err="1"/>
              <a:t>Friend</a:t>
            </a:r>
            <a:r>
              <a:rPr lang="fr-FR" dirty="0"/>
              <a:t> </a:t>
            </a:r>
            <a:r>
              <a:rPr lang="fr-FR" dirty="0" err="1"/>
              <a:t>bool</a:t>
            </a:r>
            <a:r>
              <a:rPr lang="fr-FR" dirty="0"/>
              <a:t> </a:t>
            </a:r>
            <a:r>
              <a:rPr lang="fr-FR" dirty="0" err="1"/>
              <a:t>mouvement_permis</a:t>
            </a:r>
            <a:r>
              <a:rPr lang="fr-FR" dirty="0"/>
              <a:t>();</a:t>
            </a:r>
          </a:p>
          <a:p>
            <a:r>
              <a:rPr lang="fr-FR" dirty="0"/>
              <a:t>            </a:t>
            </a:r>
            <a:r>
              <a:rPr lang="fr-FR" dirty="0" err="1"/>
              <a:t>void</a:t>
            </a:r>
            <a:r>
              <a:rPr lang="fr-FR" dirty="0"/>
              <a:t> </a:t>
            </a:r>
            <a:r>
              <a:rPr lang="fr-FR" dirty="0" err="1"/>
              <a:t>tourner_piece</a:t>
            </a:r>
            <a:r>
              <a:rPr lang="fr-FR" dirty="0"/>
              <a:t>();</a:t>
            </a:r>
          </a:p>
          <a:p>
            <a:r>
              <a:rPr lang="fr-FR" dirty="0"/>
              <a:t>            </a:t>
            </a:r>
            <a:r>
              <a:rPr lang="fr-FR" dirty="0" err="1"/>
              <a:t>Friend</a:t>
            </a:r>
            <a:r>
              <a:rPr lang="fr-FR" dirty="0"/>
              <a:t> </a:t>
            </a:r>
            <a:r>
              <a:rPr lang="fr-FR" dirty="0" err="1"/>
              <a:t>void</a:t>
            </a:r>
            <a:r>
              <a:rPr lang="fr-FR" dirty="0"/>
              <a:t> blocage();</a:t>
            </a:r>
          </a:p>
          <a:p>
            <a:r>
              <a:rPr lang="fr-FR" dirty="0"/>
              <a:t>            </a:t>
            </a:r>
            <a:r>
              <a:rPr lang="fr-FR" dirty="0" err="1"/>
              <a:t>Bool</a:t>
            </a:r>
            <a:r>
              <a:rPr lang="fr-FR" dirty="0"/>
              <a:t> </a:t>
            </a:r>
            <a:r>
              <a:rPr lang="fr-FR" dirty="0" err="1"/>
              <a:t>jeu_terminé</a:t>
            </a:r>
            <a:r>
              <a:rPr lang="fr-FR" dirty="0" smtClean="0"/>
              <a:t>(); // les deux joueurs bloqués ou il y’a un seul couleur sur la table </a:t>
            </a:r>
            <a:endParaRPr lang="fr-FR" dirty="0"/>
          </a:p>
          <a:p>
            <a:r>
              <a:rPr lang="fr-FR" dirty="0"/>
              <a:t>            Player gagnant();</a:t>
            </a:r>
          </a:p>
          <a:p>
            <a:endParaRPr lang="fr-FR" dirty="0"/>
          </a:p>
        </p:txBody>
      </p:sp>
    </p:spTree>
    <p:extLst>
      <p:ext uri="{BB962C8B-B14F-4D97-AF65-F5344CB8AC3E}">
        <p14:creationId xmlns:p14="http://schemas.microsoft.com/office/powerpoint/2010/main" val="157649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F8ED102-DB70-4795-8F34-9EE6F6978AAE}"/>
              </a:ext>
            </a:extLst>
          </p:cNvPr>
          <p:cNvSpPr>
            <a:spLocks noGrp="1"/>
          </p:cNvSpPr>
          <p:nvPr>
            <p:ph type="title"/>
          </p:nvPr>
        </p:nvSpPr>
        <p:spPr/>
        <p:txBody>
          <a:bodyPr/>
          <a:lstStyle/>
          <a:p>
            <a:pPr algn="ctr"/>
            <a:r>
              <a:rPr lang="fr-FR" dirty="0"/>
              <a:t>Les classes, les méthodes </a:t>
            </a:r>
            <a:br>
              <a:rPr lang="fr-FR" dirty="0"/>
            </a:br>
            <a:r>
              <a:rPr lang="fr-FR" dirty="0"/>
              <a:t>et les attributs</a:t>
            </a:r>
          </a:p>
        </p:txBody>
      </p:sp>
      <p:sp>
        <p:nvSpPr>
          <p:cNvPr id="3" name="ZoneTexte 2">
            <a:extLst>
              <a:ext uri="{FF2B5EF4-FFF2-40B4-BE49-F238E27FC236}">
                <a16:creationId xmlns:a16="http://schemas.microsoft.com/office/drawing/2014/main" xmlns="" id="{33F8762C-9F81-40CC-84C9-097B610492BB}"/>
              </a:ext>
            </a:extLst>
          </p:cNvPr>
          <p:cNvSpPr txBox="1"/>
          <p:nvPr/>
        </p:nvSpPr>
        <p:spPr>
          <a:xfrm>
            <a:off x="1957277" y="1951296"/>
            <a:ext cx="8820150"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dirty="0"/>
          </a:p>
          <a:p>
            <a:r>
              <a:rPr lang="fr-FR" b="1" dirty="0"/>
              <a:t>-Player: </a:t>
            </a:r>
          </a:p>
          <a:p>
            <a:r>
              <a:rPr lang="fr-FR" dirty="0"/>
              <a:t>     Attributs:</a:t>
            </a:r>
          </a:p>
          <a:p>
            <a:r>
              <a:rPr lang="fr-FR" dirty="0"/>
              <a:t>            String couleur;</a:t>
            </a:r>
          </a:p>
          <a:p>
            <a:r>
              <a:rPr lang="fr-FR" dirty="0"/>
              <a:t>            Int score;</a:t>
            </a:r>
          </a:p>
          <a:p>
            <a:r>
              <a:rPr lang="fr-FR" dirty="0"/>
              <a:t>     Méthodes:</a:t>
            </a:r>
          </a:p>
          <a:p>
            <a:r>
              <a:rPr lang="fr-FR" dirty="0"/>
              <a:t>            Player();</a:t>
            </a:r>
          </a:p>
          <a:p>
            <a:r>
              <a:rPr lang="fr-FR" dirty="0"/>
              <a:t>            ~Player();</a:t>
            </a:r>
          </a:p>
          <a:p>
            <a:r>
              <a:rPr lang="fr-FR" dirty="0"/>
              <a:t>            </a:t>
            </a:r>
            <a:r>
              <a:rPr lang="fr-FR" dirty="0" smtClean="0"/>
              <a:t>string</a:t>
            </a:r>
            <a:r>
              <a:rPr lang="fr-FR" dirty="0" smtClean="0"/>
              <a:t> </a:t>
            </a:r>
            <a:r>
              <a:rPr lang="fr-FR" dirty="0" err="1"/>
              <a:t>getColor</a:t>
            </a:r>
            <a:r>
              <a:rPr lang="fr-FR" dirty="0" smtClean="0"/>
              <a:t>();</a:t>
            </a:r>
          </a:p>
          <a:p>
            <a:r>
              <a:rPr lang="fr-FR" dirty="0"/>
              <a:t>	 </a:t>
            </a:r>
            <a:r>
              <a:rPr lang="fr-FR" dirty="0" smtClean="0"/>
              <a:t>   </a:t>
            </a:r>
            <a:r>
              <a:rPr lang="fr-FR" dirty="0" err="1" smtClean="0"/>
              <a:t>int</a:t>
            </a:r>
            <a:r>
              <a:rPr lang="fr-FR" dirty="0" smtClean="0"/>
              <a:t> </a:t>
            </a:r>
            <a:r>
              <a:rPr lang="fr-FR" dirty="0" err="1" smtClean="0"/>
              <a:t>getScore</a:t>
            </a:r>
            <a:r>
              <a:rPr lang="fr-FR" dirty="0" smtClean="0"/>
              <a:t>();</a:t>
            </a:r>
          </a:p>
          <a:p>
            <a:r>
              <a:rPr lang="fr-FR" dirty="0"/>
              <a:t>	</a:t>
            </a:r>
            <a:r>
              <a:rPr lang="fr-FR" dirty="0" smtClean="0"/>
              <a:t>    </a:t>
            </a:r>
            <a:r>
              <a:rPr lang="fr-FR" dirty="0" err="1" smtClean="0"/>
              <a:t>void</a:t>
            </a:r>
            <a:r>
              <a:rPr lang="fr-FR" dirty="0" smtClean="0"/>
              <a:t> </a:t>
            </a:r>
            <a:r>
              <a:rPr lang="fr-FR" dirty="0" err="1" smtClean="0"/>
              <a:t>setScore</a:t>
            </a:r>
            <a:r>
              <a:rPr lang="fr-FR" dirty="0" smtClean="0"/>
              <a:t>(score);</a:t>
            </a:r>
          </a:p>
          <a:p>
            <a:r>
              <a:rPr lang="fr-FR" dirty="0"/>
              <a:t>	</a:t>
            </a:r>
            <a:r>
              <a:rPr lang="fr-FR" dirty="0" smtClean="0"/>
              <a:t>    </a:t>
            </a:r>
            <a:r>
              <a:rPr lang="fr-FR" dirty="0" err="1" smtClean="0"/>
              <a:t>voi</a:t>
            </a:r>
            <a:r>
              <a:rPr lang="fr-FR" dirty="0" err="1" smtClean="0"/>
              <a:t>d</a:t>
            </a:r>
            <a:r>
              <a:rPr lang="fr-FR" dirty="0"/>
              <a:t> </a:t>
            </a:r>
            <a:r>
              <a:rPr lang="fr-FR" dirty="0" smtClean="0"/>
              <a:t>Afficher();</a:t>
            </a:r>
          </a:p>
          <a:p>
            <a:r>
              <a:rPr lang="fr-FR" dirty="0"/>
              <a:t>	</a:t>
            </a:r>
            <a:r>
              <a:rPr lang="fr-FR" dirty="0" smtClean="0"/>
              <a:t>    </a:t>
            </a:r>
            <a:r>
              <a:rPr lang="fr-FR" dirty="0" err="1" smtClean="0"/>
              <a:t>void</a:t>
            </a:r>
            <a:r>
              <a:rPr lang="fr-FR" dirty="0" smtClean="0"/>
              <a:t> choisir();</a:t>
            </a:r>
            <a:endParaRPr lang="fr-FR" dirty="0"/>
          </a:p>
          <a:p>
            <a:r>
              <a:rPr lang="fr-FR" dirty="0"/>
              <a:t>            </a:t>
            </a:r>
            <a:r>
              <a:rPr lang="fr-FR" dirty="0" err="1" smtClean="0"/>
              <a:t>void</a:t>
            </a:r>
            <a:r>
              <a:rPr lang="fr-FR" dirty="0" smtClean="0"/>
              <a:t> </a:t>
            </a:r>
            <a:r>
              <a:rPr lang="fr-FR" dirty="0"/>
              <a:t>move();</a:t>
            </a:r>
          </a:p>
          <a:p>
            <a:r>
              <a:rPr lang="fr-FR" dirty="0"/>
              <a:t>            </a:t>
            </a:r>
            <a:r>
              <a:rPr lang="fr-FR" dirty="0" err="1"/>
              <a:t>bool</a:t>
            </a:r>
            <a:r>
              <a:rPr lang="fr-FR" dirty="0"/>
              <a:t> </a:t>
            </a:r>
            <a:r>
              <a:rPr lang="fr-FR" dirty="0" smtClean="0"/>
              <a:t>blocage();</a:t>
            </a:r>
          </a:p>
          <a:p>
            <a:r>
              <a:rPr lang="fr-FR" dirty="0" smtClean="0"/>
              <a:t>	    </a:t>
            </a:r>
            <a:r>
              <a:rPr lang="fr-FR" dirty="0" err="1" smtClean="0"/>
              <a:t>bool</a:t>
            </a:r>
            <a:r>
              <a:rPr lang="fr-FR" dirty="0"/>
              <a:t> </a:t>
            </a:r>
            <a:r>
              <a:rPr lang="fr-FR" dirty="0" err="1"/>
              <a:t>mouvement_permis</a:t>
            </a:r>
            <a:r>
              <a:rPr lang="fr-FR" dirty="0" smtClean="0"/>
              <a:t>();</a:t>
            </a:r>
          </a:p>
          <a:p>
            <a:r>
              <a:rPr lang="fr-FR" dirty="0"/>
              <a:t> </a:t>
            </a:r>
            <a:r>
              <a:rPr lang="fr-FR" dirty="0" smtClean="0"/>
              <a:t>	    </a:t>
            </a:r>
            <a:r>
              <a:rPr lang="fr-FR" dirty="0" err="1" smtClean="0"/>
              <a:t>Friend</a:t>
            </a:r>
            <a:r>
              <a:rPr lang="fr-FR" dirty="0" smtClean="0"/>
              <a:t> </a:t>
            </a:r>
            <a:r>
              <a:rPr lang="fr-FR" dirty="0" err="1" smtClean="0"/>
              <a:t>Bool</a:t>
            </a:r>
            <a:r>
              <a:rPr lang="fr-FR" dirty="0" smtClean="0"/>
              <a:t> </a:t>
            </a:r>
            <a:r>
              <a:rPr lang="fr-FR" dirty="0" err="1"/>
              <a:t>jeu_terminé</a:t>
            </a:r>
            <a:r>
              <a:rPr lang="fr-FR" dirty="0"/>
              <a:t>();</a:t>
            </a:r>
          </a:p>
          <a:p>
            <a:endParaRPr lang="fr-FR" dirty="0"/>
          </a:p>
          <a:p>
            <a:endParaRPr lang="fr-FR" dirty="0"/>
          </a:p>
          <a:p>
            <a:r>
              <a:rPr lang="fr-FR" dirty="0"/>
              <a:t>            </a:t>
            </a:r>
          </a:p>
        </p:txBody>
      </p:sp>
    </p:spTree>
    <p:extLst>
      <p:ext uri="{BB962C8B-B14F-4D97-AF65-F5344CB8AC3E}">
        <p14:creationId xmlns:p14="http://schemas.microsoft.com/office/powerpoint/2010/main" val="297125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225632"/>
            <a:ext cx="9494321" cy="1413163"/>
          </a:xfrm>
        </p:spPr>
        <p:txBody>
          <a:bodyPr/>
          <a:lstStyle/>
          <a:p>
            <a:pPr algn="ctr"/>
            <a:r>
              <a:rPr lang="fr-FR" dirty="0"/>
              <a:t>Les classes, les méthodes </a:t>
            </a:r>
            <a:br>
              <a:rPr lang="fr-FR" dirty="0"/>
            </a:br>
            <a:r>
              <a:rPr lang="fr-FR" dirty="0"/>
              <a:t>et les attributs</a:t>
            </a:r>
          </a:p>
        </p:txBody>
      </p:sp>
      <p:sp>
        <p:nvSpPr>
          <p:cNvPr id="3" name="Espace réservé du contenu 2"/>
          <p:cNvSpPr>
            <a:spLocks noGrp="1"/>
          </p:cNvSpPr>
          <p:nvPr>
            <p:ph idx="1"/>
          </p:nvPr>
        </p:nvSpPr>
        <p:spPr>
          <a:xfrm>
            <a:off x="1371600" y="1781299"/>
            <a:ext cx="9601200" cy="4940135"/>
          </a:xfrm>
        </p:spPr>
        <p:txBody>
          <a:bodyPr/>
          <a:lstStyle/>
          <a:p>
            <a:pPr marL="0" indent="0">
              <a:buNone/>
            </a:pPr>
            <a:r>
              <a:rPr lang="fr-FR" dirty="0" smtClean="0"/>
              <a:t>-</a:t>
            </a:r>
            <a:r>
              <a:rPr lang="fr-FR" b="1" dirty="0" smtClean="0"/>
              <a:t>Case:</a:t>
            </a:r>
          </a:p>
          <a:p>
            <a:pPr marL="0" indent="0">
              <a:buNone/>
            </a:pPr>
            <a:r>
              <a:rPr lang="fr-FR" b="1" dirty="0" smtClean="0"/>
              <a:t>	</a:t>
            </a:r>
            <a:r>
              <a:rPr lang="fr-FR" sz="1800" dirty="0" smtClean="0">
                <a:latin typeface="Bahnschrift" panose="020B0502040204020203" pitchFamily="34" charset="0"/>
              </a:rPr>
              <a:t>Attributs :</a:t>
            </a:r>
            <a:endParaRPr lang="fr-FR" dirty="0" smtClean="0">
              <a:latin typeface="Bahnschrift" panose="020B0502040204020203" pitchFamily="34" charset="0"/>
            </a:endParaRPr>
          </a:p>
          <a:p>
            <a:pPr marL="0" indent="0">
              <a:buNone/>
            </a:pPr>
            <a:r>
              <a:rPr lang="fr-FR" b="1" dirty="0"/>
              <a:t>	</a:t>
            </a:r>
            <a:r>
              <a:rPr lang="fr-FR" b="1" dirty="0" smtClean="0"/>
              <a:t>     </a:t>
            </a:r>
            <a:r>
              <a:rPr lang="fr-FR" sz="1600" dirty="0" err="1" smtClean="0">
                <a:latin typeface="Arial Rounded MT Bold" panose="020F0704030504030204" pitchFamily="34" charset="0"/>
              </a:rPr>
              <a:t>int</a:t>
            </a:r>
            <a:r>
              <a:rPr lang="fr-FR" sz="1600" dirty="0" smtClean="0">
                <a:latin typeface="Arial Rounded MT Bold" panose="020F0704030504030204" pitchFamily="34" charset="0"/>
              </a:rPr>
              <a:t> ligne ;</a:t>
            </a:r>
          </a:p>
          <a:p>
            <a:pPr marL="0" indent="0">
              <a:buNone/>
            </a:pPr>
            <a:r>
              <a:rPr lang="fr-FR" sz="1600" dirty="0">
                <a:latin typeface="Arial Rounded MT Bold" panose="020F0704030504030204" pitchFamily="34" charset="0"/>
              </a:rPr>
              <a:t>	</a:t>
            </a:r>
            <a:r>
              <a:rPr lang="fr-FR" sz="1600" dirty="0" smtClean="0">
                <a:latin typeface="Arial Rounded MT Bold" panose="020F0704030504030204" pitchFamily="34" charset="0"/>
              </a:rPr>
              <a:t>      </a:t>
            </a:r>
            <a:r>
              <a:rPr lang="fr-FR" sz="1600" dirty="0" err="1" smtClean="0">
                <a:latin typeface="Arial Rounded MT Bold" panose="020F0704030504030204" pitchFamily="34" charset="0"/>
              </a:rPr>
              <a:t>int</a:t>
            </a:r>
            <a:r>
              <a:rPr lang="fr-FR" sz="1600" dirty="0" smtClean="0">
                <a:latin typeface="Arial Rounded MT Bold" panose="020F0704030504030204" pitchFamily="34" charset="0"/>
              </a:rPr>
              <a:t> colonne;</a:t>
            </a:r>
          </a:p>
          <a:p>
            <a:pPr marL="0" indent="0">
              <a:buNone/>
            </a:pPr>
            <a:r>
              <a:rPr lang="fr-FR" sz="1600" dirty="0">
                <a:latin typeface="Arial Rounded MT Bold" panose="020F0704030504030204" pitchFamily="34" charset="0"/>
              </a:rPr>
              <a:t>	</a:t>
            </a:r>
            <a:r>
              <a:rPr lang="fr-FR" sz="1800" dirty="0" err="1">
                <a:latin typeface="Bahnschrift" panose="020B0502040204020203" pitchFamily="34" charset="0"/>
              </a:rPr>
              <a:t>Methodes</a:t>
            </a:r>
            <a:r>
              <a:rPr lang="fr-FR" sz="1800" dirty="0">
                <a:latin typeface="Bahnschrift" panose="020B0502040204020203" pitchFamily="34" charset="0"/>
              </a:rPr>
              <a:t> </a:t>
            </a:r>
            <a:r>
              <a:rPr lang="fr-FR" sz="1800" dirty="0" smtClean="0">
                <a:latin typeface="Bahnschrift" panose="020B0502040204020203" pitchFamily="34" charset="0"/>
              </a:rPr>
              <a:t>:</a:t>
            </a:r>
          </a:p>
          <a:p>
            <a:pPr marL="0" indent="0">
              <a:buNone/>
            </a:pPr>
            <a:r>
              <a:rPr lang="fr-FR" sz="1800" dirty="0">
                <a:latin typeface="Bahnschrift" panose="020B0502040204020203" pitchFamily="34" charset="0"/>
              </a:rPr>
              <a:t>	</a:t>
            </a:r>
            <a:r>
              <a:rPr lang="fr-FR" sz="1800" dirty="0" smtClean="0">
                <a:latin typeface="Bahnschrift" panose="020B0502040204020203" pitchFamily="34" charset="0"/>
              </a:rPr>
              <a:t>      Case();</a:t>
            </a:r>
          </a:p>
          <a:p>
            <a:pPr marL="0" indent="0">
              <a:buNone/>
            </a:pPr>
            <a:r>
              <a:rPr lang="fr-FR" sz="1800" dirty="0">
                <a:latin typeface="Bahnschrift" panose="020B0502040204020203" pitchFamily="34" charset="0"/>
              </a:rPr>
              <a:t>	</a:t>
            </a:r>
            <a:r>
              <a:rPr lang="fr-FR" sz="1800" dirty="0" smtClean="0">
                <a:latin typeface="Bahnschrift" panose="020B0502040204020203" pitchFamily="34" charset="0"/>
              </a:rPr>
              <a:t>      ~Case();</a:t>
            </a:r>
          </a:p>
          <a:p>
            <a:pPr marL="0" indent="0">
              <a:buNone/>
            </a:pPr>
            <a:r>
              <a:rPr lang="fr-FR" sz="1800" dirty="0">
                <a:latin typeface="Bahnschrift" panose="020B0502040204020203" pitchFamily="34" charset="0"/>
              </a:rPr>
              <a:t>	</a:t>
            </a:r>
            <a:r>
              <a:rPr lang="fr-FR" sz="1800" dirty="0" smtClean="0">
                <a:latin typeface="Bahnschrift" panose="020B0502040204020203" pitchFamily="34" charset="0"/>
              </a:rPr>
              <a:t>      </a:t>
            </a:r>
            <a:r>
              <a:rPr lang="fr-FR" sz="1800" dirty="0" err="1" smtClean="0">
                <a:latin typeface="Bahnschrift" panose="020B0502040204020203" pitchFamily="34" charset="0"/>
              </a:rPr>
              <a:t>int</a:t>
            </a:r>
            <a:r>
              <a:rPr lang="fr-FR" sz="1800" dirty="0" smtClean="0">
                <a:latin typeface="Bahnschrift" panose="020B0502040204020203" pitchFamily="34" charset="0"/>
              </a:rPr>
              <a:t> </a:t>
            </a:r>
            <a:r>
              <a:rPr lang="fr-FR" sz="1800" dirty="0" err="1" smtClean="0">
                <a:latin typeface="Bahnschrift" panose="020B0502040204020203" pitchFamily="34" charset="0"/>
              </a:rPr>
              <a:t>getLigne</a:t>
            </a:r>
            <a:r>
              <a:rPr lang="fr-FR" sz="1800" dirty="0" smtClean="0">
                <a:latin typeface="Bahnschrift" panose="020B0502040204020203" pitchFamily="34" charset="0"/>
              </a:rPr>
              <a:t>();</a:t>
            </a:r>
          </a:p>
          <a:p>
            <a:pPr marL="0" indent="0">
              <a:buNone/>
            </a:pPr>
            <a:r>
              <a:rPr lang="fr-FR" sz="1800" dirty="0">
                <a:latin typeface="Bahnschrift" panose="020B0502040204020203" pitchFamily="34" charset="0"/>
              </a:rPr>
              <a:t>	</a:t>
            </a:r>
            <a:r>
              <a:rPr lang="fr-FR" sz="1800" dirty="0" smtClean="0">
                <a:latin typeface="Bahnschrift" panose="020B0502040204020203" pitchFamily="34" charset="0"/>
              </a:rPr>
              <a:t>      </a:t>
            </a:r>
            <a:r>
              <a:rPr lang="fr-FR" sz="1800" dirty="0" err="1" smtClean="0">
                <a:latin typeface="Bahnschrift" panose="020B0502040204020203" pitchFamily="34" charset="0"/>
              </a:rPr>
              <a:t>int</a:t>
            </a:r>
            <a:r>
              <a:rPr lang="fr-FR" sz="1800" dirty="0" smtClean="0">
                <a:latin typeface="Bahnschrift" panose="020B0502040204020203" pitchFamily="34" charset="0"/>
              </a:rPr>
              <a:t> </a:t>
            </a:r>
            <a:r>
              <a:rPr lang="fr-FR" sz="1800" dirty="0" err="1" smtClean="0">
                <a:latin typeface="Bahnschrift" panose="020B0502040204020203" pitchFamily="34" charset="0"/>
              </a:rPr>
              <a:t>getColonne</a:t>
            </a:r>
            <a:r>
              <a:rPr lang="fr-FR" sz="1800" dirty="0" smtClean="0">
                <a:latin typeface="Bahnschrift" panose="020B0502040204020203" pitchFamily="34" charset="0"/>
              </a:rPr>
              <a:t>();</a:t>
            </a:r>
            <a:endParaRPr lang="fr-FR" sz="1800" dirty="0">
              <a:latin typeface="Bahnschrift" panose="020B0502040204020203" pitchFamily="34" charset="0"/>
            </a:endParaRPr>
          </a:p>
          <a:p>
            <a:pPr marL="0" indent="0">
              <a:buNone/>
            </a:pPr>
            <a:r>
              <a:rPr lang="fr-FR" sz="1600" dirty="0" smtClean="0">
                <a:latin typeface="Arial Rounded MT Bold" panose="020F0704030504030204" pitchFamily="34" charset="0"/>
              </a:rPr>
              <a:t>	       </a:t>
            </a:r>
            <a:r>
              <a:rPr lang="fr-FR" sz="1600" dirty="0" err="1" smtClean="0">
                <a:latin typeface="Arial Rounded MT Bold" panose="020F0704030504030204" pitchFamily="34" charset="0"/>
              </a:rPr>
              <a:t>int</a:t>
            </a:r>
            <a:r>
              <a:rPr lang="fr-FR" sz="1600" dirty="0" smtClean="0">
                <a:latin typeface="Arial Rounded MT Bold" panose="020F0704030504030204" pitchFamily="34" charset="0"/>
              </a:rPr>
              <a:t> Value();</a:t>
            </a:r>
            <a:endParaRPr lang="fr-FR" sz="1600" dirty="0">
              <a:latin typeface="Arial Rounded MT Bold" panose="020F0704030504030204" pitchFamily="34" charset="0"/>
            </a:endParaRPr>
          </a:p>
        </p:txBody>
      </p:sp>
    </p:spTree>
    <p:extLst>
      <p:ext uri="{BB962C8B-B14F-4D97-AF65-F5344CB8AC3E}">
        <p14:creationId xmlns:p14="http://schemas.microsoft.com/office/powerpoint/2010/main" val="3266503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367D422-9C8C-494D-8C1F-B1154CB8B95A}"/>
              </a:ext>
            </a:extLst>
          </p:cNvPr>
          <p:cNvSpPr>
            <a:spLocks noGrp="1"/>
          </p:cNvSpPr>
          <p:nvPr>
            <p:ph type="title"/>
          </p:nvPr>
        </p:nvSpPr>
        <p:spPr/>
        <p:txBody>
          <a:bodyPr/>
          <a:lstStyle/>
          <a:p>
            <a:pPr algn="ctr"/>
            <a:r>
              <a:rPr lang="fr-FR" b="1">
                <a:solidFill>
                  <a:schemeClr val="bg2">
                    <a:lumMod val="50000"/>
                  </a:schemeClr>
                </a:solidFill>
              </a:rPr>
              <a:t>Différence entre Othello et Reversi</a:t>
            </a:r>
          </a:p>
        </p:txBody>
      </p:sp>
      <p:sp>
        <p:nvSpPr>
          <p:cNvPr id="3" name="Espace réservé du contenu 2">
            <a:extLst>
              <a:ext uri="{FF2B5EF4-FFF2-40B4-BE49-F238E27FC236}">
                <a16:creationId xmlns:a16="http://schemas.microsoft.com/office/drawing/2014/main" xmlns="" id="{EDF0C0DE-F841-4294-BD00-5B5BF87A2BA0}"/>
              </a:ext>
            </a:extLst>
          </p:cNvPr>
          <p:cNvSpPr>
            <a:spLocks noGrp="1"/>
          </p:cNvSpPr>
          <p:nvPr>
            <p:ph idx="1"/>
          </p:nvPr>
        </p:nvSpPr>
        <p:spPr>
          <a:xfrm>
            <a:off x="1300716" y="1710070"/>
            <a:ext cx="9601200" cy="4157330"/>
          </a:xfrm>
        </p:spPr>
        <p:txBody>
          <a:bodyPr vert="horz" lIns="91440" tIns="45720" rIns="91440" bIns="45720" rtlCol="0" anchor="t">
            <a:noAutofit/>
          </a:bodyPr>
          <a:lstStyle/>
          <a:p>
            <a:pPr marL="0" indent="0">
              <a:buNone/>
            </a:pPr>
            <a:r>
              <a:rPr lang="fr-FR" b="1">
                <a:ea typeface="+mn-lt"/>
                <a:cs typeface="+mn-lt"/>
              </a:rPr>
              <a:t>Othello </a:t>
            </a:r>
            <a:r>
              <a:rPr lang="fr-FR">
                <a:ea typeface="+mn-lt"/>
                <a:cs typeface="+mn-lt"/>
              </a:rPr>
              <a:t>et </a:t>
            </a:r>
            <a:r>
              <a:rPr lang="fr-FR" b="1">
                <a:ea typeface="+mn-lt"/>
                <a:cs typeface="+mn-lt"/>
              </a:rPr>
              <a:t>Reversi </a:t>
            </a:r>
            <a:r>
              <a:rPr lang="fr-FR">
                <a:ea typeface="+mn-lt"/>
                <a:cs typeface="+mn-lt"/>
              </a:rPr>
              <a:t>sont deux variantes d'un même jeu de société. Alors que Reversi est libre de droits et a été inventé en 1880, Othello est une marque déposée et a été inventé en 1971.</a:t>
            </a:r>
            <a:endParaRPr lang="fr-FR"/>
          </a:p>
          <a:p>
            <a:pPr marL="0" indent="0">
              <a:buNone/>
            </a:pPr>
            <a:r>
              <a:rPr lang="fr-FR">
                <a:ea typeface="+mn-lt"/>
                <a:cs typeface="+mn-lt"/>
              </a:rPr>
              <a:t> A la </a:t>
            </a:r>
            <a:r>
              <a:rPr lang="fr-FR" b="1">
                <a:ea typeface="+mn-lt"/>
                <a:cs typeface="+mn-lt"/>
              </a:rPr>
              <a:t>position de départ</a:t>
            </a:r>
            <a:r>
              <a:rPr lang="fr-FR">
                <a:ea typeface="+mn-lt"/>
                <a:cs typeface="+mn-lt"/>
              </a:rPr>
              <a:t> : Au Reversi, La partie commence sur un plateau vide.</a:t>
            </a:r>
          </a:p>
          <a:p>
            <a:pPr marL="383540" indent="-383540"/>
            <a:endParaRPr lang="fr-FR" sz="2800">
              <a:ea typeface="+mn-lt"/>
              <a:cs typeface="+mn-lt"/>
            </a:endParaRPr>
          </a:p>
        </p:txBody>
      </p:sp>
      <p:pic>
        <p:nvPicPr>
          <p:cNvPr id="4" name="Image 4" descr="Une image contenant shoji, bâtiment, fenêtre&#10;&#10;Description générée automatiquement">
            <a:extLst>
              <a:ext uri="{FF2B5EF4-FFF2-40B4-BE49-F238E27FC236}">
                <a16:creationId xmlns:a16="http://schemas.microsoft.com/office/drawing/2014/main" xmlns="" id="{16BF9879-B6DD-4DEA-A7D0-445CD914D3BA}"/>
              </a:ext>
            </a:extLst>
          </p:cNvPr>
          <p:cNvPicPr>
            <a:picLocks noChangeAspect="1"/>
          </p:cNvPicPr>
          <p:nvPr/>
        </p:nvPicPr>
        <p:blipFill>
          <a:blip r:embed="rId2"/>
          <a:stretch>
            <a:fillRect/>
          </a:stretch>
        </p:blipFill>
        <p:spPr>
          <a:xfrm>
            <a:off x="4846690" y="3259697"/>
            <a:ext cx="2652283" cy="2652283"/>
          </a:xfrm>
          <a:prstGeom prst="rect">
            <a:avLst/>
          </a:prstGeom>
        </p:spPr>
      </p:pic>
    </p:spTree>
    <p:extLst>
      <p:ext uri="{BB962C8B-B14F-4D97-AF65-F5344CB8AC3E}">
        <p14:creationId xmlns:p14="http://schemas.microsoft.com/office/powerpoint/2010/main" val="82773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96C96DE-94D3-4C4D-835D-E8A404901045}"/>
              </a:ext>
            </a:extLst>
          </p:cNvPr>
          <p:cNvSpPr>
            <a:spLocks noGrp="1"/>
          </p:cNvSpPr>
          <p:nvPr>
            <p:ph type="title"/>
          </p:nvPr>
        </p:nvSpPr>
        <p:spPr>
          <a:xfrm>
            <a:off x="1287792" y="698849"/>
            <a:ext cx="9612971" cy="2852737"/>
          </a:xfrm>
        </p:spPr>
        <p:txBody>
          <a:bodyPr>
            <a:normAutofit/>
          </a:bodyPr>
          <a:lstStyle/>
          <a:p>
            <a:pPr algn="ctr"/>
            <a:r>
              <a:rPr lang="fr-FR" sz="5400"/>
              <a:t>Merci pour votre </a:t>
            </a:r>
            <a:br>
              <a:rPr lang="fr-FR" sz="5400"/>
            </a:br>
            <a:r>
              <a:rPr lang="fr-FR" sz="5400"/>
              <a:t>attention</a:t>
            </a:r>
          </a:p>
        </p:txBody>
      </p:sp>
    </p:spTree>
    <p:extLst>
      <p:ext uri="{BB962C8B-B14F-4D97-AF65-F5344CB8AC3E}">
        <p14:creationId xmlns:p14="http://schemas.microsoft.com/office/powerpoint/2010/main" val="2070267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C4B3C57-15B7-4065-BECE-8BD7131866FF}"/>
              </a:ext>
            </a:extLst>
          </p:cNvPr>
          <p:cNvSpPr>
            <a:spLocks noGrp="1"/>
          </p:cNvSpPr>
          <p:nvPr>
            <p:ph type="title"/>
          </p:nvPr>
        </p:nvSpPr>
        <p:spPr>
          <a:xfrm>
            <a:off x="1663995" y="508591"/>
            <a:ext cx="9601200" cy="1485900"/>
          </a:xfrm>
        </p:spPr>
        <p:txBody>
          <a:bodyPr/>
          <a:lstStyle/>
          <a:p>
            <a:pPr algn="ctr"/>
            <a:r>
              <a:rPr lang="fr-FR" b="1">
                <a:solidFill>
                  <a:schemeClr val="bg2">
                    <a:lumMod val="50000"/>
                  </a:schemeClr>
                </a:solidFill>
              </a:rPr>
              <a:t>Plannification de la présentation:</a:t>
            </a:r>
            <a:r>
              <a:rPr lang="fr-FR" b="1"/>
              <a:t/>
            </a:r>
            <a:br>
              <a:rPr lang="fr-FR" b="1"/>
            </a:br>
            <a:endParaRPr lang="fr-FR" b="1">
              <a:solidFill>
                <a:schemeClr val="bg2">
                  <a:lumMod val="50000"/>
                </a:schemeClr>
              </a:solidFill>
            </a:endParaRPr>
          </a:p>
        </p:txBody>
      </p:sp>
      <p:sp>
        <p:nvSpPr>
          <p:cNvPr id="4" name="ZoneTexte 3">
            <a:extLst>
              <a:ext uri="{FF2B5EF4-FFF2-40B4-BE49-F238E27FC236}">
                <a16:creationId xmlns:a16="http://schemas.microsoft.com/office/drawing/2014/main" xmlns="" id="{AAE3E610-6D09-418A-924E-72DB96C68C6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p>
        </p:txBody>
      </p:sp>
      <p:sp>
        <p:nvSpPr>
          <p:cNvPr id="3" name="ZoneTexte 2">
            <a:extLst>
              <a:ext uri="{FF2B5EF4-FFF2-40B4-BE49-F238E27FC236}">
                <a16:creationId xmlns:a16="http://schemas.microsoft.com/office/drawing/2014/main" xmlns="" id="{FA892557-E675-4A90-9CFE-1499012A61A3}"/>
              </a:ext>
            </a:extLst>
          </p:cNvPr>
          <p:cNvSpPr txBox="1"/>
          <p:nvPr/>
        </p:nvSpPr>
        <p:spPr>
          <a:xfrm>
            <a:off x="2323214" y="2394098"/>
            <a:ext cx="7660756"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romanUcPeriod"/>
            </a:pPr>
            <a:r>
              <a:rPr lang="fr-FR" sz="2800">
                <a:ea typeface="+mn-lt"/>
                <a:cs typeface="+mn-lt"/>
              </a:rPr>
              <a:t>Historique du jeu</a:t>
            </a:r>
            <a:endParaRPr lang="fr-FR" sz="2800"/>
          </a:p>
          <a:p>
            <a:pPr marL="342900" indent="-342900">
              <a:buAutoNum type="romanUcPeriod"/>
            </a:pPr>
            <a:r>
              <a:rPr lang="fr-FR" sz="2800">
                <a:ea typeface="+mn-lt"/>
                <a:cs typeface="+mn-lt"/>
              </a:rPr>
              <a:t>Description des objectifs du jeu</a:t>
            </a:r>
            <a:endParaRPr lang="fr-FR" sz="2800"/>
          </a:p>
          <a:p>
            <a:pPr marL="342900" indent="-342900">
              <a:buAutoNum type="romanUcPeriod"/>
            </a:pPr>
            <a:r>
              <a:rPr lang="fr-FR" sz="2800">
                <a:ea typeface="+mn-lt"/>
                <a:cs typeface="+mn-lt"/>
              </a:rPr>
              <a:t>Les règles du jeu</a:t>
            </a:r>
          </a:p>
          <a:p>
            <a:pPr marL="342900" indent="-342900">
              <a:buAutoNum type="romanUcPeriod"/>
            </a:pPr>
            <a:r>
              <a:rPr lang="fr-FR" sz="2800"/>
              <a:t>Les classes, les méthodes et les attributs</a:t>
            </a:r>
          </a:p>
          <a:p>
            <a:pPr marL="342900" indent="-342900">
              <a:buAutoNum type="romanUcPeriod"/>
            </a:pPr>
            <a:endParaRPr lang="fr-FR"/>
          </a:p>
        </p:txBody>
      </p:sp>
    </p:spTree>
    <p:extLst>
      <p:ext uri="{BB962C8B-B14F-4D97-AF65-F5344CB8AC3E}">
        <p14:creationId xmlns:p14="http://schemas.microsoft.com/office/powerpoint/2010/main" val="377123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strVal val="#ppt_w*0.70"/>
                                          </p:val>
                                        </p:tav>
                                        <p:tav tm="100000">
                                          <p:val>
                                            <p:strVal val="#ppt_w"/>
                                          </p:val>
                                        </p:tav>
                                      </p:tavLst>
                                    </p:anim>
                                    <p:anim calcmode="lin" valueType="num">
                                      <p:cBhvr>
                                        <p:cTn id="13" dur="1000" fill="hold"/>
                                        <p:tgtEl>
                                          <p:spTgt spid="3"/>
                                        </p:tgtEl>
                                        <p:attrNameLst>
                                          <p:attrName>ppt_h</p:attrName>
                                        </p:attrNameLst>
                                      </p:cBhvr>
                                      <p:tavLst>
                                        <p:tav tm="0">
                                          <p:val>
                                            <p:strVal val="#ppt_h"/>
                                          </p:val>
                                        </p:tav>
                                        <p:tav tm="100000">
                                          <p:val>
                                            <p:strVal val="#ppt_h"/>
                                          </p:val>
                                        </p:tav>
                                      </p:tavLst>
                                    </p:anim>
                                    <p:animEffect transition="in" filter="fade">
                                      <p:cBhvr>
                                        <p:cTn id="1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815B0DE-5FD1-4BEB-98DF-3AEC4AE88D75}"/>
              </a:ext>
            </a:extLst>
          </p:cNvPr>
          <p:cNvSpPr>
            <a:spLocks noGrp="1"/>
          </p:cNvSpPr>
          <p:nvPr>
            <p:ph type="title"/>
          </p:nvPr>
        </p:nvSpPr>
        <p:spPr>
          <a:xfrm>
            <a:off x="1371600" y="340242"/>
            <a:ext cx="9601200" cy="1485900"/>
          </a:xfrm>
        </p:spPr>
        <p:txBody>
          <a:bodyPr/>
          <a:lstStyle/>
          <a:p>
            <a:pPr algn="ctr"/>
            <a:r>
              <a:rPr lang="fr-FR" b="1">
                <a:solidFill>
                  <a:schemeClr val="bg2">
                    <a:lumMod val="50000"/>
                  </a:schemeClr>
                </a:solidFill>
              </a:rPr>
              <a:t>Historique du jeu</a:t>
            </a:r>
          </a:p>
        </p:txBody>
      </p:sp>
      <p:sp>
        <p:nvSpPr>
          <p:cNvPr id="3" name="ZoneTexte 2">
            <a:extLst>
              <a:ext uri="{FF2B5EF4-FFF2-40B4-BE49-F238E27FC236}">
                <a16:creationId xmlns:a16="http://schemas.microsoft.com/office/drawing/2014/main" xmlns="" id="{C110E4F3-5AE0-403B-92A4-4ED3BF38CFBD}"/>
              </a:ext>
            </a:extLst>
          </p:cNvPr>
          <p:cNvSpPr txBox="1"/>
          <p:nvPr/>
        </p:nvSpPr>
        <p:spPr>
          <a:xfrm>
            <a:off x="1008711" y="1179485"/>
            <a:ext cx="7808107"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a:ea typeface="+mn-lt"/>
                <a:cs typeface="+mn-lt"/>
              </a:rPr>
              <a:t>Ce jeu trouve ses origines en Angleterre où il a commencé à devenir populaire à la fin du 19ème siècle. </a:t>
            </a:r>
            <a:r>
              <a:rPr lang="fr-FR" sz="2400" b="1">
                <a:ea typeface="+mn-lt"/>
                <a:cs typeface="+mn-lt"/>
              </a:rPr>
              <a:t>Les règles modernes, à présent acceptées de façon universelle,</a:t>
            </a:r>
            <a:r>
              <a:rPr lang="fr-FR" sz="2400">
                <a:ea typeface="+mn-lt"/>
                <a:cs typeface="+mn-lt"/>
              </a:rPr>
              <a:t> sont quant à elles japonaises. </a:t>
            </a:r>
          </a:p>
          <a:p>
            <a:endParaRPr lang="fr-FR" sz="2400">
              <a:ea typeface="+mn-lt"/>
              <a:cs typeface="+mn-lt"/>
            </a:endParaRPr>
          </a:p>
          <a:p>
            <a:r>
              <a:rPr lang="fr-FR" sz="2400">
                <a:ea typeface="+mn-lt"/>
                <a:cs typeface="+mn-lt"/>
              </a:rPr>
              <a:t>En 1971, </a:t>
            </a:r>
            <a:r>
              <a:rPr lang="fr-FR" sz="2400" err="1">
                <a:ea typeface="+mn-lt"/>
                <a:cs typeface="+mn-lt"/>
              </a:rPr>
              <a:t>Goro</a:t>
            </a:r>
            <a:r>
              <a:rPr lang="fr-FR" sz="2400">
                <a:ea typeface="+mn-lt"/>
                <a:cs typeface="+mn-lt"/>
              </a:rPr>
              <a:t> </a:t>
            </a:r>
            <a:r>
              <a:rPr lang="fr-FR" sz="2400" err="1">
                <a:ea typeface="+mn-lt"/>
                <a:cs typeface="+mn-lt"/>
              </a:rPr>
              <a:t>Hasegawa</a:t>
            </a:r>
            <a:r>
              <a:rPr lang="fr-FR" sz="2400">
                <a:ea typeface="+mn-lt"/>
                <a:cs typeface="+mn-lt"/>
              </a:rPr>
              <a:t> invente la version la plus moderne du jeu.</a:t>
            </a:r>
          </a:p>
          <a:p>
            <a:endParaRPr lang="fr-FR" sz="2400">
              <a:ea typeface="+mn-lt"/>
              <a:cs typeface="+mn-lt"/>
            </a:endParaRPr>
          </a:p>
          <a:p>
            <a:r>
              <a:rPr lang="fr-FR" sz="2400" b="1">
                <a:ea typeface="+mn-lt"/>
                <a:cs typeface="+mn-lt"/>
              </a:rPr>
              <a:t>Inspiré du célèbre jeu de go chinois</a:t>
            </a:r>
            <a:r>
              <a:rPr lang="fr-FR" sz="2400">
                <a:ea typeface="+mn-lt"/>
                <a:cs typeface="+mn-lt"/>
              </a:rPr>
              <a:t>, Hasegawa souhaitait créer un jeu à la fois riche en stratégie et abordable pour la majorité. Le nom serait quant à lui directement inspiré de l’œuvre de Shakespeare « Othello » en référence aux jalousies évoquées dans cette dernière.</a:t>
            </a:r>
            <a:endParaRPr lang="fr-FR" sz="2400"/>
          </a:p>
        </p:txBody>
      </p:sp>
      <p:pic>
        <p:nvPicPr>
          <p:cNvPr id="4" name="Image 4" descr="Une image contenant carte&#10;&#10;Description générée automatiquement">
            <a:extLst>
              <a:ext uri="{FF2B5EF4-FFF2-40B4-BE49-F238E27FC236}">
                <a16:creationId xmlns:a16="http://schemas.microsoft.com/office/drawing/2014/main" xmlns="" id="{1F6CCBA0-7067-4261-8864-FFED22D12D81}"/>
              </a:ext>
            </a:extLst>
          </p:cNvPr>
          <p:cNvPicPr>
            <a:picLocks noChangeAspect="1"/>
          </p:cNvPicPr>
          <p:nvPr/>
        </p:nvPicPr>
        <p:blipFill>
          <a:blip r:embed="rId2"/>
          <a:stretch>
            <a:fillRect/>
          </a:stretch>
        </p:blipFill>
        <p:spPr>
          <a:xfrm>
            <a:off x="9303320" y="1356421"/>
            <a:ext cx="2176130" cy="948592"/>
          </a:xfrm>
          <a:prstGeom prst="rect">
            <a:avLst/>
          </a:prstGeom>
        </p:spPr>
      </p:pic>
      <p:pic>
        <p:nvPicPr>
          <p:cNvPr id="5" name="Image 5" descr="Une image contenant personne, intérieur, mur, homme&#10;&#10;Description générée automatiquement">
            <a:extLst>
              <a:ext uri="{FF2B5EF4-FFF2-40B4-BE49-F238E27FC236}">
                <a16:creationId xmlns:a16="http://schemas.microsoft.com/office/drawing/2014/main" xmlns="" id="{707C1B09-4FFD-4C14-BFF0-D3AA81536C8E}"/>
              </a:ext>
            </a:extLst>
          </p:cNvPr>
          <p:cNvPicPr>
            <a:picLocks noChangeAspect="1"/>
          </p:cNvPicPr>
          <p:nvPr/>
        </p:nvPicPr>
        <p:blipFill>
          <a:blip r:embed="rId3"/>
          <a:stretch>
            <a:fillRect/>
          </a:stretch>
        </p:blipFill>
        <p:spPr>
          <a:xfrm>
            <a:off x="9302713" y="405365"/>
            <a:ext cx="2181225" cy="2857500"/>
          </a:xfrm>
          <a:prstGeom prst="rect">
            <a:avLst/>
          </a:prstGeom>
        </p:spPr>
      </p:pic>
      <p:pic>
        <p:nvPicPr>
          <p:cNvPr id="6" name="Image 6" descr="Une image contenant texte, livre&#10;&#10;Description générée automatiquement">
            <a:extLst>
              <a:ext uri="{FF2B5EF4-FFF2-40B4-BE49-F238E27FC236}">
                <a16:creationId xmlns:a16="http://schemas.microsoft.com/office/drawing/2014/main" xmlns="" id="{B626922F-465F-4E35-8353-419342AA3414}"/>
              </a:ext>
            </a:extLst>
          </p:cNvPr>
          <p:cNvPicPr>
            <a:picLocks noChangeAspect="1"/>
          </p:cNvPicPr>
          <p:nvPr/>
        </p:nvPicPr>
        <p:blipFill>
          <a:blip r:embed="rId4"/>
          <a:stretch>
            <a:fillRect/>
          </a:stretch>
        </p:blipFill>
        <p:spPr>
          <a:xfrm>
            <a:off x="9101278" y="2532320"/>
            <a:ext cx="2584094" cy="4043917"/>
          </a:xfrm>
          <a:prstGeom prst="rect">
            <a:avLst/>
          </a:prstGeom>
        </p:spPr>
      </p:pic>
    </p:spTree>
    <p:extLst>
      <p:ext uri="{BB962C8B-B14F-4D97-AF65-F5344CB8AC3E}">
        <p14:creationId xmlns:p14="http://schemas.microsoft.com/office/powerpoint/2010/main" val="2508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37"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900" decel="100000" fill="hold"/>
                                        <p:tgtEl>
                                          <p:spTgt spid="4"/>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900" decel="100000" fill="hold"/>
                                        <p:tgtEl>
                                          <p:spTgt spid="5"/>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F8286B2-87B6-41DF-A1F2-EB142C40CAD8}"/>
              </a:ext>
            </a:extLst>
          </p:cNvPr>
          <p:cNvSpPr>
            <a:spLocks noGrp="1"/>
          </p:cNvSpPr>
          <p:nvPr>
            <p:ph type="title"/>
          </p:nvPr>
        </p:nvSpPr>
        <p:spPr>
          <a:xfrm>
            <a:off x="1513840" y="685800"/>
            <a:ext cx="9601200" cy="1485900"/>
          </a:xfrm>
        </p:spPr>
        <p:txBody>
          <a:bodyPr/>
          <a:lstStyle/>
          <a:p>
            <a:pPr algn="ctr"/>
            <a:r>
              <a:rPr lang="fr-FR" b="1">
                <a:solidFill>
                  <a:schemeClr val="bg2">
                    <a:lumMod val="50000"/>
                  </a:schemeClr>
                </a:solidFill>
              </a:rPr>
              <a:t>Description des objectifs du jeu</a:t>
            </a:r>
          </a:p>
        </p:txBody>
      </p:sp>
      <p:sp>
        <p:nvSpPr>
          <p:cNvPr id="3" name="ZoneTexte 2">
            <a:extLst>
              <a:ext uri="{FF2B5EF4-FFF2-40B4-BE49-F238E27FC236}">
                <a16:creationId xmlns:a16="http://schemas.microsoft.com/office/drawing/2014/main" xmlns="" id="{8252E313-9064-4179-8CE3-F5EF87E3D057}"/>
              </a:ext>
            </a:extLst>
          </p:cNvPr>
          <p:cNvSpPr txBox="1"/>
          <p:nvPr/>
        </p:nvSpPr>
        <p:spPr>
          <a:xfrm>
            <a:off x="2570480" y="2763520"/>
            <a:ext cx="76200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a:ea typeface="+mn-lt"/>
                <a:cs typeface="+mn-lt"/>
              </a:rPr>
              <a:t>Le but du jeu est de finir la partie en ayant sur le plateau le plus de pions possible de même couleur. Le joueur “noir” doit donc avoir le plus de pions noirs possible et le joueur blanc doit au contraire tout faire pour l'arréter et avoir de même le plus de pions blancs.</a:t>
            </a:r>
            <a:endParaRPr lang="fr-FR" sz="2800"/>
          </a:p>
        </p:txBody>
      </p:sp>
    </p:spTree>
    <p:extLst>
      <p:ext uri="{BB962C8B-B14F-4D97-AF65-F5344CB8AC3E}">
        <p14:creationId xmlns:p14="http://schemas.microsoft.com/office/powerpoint/2010/main" val="72780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02C3990-C43A-4700-8567-96311FDFD399}"/>
              </a:ext>
            </a:extLst>
          </p:cNvPr>
          <p:cNvSpPr>
            <a:spLocks noGrp="1"/>
          </p:cNvSpPr>
          <p:nvPr>
            <p:ph type="title"/>
          </p:nvPr>
        </p:nvSpPr>
        <p:spPr>
          <a:xfrm>
            <a:off x="1607197" y="2432675"/>
            <a:ext cx="9601200" cy="1485900"/>
          </a:xfrm>
        </p:spPr>
        <p:txBody>
          <a:bodyPr>
            <a:normAutofit/>
          </a:bodyPr>
          <a:lstStyle/>
          <a:p>
            <a:pPr algn="ctr"/>
            <a:r>
              <a:rPr lang="fr-FR" sz="8000" b="1">
                <a:solidFill>
                  <a:schemeClr val="bg2">
                    <a:lumMod val="50000"/>
                  </a:schemeClr>
                </a:solidFill>
              </a:rPr>
              <a:t>Les règles du jeu</a:t>
            </a:r>
            <a:endParaRPr lang="fr-FR">
              <a:solidFill>
                <a:schemeClr val="bg2">
                  <a:lumMod val="50000"/>
                </a:schemeClr>
              </a:solidFill>
            </a:endParaRPr>
          </a:p>
        </p:txBody>
      </p:sp>
    </p:spTree>
    <p:extLst>
      <p:ext uri="{BB962C8B-B14F-4D97-AF65-F5344CB8AC3E}">
        <p14:creationId xmlns:p14="http://schemas.microsoft.com/office/powerpoint/2010/main" val="170659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a:extLst>
              <a:ext uri="{FF2B5EF4-FFF2-40B4-BE49-F238E27FC236}">
                <a16:creationId xmlns:a16="http://schemas.microsoft.com/office/drawing/2014/main" xmlns="" id="{349CB490-FEF2-4388-8805-C26793EB3D81}"/>
              </a:ext>
            </a:extLst>
          </p:cNvPr>
          <p:cNvSpPr>
            <a:spLocks noGrp="1"/>
          </p:cNvSpPr>
          <p:nvPr>
            <p:ph idx="1"/>
          </p:nvPr>
        </p:nvSpPr>
        <p:spPr>
          <a:xfrm>
            <a:off x="6099712" y="2346570"/>
            <a:ext cx="5212080" cy="5175250"/>
          </a:xfrm>
        </p:spPr>
        <p:txBody>
          <a:bodyPr vert="horz" lIns="91440" tIns="45720" rIns="91440" bIns="45720" rtlCol="0" anchor="t">
            <a:normAutofit/>
          </a:bodyPr>
          <a:lstStyle/>
          <a:p>
            <a:pPr marL="383540" indent="-383540"/>
            <a:r>
              <a:rPr lang="fr-FR" sz="2800">
                <a:ea typeface="+mn-lt"/>
                <a:cs typeface="+mn-lt"/>
              </a:rPr>
              <a:t>Le jeu se présente sur un plateau unicolore de 64 cases (8 sur 8), avec des pions bicolores, noirs d'un côté et blancs de l'autre.</a:t>
            </a:r>
            <a:endParaRPr lang="fr-FR" sz="2800"/>
          </a:p>
        </p:txBody>
      </p:sp>
      <p:pic>
        <p:nvPicPr>
          <p:cNvPr id="2" name="Image 2" descr="Une image contenant texte, intérieur&#10;&#10;Description générée automatiquement">
            <a:extLst>
              <a:ext uri="{FF2B5EF4-FFF2-40B4-BE49-F238E27FC236}">
                <a16:creationId xmlns:a16="http://schemas.microsoft.com/office/drawing/2014/main" xmlns="" id="{2D73262C-B7CC-4479-B183-EE5990054648}"/>
              </a:ext>
            </a:extLst>
          </p:cNvPr>
          <p:cNvPicPr>
            <a:picLocks noChangeAspect="1"/>
          </p:cNvPicPr>
          <p:nvPr/>
        </p:nvPicPr>
        <p:blipFill>
          <a:blip r:embed="rId2"/>
          <a:stretch>
            <a:fillRect/>
          </a:stretch>
        </p:blipFill>
        <p:spPr>
          <a:xfrm>
            <a:off x="816708" y="2157088"/>
            <a:ext cx="3661507" cy="2553591"/>
          </a:xfrm>
          <a:prstGeom prst="rect">
            <a:avLst/>
          </a:prstGeom>
        </p:spPr>
      </p:pic>
    </p:spTree>
    <p:extLst>
      <p:ext uri="{BB962C8B-B14F-4D97-AF65-F5344CB8AC3E}">
        <p14:creationId xmlns:p14="http://schemas.microsoft.com/office/powerpoint/2010/main" val="222760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5">
            <a:extLst>
              <a:ext uri="{FF2B5EF4-FFF2-40B4-BE49-F238E27FC236}">
                <a16:creationId xmlns:a16="http://schemas.microsoft.com/office/drawing/2014/main" xmlns="" id="{57A84FDF-8F8B-4AF7-95AD-93ABBA78B6F9}"/>
              </a:ext>
            </a:extLst>
          </p:cNvPr>
          <p:cNvPicPr>
            <a:picLocks noGrp="1" noChangeAspect="1"/>
          </p:cNvPicPr>
          <p:nvPr>
            <p:ph idx="1"/>
          </p:nvPr>
        </p:nvPicPr>
        <p:blipFill>
          <a:blip r:embed="rId2"/>
          <a:stretch>
            <a:fillRect/>
          </a:stretch>
        </p:blipFill>
        <p:spPr>
          <a:xfrm>
            <a:off x="868876" y="1649778"/>
            <a:ext cx="3598985" cy="3608754"/>
          </a:xfrm>
        </p:spPr>
      </p:pic>
      <p:sp>
        <p:nvSpPr>
          <p:cNvPr id="9" name="Espace réservé du contenu 9">
            <a:extLst>
              <a:ext uri="{FF2B5EF4-FFF2-40B4-BE49-F238E27FC236}">
                <a16:creationId xmlns:a16="http://schemas.microsoft.com/office/drawing/2014/main" xmlns="" id="{53396E72-16AA-470E-B7AD-820878DA5DD7}"/>
              </a:ext>
            </a:extLst>
          </p:cNvPr>
          <p:cNvSpPr txBox="1">
            <a:spLocks/>
          </p:cNvSpPr>
          <p:nvPr/>
        </p:nvSpPr>
        <p:spPr>
          <a:xfrm>
            <a:off x="6099712" y="2346570"/>
            <a:ext cx="5212080" cy="5175250"/>
          </a:xfrm>
          <a:prstGeom prst="rect">
            <a:avLst/>
          </a:prstGeom>
        </p:spPr>
        <p:txBody>
          <a:bodyPr vert="horz" lIns="91440" tIns="45720" rIns="91440" bIns="45720" rtlCol="0" anchor="t">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9pPr>
          </a:lstStyle>
          <a:p>
            <a:pPr marL="383540" indent="-383540"/>
            <a:endParaRPr lang="fr-FR" sz="2800"/>
          </a:p>
        </p:txBody>
      </p:sp>
      <p:sp>
        <p:nvSpPr>
          <p:cNvPr id="11" name="Espace réservé du contenu 9">
            <a:extLst>
              <a:ext uri="{FF2B5EF4-FFF2-40B4-BE49-F238E27FC236}">
                <a16:creationId xmlns:a16="http://schemas.microsoft.com/office/drawing/2014/main" xmlns="" id="{EDB2F196-1437-46DA-9D67-81D237CE5405}"/>
              </a:ext>
            </a:extLst>
          </p:cNvPr>
          <p:cNvSpPr txBox="1">
            <a:spLocks/>
          </p:cNvSpPr>
          <p:nvPr/>
        </p:nvSpPr>
        <p:spPr>
          <a:xfrm>
            <a:off x="6095805" y="2342663"/>
            <a:ext cx="5212080" cy="5175250"/>
          </a:xfrm>
          <a:prstGeom prst="rect">
            <a:avLst/>
          </a:prstGeom>
        </p:spPr>
        <p:txBody>
          <a:bodyPr vert="horz" lIns="91440" tIns="45720" rIns="91440" bIns="45720" rtlCol="0" anchor="t">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9pPr>
          </a:lstStyle>
          <a:p>
            <a:pPr marL="383540" indent="-383540"/>
            <a:r>
              <a:rPr lang="fr-FR" sz="2800">
                <a:ea typeface="+mn-lt"/>
                <a:cs typeface="+mn-lt"/>
              </a:rPr>
              <a:t>Il faut en premier lieu décider la couleur de chacun des joueurs. Il faut ensuite placer quatre pions (deux blancs et deux noirs) sur les quatre cases centrales du plateau, de façon à ce que chaque paire de pions de même couleur forme une diagonale.</a:t>
            </a:r>
          </a:p>
        </p:txBody>
      </p:sp>
      <p:sp>
        <p:nvSpPr>
          <p:cNvPr id="12" name="ZoneTexte 11">
            <a:extLst>
              <a:ext uri="{FF2B5EF4-FFF2-40B4-BE49-F238E27FC236}">
                <a16:creationId xmlns:a16="http://schemas.microsoft.com/office/drawing/2014/main" xmlns="" id="{3AB8B519-A034-4327-A93E-B73538945586}"/>
              </a:ext>
            </a:extLst>
          </p:cNvPr>
          <p:cNvSpPr txBox="1"/>
          <p:nvPr/>
        </p:nvSpPr>
        <p:spPr>
          <a:xfrm>
            <a:off x="7029939" y="1129323"/>
            <a:ext cx="40034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t>Début de la partie</a:t>
            </a:r>
            <a:endParaRPr lang="fr-FR" sz="2800"/>
          </a:p>
        </p:txBody>
      </p:sp>
    </p:spTree>
    <p:extLst>
      <p:ext uri="{BB962C8B-B14F-4D97-AF65-F5344CB8AC3E}">
        <p14:creationId xmlns:p14="http://schemas.microsoft.com/office/powerpoint/2010/main" val="21421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9">
            <a:extLst>
              <a:ext uri="{FF2B5EF4-FFF2-40B4-BE49-F238E27FC236}">
                <a16:creationId xmlns:a16="http://schemas.microsoft.com/office/drawing/2014/main" xmlns="" id="{53396E72-16AA-470E-B7AD-820878DA5DD7}"/>
              </a:ext>
            </a:extLst>
          </p:cNvPr>
          <p:cNvSpPr txBox="1">
            <a:spLocks/>
          </p:cNvSpPr>
          <p:nvPr/>
        </p:nvSpPr>
        <p:spPr>
          <a:xfrm>
            <a:off x="6099712" y="2346570"/>
            <a:ext cx="5212080" cy="5175250"/>
          </a:xfrm>
          <a:prstGeom prst="rect">
            <a:avLst/>
          </a:prstGeom>
        </p:spPr>
        <p:txBody>
          <a:bodyPr vert="horz" lIns="91440" tIns="45720" rIns="91440" bIns="45720" rtlCol="0" anchor="t">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9pPr>
          </a:lstStyle>
          <a:p>
            <a:pPr marL="383540" indent="-383540"/>
            <a:endParaRPr lang="fr-FR" sz="2800"/>
          </a:p>
        </p:txBody>
      </p:sp>
      <p:sp>
        <p:nvSpPr>
          <p:cNvPr id="11" name="Espace réservé du contenu 9">
            <a:extLst>
              <a:ext uri="{FF2B5EF4-FFF2-40B4-BE49-F238E27FC236}">
                <a16:creationId xmlns:a16="http://schemas.microsoft.com/office/drawing/2014/main" xmlns="" id="{EDB2F196-1437-46DA-9D67-81D237CE5405}"/>
              </a:ext>
            </a:extLst>
          </p:cNvPr>
          <p:cNvSpPr txBox="1">
            <a:spLocks/>
          </p:cNvSpPr>
          <p:nvPr/>
        </p:nvSpPr>
        <p:spPr>
          <a:xfrm>
            <a:off x="6095805" y="1421175"/>
            <a:ext cx="5212080" cy="5175250"/>
          </a:xfrm>
          <a:prstGeom prst="rect">
            <a:avLst/>
          </a:prstGeom>
        </p:spPr>
        <p:txBody>
          <a:bodyPr vert="horz" lIns="91440" tIns="45720" rIns="91440" bIns="45720" rtlCol="0" anchor="t">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9pPr>
          </a:lstStyle>
          <a:p>
            <a:pPr marL="383540" indent="-383540"/>
            <a:r>
              <a:rPr lang="fr-FR" sz="2800">
                <a:ea typeface="+mn-lt"/>
                <a:cs typeface="+mn-lt"/>
              </a:rPr>
              <a:t>Le pion posé doit encadrer un ou plusieurs pions adverses entre le pion qu'il pose et un autre pion de sa couleur. Il retourne alors de sa couleur le ou les pions qu’il vient d’encadrer.</a:t>
            </a:r>
            <a:endParaRPr lang="fr-FR"/>
          </a:p>
          <a:p>
            <a:pPr marL="383540" indent="-383540"/>
            <a:r>
              <a:rPr lang="fr-FR" sz="2800">
                <a:ea typeface="+mn-lt"/>
                <a:cs typeface="+mn-lt"/>
              </a:rPr>
              <a:t>Si le joueur ne peut pas répondre à cette condition, il ne peut poser et doit passer son tour.</a:t>
            </a:r>
            <a:endParaRPr lang="fr-FR"/>
          </a:p>
          <a:p>
            <a:pPr marL="383540" indent="-383540"/>
            <a:endParaRPr lang="fr-FR" sz="2800">
              <a:ea typeface="+mn-lt"/>
              <a:cs typeface="+mn-lt"/>
            </a:endParaRPr>
          </a:p>
        </p:txBody>
      </p:sp>
      <p:pic>
        <p:nvPicPr>
          <p:cNvPr id="2" name="Image 2">
            <a:extLst>
              <a:ext uri="{FF2B5EF4-FFF2-40B4-BE49-F238E27FC236}">
                <a16:creationId xmlns:a16="http://schemas.microsoft.com/office/drawing/2014/main" xmlns="" id="{1CB5A3B9-00CC-4FB7-B7D0-0A96D8FAB5D6}"/>
              </a:ext>
            </a:extLst>
          </p:cNvPr>
          <p:cNvPicPr>
            <a:picLocks noChangeAspect="1"/>
          </p:cNvPicPr>
          <p:nvPr/>
        </p:nvPicPr>
        <p:blipFill>
          <a:blip r:embed="rId2"/>
          <a:stretch>
            <a:fillRect/>
          </a:stretch>
        </p:blipFill>
        <p:spPr>
          <a:xfrm>
            <a:off x="243663" y="855035"/>
            <a:ext cx="2321442" cy="2294861"/>
          </a:xfrm>
          <a:prstGeom prst="rect">
            <a:avLst/>
          </a:prstGeom>
        </p:spPr>
      </p:pic>
      <p:pic>
        <p:nvPicPr>
          <p:cNvPr id="6" name="Image 6">
            <a:extLst>
              <a:ext uri="{FF2B5EF4-FFF2-40B4-BE49-F238E27FC236}">
                <a16:creationId xmlns:a16="http://schemas.microsoft.com/office/drawing/2014/main" xmlns="" id="{142B6203-B8EA-47D9-8BAF-FA826B9B0B99}"/>
              </a:ext>
            </a:extLst>
          </p:cNvPr>
          <p:cNvPicPr>
            <a:picLocks noChangeAspect="1"/>
          </p:cNvPicPr>
          <p:nvPr/>
        </p:nvPicPr>
        <p:blipFill>
          <a:blip r:embed="rId3"/>
          <a:stretch>
            <a:fillRect/>
          </a:stretch>
        </p:blipFill>
        <p:spPr>
          <a:xfrm>
            <a:off x="2742314" y="855700"/>
            <a:ext cx="2312583" cy="2302494"/>
          </a:xfrm>
          <a:prstGeom prst="rect">
            <a:avLst/>
          </a:prstGeom>
        </p:spPr>
      </p:pic>
      <p:pic>
        <p:nvPicPr>
          <p:cNvPr id="7" name="Image 7">
            <a:extLst>
              <a:ext uri="{FF2B5EF4-FFF2-40B4-BE49-F238E27FC236}">
                <a16:creationId xmlns:a16="http://schemas.microsoft.com/office/drawing/2014/main" xmlns="" id="{B9FE901A-7757-4C2D-A3A8-A1927D85D81F}"/>
              </a:ext>
            </a:extLst>
          </p:cNvPr>
          <p:cNvPicPr>
            <a:picLocks noChangeAspect="1"/>
          </p:cNvPicPr>
          <p:nvPr/>
        </p:nvPicPr>
        <p:blipFill>
          <a:blip r:embed="rId4"/>
          <a:stretch>
            <a:fillRect/>
          </a:stretch>
        </p:blipFill>
        <p:spPr>
          <a:xfrm>
            <a:off x="243663" y="3899601"/>
            <a:ext cx="2321442" cy="2292867"/>
          </a:xfrm>
          <a:prstGeom prst="rect">
            <a:avLst/>
          </a:prstGeom>
        </p:spPr>
      </p:pic>
      <p:pic>
        <p:nvPicPr>
          <p:cNvPr id="8" name="Image 9">
            <a:extLst>
              <a:ext uri="{FF2B5EF4-FFF2-40B4-BE49-F238E27FC236}">
                <a16:creationId xmlns:a16="http://schemas.microsoft.com/office/drawing/2014/main" xmlns="" id="{BC49B7A2-D2E5-48B7-999B-B06B93DD4F05}"/>
              </a:ext>
            </a:extLst>
          </p:cNvPr>
          <p:cNvPicPr>
            <a:picLocks noChangeAspect="1"/>
          </p:cNvPicPr>
          <p:nvPr/>
        </p:nvPicPr>
        <p:blipFill>
          <a:blip r:embed="rId5"/>
          <a:stretch>
            <a:fillRect/>
          </a:stretch>
        </p:blipFill>
        <p:spPr>
          <a:xfrm>
            <a:off x="2738881" y="3898272"/>
            <a:ext cx="2310588" cy="2295526"/>
          </a:xfrm>
          <a:prstGeom prst="rect">
            <a:avLst/>
          </a:prstGeom>
        </p:spPr>
      </p:pic>
      <p:sp>
        <p:nvSpPr>
          <p:cNvPr id="10" name="ZoneTexte 9">
            <a:extLst>
              <a:ext uri="{FF2B5EF4-FFF2-40B4-BE49-F238E27FC236}">
                <a16:creationId xmlns:a16="http://schemas.microsoft.com/office/drawing/2014/main" xmlns="" id="{13175204-28DF-46D9-B4CE-B29D4F8EDBA0}"/>
              </a:ext>
            </a:extLst>
          </p:cNvPr>
          <p:cNvSpPr txBox="1"/>
          <p:nvPr/>
        </p:nvSpPr>
        <p:spPr>
          <a:xfrm>
            <a:off x="1224517" y="3244702"/>
            <a:ext cx="5723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b="1"/>
              <a:t>1</a:t>
            </a:r>
          </a:p>
        </p:txBody>
      </p:sp>
      <p:sp>
        <p:nvSpPr>
          <p:cNvPr id="13" name="ZoneTexte 12">
            <a:extLst>
              <a:ext uri="{FF2B5EF4-FFF2-40B4-BE49-F238E27FC236}">
                <a16:creationId xmlns:a16="http://schemas.microsoft.com/office/drawing/2014/main" xmlns="" id="{A7A11D7A-DB57-4861-B7EC-5F3033994DC7}"/>
              </a:ext>
            </a:extLst>
          </p:cNvPr>
          <p:cNvSpPr txBox="1"/>
          <p:nvPr/>
        </p:nvSpPr>
        <p:spPr>
          <a:xfrm>
            <a:off x="3705447" y="3244702"/>
            <a:ext cx="5723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b="1"/>
              <a:t>2</a:t>
            </a:r>
          </a:p>
        </p:txBody>
      </p:sp>
      <p:sp>
        <p:nvSpPr>
          <p:cNvPr id="14" name="ZoneTexte 13">
            <a:extLst>
              <a:ext uri="{FF2B5EF4-FFF2-40B4-BE49-F238E27FC236}">
                <a16:creationId xmlns:a16="http://schemas.microsoft.com/office/drawing/2014/main" xmlns="" id="{7FC78F66-B7CA-4C1B-BEB8-165BAD3B1226}"/>
              </a:ext>
            </a:extLst>
          </p:cNvPr>
          <p:cNvSpPr txBox="1"/>
          <p:nvPr/>
        </p:nvSpPr>
        <p:spPr>
          <a:xfrm>
            <a:off x="1224516" y="6274980"/>
            <a:ext cx="5723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b="1"/>
              <a:t>3</a:t>
            </a:r>
            <a:endParaRPr lang="fr-FR"/>
          </a:p>
        </p:txBody>
      </p:sp>
      <p:sp>
        <p:nvSpPr>
          <p:cNvPr id="15" name="ZoneTexte 14">
            <a:extLst>
              <a:ext uri="{FF2B5EF4-FFF2-40B4-BE49-F238E27FC236}">
                <a16:creationId xmlns:a16="http://schemas.microsoft.com/office/drawing/2014/main" xmlns="" id="{3AC28CDC-0F27-4A33-B96E-44644FCF10E9}"/>
              </a:ext>
            </a:extLst>
          </p:cNvPr>
          <p:cNvSpPr txBox="1"/>
          <p:nvPr/>
        </p:nvSpPr>
        <p:spPr>
          <a:xfrm>
            <a:off x="3705447" y="6274981"/>
            <a:ext cx="5723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b="1"/>
              <a:t>4</a:t>
            </a:r>
            <a:endParaRPr lang="fr-FR"/>
          </a:p>
        </p:txBody>
      </p:sp>
    </p:spTree>
    <p:extLst>
      <p:ext uri="{BB962C8B-B14F-4D97-AF65-F5344CB8AC3E}">
        <p14:creationId xmlns:p14="http://schemas.microsoft.com/office/powerpoint/2010/main" val="384191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1000" fill="hold"/>
                                        <p:tgtEl>
                                          <p:spTgt spid="11"/>
                                        </p:tgtEl>
                                        <p:attrNameLst>
                                          <p:attrName>ppt_w</p:attrName>
                                        </p:attrNameLst>
                                      </p:cBhvr>
                                      <p:tavLst>
                                        <p:tav tm="0">
                                          <p:val>
                                            <p:fltVal val="0"/>
                                          </p:val>
                                        </p:tav>
                                        <p:tav tm="100000">
                                          <p:val>
                                            <p:strVal val="#ppt_w"/>
                                          </p:val>
                                        </p:tav>
                                      </p:tavLst>
                                    </p:anim>
                                    <p:anim calcmode="lin" valueType="num">
                                      <p:cBhvr>
                                        <p:cTn id="24" dur="1000" fill="hold"/>
                                        <p:tgtEl>
                                          <p:spTgt spid="11"/>
                                        </p:tgtEl>
                                        <p:attrNameLst>
                                          <p:attrName>ppt_h</p:attrName>
                                        </p:attrNameLst>
                                      </p:cBhvr>
                                      <p:tavLst>
                                        <p:tav tm="0">
                                          <p:val>
                                            <p:fltVal val="0"/>
                                          </p:val>
                                        </p:tav>
                                        <p:tav tm="100000">
                                          <p:val>
                                            <p:strVal val="#ppt_h"/>
                                          </p:val>
                                        </p:tav>
                                      </p:tavLst>
                                    </p:anim>
                                    <p:anim calcmode="lin" valueType="num">
                                      <p:cBhvr>
                                        <p:cTn id="25" dur="1000" fill="hold"/>
                                        <p:tgtEl>
                                          <p:spTgt spid="11"/>
                                        </p:tgtEl>
                                        <p:attrNameLst>
                                          <p:attrName>style.rotation</p:attrName>
                                        </p:attrNameLst>
                                      </p:cBhvr>
                                      <p:tavLst>
                                        <p:tav tm="0">
                                          <p:val>
                                            <p:fltVal val="90"/>
                                          </p:val>
                                        </p:tav>
                                        <p:tav tm="100000">
                                          <p:val>
                                            <p:fltVal val="0"/>
                                          </p:val>
                                        </p:tav>
                                      </p:tavLst>
                                    </p:anim>
                                    <p:animEffect transition="in" filter="fade">
                                      <p:cBhvr>
                                        <p:cTn id="2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xmlns="" id="{11F46097-320D-4A8D-9A35-65B3E5C31B53}"/>
              </a:ext>
            </a:extLst>
          </p:cNvPr>
          <p:cNvSpPr txBox="1"/>
          <p:nvPr/>
        </p:nvSpPr>
        <p:spPr>
          <a:xfrm>
            <a:off x="2208028" y="1596656"/>
            <a:ext cx="8431616"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sz="2800">
                <a:ea typeface="+mn-lt"/>
                <a:cs typeface="+mn-lt"/>
              </a:rPr>
              <a:t>La rangée attaquée peut être horizontale, verticale ou diagonale et il ne faut pas qu’il y ait de case(s) vide(s) entre les pions qui attaquent et ceux qui sont attaqués. Les pions attaqués sont ainsi enfermés entre les pions adverses.</a:t>
            </a:r>
          </a:p>
          <a:p>
            <a:pPr marL="285750" indent="-285750">
              <a:buFont typeface="Arial"/>
              <a:buChar char="•"/>
            </a:pPr>
            <a:endParaRPr lang="fr-FR" sz="2800"/>
          </a:p>
          <a:p>
            <a:pPr marL="285750" indent="-285750">
              <a:buFont typeface="Arial"/>
              <a:buChar char="•"/>
            </a:pPr>
            <a:r>
              <a:rPr lang="fr-FR" sz="2800"/>
              <a:t>Les pions ne sont ni retirés de l’othellier, ni déplacés d’une case à l’autre.</a:t>
            </a:r>
            <a:endParaRPr lang="fr-FR" sz="2800">
              <a:ea typeface="+mn-lt"/>
              <a:cs typeface="+mn-lt"/>
            </a:endParaRPr>
          </a:p>
          <a:p>
            <a:pPr marL="285750" indent="-285750">
              <a:buFont typeface="Arial"/>
              <a:buChar char="•"/>
            </a:pPr>
            <a:endParaRPr lang="fr-FR"/>
          </a:p>
        </p:txBody>
      </p:sp>
      <p:sp>
        <p:nvSpPr>
          <p:cNvPr id="3" name="ZoneTexte 2">
            <a:extLst>
              <a:ext uri="{FF2B5EF4-FFF2-40B4-BE49-F238E27FC236}">
                <a16:creationId xmlns:a16="http://schemas.microsoft.com/office/drawing/2014/main" xmlns="" id="{95A73A41-7579-407B-B817-E61E902F32AE}"/>
              </a:ext>
            </a:extLst>
          </p:cNvPr>
          <p:cNvSpPr txBox="1"/>
          <p:nvPr/>
        </p:nvSpPr>
        <p:spPr>
          <a:xfrm>
            <a:off x="2731902" y="4415392"/>
            <a:ext cx="75632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a:p>
        </p:txBody>
      </p:sp>
      <p:sp>
        <p:nvSpPr>
          <p:cNvPr id="4" name="ZoneTexte 3">
            <a:extLst>
              <a:ext uri="{FF2B5EF4-FFF2-40B4-BE49-F238E27FC236}">
                <a16:creationId xmlns:a16="http://schemas.microsoft.com/office/drawing/2014/main" xmlns="" id="{1EF36389-FA7A-49D3-8782-A98707D5F3F1}"/>
              </a:ext>
            </a:extLst>
          </p:cNvPr>
          <p:cNvSpPr txBox="1"/>
          <p:nvPr/>
        </p:nvSpPr>
        <p:spPr>
          <a:xfrm>
            <a:off x="3051987" y="7039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a:p>
        </p:txBody>
      </p:sp>
    </p:spTree>
    <p:extLst>
      <p:ext uri="{BB962C8B-B14F-4D97-AF65-F5344CB8AC3E}">
        <p14:creationId xmlns:p14="http://schemas.microsoft.com/office/powerpoint/2010/main" val="234544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p:tgtEl>
                                          <p:spTgt spid="2">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2">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p:tgtEl>
                                          <p:spTgt spid="2">
                                            <p:txEl>
                                              <p:pRg st="2" end="2"/>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TF00001241</Template>
  <TotalTime>70</TotalTime>
  <Words>444</Words>
  <Application>Microsoft Office PowerPoint</Application>
  <PresentationFormat>Grand écran</PresentationFormat>
  <Paragraphs>87</Paragraphs>
  <Slides>16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Arial</vt:lpstr>
      <vt:lpstr>Arial Rounded MT Bold</vt:lpstr>
      <vt:lpstr>Bahnschrift</vt:lpstr>
      <vt:lpstr>Franklin Gothic Book</vt:lpstr>
      <vt:lpstr>Kristen ITC</vt:lpstr>
      <vt:lpstr>Crop</vt:lpstr>
      <vt:lpstr>othello</vt:lpstr>
      <vt:lpstr>Plannification de la présentation: </vt:lpstr>
      <vt:lpstr>Historique du jeu</vt:lpstr>
      <vt:lpstr>Description des objectifs du jeu</vt:lpstr>
      <vt:lpstr>Les règles du jeu</vt:lpstr>
      <vt:lpstr>Présentation PowerPoint</vt:lpstr>
      <vt:lpstr>Présentation PowerPoint</vt:lpstr>
      <vt:lpstr>Présentation PowerPoint</vt:lpstr>
      <vt:lpstr>Présentation PowerPoint</vt:lpstr>
      <vt:lpstr>Présentation PowerPoint</vt:lpstr>
      <vt:lpstr>Présentation PowerPoint</vt:lpstr>
      <vt:lpstr>Les classes, les méthodes  et les attributs</vt:lpstr>
      <vt:lpstr>Les classes, les méthodes  et les attributs</vt:lpstr>
      <vt:lpstr>Les classes, les méthodes  et les attributs</vt:lpstr>
      <vt:lpstr>Différence entre Othello et Reversi</vt:lpstr>
      <vt:lpstr>Merci pour votre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Utilisateur Windows</cp:lastModifiedBy>
  <cp:revision>18</cp:revision>
  <dcterms:created xsi:type="dcterms:W3CDTF">2021-02-22T20:35:22Z</dcterms:created>
  <dcterms:modified xsi:type="dcterms:W3CDTF">2021-04-07T21:27:10Z</dcterms:modified>
</cp:coreProperties>
</file>