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54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13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97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3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5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2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9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0FC6A816-162B-2848-0700-3E573BA91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6250"/>
          <a:stretch/>
        </p:blipFill>
        <p:spPr>
          <a:xfrm>
            <a:off x="142512" y="-5534"/>
            <a:ext cx="1219200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2E572-B28E-C85B-7CE9-F8C6BFC0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296" y="1978663"/>
            <a:ext cx="4865352" cy="1444798"/>
          </a:xfrm>
        </p:spPr>
        <p:txBody>
          <a:bodyPr>
            <a:normAutofit/>
          </a:bodyPr>
          <a:lstStyle/>
          <a:p>
            <a:r>
              <a:rPr lang="uk-UA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Логування</a:t>
            </a:r>
            <a:endParaRPr lang="uk-UA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uk-UA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5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A49132-DB9A-9500-E929-8D0797CC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25" y="4996389"/>
            <a:ext cx="2629949" cy="9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FD753-2E8F-3BAE-2695-0E8B2544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949" y="158284"/>
            <a:ext cx="2505659" cy="712984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Logging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6A084-7CF7-E5D9-0E4D-4BD2013E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62" y="1199877"/>
            <a:ext cx="8205078" cy="1954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Logging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- </a:t>
            </a: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процес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збереження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подій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що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відбулися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в </a:t>
            </a: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додаток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 </a:t>
            </a:r>
            <a:endParaRPr lang="en-US" sz="22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Використовується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два </a:t>
            </a: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основних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типи </a:t>
            </a: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повідомлень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: </a:t>
            </a:r>
            <a:endParaRPr lang="en-US" sz="22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Інформаційні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повідомлення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endParaRPr lang="en-US" sz="22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Попередження</a:t>
            </a:r>
            <a:r>
              <a:rPr lang="ru-RU" sz="2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та </a:t>
            </a:r>
            <a:r>
              <a:rPr lang="ru-RU" sz="22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помилки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DB8CE-F5FD-3DDB-19E4-4E53921089E5}"/>
              </a:ext>
            </a:extLst>
          </p:cNvPr>
          <p:cNvSpPr txBox="1"/>
          <p:nvPr/>
        </p:nvSpPr>
        <p:spPr>
          <a:xfrm>
            <a:off x="2679330" y="4745737"/>
            <a:ext cx="95126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i="0" dirty="0" err="1">
                <a:effectLst/>
                <a:latin typeface="Roboto" panose="02000000000000000000" pitchFamily="2" charset="0"/>
              </a:rPr>
              <a:t>ILogger</a:t>
            </a:r>
            <a:r>
              <a:rPr lang="en-US" sz="2200" b="0" i="0" dirty="0">
                <a:effectLst/>
                <a:latin typeface="Roboto" panose="02000000000000000000" pitchFamily="2" charset="0"/>
              </a:rPr>
              <a:t> - </a:t>
            </a:r>
            <a:r>
              <a:rPr lang="ru-RU" sz="2200" b="0" i="0" dirty="0" err="1">
                <a:effectLst/>
                <a:latin typeface="Roboto" panose="02000000000000000000" pitchFamily="2" charset="0"/>
              </a:rPr>
              <a:t>інтерфейс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, з </a:t>
            </a:r>
            <a:r>
              <a:rPr lang="ru-RU" sz="2200" b="0" i="0" dirty="0" err="1">
                <a:effectLst/>
                <a:latin typeface="Roboto" panose="02000000000000000000" pitchFamily="2" charset="0"/>
              </a:rPr>
              <a:t>яким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sz="2200" b="0" i="0" dirty="0" err="1">
                <a:effectLst/>
                <a:latin typeface="Roboto" panose="02000000000000000000" pitchFamily="2" charset="0"/>
              </a:rPr>
              <a:t>взаємодіє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sz="2200" b="0" i="0" dirty="0" err="1">
                <a:effectLst/>
                <a:latin typeface="Roboto" panose="02000000000000000000" pitchFamily="2" charset="0"/>
              </a:rPr>
              <a:t>розробник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 </a:t>
            </a:r>
            <a:endParaRPr lang="en-US" sz="2200" b="0" i="0" dirty="0">
              <a:effectLst/>
              <a:latin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i="0" dirty="0" err="1">
                <a:effectLst/>
                <a:latin typeface="Roboto" panose="02000000000000000000" pitchFamily="2" charset="0"/>
              </a:rPr>
              <a:t>ILoggerProvider</a:t>
            </a:r>
            <a:r>
              <a:rPr lang="en-US" sz="2200" b="0" i="0" dirty="0">
                <a:effectLst/>
                <a:latin typeface="Roboto" panose="02000000000000000000" pitchFamily="2" charset="0"/>
              </a:rPr>
              <a:t> – </a:t>
            </a:r>
            <a:r>
              <a:rPr lang="ru-RU" sz="2200" b="0" i="0" dirty="0" err="1">
                <a:effectLst/>
                <a:latin typeface="Roboto" panose="02000000000000000000" pitchFamily="2" charset="0"/>
              </a:rPr>
              <a:t>Створює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sz="2200" b="0" i="0" dirty="0" err="1">
                <a:effectLst/>
                <a:latin typeface="Roboto" panose="02000000000000000000" pitchFamily="2" charset="0"/>
              </a:rPr>
              <a:t>екземпляр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2200" b="0" i="0" dirty="0" err="1">
                <a:effectLst/>
                <a:latin typeface="Roboto" panose="02000000000000000000" pitchFamily="2" charset="0"/>
              </a:rPr>
              <a:t>ILogger</a:t>
            </a:r>
            <a:r>
              <a:rPr lang="en-US" sz="2200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для </a:t>
            </a:r>
            <a:r>
              <a:rPr lang="ru-RU" sz="2200" b="0" i="0" dirty="0" err="1">
                <a:effectLst/>
                <a:latin typeface="Roboto" panose="02000000000000000000" pitchFamily="2" charset="0"/>
              </a:rPr>
              <a:t>певного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sz="2200" b="0" i="0" dirty="0" err="1">
                <a:effectLst/>
                <a:latin typeface="Roboto" panose="02000000000000000000" pitchFamily="2" charset="0"/>
              </a:rPr>
              <a:t>сховища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sz="2200" b="0" i="0" dirty="0" err="1">
                <a:effectLst/>
                <a:latin typeface="Roboto" panose="02000000000000000000" pitchFamily="2" charset="0"/>
              </a:rPr>
              <a:t>повідомлень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 </a:t>
            </a:r>
            <a:endParaRPr lang="en-US" sz="2200" b="0" i="0" dirty="0">
              <a:effectLst/>
              <a:latin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i="0" dirty="0" err="1">
                <a:effectLst/>
                <a:latin typeface="Roboto" panose="02000000000000000000" pitchFamily="2" charset="0"/>
              </a:rPr>
              <a:t>ILoggerFactory</a:t>
            </a:r>
            <a:r>
              <a:rPr lang="en-US" sz="2200" b="0" i="0" dirty="0">
                <a:effectLst/>
                <a:latin typeface="Roboto" panose="02000000000000000000" pitchFamily="2" charset="0"/>
              </a:rPr>
              <a:t> – </a:t>
            </a:r>
            <a:r>
              <a:rPr lang="ru-RU" sz="2200" b="0" i="0" dirty="0" err="1">
                <a:effectLst/>
                <a:latin typeface="Roboto" panose="02000000000000000000" pitchFamily="2" charset="0"/>
              </a:rPr>
              <a:t>створює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2200" b="0" i="0" dirty="0" err="1">
                <a:effectLst/>
                <a:latin typeface="Roboto" panose="02000000000000000000" pitchFamily="2" charset="0"/>
              </a:rPr>
              <a:t>ILogger</a:t>
            </a:r>
            <a:r>
              <a:rPr lang="en-US" sz="2200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за </a:t>
            </a:r>
            <a:r>
              <a:rPr lang="ru-RU" sz="2200" b="0" i="0" dirty="0" err="1">
                <a:effectLst/>
                <a:latin typeface="Roboto" panose="02000000000000000000" pitchFamily="2" charset="0"/>
              </a:rPr>
              <a:t>допомогою</a:t>
            </a:r>
            <a:r>
              <a:rPr lang="ru-RU" sz="22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2200" b="0" i="0" dirty="0" err="1">
                <a:effectLst/>
                <a:latin typeface="Roboto" panose="02000000000000000000" pitchFamily="2" charset="0"/>
              </a:rPr>
              <a:t>ILoggerProvider</a:t>
            </a:r>
            <a:endParaRPr lang="uk-UA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05C1B7-BEB4-30E9-8463-6D8E807A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548" y="665713"/>
            <a:ext cx="164805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2B644-E4DA-2A25-B554-7C61706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052" y="0"/>
            <a:ext cx="3739896" cy="841248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Messages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E38B4A-0799-2FE5-DA0D-BF28185C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445395"/>
            <a:ext cx="12192000" cy="76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6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повідомлення, яке створюється провайдером за замовчуванням для консолі</a:t>
            </a:r>
            <a:endParaRPr lang="uk-UA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29A5AB-6245-C13E-6C1B-E0D2DAAC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7" y="3090544"/>
            <a:ext cx="11209976" cy="20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6AD09-3888-0691-7392-B6BB324D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652" y="0"/>
            <a:ext cx="2001243" cy="77724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endParaRPr lang="uk-UA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FBBC5-B068-D155-C595-5149A46F95C3}"/>
              </a:ext>
            </a:extLst>
          </p:cNvPr>
          <p:cNvSpPr txBox="1"/>
          <p:nvPr/>
        </p:nvSpPr>
        <p:spPr>
          <a:xfrm>
            <a:off x="3753612" y="126980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помилки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які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впливають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на роботу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програми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в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цілому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E9626-0F83-E917-529D-E6780C8041A3}"/>
              </a:ext>
            </a:extLst>
          </p:cNvPr>
          <p:cNvSpPr txBox="1"/>
          <p:nvPr/>
        </p:nvSpPr>
        <p:spPr>
          <a:xfrm>
            <a:off x="4227957" y="192549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виняткові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ситуації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які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не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торкаються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інших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запити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24A45-1E6A-A1C1-BE72-053005542E12}"/>
              </a:ext>
            </a:extLst>
          </p:cNvPr>
          <p:cNvSpPr txBox="1"/>
          <p:nvPr/>
        </p:nvSpPr>
        <p:spPr>
          <a:xfrm>
            <a:off x="4665726" y="2677278"/>
            <a:ext cx="521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виняткові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ситуації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які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можна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опрацювати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208C7-EBA4-B64C-9251-F6CCAF9D47DF}"/>
              </a:ext>
            </a:extLst>
          </p:cNvPr>
          <p:cNvSpPr txBox="1"/>
          <p:nvPr/>
        </p:nvSpPr>
        <p:spPr>
          <a:xfrm>
            <a:off x="5167652" y="3361680"/>
            <a:ext cx="555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3C4043"/>
                </a:solidFill>
                <a:latin typeface="Roboto" panose="02000000000000000000" pitchFamily="2" charset="0"/>
              </a:rPr>
              <a:t>відстеження нормального виконання</a:t>
            </a: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uk-UA" dirty="0">
                <a:solidFill>
                  <a:srgbClr val="3C4043"/>
                </a:solidFill>
                <a:latin typeface="Roboto" panose="02000000000000000000" pitchFamily="2" charset="0"/>
              </a:rPr>
              <a:t>програми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F5895-3B88-9E7D-FCE1-CE37AA9843D0}"/>
              </a:ext>
            </a:extLst>
          </p:cNvPr>
          <p:cNvSpPr txBox="1"/>
          <p:nvPr/>
        </p:nvSpPr>
        <p:spPr>
          <a:xfrm>
            <a:off x="5708142" y="4113461"/>
            <a:ext cx="4322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дані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що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виводяться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під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час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розробки</a:t>
            </a:r>
            <a:endParaRPr lang="uk-U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39BDE-8D01-9D06-112C-3BF1ED40227E}"/>
              </a:ext>
            </a:extLst>
          </p:cNvPr>
          <p:cNvSpPr txBox="1"/>
          <p:nvPr/>
        </p:nvSpPr>
        <p:spPr>
          <a:xfrm>
            <a:off x="6190412" y="4723326"/>
            <a:ext cx="6001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для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детальних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відомостей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про стан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програми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sensitive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data</a:t>
            </a:r>
            <a:r>
              <a:rPr lang="ru-RU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)</a:t>
            </a:r>
            <a:endParaRPr lang="uk-UA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AFFB917-07B7-9399-A67C-5601C325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2" y="1034164"/>
            <a:ext cx="600158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0093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105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Roboto</vt:lpstr>
      <vt:lpstr>Times New Roman</vt:lpstr>
      <vt:lpstr>Wingdings</vt:lpstr>
      <vt:lpstr>Wingdings 3</vt:lpstr>
      <vt:lpstr>Легкий дым</vt:lpstr>
      <vt:lpstr>Логування</vt:lpstr>
      <vt:lpstr>Logging</vt:lpstr>
      <vt:lpstr>Log Messages</vt:lpstr>
      <vt:lpstr>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Зберігання стану</dc:title>
  <dc:creator>Шовкун Віталій Віталійович</dc:creator>
  <cp:lastModifiedBy>Шовкун Віталій Віталійович</cp:lastModifiedBy>
  <cp:revision>22</cp:revision>
  <dcterms:created xsi:type="dcterms:W3CDTF">2024-02-05T09:32:42Z</dcterms:created>
  <dcterms:modified xsi:type="dcterms:W3CDTF">2024-02-09T08:54:45Z</dcterms:modified>
</cp:coreProperties>
</file>