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78"/>
  </p:notesMasterIdLst>
  <p:sldIdLst>
    <p:sldId id="370" r:id="rId2"/>
    <p:sldId id="294" r:id="rId3"/>
    <p:sldId id="295" r:id="rId4"/>
    <p:sldId id="296" r:id="rId5"/>
    <p:sldId id="297" r:id="rId6"/>
    <p:sldId id="298" r:id="rId7"/>
    <p:sldId id="299" r:id="rId8"/>
    <p:sldId id="300" r:id="rId9"/>
    <p:sldId id="301" r:id="rId10"/>
    <p:sldId id="302" r:id="rId11"/>
    <p:sldId id="303" r:id="rId12"/>
    <p:sldId id="304" r:id="rId13"/>
    <p:sldId id="306" r:id="rId14"/>
    <p:sldId id="305"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20" r:id="rId28"/>
    <p:sldId id="319" r:id="rId29"/>
    <p:sldId id="321" r:id="rId30"/>
    <p:sldId id="322" r:id="rId31"/>
    <p:sldId id="323" r:id="rId32"/>
    <p:sldId id="324" r:id="rId33"/>
    <p:sldId id="325" r:id="rId34"/>
    <p:sldId id="326"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8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56" autoAdjust="0"/>
    <p:restoredTop sz="77323" autoAdjust="0"/>
  </p:normalViewPr>
  <p:slideViewPr>
    <p:cSldViewPr>
      <p:cViewPr varScale="1">
        <p:scale>
          <a:sx n="114" d="100"/>
          <a:sy n="114" d="100"/>
        </p:scale>
        <p:origin x="1470" y="102"/>
      </p:cViewPr>
      <p:guideLst>
        <p:guide orient="horz" pos="2160"/>
        <p:guide pos="2880"/>
      </p:guideLst>
    </p:cSldViewPr>
  </p:slideViewPr>
  <p:outlineViewPr>
    <p:cViewPr>
      <p:scale>
        <a:sx n="33" d="100"/>
        <a:sy n="33" d="100"/>
      </p:scale>
      <p:origin x="0" y="447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04-15T07:56:20.1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300 6138 0,'18'0'875,"34"0"-859,72-35-1,176 17-15,299 1 32,-475 17-32,-36 0 15,18-18 16,141-35 1,-53 36-17,18-36 1,-54 53 0,72-18-1,-142 18 1,88-18-1,-88-35 1,-17 53 0,70 0-1,-88 0 1,0 0-16,53 0 16,17-17-1,107 17 16,-36 0-15,-18 0 0,-105 0-1,87 0 1,-105 0 0,18 0-1,123 70 1,141 19-1,-159-37 1,1-52 0,193 53 15,-211 18-31,352 70 16,-264-106-1,-123-17 16,-18-18-15,-89 0 0,1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5FB7ED-6492-4B91-A7E5-489EF97CB40E}" type="datetimeFigureOut">
              <a:rPr lang="fr-FR" smtClean="0"/>
              <a:pPr/>
              <a:t>14/04/2024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4B2772-9BD0-4442-AA1B-EEACCF0D5BA9}" type="slidenum">
              <a:rPr lang="fr-FR" smtClean="0"/>
              <a:pPr/>
              <a:t>‹#›</a:t>
            </a:fld>
            <a:endParaRPr lang="fr-FR"/>
          </a:p>
        </p:txBody>
      </p:sp>
    </p:spTree>
    <p:extLst>
      <p:ext uri="{BB962C8B-B14F-4D97-AF65-F5344CB8AC3E}">
        <p14:creationId xmlns:p14="http://schemas.microsoft.com/office/powerpoint/2010/main" val="2375154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E4B2772-9BD0-4442-AA1B-EEACCF0D5BA9}"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21</a:t>
            </a:fld>
            <a:endParaRPr lang="fr-FR"/>
          </a:p>
        </p:txBody>
      </p:sp>
    </p:spTree>
    <p:extLst>
      <p:ext uri="{BB962C8B-B14F-4D97-AF65-F5344CB8AC3E}">
        <p14:creationId xmlns:p14="http://schemas.microsoft.com/office/powerpoint/2010/main" val="3892671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22</a:t>
            </a:fld>
            <a:endParaRPr lang="fr-FR"/>
          </a:p>
        </p:txBody>
      </p:sp>
    </p:spTree>
    <p:extLst>
      <p:ext uri="{BB962C8B-B14F-4D97-AF65-F5344CB8AC3E}">
        <p14:creationId xmlns:p14="http://schemas.microsoft.com/office/powerpoint/2010/main" val="1392143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23</a:t>
            </a:fld>
            <a:endParaRPr lang="fr-FR"/>
          </a:p>
        </p:txBody>
      </p:sp>
    </p:spTree>
    <p:extLst>
      <p:ext uri="{BB962C8B-B14F-4D97-AF65-F5344CB8AC3E}">
        <p14:creationId xmlns:p14="http://schemas.microsoft.com/office/powerpoint/2010/main" val="1117368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24</a:t>
            </a:fld>
            <a:endParaRPr lang="fr-FR"/>
          </a:p>
        </p:txBody>
      </p:sp>
    </p:spTree>
    <p:extLst>
      <p:ext uri="{BB962C8B-B14F-4D97-AF65-F5344CB8AC3E}">
        <p14:creationId xmlns:p14="http://schemas.microsoft.com/office/powerpoint/2010/main" val="379510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25</a:t>
            </a:fld>
            <a:endParaRPr lang="fr-FR"/>
          </a:p>
        </p:txBody>
      </p:sp>
    </p:spTree>
    <p:extLst>
      <p:ext uri="{BB962C8B-B14F-4D97-AF65-F5344CB8AC3E}">
        <p14:creationId xmlns:p14="http://schemas.microsoft.com/office/powerpoint/2010/main" val="374177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26</a:t>
            </a:fld>
            <a:endParaRPr lang="fr-FR"/>
          </a:p>
        </p:txBody>
      </p:sp>
    </p:spTree>
    <p:extLst>
      <p:ext uri="{BB962C8B-B14F-4D97-AF65-F5344CB8AC3E}">
        <p14:creationId xmlns:p14="http://schemas.microsoft.com/office/powerpoint/2010/main" val="2832249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27</a:t>
            </a:fld>
            <a:endParaRPr lang="fr-FR"/>
          </a:p>
        </p:txBody>
      </p:sp>
    </p:spTree>
    <p:extLst>
      <p:ext uri="{BB962C8B-B14F-4D97-AF65-F5344CB8AC3E}">
        <p14:creationId xmlns:p14="http://schemas.microsoft.com/office/powerpoint/2010/main" val="1311547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45</a:t>
            </a:fld>
            <a:endParaRPr lang="fr-FR"/>
          </a:p>
        </p:txBody>
      </p:sp>
    </p:spTree>
    <p:extLst>
      <p:ext uri="{BB962C8B-B14F-4D97-AF65-F5344CB8AC3E}">
        <p14:creationId xmlns:p14="http://schemas.microsoft.com/office/powerpoint/2010/main" val="3315516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46</a:t>
            </a:fld>
            <a:endParaRPr lang="fr-FR"/>
          </a:p>
        </p:txBody>
      </p:sp>
    </p:spTree>
    <p:extLst>
      <p:ext uri="{BB962C8B-B14F-4D97-AF65-F5344CB8AC3E}">
        <p14:creationId xmlns:p14="http://schemas.microsoft.com/office/powerpoint/2010/main" val="3591555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47</a:t>
            </a:fld>
            <a:endParaRPr lang="fr-FR"/>
          </a:p>
        </p:txBody>
      </p:sp>
    </p:spTree>
    <p:extLst>
      <p:ext uri="{BB962C8B-B14F-4D97-AF65-F5344CB8AC3E}">
        <p14:creationId xmlns:p14="http://schemas.microsoft.com/office/powerpoint/2010/main" val="392281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9</a:t>
            </a:fld>
            <a:endParaRPr lang="fr-FR"/>
          </a:p>
        </p:txBody>
      </p:sp>
    </p:spTree>
    <p:extLst>
      <p:ext uri="{BB962C8B-B14F-4D97-AF65-F5344CB8AC3E}">
        <p14:creationId xmlns:p14="http://schemas.microsoft.com/office/powerpoint/2010/main" val="928892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48</a:t>
            </a:fld>
            <a:endParaRPr lang="fr-FR"/>
          </a:p>
        </p:txBody>
      </p:sp>
    </p:spTree>
    <p:extLst>
      <p:ext uri="{BB962C8B-B14F-4D97-AF65-F5344CB8AC3E}">
        <p14:creationId xmlns:p14="http://schemas.microsoft.com/office/powerpoint/2010/main" val="274165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49</a:t>
            </a:fld>
            <a:endParaRPr lang="fr-FR"/>
          </a:p>
        </p:txBody>
      </p:sp>
    </p:spTree>
    <p:extLst>
      <p:ext uri="{BB962C8B-B14F-4D97-AF65-F5344CB8AC3E}">
        <p14:creationId xmlns:p14="http://schemas.microsoft.com/office/powerpoint/2010/main" val="396117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50</a:t>
            </a:fld>
            <a:endParaRPr lang="fr-FR"/>
          </a:p>
        </p:txBody>
      </p:sp>
    </p:spTree>
    <p:extLst>
      <p:ext uri="{BB962C8B-B14F-4D97-AF65-F5344CB8AC3E}">
        <p14:creationId xmlns:p14="http://schemas.microsoft.com/office/powerpoint/2010/main" val="2562640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51</a:t>
            </a:fld>
            <a:endParaRPr lang="fr-FR"/>
          </a:p>
        </p:txBody>
      </p:sp>
    </p:spTree>
    <p:extLst>
      <p:ext uri="{BB962C8B-B14F-4D97-AF65-F5344CB8AC3E}">
        <p14:creationId xmlns:p14="http://schemas.microsoft.com/office/powerpoint/2010/main" val="619957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52</a:t>
            </a:fld>
            <a:endParaRPr lang="fr-FR"/>
          </a:p>
        </p:txBody>
      </p:sp>
    </p:spTree>
    <p:extLst>
      <p:ext uri="{BB962C8B-B14F-4D97-AF65-F5344CB8AC3E}">
        <p14:creationId xmlns:p14="http://schemas.microsoft.com/office/powerpoint/2010/main" val="1069701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53</a:t>
            </a:fld>
            <a:endParaRPr lang="fr-FR"/>
          </a:p>
        </p:txBody>
      </p:sp>
    </p:spTree>
    <p:extLst>
      <p:ext uri="{BB962C8B-B14F-4D97-AF65-F5344CB8AC3E}">
        <p14:creationId xmlns:p14="http://schemas.microsoft.com/office/powerpoint/2010/main" val="3078203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54</a:t>
            </a:fld>
            <a:endParaRPr lang="fr-FR"/>
          </a:p>
        </p:txBody>
      </p:sp>
    </p:spTree>
    <p:extLst>
      <p:ext uri="{BB962C8B-B14F-4D97-AF65-F5344CB8AC3E}">
        <p14:creationId xmlns:p14="http://schemas.microsoft.com/office/powerpoint/2010/main" val="574088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55</a:t>
            </a:fld>
            <a:endParaRPr lang="fr-FR"/>
          </a:p>
        </p:txBody>
      </p:sp>
    </p:spTree>
    <p:extLst>
      <p:ext uri="{BB962C8B-B14F-4D97-AF65-F5344CB8AC3E}">
        <p14:creationId xmlns:p14="http://schemas.microsoft.com/office/powerpoint/2010/main" val="787135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56</a:t>
            </a:fld>
            <a:endParaRPr lang="fr-FR"/>
          </a:p>
        </p:txBody>
      </p:sp>
    </p:spTree>
    <p:extLst>
      <p:ext uri="{BB962C8B-B14F-4D97-AF65-F5344CB8AC3E}">
        <p14:creationId xmlns:p14="http://schemas.microsoft.com/office/powerpoint/2010/main" val="3034991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57</a:t>
            </a:fld>
            <a:endParaRPr lang="fr-FR"/>
          </a:p>
        </p:txBody>
      </p:sp>
    </p:spTree>
    <p:extLst>
      <p:ext uri="{BB962C8B-B14F-4D97-AF65-F5344CB8AC3E}">
        <p14:creationId xmlns:p14="http://schemas.microsoft.com/office/powerpoint/2010/main" val="36790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13</a:t>
            </a:fld>
            <a:endParaRPr lang="fr-FR"/>
          </a:p>
        </p:txBody>
      </p:sp>
    </p:spTree>
    <p:extLst>
      <p:ext uri="{BB962C8B-B14F-4D97-AF65-F5344CB8AC3E}">
        <p14:creationId xmlns:p14="http://schemas.microsoft.com/office/powerpoint/2010/main" val="3364348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58</a:t>
            </a:fld>
            <a:endParaRPr lang="fr-FR"/>
          </a:p>
        </p:txBody>
      </p:sp>
    </p:spTree>
    <p:extLst>
      <p:ext uri="{BB962C8B-B14F-4D97-AF65-F5344CB8AC3E}">
        <p14:creationId xmlns:p14="http://schemas.microsoft.com/office/powerpoint/2010/main" val="3047486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59</a:t>
            </a:fld>
            <a:endParaRPr lang="fr-FR"/>
          </a:p>
        </p:txBody>
      </p:sp>
    </p:spTree>
    <p:extLst>
      <p:ext uri="{BB962C8B-B14F-4D97-AF65-F5344CB8AC3E}">
        <p14:creationId xmlns:p14="http://schemas.microsoft.com/office/powerpoint/2010/main" val="1074832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60</a:t>
            </a:fld>
            <a:endParaRPr lang="fr-FR"/>
          </a:p>
        </p:txBody>
      </p:sp>
    </p:spTree>
    <p:extLst>
      <p:ext uri="{BB962C8B-B14F-4D97-AF65-F5344CB8AC3E}">
        <p14:creationId xmlns:p14="http://schemas.microsoft.com/office/powerpoint/2010/main" val="1611613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61</a:t>
            </a:fld>
            <a:endParaRPr lang="fr-FR"/>
          </a:p>
        </p:txBody>
      </p:sp>
    </p:spTree>
    <p:extLst>
      <p:ext uri="{BB962C8B-B14F-4D97-AF65-F5344CB8AC3E}">
        <p14:creationId xmlns:p14="http://schemas.microsoft.com/office/powerpoint/2010/main" val="2990441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62</a:t>
            </a:fld>
            <a:endParaRPr lang="fr-FR"/>
          </a:p>
        </p:txBody>
      </p:sp>
    </p:spTree>
    <p:extLst>
      <p:ext uri="{BB962C8B-B14F-4D97-AF65-F5344CB8AC3E}">
        <p14:creationId xmlns:p14="http://schemas.microsoft.com/office/powerpoint/2010/main" val="442056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63</a:t>
            </a:fld>
            <a:endParaRPr lang="fr-FR"/>
          </a:p>
        </p:txBody>
      </p:sp>
    </p:spTree>
    <p:extLst>
      <p:ext uri="{BB962C8B-B14F-4D97-AF65-F5344CB8AC3E}">
        <p14:creationId xmlns:p14="http://schemas.microsoft.com/office/powerpoint/2010/main" val="2379626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64</a:t>
            </a:fld>
            <a:endParaRPr lang="fr-FR"/>
          </a:p>
        </p:txBody>
      </p:sp>
    </p:spTree>
    <p:extLst>
      <p:ext uri="{BB962C8B-B14F-4D97-AF65-F5344CB8AC3E}">
        <p14:creationId xmlns:p14="http://schemas.microsoft.com/office/powerpoint/2010/main" val="4169148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65</a:t>
            </a:fld>
            <a:endParaRPr lang="fr-FR"/>
          </a:p>
        </p:txBody>
      </p:sp>
    </p:spTree>
    <p:extLst>
      <p:ext uri="{BB962C8B-B14F-4D97-AF65-F5344CB8AC3E}">
        <p14:creationId xmlns:p14="http://schemas.microsoft.com/office/powerpoint/2010/main" val="2241185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66</a:t>
            </a:fld>
            <a:endParaRPr lang="fr-FR"/>
          </a:p>
        </p:txBody>
      </p:sp>
    </p:spTree>
    <p:extLst>
      <p:ext uri="{BB962C8B-B14F-4D97-AF65-F5344CB8AC3E}">
        <p14:creationId xmlns:p14="http://schemas.microsoft.com/office/powerpoint/2010/main" val="39446020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67</a:t>
            </a:fld>
            <a:endParaRPr lang="fr-FR"/>
          </a:p>
        </p:txBody>
      </p:sp>
    </p:spTree>
    <p:extLst>
      <p:ext uri="{BB962C8B-B14F-4D97-AF65-F5344CB8AC3E}">
        <p14:creationId xmlns:p14="http://schemas.microsoft.com/office/powerpoint/2010/main" val="396829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14</a:t>
            </a:fld>
            <a:endParaRPr lang="fr-FR"/>
          </a:p>
        </p:txBody>
      </p:sp>
    </p:spTree>
    <p:extLst>
      <p:ext uri="{BB962C8B-B14F-4D97-AF65-F5344CB8AC3E}">
        <p14:creationId xmlns:p14="http://schemas.microsoft.com/office/powerpoint/2010/main" val="7045648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68</a:t>
            </a:fld>
            <a:endParaRPr lang="fr-FR"/>
          </a:p>
        </p:txBody>
      </p:sp>
    </p:spTree>
    <p:extLst>
      <p:ext uri="{BB962C8B-B14F-4D97-AF65-F5344CB8AC3E}">
        <p14:creationId xmlns:p14="http://schemas.microsoft.com/office/powerpoint/2010/main" val="40109976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69</a:t>
            </a:fld>
            <a:endParaRPr lang="fr-FR"/>
          </a:p>
        </p:txBody>
      </p:sp>
    </p:spTree>
    <p:extLst>
      <p:ext uri="{BB962C8B-B14F-4D97-AF65-F5344CB8AC3E}">
        <p14:creationId xmlns:p14="http://schemas.microsoft.com/office/powerpoint/2010/main" val="30268957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70</a:t>
            </a:fld>
            <a:endParaRPr lang="fr-FR"/>
          </a:p>
        </p:txBody>
      </p:sp>
    </p:spTree>
    <p:extLst>
      <p:ext uri="{BB962C8B-B14F-4D97-AF65-F5344CB8AC3E}">
        <p14:creationId xmlns:p14="http://schemas.microsoft.com/office/powerpoint/2010/main" val="3193993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71</a:t>
            </a:fld>
            <a:endParaRPr lang="fr-FR"/>
          </a:p>
        </p:txBody>
      </p:sp>
    </p:spTree>
    <p:extLst>
      <p:ext uri="{BB962C8B-B14F-4D97-AF65-F5344CB8AC3E}">
        <p14:creationId xmlns:p14="http://schemas.microsoft.com/office/powerpoint/2010/main" val="3136161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72</a:t>
            </a:fld>
            <a:endParaRPr lang="fr-FR"/>
          </a:p>
        </p:txBody>
      </p:sp>
    </p:spTree>
    <p:extLst>
      <p:ext uri="{BB962C8B-B14F-4D97-AF65-F5344CB8AC3E}">
        <p14:creationId xmlns:p14="http://schemas.microsoft.com/office/powerpoint/2010/main" val="237562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73</a:t>
            </a:fld>
            <a:endParaRPr lang="fr-FR"/>
          </a:p>
        </p:txBody>
      </p:sp>
    </p:spTree>
    <p:extLst>
      <p:ext uri="{BB962C8B-B14F-4D97-AF65-F5344CB8AC3E}">
        <p14:creationId xmlns:p14="http://schemas.microsoft.com/office/powerpoint/2010/main" val="3156533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74</a:t>
            </a:fld>
            <a:endParaRPr lang="fr-FR"/>
          </a:p>
        </p:txBody>
      </p:sp>
    </p:spTree>
    <p:extLst>
      <p:ext uri="{BB962C8B-B14F-4D97-AF65-F5344CB8AC3E}">
        <p14:creationId xmlns:p14="http://schemas.microsoft.com/office/powerpoint/2010/main" val="15555514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75</a:t>
            </a:fld>
            <a:endParaRPr lang="fr-FR"/>
          </a:p>
        </p:txBody>
      </p:sp>
    </p:spTree>
    <p:extLst>
      <p:ext uri="{BB962C8B-B14F-4D97-AF65-F5344CB8AC3E}">
        <p14:creationId xmlns:p14="http://schemas.microsoft.com/office/powerpoint/2010/main" val="41639450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76</a:t>
            </a:fld>
            <a:endParaRPr lang="fr-FR"/>
          </a:p>
        </p:txBody>
      </p:sp>
    </p:spTree>
    <p:extLst>
      <p:ext uri="{BB962C8B-B14F-4D97-AF65-F5344CB8AC3E}">
        <p14:creationId xmlns:p14="http://schemas.microsoft.com/office/powerpoint/2010/main" val="209124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15</a:t>
            </a:fld>
            <a:endParaRPr lang="fr-FR"/>
          </a:p>
        </p:txBody>
      </p:sp>
    </p:spTree>
    <p:extLst>
      <p:ext uri="{BB962C8B-B14F-4D97-AF65-F5344CB8AC3E}">
        <p14:creationId xmlns:p14="http://schemas.microsoft.com/office/powerpoint/2010/main" val="328798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16</a:t>
            </a:fld>
            <a:endParaRPr lang="fr-FR"/>
          </a:p>
        </p:txBody>
      </p:sp>
    </p:spTree>
    <p:extLst>
      <p:ext uri="{BB962C8B-B14F-4D97-AF65-F5344CB8AC3E}">
        <p14:creationId xmlns:p14="http://schemas.microsoft.com/office/powerpoint/2010/main" val="3774217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17</a:t>
            </a:fld>
            <a:endParaRPr lang="fr-FR"/>
          </a:p>
        </p:txBody>
      </p:sp>
    </p:spTree>
    <p:extLst>
      <p:ext uri="{BB962C8B-B14F-4D97-AF65-F5344CB8AC3E}">
        <p14:creationId xmlns:p14="http://schemas.microsoft.com/office/powerpoint/2010/main" val="135995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18</a:t>
            </a:fld>
            <a:endParaRPr lang="fr-FR"/>
          </a:p>
        </p:txBody>
      </p:sp>
    </p:spTree>
    <p:extLst>
      <p:ext uri="{BB962C8B-B14F-4D97-AF65-F5344CB8AC3E}">
        <p14:creationId xmlns:p14="http://schemas.microsoft.com/office/powerpoint/2010/main" val="495692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4B2772-9BD0-4442-AA1B-EEACCF0D5BA9}" type="slidenum">
              <a:rPr lang="fr-FR" smtClean="0"/>
              <a:pPr/>
              <a:t>20</a:t>
            </a:fld>
            <a:endParaRPr lang="fr-FR"/>
          </a:p>
        </p:txBody>
      </p:sp>
    </p:spTree>
    <p:extLst>
      <p:ext uri="{BB962C8B-B14F-4D97-AF65-F5344CB8AC3E}">
        <p14:creationId xmlns:p14="http://schemas.microsoft.com/office/powerpoint/2010/main" val="3819568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1219200" y="2357430"/>
            <a:ext cx="6858000" cy="1975361"/>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4500570"/>
            <a:ext cx="6858000" cy="115728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FD51EF2-025B-48A4-BCB1-39687E94607C}" type="datetime1">
              <a:rPr lang="fr-FR" smtClean="0"/>
              <a:pPr/>
              <a:t>14/04/2024</a:t>
            </a:fld>
            <a:endParaRPr lang="fr-FR" dirty="0"/>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FDAE80E6-E264-4845-B67B-A4FE0B0AFF4F}"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29600" cy="847708"/>
          </a:xfrm>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A3346D-7254-4BDA-86FF-6B939DE78575}" type="datetime1">
              <a:rPr lang="fr-FR" smtClean="0"/>
              <a:pPr/>
              <a:t>14/04/2024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AE80E6-E264-4845-B67B-A4FE0B0AFF4F}"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00F6A05-C7FE-4D48-ABE0-17C1383A3308}" type="datetime1">
              <a:rPr lang="fr-FR" smtClean="0"/>
              <a:pPr/>
              <a:t>14/04/2024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DAE80E6-E264-4845-B67B-A4FE0B0AFF4F}" type="slidenum">
              <a:rPr lang="fr-FR" smtClean="0"/>
              <a:pPr/>
              <a:t>‹#›</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4429124" y="6492240"/>
            <a:ext cx="2289048" cy="365760"/>
          </a:xfrm>
        </p:spPr>
        <p:txBody>
          <a:bodyPr/>
          <a:lstStyle>
            <a:lvl1pPr>
              <a:defRPr>
                <a:solidFill>
                  <a:schemeClr val="bg1"/>
                </a:solidFill>
              </a:defRPr>
            </a:lvl1pPr>
          </a:lstStyle>
          <a:p>
            <a:fld id="{68AE0E16-4546-4AAF-9831-46D1D1E1760B}" type="datetime1">
              <a:rPr lang="fr-FR" smtClean="0"/>
              <a:pPr/>
              <a:t>14/04/2024</a:t>
            </a:fld>
            <a:endParaRPr lang="fr-FR" dirty="0"/>
          </a:p>
        </p:txBody>
      </p:sp>
      <p:sp>
        <p:nvSpPr>
          <p:cNvPr id="2" name="Titre 1"/>
          <p:cNvSpPr>
            <a:spLocks noGrp="1"/>
          </p:cNvSpPr>
          <p:nvPr>
            <p:ph type="title"/>
          </p:nvPr>
        </p:nvSpPr>
        <p:spPr>
          <a:xfrm>
            <a:off x="457200" y="152400"/>
            <a:ext cx="6686568" cy="847708"/>
          </a:xfrm>
        </p:spPr>
        <p:txBody>
          <a:bodyPr>
            <a:normAutofit/>
          </a:bodyPr>
          <a:lstStyle>
            <a:lvl1pPr>
              <a:defRPr sz="2800"/>
            </a:lvl1pPr>
          </a:lstStyle>
          <a:p>
            <a:r>
              <a:rPr kumimoji="0" lang="fr-FR" dirty="0"/>
              <a:t>Cliquez pour modifier le style du titre</a:t>
            </a:r>
            <a:endParaRPr kumimoji="0" lang="en-US" dirty="0"/>
          </a:p>
        </p:txBody>
      </p:sp>
      <p:sp>
        <p:nvSpPr>
          <p:cNvPr id="5" name="Espace réservé du pied de page 4"/>
          <p:cNvSpPr>
            <a:spLocks noGrp="1"/>
          </p:cNvSpPr>
          <p:nvPr>
            <p:ph type="ftr" sz="quarter" idx="11"/>
          </p:nvPr>
        </p:nvSpPr>
        <p:spPr>
          <a:xfrm>
            <a:off x="928662" y="6492240"/>
            <a:ext cx="3505200" cy="365760"/>
          </a:xfrm>
        </p:spPr>
        <p:txBody>
          <a:bodyPr/>
          <a:lstStyle>
            <a:lvl1pPr algn="l">
              <a:defRPr>
                <a:solidFill>
                  <a:schemeClr val="bg1"/>
                </a:solidFill>
              </a:defRPr>
            </a:lvl1pPr>
          </a:lstStyle>
          <a:p>
            <a:endParaRPr lang="en-US" dirty="0"/>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numéro de diapositive 5"/>
          <p:cNvSpPr>
            <a:spLocks noGrp="1"/>
          </p:cNvSpPr>
          <p:nvPr>
            <p:ph type="sldNum" sz="quarter" idx="12"/>
          </p:nvPr>
        </p:nvSpPr>
        <p:spPr>
          <a:xfrm>
            <a:off x="8001024" y="6357958"/>
            <a:ext cx="785818" cy="365760"/>
          </a:xfrm>
        </p:spPr>
        <p:txBody>
          <a:bodyPr/>
          <a:lstStyle>
            <a:lvl1pPr algn="ctr">
              <a:defRPr>
                <a:solidFill>
                  <a:schemeClr val="bg1"/>
                </a:solidFill>
              </a:defRPr>
            </a:lvl1pPr>
          </a:lstStyle>
          <a:p>
            <a:fld id="{FDAE80E6-E264-4845-B67B-A4FE0B0AFF4F}"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6686568" cy="771508"/>
          </a:xfrm>
        </p:spPr>
        <p:txBody>
          <a:bodyPr>
            <a:normAutofit/>
          </a:bodyPr>
          <a:lstStyle>
            <a:lvl1pPr>
              <a:defRPr sz="2800"/>
            </a:lvl1pPr>
          </a:lstStyle>
          <a:p>
            <a:r>
              <a:rPr kumimoji="0" lang="fr-FR"/>
              <a:t>Cliquez pour modifier le style du titre</a:t>
            </a:r>
            <a:endParaRPr kumimoji="0" lang="en-US"/>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Espace réservé de la date 3"/>
          <p:cNvSpPr>
            <a:spLocks noGrp="1"/>
          </p:cNvSpPr>
          <p:nvPr>
            <p:ph type="dt" sz="half" idx="10"/>
          </p:nvPr>
        </p:nvSpPr>
        <p:spPr>
          <a:xfrm>
            <a:off x="4429124" y="6492240"/>
            <a:ext cx="2289048" cy="365760"/>
          </a:xfrm>
        </p:spPr>
        <p:txBody>
          <a:bodyPr/>
          <a:lstStyle>
            <a:lvl1pPr>
              <a:defRPr>
                <a:solidFill>
                  <a:schemeClr val="bg1"/>
                </a:solidFill>
              </a:defRPr>
            </a:lvl1pPr>
          </a:lstStyle>
          <a:p>
            <a:fld id="{4469B2C6-FC4F-438D-868A-38E73075CC9E}" type="datetime1">
              <a:rPr lang="fr-FR" smtClean="0"/>
              <a:pPr/>
              <a:t>14/04/2024</a:t>
            </a:fld>
            <a:endParaRPr lang="fr-FR" dirty="0"/>
          </a:p>
        </p:txBody>
      </p:sp>
      <p:sp>
        <p:nvSpPr>
          <p:cNvPr id="12" name="Espace réservé du pied de page 4"/>
          <p:cNvSpPr>
            <a:spLocks noGrp="1"/>
          </p:cNvSpPr>
          <p:nvPr>
            <p:ph type="ftr" sz="quarter" idx="11"/>
          </p:nvPr>
        </p:nvSpPr>
        <p:spPr>
          <a:xfrm>
            <a:off x="928662" y="6492240"/>
            <a:ext cx="3505200" cy="365760"/>
          </a:xfrm>
        </p:spPr>
        <p:txBody>
          <a:bodyPr/>
          <a:lstStyle>
            <a:lvl1pPr algn="l">
              <a:defRPr>
                <a:solidFill>
                  <a:schemeClr val="bg1"/>
                </a:solidFill>
              </a:defRPr>
            </a:lvl1pPr>
          </a:lstStyle>
          <a:p>
            <a:endParaRPr lang="en-US" dirty="0"/>
          </a:p>
        </p:txBody>
      </p:sp>
      <p:sp>
        <p:nvSpPr>
          <p:cNvPr id="13" name="Espace réservé du numéro de diapositive 5"/>
          <p:cNvSpPr>
            <a:spLocks noGrp="1"/>
          </p:cNvSpPr>
          <p:nvPr>
            <p:ph type="sldNum" sz="quarter" idx="12"/>
          </p:nvPr>
        </p:nvSpPr>
        <p:spPr>
          <a:xfrm>
            <a:off x="8072462" y="6357958"/>
            <a:ext cx="714380" cy="365760"/>
          </a:xfrm>
        </p:spPr>
        <p:txBody>
          <a:bodyPr/>
          <a:lstStyle>
            <a:lvl1pPr algn="ctr">
              <a:defRPr>
                <a:solidFill>
                  <a:schemeClr val="bg1"/>
                </a:solidFill>
              </a:defRPr>
            </a:lvl1pPr>
          </a:lstStyle>
          <a:p>
            <a:fld id="{FDAE80E6-E264-4845-B67B-A4FE0B0AFF4F}"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6686568" cy="771508"/>
          </a:xfrm>
        </p:spPr>
        <p:txBody>
          <a:bodyPr anchor="ctr">
            <a:normAutofit/>
          </a:bodyPr>
          <a:lstStyle>
            <a:lvl1pPr>
              <a:defRPr sz="2800"/>
            </a:lvl1pPr>
          </a:lstStyle>
          <a:p>
            <a:r>
              <a:rPr kumimoji="0" lang="fr-FR" dirty="0"/>
              <a:t>Cliquez pour modifier le style du titre</a:t>
            </a:r>
            <a:endParaRPr kumimoji="0" lang="en-US" dirty="0"/>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e la date 3"/>
          <p:cNvSpPr>
            <a:spLocks noGrp="1"/>
          </p:cNvSpPr>
          <p:nvPr>
            <p:ph type="dt" sz="half" idx="10"/>
          </p:nvPr>
        </p:nvSpPr>
        <p:spPr>
          <a:xfrm>
            <a:off x="4429124" y="6492240"/>
            <a:ext cx="2289048" cy="365760"/>
          </a:xfrm>
        </p:spPr>
        <p:txBody>
          <a:bodyPr/>
          <a:lstStyle>
            <a:lvl1pPr>
              <a:defRPr>
                <a:solidFill>
                  <a:schemeClr val="bg1"/>
                </a:solidFill>
              </a:defRPr>
            </a:lvl1pPr>
          </a:lstStyle>
          <a:p>
            <a:fld id="{AE367618-E23A-40D8-8D5F-7FC6207F8669}" type="datetime1">
              <a:rPr lang="fr-FR" smtClean="0"/>
              <a:pPr/>
              <a:t>14/04/2024</a:t>
            </a:fld>
            <a:endParaRPr lang="fr-FR" dirty="0"/>
          </a:p>
        </p:txBody>
      </p:sp>
      <p:sp>
        <p:nvSpPr>
          <p:cNvPr id="14" name="Espace réservé du pied de page 4"/>
          <p:cNvSpPr>
            <a:spLocks noGrp="1"/>
          </p:cNvSpPr>
          <p:nvPr>
            <p:ph type="ftr" sz="quarter" idx="11"/>
          </p:nvPr>
        </p:nvSpPr>
        <p:spPr>
          <a:xfrm>
            <a:off x="928662" y="6492240"/>
            <a:ext cx="3505200" cy="365760"/>
          </a:xfrm>
        </p:spPr>
        <p:txBody>
          <a:bodyPr/>
          <a:lstStyle>
            <a:lvl1pPr algn="l">
              <a:defRPr>
                <a:solidFill>
                  <a:schemeClr val="bg1"/>
                </a:solidFill>
              </a:defRPr>
            </a:lvl1pPr>
          </a:lstStyle>
          <a:p>
            <a:endParaRPr lang="en-US" dirty="0"/>
          </a:p>
        </p:txBody>
      </p:sp>
      <p:sp>
        <p:nvSpPr>
          <p:cNvPr id="15" name="Espace réservé du numéro de diapositive 5"/>
          <p:cNvSpPr>
            <a:spLocks noGrp="1"/>
          </p:cNvSpPr>
          <p:nvPr>
            <p:ph type="sldNum" sz="quarter" idx="12"/>
          </p:nvPr>
        </p:nvSpPr>
        <p:spPr>
          <a:xfrm>
            <a:off x="8072462" y="6357958"/>
            <a:ext cx="714380" cy="365760"/>
          </a:xfrm>
        </p:spPr>
        <p:txBody>
          <a:bodyPr/>
          <a:lstStyle>
            <a:lvl1pPr algn="ctr">
              <a:defRPr>
                <a:solidFill>
                  <a:schemeClr val="bg1"/>
                </a:solidFill>
              </a:defRPr>
            </a:lvl1pPr>
          </a:lstStyle>
          <a:p>
            <a:fld id="{FDAE80E6-E264-4845-B67B-A4FE0B0AFF4F}"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6615130" cy="771508"/>
          </a:xfrm>
        </p:spPr>
        <p:txBody>
          <a:bodyPr>
            <a:normAutofit/>
          </a:bodyPr>
          <a:lstStyle>
            <a:lvl1pPr>
              <a:defRPr sz="2800"/>
            </a:lvl1pPr>
          </a:lstStyle>
          <a:p>
            <a:r>
              <a:rPr kumimoji="0" lang="fr-FR"/>
              <a:t>Cliquez pour modifier le style du titre</a:t>
            </a:r>
            <a:endParaRPr kumimoji="0" lang="en-US"/>
          </a:p>
        </p:txBody>
      </p:sp>
      <p:sp>
        <p:nvSpPr>
          <p:cNvPr id="7" name="Triangle isocèle 6"/>
          <p:cNvSpPr/>
          <p:nvPr userDrawn="1"/>
        </p:nvSpPr>
        <p:spPr>
          <a:xfrm rot="5400000">
            <a:off x="8143888" y="6286508"/>
            <a:ext cx="642942" cy="500042"/>
          </a:xfrm>
          <a:prstGeom prst="triangl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e la date 3"/>
          <p:cNvSpPr>
            <a:spLocks noGrp="1"/>
          </p:cNvSpPr>
          <p:nvPr>
            <p:ph type="dt" sz="half" idx="10"/>
          </p:nvPr>
        </p:nvSpPr>
        <p:spPr>
          <a:xfrm>
            <a:off x="4429124" y="6492240"/>
            <a:ext cx="2289048" cy="365760"/>
          </a:xfrm>
        </p:spPr>
        <p:txBody>
          <a:bodyPr/>
          <a:lstStyle>
            <a:lvl1pPr>
              <a:defRPr>
                <a:solidFill>
                  <a:schemeClr val="bg1"/>
                </a:solidFill>
              </a:defRPr>
            </a:lvl1pPr>
          </a:lstStyle>
          <a:p>
            <a:fld id="{AAAF8058-E46D-4E6E-91BD-B503E78C373F}" type="datetime1">
              <a:rPr lang="fr-FR" smtClean="0"/>
              <a:pPr/>
              <a:t>14/04/2024</a:t>
            </a:fld>
            <a:endParaRPr lang="fr-FR" dirty="0"/>
          </a:p>
        </p:txBody>
      </p:sp>
      <p:sp>
        <p:nvSpPr>
          <p:cNvPr id="9" name="Espace réservé du pied de page 4"/>
          <p:cNvSpPr>
            <a:spLocks noGrp="1"/>
          </p:cNvSpPr>
          <p:nvPr>
            <p:ph type="ftr" sz="quarter" idx="11"/>
          </p:nvPr>
        </p:nvSpPr>
        <p:spPr>
          <a:xfrm>
            <a:off x="928662" y="6492240"/>
            <a:ext cx="3505200" cy="365760"/>
          </a:xfrm>
        </p:spPr>
        <p:txBody>
          <a:bodyPr/>
          <a:lstStyle>
            <a:lvl1pPr algn="l">
              <a:defRPr>
                <a:solidFill>
                  <a:schemeClr val="bg1"/>
                </a:solidFill>
              </a:defRPr>
            </a:lvl1pPr>
          </a:lstStyle>
          <a:p>
            <a:endParaRPr lang="en-US" dirty="0"/>
          </a:p>
        </p:txBody>
      </p:sp>
      <p:sp>
        <p:nvSpPr>
          <p:cNvPr id="10" name="Espace réservé du numéro de diapositive 5"/>
          <p:cNvSpPr>
            <a:spLocks noGrp="1"/>
          </p:cNvSpPr>
          <p:nvPr>
            <p:ph type="sldNum" sz="quarter" idx="12"/>
          </p:nvPr>
        </p:nvSpPr>
        <p:spPr>
          <a:xfrm>
            <a:off x="8072462" y="6357958"/>
            <a:ext cx="714380" cy="365760"/>
          </a:xfrm>
        </p:spPr>
        <p:txBody>
          <a:bodyPr/>
          <a:lstStyle>
            <a:lvl1pPr algn="ctr">
              <a:defRPr>
                <a:solidFill>
                  <a:schemeClr val="bg1"/>
                </a:solidFill>
              </a:defRPr>
            </a:lvl1pPr>
          </a:lstStyle>
          <a:p>
            <a:fld id="{FDAE80E6-E264-4845-B67B-A4FE0B0AFF4F}"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8" name="Espace réservé de la date 3"/>
          <p:cNvSpPr>
            <a:spLocks noGrp="1"/>
          </p:cNvSpPr>
          <p:nvPr>
            <p:ph type="dt" sz="half" idx="10"/>
          </p:nvPr>
        </p:nvSpPr>
        <p:spPr>
          <a:xfrm>
            <a:off x="4429124" y="6492240"/>
            <a:ext cx="2289048" cy="365760"/>
          </a:xfrm>
        </p:spPr>
        <p:txBody>
          <a:bodyPr/>
          <a:lstStyle>
            <a:lvl1pPr>
              <a:defRPr>
                <a:solidFill>
                  <a:schemeClr val="bg1"/>
                </a:solidFill>
              </a:defRPr>
            </a:lvl1pPr>
          </a:lstStyle>
          <a:p>
            <a:fld id="{D160CB3B-DF15-436E-962E-0AD84891B04B}" type="datetime1">
              <a:rPr lang="fr-FR" smtClean="0"/>
              <a:pPr/>
              <a:t>14/04/2024</a:t>
            </a:fld>
            <a:endParaRPr lang="fr-FR" dirty="0"/>
          </a:p>
        </p:txBody>
      </p:sp>
      <p:sp>
        <p:nvSpPr>
          <p:cNvPr id="9" name="Espace réservé du pied de page 4"/>
          <p:cNvSpPr>
            <a:spLocks noGrp="1"/>
          </p:cNvSpPr>
          <p:nvPr>
            <p:ph type="ftr" sz="quarter" idx="11"/>
          </p:nvPr>
        </p:nvSpPr>
        <p:spPr>
          <a:xfrm>
            <a:off x="928662" y="6492240"/>
            <a:ext cx="3505200" cy="365760"/>
          </a:xfrm>
        </p:spPr>
        <p:txBody>
          <a:bodyPr/>
          <a:lstStyle>
            <a:lvl1pPr algn="l">
              <a:defRPr>
                <a:solidFill>
                  <a:schemeClr val="bg1"/>
                </a:solidFill>
              </a:defRPr>
            </a:lvl1pPr>
          </a:lstStyle>
          <a:p>
            <a:endParaRPr lang="en-US" dirty="0"/>
          </a:p>
        </p:txBody>
      </p:sp>
      <p:sp>
        <p:nvSpPr>
          <p:cNvPr id="10" name="Espace réservé du numéro de diapositive 5"/>
          <p:cNvSpPr>
            <a:spLocks noGrp="1"/>
          </p:cNvSpPr>
          <p:nvPr>
            <p:ph type="sldNum" sz="quarter" idx="12"/>
          </p:nvPr>
        </p:nvSpPr>
        <p:spPr>
          <a:xfrm>
            <a:off x="8072462" y="6357958"/>
            <a:ext cx="714380" cy="365760"/>
          </a:xfrm>
        </p:spPr>
        <p:txBody>
          <a:bodyPr/>
          <a:lstStyle>
            <a:lvl1pPr algn="ctr">
              <a:defRPr>
                <a:solidFill>
                  <a:schemeClr val="bg1"/>
                </a:solidFill>
              </a:defRPr>
            </a:lvl1pPr>
          </a:lstStyle>
          <a:p>
            <a:fld id="{FDAE80E6-E264-4845-B67B-A4FE0B0AFF4F}"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DF7C3876-2FE0-4927-A145-A516F1EF193B}" type="datetime1">
              <a:rPr lang="fr-FR" smtClean="0"/>
              <a:pPr/>
              <a:t>14/04/2024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AE80E6-E264-4845-B67B-A4FE0B0AFF4F}" type="slidenum">
              <a:rPr lang="fr-FR" smtClean="0"/>
              <a:pPr/>
              <a:t>‹#›</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322E74BC-2F65-4661-9111-07AF980640F4}" type="datetime1">
              <a:rPr lang="fr-FR" smtClean="0"/>
              <a:pPr/>
              <a:t>14/04/2024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DAE80E6-E264-4845-B67B-A4FE0B0AFF4F}" type="slidenum">
              <a:rPr lang="fr-FR" smtClean="0"/>
              <a:pPr/>
              <a:t>‹#›</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b"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5BE9EC4-A4FD-4841-B38A-C75E6346228B}" type="datetime1">
              <a:rPr lang="fr-FR" smtClean="0"/>
              <a:pPr/>
              <a:t>14/04/2024</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DAE80E6-E264-4845-B67B-A4FE0B0AFF4F}"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rtl="0" eaLnBrk="1" latinLnBrk="0" hangingPunct="1">
        <a:spcBef>
          <a:spcPct val="0"/>
        </a:spcBef>
        <a:buNone/>
        <a:defRPr kumimoji="0" sz="3200" kern="1200">
          <a:solidFill>
            <a:schemeClr val="bg1"/>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ADD676A-0CEB-7924-D259-B308DF4FE11C}"/>
              </a:ext>
            </a:extLst>
          </p:cNvPr>
          <p:cNvSpPr/>
          <p:nvPr/>
        </p:nvSpPr>
        <p:spPr>
          <a:xfrm>
            <a:off x="0" y="1916832"/>
            <a:ext cx="9144000" cy="3168352"/>
          </a:xfrm>
          <a:prstGeom prst="rect">
            <a:avLst/>
          </a:prstGeom>
          <a:solidFill>
            <a:srgbClr val="3780A8"/>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Z" dirty="0"/>
          </a:p>
        </p:txBody>
      </p:sp>
      <p:sp>
        <p:nvSpPr>
          <p:cNvPr id="3" name="Title 2">
            <a:extLst>
              <a:ext uri="{FF2B5EF4-FFF2-40B4-BE49-F238E27FC236}">
                <a16:creationId xmlns:a16="http://schemas.microsoft.com/office/drawing/2014/main" id="{13B72602-758D-F1A3-9CA0-0FCDEAB7EB9E}"/>
              </a:ext>
            </a:extLst>
          </p:cNvPr>
          <p:cNvSpPr>
            <a:spLocks noGrp="1"/>
          </p:cNvSpPr>
          <p:nvPr>
            <p:ph type="ctrTitle"/>
          </p:nvPr>
        </p:nvSpPr>
        <p:spPr>
          <a:xfrm>
            <a:off x="608639" y="2348880"/>
            <a:ext cx="7920880" cy="711530"/>
          </a:xfrm>
        </p:spPr>
        <p:txBody>
          <a:bodyPr>
            <a:noAutofit/>
          </a:bodyPr>
          <a:lstStyle/>
          <a:p>
            <a:pPr algn="l"/>
            <a:r>
              <a:rPr lang="en-DZ" sz="2800" b="1" dirty="0">
                <a:solidFill>
                  <a:schemeClr val="bg1"/>
                </a:solidFill>
              </a:rPr>
              <a:t>Chapter 5: </a:t>
            </a:r>
            <a:r>
              <a:rPr lang="en-US" sz="2800" b="1" dirty="0">
                <a:solidFill>
                  <a:schemeClr val="bg1"/>
                </a:solidFill>
              </a:rPr>
              <a:t>Shortest Path Algorithms</a:t>
            </a:r>
            <a:endParaRPr lang="en-DZ" sz="2800" b="1" dirty="0">
              <a:solidFill>
                <a:schemeClr val="bg1"/>
              </a:solidFill>
            </a:endParaRPr>
          </a:p>
        </p:txBody>
      </p:sp>
      <p:sp>
        <p:nvSpPr>
          <p:cNvPr id="5" name="Subtitle 4">
            <a:extLst>
              <a:ext uri="{FF2B5EF4-FFF2-40B4-BE49-F238E27FC236}">
                <a16:creationId xmlns:a16="http://schemas.microsoft.com/office/drawing/2014/main" id="{6208D577-88C8-FE0A-7083-217302784AF0}"/>
              </a:ext>
            </a:extLst>
          </p:cNvPr>
          <p:cNvSpPr>
            <a:spLocks noGrp="1"/>
          </p:cNvSpPr>
          <p:nvPr>
            <p:ph type="subTitle" idx="1"/>
          </p:nvPr>
        </p:nvSpPr>
        <p:spPr>
          <a:xfrm>
            <a:off x="608639" y="4154536"/>
            <a:ext cx="6858000" cy="426592"/>
          </a:xfrm>
        </p:spPr>
        <p:txBody>
          <a:bodyPr>
            <a:normAutofit/>
          </a:bodyPr>
          <a:lstStyle/>
          <a:p>
            <a:pPr algn="l"/>
            <a:r>
              <a:rPr lang="en-DZ" sz="2000" dirty="0">
                <a:solidFill>
                  <a:schemeClr val="bg1"/>
                </a:solidFill>
                <a:latin typeface="Baskerville Old Face" panose="02020602080505020303" pitchFamily="18" charset="0"/>
                <a:cs typeface="Aparajita" panose="02020603050405020304" pitchFamily="18" charset="0"/>
              </a:rPr>
              <a:t>Dr. </a:t>
            </a:r>
            <a:r>
              <a:rPr lang="fr-FR" sz="2000" dirty="0">
                <a:solidFill>
                  <a:schemeClr val="bg1"/>
                </a:solidFill>
                <a:latin typeface="Baskerville Old Face" panose="02020602080505020303" pitchFamily="18" charset="0"/>
                <a:cs typeface="Aparajita" panose="02020603050405020304" pitchFamily="18" charset="0"/>
              </a:rPr>
              <a:t>Amine Ben </a:t>
            </a:r>
            <a:r>
              <a:rPr lang="fr-FR" sz="2000" dirty="0" err="1">
                <a:solidFill>
                  <a:schemeClr val="bg1"/>
                </a:solidFill>
                <a:latin typeface="Baskerville Old Face" panose="02020602080505020303" pitchFamily="18" charset="0"/>
                <a:cs typeface="Aparajita" panose="02020603050405020304" pitchFamily="18" charset="0"/>
              </a:rPr>
              <a:t>Abdeljelil</a:t>
            </a:r>
            <a:endParaRPr lang="en-DZ" sz="2000" dirty="0">
              <a:solidFill>
                <a:schemeClr val="bg1"/>
              </a:solidFill>
              <a:latin typeface="Baskerville Old Face" panose="02020602080505020303" pitchFamily="18" charset="0"/>
              <a:cs typeface="Aparajita" panose="02020603050405020304" pitchFamily="18" charset="0"/>
            </a:endParaRPr>
          </a:p>
        </p:txBody>
      </p:sp>
      <p:pic>
        <p:nvPicPr>
          <p:cNvPr id="4" name="Picture 3" descr="Blue text on a black background&#10;&#10;Description automatically generated">
            <a:extLst>
              <a:ext uri="{FF2B5EF4-FFF2-40B4-BE49-F238E27FC236}">
                <a16:creationId xmlns:a16="http://schemas.microsoft.com/office/drawing/2014/main" id="{71A6B49E-8094-BF07-66AF-A0391A7F50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639" y="305727"/>
            <a:ext cx="4248472" cy="1395081"/>
          </a:xfrm>
          <a:prstGeom prst="rect">
            <a:avLst/>
          </a:prstGeom>
        </p:spPr>
      </p:pic>
      <p:pic>
        <p:nvPicPr>
          <p:cNvPr id="16" name="Picture 15" descr="A black and white logo with white text&#10;&#10;Description automatically generated">
            <a:extLst>
              <a:ext uri="{FF2B5EF4-FFF2-40B4-BE49-F238E27FC236}">
                <a16:creationId xmlns:a16="http://schemas.microsoft.com/office/drawing/2014/main" id="{75B1CD50-1D54-B773-5389-D512FFE5C510}"/>
              </a:ext>
            </a:extLst>
          </p:cNvPr>
          <p:cNvPicPr>
            <a:picLocks noChangeAspect="1"/>
          </p:cNvPicPr>
          <p:nvPr/>
        </p:nvPicPr>
        <p:blipFill rotWithShape="1">
          <a:blip r:embed="rId4">
            <a:alphaModFix amt="20000"/>
            <a:extLst>
              <a:ext uri="{28A0092B-C50C-407E-A947-70E740481C1C}">
                <a14:useLocalDpi xmlns:a14="http://schemas.microsoft.com/office/drawing/2010/main" val="0"/>
              </a:ext>
            </a:extLst>
          </a:blip>
          <a:srcRect l="2149" t="3636" r="58798" b="28419"/>
          <a:stretch/>
        </p:blipFill>
        <p:spPr>
          <a:xfrm>
            <a:off x="5292080" y="1901292"/>
            <a:ext cx="3851920" cy="31683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The algorithm proceeds as follows:</a:t>
            </a:r>
          </a:p>
          <a:p>
            <a:pPr algn="just"/>
            <a:r>
              <a:rPr lang="en-US" sz="2000" dirty="0"/>
              <a:t>While Q is not empty, pop the node v, that is not already in S, from Q with the smallest </a:t>
            </a:r>
            <a:r>
              <a:rPr lang="en-US" sz="2000" dirty="0" err="1"/>
              <a:t>dist</a:t>
            </a:r>
            <a:r>
              <a:rPr lang="en-US" sz="2000" dirty="0"/>
              <a:t>(v). In the first run, source node s will be chosen because </a:t>
            </a:r>
            <a:r>
              <a:rPr lang="en-US" sz="2000" dirty="0" err="1"/>
              <a:t>dist</a:t>
            </a:r>
            <a:r>
              <a:rPr lang="en-US" sz="2000" dirty="0"/>
              <a:t>(s) was initialized to 0. In the next run, the next node with the smallest </a:t>
            </a:r>
            <a:r>
              <a:rPr lang="en-US" sz="2000" dirty="0" err="1"/>
              <a:t>dist</a:t>
            </a:r>
            <a:r>
              <a:rPr lang="en-US" sz="2000" dirty="0"/>
              <a:t> value is chosen.</a:t>
            </a:r>
          </a:p>
          <a:p>
            <a:pPr algn="just"/>
            <a:r>
              <a:rPr lang="en-US" sz="2000" dirty="0"/>
              <a:t>Add node v to S, to indicate that v has been visited</a:t>
            </a:r>
          </a:p>
          <a:p>
            <a:pPr algn="just"/>
            <a:r>
              <a:rPr lang="en-US" sz="2000" dirty="0"/>
              <a:t>Update </a:t>
            </a:r>
            <a:r>
              <a:rPr lang="en-US" sz="2000" dirty="0" err="1"/>
              <a:t>dist</a:t>
            </a:r>
            <a:r>
              <a:rPr lang="en-US" sz="2000" dirty="0"/>
              <a:t> values of adjacent nodes of the current node v as follows: </a:t>
            </a:r>
          </a:p>
          <a:p>
            <a:pPr marL="0" indent="0" algn="just">
              <a:buNone/>
            </a:pPr>
            <a:r>
              <a:rPr lang="en-US" sz="2000" dirty="0"/>
              <a:t>for each new adjacent node u, if </a:t>
            </a:r>
            <a:r>
              <a:rPr lang="en-US" sz="2000" dirty="0" err="1"/>
              <a:t>dist</a:t>
            </a:r>
            <a:r>
              <a:rPr lang="en-US" sz="2000" dirty="0"/>
              <a:t>(v) + weight(</a:t>
            </a:r>
            <a:r>
              <a:rPr lang="en-US" sz="2000" dirty="0" err="1"/>
              <a:t>u,v</a:t>
            </a:r>
            <a:r>
              <a:rPr lang="en-US" sz="2000" dirty="0"/>
              <a:t>) &lt; </a:t>
            </a:r>
            <a:r>
              <a:rPr lang="en-US" sz="2000" dirty="0" err="1"/>
              <a:t>dist</a:t>
            </a:r>
            <a:r>
              <a:rPr lang="en-US" sz="2000" dirty="0"/>
              <a:t>(u), there is a new minimal distance found for u, so update </a:t>
            </a:r>
            <a:r>
              <a:rPr lang="en-US" sz="2000" dirty="0" err="1"/>
              <a:t>dist</a:t>
            </a:r>
            <a:r>
              <a:rPr lang="en-US" sz="2000" dirty="0"/>
              <a:t>(u) to the new minimal distance value; and update P(u) =v</a:t>
            </a:r>
          </a:p>
          <a:p>
            <a:pPr marL="0" indent="0" algn="just">
              <a:buNone/>
            </a:pPr>
            <a:r>
              <a:rPr lang="en-US" sz="2000" dirty="0"/>
              <a:t>otherwise, no updates are made to </a:t>
            </a:r>
            <a:r>
              <a:rPr lang="en-US" sz="2000" dirty="0" err="1"/>
              <a:t>dist</a:t>
            </a:r>
            <a:r>
              <a:rPr lang="en-US" sz="2000" dirty="0"/>
              <a:t>(u) and P(u).</a:t>
            </a:r>
          </a:p>
          <a:p>
            <a:pPr algn="just"/>
            <a:r>
              <a:rPr lang="en-US" sz="2000" dirty="0"/>
              <a:t>The algorithm has visited all nodes in the graph and found the smallest distance to each node. </a:t>
            </a:r>
            <a:r>
              <a:rPr lang="en-US" sz="2000" dirty="0" err="1"/>
              <a:t>Dist</a:t>
            </a:r>
            <a:r>
              <a:rPr lang="en-US" sz="2000" dirty="0"/>
              <a:t> now contains the shortest paths from source s to all the other vertices</a:t>
            </a:r>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10</a:t>
            </a:fld>
            <a:endParaRPr lang="fr-FR"/>
          </a:p>
        </p:txBody>
      </p:sp>
    </p:spTree>
    <p:extLst>
      <p:ext uri="{BB962C8B-B14F-4D97-AF65-F5344CB8AC3E}">
        <p14:creationId xmlns:p14="http://schemas.microsoft.com/office/powerpoint/2010/main" val="282657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Example:</a:t>
            </a:r>
          </a:p>
          <a:p>
            <a:pPr marL="0" indent="0" algn="just">
              <a:buNone/>
            </a:pPr>
            <a:r>
              <a:rPr lang="en-US" sz="2000" dirty="0"/>
              <a:t>Find the shortest Paths between the vertex 1 and all the other vertices.</a:t>
            </a:r>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11</a:t>
            </a:fld>
            <a:endParaRPr lang="fr-FR"/>
          </a:p>
        </p:txBody>
      </p:sp>
      <p:pic>
        <p:nvPicPr>
          <p:cNvPr id="2" name="Picture 1">
            <a:extLst>
              <a:ext uri="{FF2B5EF4-FFF2-40B4-BE49-F238E27FC236}">
                <a16:creationId xmlns:a16="http://schemas.microsoft.com/office/drawing/2014/main" id="{C5700B13-1C8E-4182-AC93-37CFAC9B3EE9}"/>
              </a:ext>
            </a:extLst>
          </p:cNvPr>
          <p:cNvPicPr>
            <a:picLocks noChangeAspect="1"/>
          </p:cNvPicPr>
          <p:nvPr/>
        </p:nvPicPr>
        <p:blipFill>
          <a:blip r:embed="rId2"/>
          <a:stretch>
            <a:fillRect/>
          </a:stretch>
        </p:blipFill>
        <p:spPr>
          <a:xfrm>
            <a:off x="2483768" y="2495550"/>
            <a:ext cx="3371850" cy="3143250"/>
          </a:xfrm>
          <a:prstGeom prst="rect">
            <a:avLst/>
          </a:prstGeom>
        </p:spPr>
      </p:pic>
    </p:spTree>
    <p:extLst>
      <p:ext uri="{BB962C8B-B14F-4D97-AF65-F5344CB8AC3E}">
        <p14:creationId xmlns:p14="http://schemas.microsoft.com/office/powerpoint/2010/main" val="114272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Example:</a:t>
            </a:r>
          </a:p>
          <a:p>
            <a:pPr marL="0" indent="0" algn="just">
              <a:buNone/>
            </a:pPr>
            <a:r>
              <a:rPr lang="en-US" sz="2000" dirty="0"/>
              <a:t>Initialization</a:t>
            </a:r>
          </a:p>
          <a:p>
            <a:pPr marL="0" indent="0" algn="just">
              <a:buNone/>
            </a:pPr>
            <a:r>
              <a:rPr lang="en-US" sz="2000" dirty="0" err="1"/>
              <a:t>Dist</a:t>
            </a:r>
            <a:r>
              <a:rPr lang="en-US" sz="2000" dirty="0"/>
              <a:t>=(0,∞, ∞, ∞, ∞, ∞)</a:t>
            </a:r>
          </a:p>
          <a:p>
            <a:pPr marL="0" indent="0" algn="just">
              <a:buNone/>
            </a:pPr>
            <a:r>
              <a:rPr lang="en-US" sz="2000" dirty="0"/>
              <a:t>P=(Null, Null, Null, Null, Null)</a:t>
            </a:r>
          </a:p>
          <a:p>
            <a:pPr marL="0" indent="0" algn="just">
              <a:buNone/>
            </a:pPr>
            <a:r>
              <a:rPr lang="en-US" sz="2000" dirty="0"/>
              <a:t>Q={1,2,3,4,5}</a:t>
            </a:r>
          </a:p>
          <a:p>
            <a:pPr marL="0" indent="0" algn="just">
              <a:buNone/>
            </a:pPr>
            <a:r>
              <a:rPr lang="en-US" sz="2000" dirty="0"/>
              <a:t>S={}</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12</a:t>
            </a:fld>
            <a:endParaRPr lang="fr-FR"/>
          </a:p>
        </p:txBody>
      </p:sp>
      <p:sp>
        <p:nvSpPr>
          <p:cNvPr id="6" name="Oval 5">
            <a:extLst>
              <a:ext uri="{FF2B5EF4-FFF2-40B4-BE49-F238E27FC236}">
                <a16:creationId xmlns:a16="http://schemas.microsoft.com/office/drawing/2014/main" id="{2373CD80-E1FC-4F50-AC1A-7D5B23047C12}"/>
              </a:ext>
            </a:extLst>
          </p:cNvPr>
          <p:cNvSpPr/>
          <p:nvPr/>
        </p:nvSpPr>
        <p:spPr>
          <a:xfrm>
            <a:off x="5148064" y="213285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69158A91-4C07-4C02-90A0-873D7F9EAF68}"/>
              </a:ext>
            </a:extLst>
          </p:cNvPr>
          <p:cNvSpPr/>
          <p:nvPr/>
        </p:nvSpPr>
        <p:spPr>
          <a:xfrm>
            <a:off x="5148064" y="357301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CB29B10C-B36F-4BA7-B360-1495CE15A110}"/>
              </a:ext>
            </a:extLst>
          </p:cNvPr>
          <p:cNvSpPr/>
          <p:nvPr/>
        </p:nvSpPr>
        <p:spPr>
          <a:xfrm>
            <a:off x="7084449" y="357301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80171DE3-BEDB-4E31-A2B6-986CD9551425}"/>
              </a:ext>
            </a:extLst>
          </p:cNvPr>
          <p:cNvSpPr/>
          <p:nvPr/>
        </p:nvSpPr>
        <p:spPr>
          <a:xfrm>
            <a:off x="7084449" y="213285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9FDDFDF3-2FED-420D-8AF6-5784A4D24FA3}"/>
              </a:ext>
            </a:extLst>
          </p:cNvPr>
          <p:cNvSpPr/>
          <p:nvPr/>
        </p:nvSpPr>
        <p:spPr>
          <a:xfrm>
            <a:off x="6084168" y="281269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285FE413-94D5-4F56-A7BE-AE56A9D0E00F}"/>
              </a:ext>
            </a:extLst>
          </p:cNvPr>
          <p:cNvCxnSpPr>
            <a:stCxn id="6" idx="6"/>
            <a:endCxn id="9"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2A30FFD-7F77-46E1-8A79-556DA8BFF533}"/>
              </a:ext>
            </a:extLst>
          </p:cNvPr>
          <p:cNvCxnSpPr>
            <a:stCxn id="6" idx="4"/>
            <a:endCxn id="7"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C57611F-448E-41E7-848A-6F63BBD81C79}"/>
              </a:ext>
            </a:extLst>
          </p:cNvPr>
          <p:cNvCxnSpPr>
            <a:stCxn id="8" idx="2"/>
            <a:endCxn id="7"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61BC7645-538F-4FBF-B9DA-3A6167B55726}"/>
              </a:ext>
            </a:extLst>
          </p:cNvPr>
          <p:cNvCxnSpPr>
            <a:stCxn id="8" idx="1"/>
            <a:endCxn id="10"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2C5D61C7-A162-4739-8370-1CA38DE1E3DD}"/>
              </a:ext>
            </a:extLst>
          </p:cNvPr>
          <p:cNvCxnSpPr>
            <a:stCxn id="10" idx="3"/>
            <a:endCxn id="7"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B5A7DE0D-0235-4598-A319-E9B1F9276AF5}"/>
              </a:ext>
            </a:extLst>
          </p:cNvPr>
          <p:cNvCxnSpPr>
            <a:cxnSpLocks/>
            <a:stCxn id="10" idx="2"/>
            <a:endCxn id="6"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DC7A8926-C511-456D-9CCB-7C22F06A0762}"/>
              </a:ext>
            </a:extLst>
          </p:cNvPr>
          <p:cNvCxnSpPr>
            <a:stCxn id="9" idx="3"/>
            <a:endCxn id="10"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25BDBBE-5C43-4E5B-803D-E668F9C696C1}"/>
              </a:ext>
            </a:extLst>
          </p:cNvPr>
          <p:cNvCxnSpPr>
            <a:stCxn id="9" idx="4"/>
            <a:endCxn id="8"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8C7908D-814E-4533-A0BF-4583F733E98A}"/>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20" name="TextBox 19">
            <a:extLst>
              <a:ext uri="{FF2B5EF4-FFF2-40B4-BE49-F238E27FC236}">
                <a16:creationId xmlns:a16="http://schemas.microsoft.com/office/drawing/2014/main" id="{70306CFE-E6C9-4BFD-A3A4-15B48F888E40}"/>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21" name="TextBox 20">
            <a:extLst>
              <a:ext uri="{FF2B5EF4-FFF2-40B4-BE49-F238E27FC236}">
                <a16:creationId xmlns:a16="http://schemas.microsoft.com/office/drawing/2014/main" id="{255BE8F3-6DA5-4FA7-BB38-7C97593218B8}"/>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22" name="TextBox 21">
            <a:extLst>
              <a:ext uri="{FF2B5EF4-FFF2-40B4-BE49-F238E27FC236}">
                <a16:creationId xmlns:a16="http://schemas.microsoft.com/office/drawing/2014/main" id="{832D6021-C6F8-4399-A123-36D8C89806AA}"/>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23" name="TextBox 22">
            <a:extLst>
              <a:ext uri="{FF2B5EF4-FFF2-40B4-BE49-F238E27FC236}">
                <a16:creationId xmlns:a16="http://schemas.microsoft.com/office/drawing/2014/main" id="{DB84F538-4A73-450F-AD42-55F0FD574276}"/>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24" name="TextBox 23">
            <a:extLst>
              <a:ext uri="{FF2B5EF4-FFF2-40B4-BE49-F238E27FC236}">
                <a16:creationId xmlns:a16="http://schemas.microsoft.com/office/drawing/2014/main" id="{9A6425C9-08A1-4D73-8162-8E2FA8D79CD7}"/>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25" name="TextBox 24">
            <a:extLst>
              <a:ext uri="{FF2B5EF4-FFF2-40B4-BE49-F238E27FC236}">
                <a16:creationId xmlns:a16="http://schemas.microsoft.com/office/drawing/2014/main" id="{B61F70E9-54E7-46F0-A483-0AB56DC6143E}"/>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26" name="TextBox 25">
            <a:extLst>
              <a:ext uri="{FF2B5EF4-FFF2-40B4-BE49-F238E27FC236}">
                <a16:creationId xmlns:a16="http://schemas.microsoft.com/office/drawing/2014/main" id="{1DB73BC5-7455-4D88-B05E-B1AF258D234A}"/>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27" name="TextBox 26">
            <a:extLst>
              <a:ext uri="{FF2B5EF4-FFF2-40B4-BE49-F238E27FC236}">
                <a16:creationId xmlns:a16="http://schemas.microsoft.com/office/drawing/2014/main" id="{CC221E91-2224-4977-9A46-F7D0E77F7A18}"/>
              </a:ext>
            </a:extLst>
          </p:cNvPr>
          <p:cNvSpPr txBox="1"/>
          <p:nvPr/>
        </p:nvSpPr>
        <p:spPr>
          <a:xfrm>
            <a:off x="5140016" y="1722921"/>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92364B6A-E6A8-47B5-AF08-16327D8BA3AF}"/>
              </a:ext>
            </a:extLst>
          </p:cNvPr>
          <p:cNvSpPr txBox="1"/>
          <p:nvPr/>
        </p:nvSpPr>
        <p:spPr>
          <a:xfrm>
            <a:off x="7114428" y="1722921"/>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81211163-8B97-451A-B899-ACE6F1FABA83}"/>
              </a:ext>
            </a:extLst>
          </p:cNvPr>
          <p:cNvSpPr txBox="1"/>
          <p:nvPr/>
        </p:nvSpPr>
        <p:spPr>
          <a:xfrm>
            <a:off x="6120176" y="3203684"/>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44DAAF97-4DC6-4832-B5B3-1E07EDCD5A97}"/>
              </a:ext>
            </a:extLst>
          </p:cNvPr>
          <p:cNvSpPr txBox="1"/>
          <p:nvPr/>
        </p:nvSpPr>
        <p:spPr>
          <a:xfrm>
            <a:off x="7166456" y="4110093"/>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EBFA8BF0-4914-464B-83FD-71400011FB75}"/>
              </a:ext>
            </a:extLst>
          </p:cNvPr>
          <p:cNvSpPr txBox="1"/>
          <p:nvPr/>
        </p:nvSpPr>
        <p:spPr>
          <a:xfrm>
            <a:off x="5140016" y="4150413"/>
            <a:ext cx="300082" cy="369332"/>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3E2F20D-9F37-4B7C-B3D4-A3B5D5F63C99}"/>
                  </a:ext>
                </a:extLst>
              </p14:cNvPr>
              <p14:cNvContentPartPr/>
              <p14:nvPr/>
            </p14:nvContentPartPr>
            <p14:xfrm>
              <a:off x="108000" y="2095560"/>
              <a:ext cx="2426040" cy="190800"/>
            </p14:xfrm>
          </p:contentPart>
        </mc:Choice>
        <mc:Fallback xmlns="">
          <p:pic>
            <p:nvPicPr>
              <p:cNvPr id="2" name="Ink 1">
                <a:extLst>
                  <a:ext uri="{FF2B5EF4-FFF2-40B4-BE49-F238E27FC236}">
                    <a16:creationId xmlns:a16="http://schemas.microsoft.com/office/drawing/2014/main" id="{33E2F20D-9F37-4B7C-B3D4-A3B5D5F63C99}"/>
                  </a:ext>
                </a:extLst>
              </p:cNvPr>
              <p:cNvPicPr/>
              <p:nvPr/>
            </p:nvPicPr>
            <p:blipFill>
              <a:blip r:embed="rId3"/>
              <a:stretch>
                <a:fillRect/>
              </a:stretch>
            </p:blipFill>
            <p:spPr>
              <a:xfrm>
                <a:off x="92160" y="2032200"/>
                <a:ext cx="2457360" cy="317520"/>
              </a:xfrm>
              <a:prstGeom prst="rect">
                <a:avLst/>
              </a:prstGeom>
            </p:spPr>
          </p:pic>
        </mc:Fallback>
      </mc:AlternateContent>
    </p:spTree>
    <p:extLst>
      <p:ext uri="{BB962C8B-B14F-4D97-AF65-F5344CB8AC3E}">
        <p14:creationId xmlns:p14="http://schemas.microsoft.com/office/powerpoint/2010/main" val="169220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fontScale="85000" lnSpcReduction="20000"/>
          </a:bodyPr>
          <a:lstStyle/>
          <a:p>
            <a:pPr marL="0" indent="0" algn="just">
              <a:buNone/>
            </a:pPr>
            <a:r>
              <a:rPr lang="en-US" sz="2000" dirty="0"/>
              <a:t>Example:</a:t>
            </a:r>
          </a:p>
          <a:p>
            <a:pPr marL="0" indent="0" algn="just">
              <a:buNone/>
            </a:pPr>
            <a:r>
              <a:rPr lang="en-US" sz="2000" dirty="0"/>
              <a:t>Iteration 1</a:t>
            </a:r>
          </a:p>
          <a:p>
            <a:pPr marL="0" indent="0" algn="just">
              <a:buNone/>
            </a:pPr>
            <a:r>
              <a:rPr lang="en-US" sz="2000" dirty="0"/>
              <a:t>From Q we choose v=1 (</a:t>
            </a:r>
            <a:r>
              <a:rPr lang="en-US" sz="2000" dirty="0" err="1"/>
              <a:t>dist</a:t>
            </a:r>
            <a:r>
              <a:rPr lang="en-US" sz="2000" dirty="0"/>
              <a:t>(1)=0);</a:t>
            </a:r>
          </a:p>
          <a:p>
            <a:pPr marL="0" indent="0" algn="just">
              <a:buNone/>
            </a:pPr>
            <a:r>
              <a:rPr lang="en-US" sz="2000" dirty="0"/>
              <a:t>Q={2,3,4,5}</a:t>
            </a:r>
          </a:p>
          <a:p>
            <a:pPr marL="0" indent="0" algn="just">
              <a:buNone/>
            </a:pPr>
            <a:r>
              <a:rPr lang="en-US" sz="2000" dirty="0"/>
              <a:t>S={1}</a:t>
            </a:r>
          </a:p>
          <a:p>
            <a:pPr marL="0" indent="0" algn="just">
              <a:buNone/>
            </a:pPr>
            <a:r>
              <a:rPr lang="en-US" sz="2000" dirty="0"/>
              <a:t>Neighbors of 1 from Q are 2 and 5:</a:t>
            </a:r>
          </a:p>
          <a:p>
            <a:pPr marL="0" indent="0" algn="just">
              <a:buNone/>
            </a:pPr>
            <a:r>
              <a:rPr lang="en-US" sz="2000" dirty="0" err="1"/>
              <a:t>Dist</a:t>
            </a:r>
            <a:r>
              <a:rPr lang="en-US" sz="2000" dirty="0"/>
              <a:t>(2)= min(∞, </a:t>
            </a:r>
            <a:r>
              <a:rPr lang="en-US" sz="2000" dirty="0" err="1"/>
              <a:t>dist</a:t>
            </a:r>
            <a:r>
              <a:rPr lang="en-US" sz="2000" dirty="0"/>
              <a:t>(1)+w(1,2))</a:t>
            </a:r>
          </a:p>
          <a:p>
            <a:pPr marL="0" indent="0" algn="just">
              <a:buNone/>
            </a:pPr>
            <a:r>
              <a:rPr lang="en-US" sz="2000" dirty="0"/>
              <a:t>           = min (∞, 15)=15</a:t>
            </a:r>
          </a:p>
          <a:p>
            <a:pPr marL="0" indent="0" algn="just">
              <a:buNone/>
            </a:pPr>
            <a:r>
              <a:rPr lang="en-US" sz="2000" dirty="0"/>
              <a:t>P(2)=1</a:t>
            </a:r>
          </a:p>
          <a:p>
            <a:pPr marL="0" indent="0" algn="just">
              <a:buNone/>
            </a:pPr>
            <a:endParaRPr lang="en-US" sz="2000" dirty="0"/>
          </a:p>
          <a:p>
            <a:pPr marL="0" indent="0" algn="just">
              <a:buNone/>
            </a:pPr>
            <a:r>
              <a:rPr lang="en-US" sz="2000" dirty="0" err="1"/>
              <a:t>Dist</a:t>
            </a:r>
            <a:r>
              <a:rPr lang="en-US" sz="2000" dirty="0"/>
              <a:t>(5) )= min(∞, </a:t>
            </a:r>
            <a:r>
              <a:rPr lang="en-US" sz="2000" dirty="0" err="1"/>
              <a:t>dist</a:t>
            </a:r>
            <a:r>
              <a:rPr lang="en-US" sz="2000" dirty="0"/>
              <a:t>(1)+w(1,5))</a:t>
            </a:r>
          </a:p>
          <a:p>
            <a:pPr marL="0" indent="0" algn="just">
              <a:buNone/>
            </a:pPr>
            <a:r>
              <a:rPr lang="en-US" sz="2000" dirty="0"/>
              <a:t>           = min (∞, 4)=4</a:t>
            </a:r>
          </a:p>
          <a:p>
            <a:pPr marL="0" indent="0" algn="just">
              <a:buNone/>
            </a:pPr>
            <a:r>
              <a:rPr lang="en-US" sz="2000" dirty="0"/>
              <a:t> </a:t>
            </a:r>
          </a:p>
          <a:p>
            <a:pPr marL="0" indent="0" algn="just">
              <a:buNone/>
            </a:pPr>
            <a:r>
              <a:rPr lang="en-US" sz="2000" dirty="0"/>
              <a:t>P(5)=1</a:t>
            </a:r>
          </a:p>
          <a:p>
            <a:pPr marL="0" indent="0" algn="just">
              <a:buNone/>
            </a:pPr>
            <a:endParaRPr lang="en-US" sz="2000" dirty="0"/>
          </a:p>
          <a:p>
            <a:pPr marL="0" indent="0" algn="just">
              <a:buNone/>
            </a:pPr>
            <a:r>
              <a:rPr lang="en-US" sz="2000" dirty="0" err="1"/>
              <a:t>Dist</a:t>
            </a:r>
            <a:r>
              <a:rPr lang="en-US" sz="2000" dirty="0"/>
              <a:t>= (0, 15, 11, ∞, 4)</a:t>
            </a:r>
          </a:p>
          <a:p>
            <a:pPr marL="0" indent="0" algn="just">
              <a:buNone/>
            </a:pPr>
            <a:r>
              <a:rPr lang="en-US" sz="2000" dirty="0"/>
              <a:t>P=(Null, 1, Null, Null, 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13</a:t>
            </a:fld>
            <a:endParaRPr lang="fr-FR"/>
          </a:p>
        </p:txBody>
      </p:sp>
      <p:sp>
        <p:nvSpPr>
          <p:cNvPr id="6" name="Oval 5">
            <a:extLst>
              <a:ext uri="{FF2B5EF4-FFF2-40B4-BE49-F238E27FC236}">
                <a16:creationId xmlns:a16="http://schemas.microsoft.com/office/drawing/2014/main" id="{82B8331D-44E6-4A46-A075-8EE8618A9E57}"/>
              </a:ext>
            </a:extLst>
          </p:cNvPr>
          <p:cNvSpPr/>
          <p:nvPr/>
        </p:nvSpPr>
        <p:spPr>
          <a:xfrm>
            <a:off x="5148064"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407CEF0A-49D0-4A91-A6B6-3C5FEA108769}"/>
              </a:ext>
            </a:extLst>
          </p:cNvPr>
          <p:cNvSpPr/>
          <p:nvPr/>
        </p:nvSpPr>
        <p:spPr>
          <a:xfrm>
            <a:off x="5148064" y="357301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54412BF0-57F4-4781-B8D8-61428C774F68}"/>
              </a:ext>
            </a:extLst>
          </p:cNvPr>
          <p:cNvSpPr/>
          <p:nvPr/>
        </p:nvSpPr>
        <p:spPr>
          <a:xfrm>
            <a:off x="7084449" y="357301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5F8758C-E906-4472-AF0A-68484986DCA4}"/>
              </a:ext>
            </a:extLst>
          </p:cNvPr>
          <p:cNvSpPr/>
          <p:nvPr/>
        </p:nvSpPr>
        <p:spPr>
          <a:xfrm>
            <a:off x="7084449" y="213285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EB465CC0-82D2-4FC1-9688-14E7EEED26EE}"/>
              </a:ext>
            </a:extLst>
          </p:cNvPr>
          <p:cNvSpPr/>
          <p:nvPr/>
        </p:nvSpPr>
        <p:spPr>
          <a:xfrm>
            <a:off x="6084168" y="281269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2" name="Straight Arrow Connector 11">
            <a:extLst>
              <a:ext uri="{FF2B5EF4-FFF2-40B4-BE49-F238E27FC236}">
                <a16:creationId xmlns:a16="http://schemas.microsoft.com/office/drawing/2014/main" id="{5D75EDF1-423B-42EF-B208-0EFE888C8966}"/>
              </a:ext>
            </a:extLst>
          </p:cNvPr>
          <p:cNvCxnSpPr>
            <a:stCxn id="6" idx="6"/>
            <a:endCxn id="9"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AB0B2A6E-0A08-4609-B903-4DD91F952437}"/>
              </a:ext>
            </a:extLst>
          </p:cNvPr>
          <p:cNvCxnSpPr>
            <a:stCxn id="6" idx="4"/>
            <a:endCxn id="7"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3E11037-D91D-4246-B97C-992197DF77D0}"/>
              </a:ext>
            </a:extLst>
          </p:cNvPr>
          <p:cNvCxnSpPr>
            <a:stCxn id="8" idx="2"/>
            <a:endCxn id="7"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CDF2D6DD-9D7E-482C-B3A4-F77F4E27BFE0}"/>
              </a:ext>
            </a:extLst>
          </p:cNvPr>
          <p:cNvCxnSpPr>
            <a:stCxn id="8" idx="1"/>
            <a:endCxn id="10"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D43B7F6-F545-43D7-8772-8D4B701F0EED}"/>
              </a:ext>
            </a:extLst>
          </p:cNvPr>
          <p:cNvCxnSpPr>
            <a:stCxn id="10" idx="3"/>
            <a:endCxn id="7"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8DDC634-0EE6-498B-AA2C-BC88776639D0}"/>
              </a:ext>
            </a:extLst>
          </p:cNvPr>
          <p:cNvCxnSpPr>
            <a:cxnSpLocks/>
            <a:stCxn id="10" idx="2"/>
            <a:endCxn id="6"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0954CF8-461E-46DE-9CFD-3317354AE43F}"/>
              </a:ext>
            </a:extLst>
          </p:cNvPr>
          <p:cNvCxnSpPr>
            <a:stCxn id="9" idx="3"/>
            <a:endCxn id="10"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D9CA0D1-F11F-4DBB-97DA-21E53FDCE044}"/>
              </a:ext>
            </a:extLst>
          </p:cNvPr>
          <p:cNvCxnSpPr>
            <a:stCxn id="9" idx="4"/>
            <a:endCxn id="8"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CE5D4ABD-87EB-4E5D-B9B4-01EEF46ABF4B}"/>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31" name="TextBox 30">
            <a:extLst>
              <a:ext uri="{FF2B5EF4-FFF2-40B4-BE49-F238E27FC236}">
                <a16:creationId xmlns:a16="http://schemas.microsoft.com/office/drawing/2014/main" id="{BF1CA7F8-3776-4180-856F-6712A10E4E75}"/>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32" name="TextBox 31">
            <a:extLst>
              <a:ext uri="{FF2B5EF4-FFF2-40B4-BE49-F238E27FC236}">
                <a16:creationId xmlns:a16="http://schemas.microsoft.com/office/drawing/2014/main" id="{32481AB0-8884-4E5F-A4AB-C6201CB6903A}"/>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D8CC6E52-C3DD-4FA1-8D04-0B9CF567D90E}"/>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34" name="TextBox 33">
            <a:extLst>
              <a:ext uri="{FF2B5EF4-FFF2-40B4-BE49-F238E27FC236}">
                <a16:creationId xmlns:a16="http://schemas.microsoft.com/office/drawing/2014/main" id="{F36C1F2C-70B1-43AE-ACA8-0364B008F8A2}"/>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35" name="TextBox 34">
            <a:extLst>
              <a:ext uri="{FF2B5EF4-FFF2-40B4-BE49-F238E27FC236}">
                <a16:creationId xmlns:a16="http://schemas.microsoft.com/office/drawing/2014/main" id="{A6FEB303-0EE7-4740-B542-8D18FBDDA72C}"/>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36" name="TextBox 35">
            <a:extLst>
              <a:ext uri="{FF2B5EF4-FFF2-40B4-BE49-F238E27FC236}">
                <a16:creationId xmlns:a16="http://schemas.microsoft.com/office/drawing/2014/main" id="{E7626074-DC6A-412E-968C-5ED969749C69}"/>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37" name="TextBox 36">
            <a:extLst>
              <a:ext uri="{FF2B5EF4-FFF2-40B4-BE49-F238E27FC236}">
                <a16:creationId xmlns:a16="http://schemas.microsoft.com/office/drawing/2014/main" id="{89F1B272-7B1D-413A-BB3D-A08E330E8E9A}"/>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26" name="TextBox 25">
            <a:extLst>
              <a:ext uri="{FF2B5EF4-FFF2-40B4-BE49-F238E27FC236}">
                <a16:creationId xmlns:a16="http://schemas.microsoft.com/office/drawing/2014/main" id="{EC966494-C665-4069-87B1-B19C42B8411D}"/>
              </a:ext>
            </a:extLst>
          </p:cNvPr>
          <p:cNvSpPr txBox="1"/>
          <p:nvPr/>
        </p:nvSpPr>
        <p:spPr>
          <a:xfrm>
            <a:off x="5140016" y="1722921"/>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C549AADF-FD95-4895-8C09-E838519AAD06}"/>
              </a:ext>
            </a:extLst>
          </p:cNvPr>
          <p:cNvSpPr txBox="1"/>
          <p:nvPr/>
        </p:nvSpPr>
        <p:spPr>
          <a:xfrm>
            <a:off x="7114428" y="1722921"/>
            <a:ext cx="300082" cy="369332"/>
          </a:xfrm>
          <a:prstGeom prst="rect">
            <a:avLst/>
          </a:prstGeom>
          <a:noFill/>
        </p:spPr>
        <p:txBody>
          <a:bodyPr wrap="square" rtlCol="0">
            <a:spAutoFit/>
          </a:bodyPr>
          <a:lstStyle/>
          <a:p>
            <a:r>
              <a:rPr lang="en-US" b="1" dirty="0">
                <a:solidFill>
                  <a:srgbClr val="FF0000"/>
                </a:solidFill>
              </a:rPr>
              <a:t>∞</a:t>
            </a:r>
          </a:p>
        </p:txBody>
      </p:sp>
      <p:sp>
        <p:nvSpPr>
          <p:cNvPr id="38" name="TextBox 37">
            <a:extLst>
              <a:ext uri="{FF2B5EF4-FFF2-40B4-BE49-F238E27FC236}">
                <a16:creationId xmlns:a16="http://schemas.microsoft.com/office/drawing/2014/main" id="{D32DC775-3CD1-45DF-A44D-121DBA3B11C0}"/>
              </a:ext>
            </a:extLst>
          </p:cNvPr>
          <p:cNvSpPr txBox="1"/>
          <p:nvPr/>
        </p:nvSpPr>
        <p:spPr>
          <a:xfrm>
            <a:off x="7084448" y="4023003"/>
            <a:ext cx="300082" cy="369332"/>
          </a:xfrm>
          <a:prstGeom prst="rect">
            <a:avLst/>
          </a:prstGeom>
          <a:noFill/>
        </p:spPr>
        <p:txBody>
          <a:bodyPr wrap="square" rtlCol="0">
            <a:spAutoFit/>
          </a:bodyPr>
          <a:lstStyle/>
          <a:p>
            <a:r>
              <a:rPr lang="en-US" b="1" dirty="0">
                <a:solidFill>
                  <a:srgbClr val="FF0000"/>
                </a:solidFill>
              </a:rPr>
              <a:t>∞</a:t>
            </a:r>
          </a:p>
        </p:txBody>
      </p:sp>
      <p:sp>
        <p:nvSpPr>
          <p:cNvPr id="39" name="TextBox 38">
            <a:extLst>
              <a:ext uri="{FF2B5EF4-FFF2-40B4-BE49-F238E27FC236}">
                <a16:creationId xmlns:a16="http://schemas.microsoft.com/office/drawing/2014/main" id="{950FB3D3-621F-4067-92CE-3F3C3B48CCD7}"/>
              </a:ext>
            </a:extLst>
          </p:cNvPr>
          <p:cNvSpPr txBox="1"/>
          <p:nvPr/>
        </p:nvSpPr>
        <p:spPr>
          <a:xfrm>
            <a:off x="6120659" y="3243000"/>
            <a:ext cx="300082" cy="369332"/>
          </a:xfrm>
          <a:prstGeom prst="rect">
            <a:avLst/>
          </a:prstGeom>
          <a:noFill/>
        </p:spPr>
        <p:txBody>
          <a:bodyPr wrap="square" rtlCol="0">
            <a:spAutoFit/>
          </a:bodyPr>
          <a:lstStyle/>
          <a:p>
            <a:r>
              <a:rPr lang="en-US" b="1" dirty="0">
                <a:solidFill>
                  <a:srgbClr val="FF0000"/>
                </a:solidFill>
              </a:rPr>
              <a:t>∞</a:t>
            </a:r>
          </a:p>
        </p:txBody>
      </p:sp>
      <p:sp>
        <p:nvSpPr>
          <p:cNvPr id="40" name="TextBox 39">
            <a:extLst>
              <a:ext uri="{FF2B5EF4-FFF2-40B4-BE49-F238E27FC236}">
                <a16:creationId xmlns:a16="http://schemas.microsoft.com/office/drawing/2014/main" id="{EC3BCEFF-0BD5-45FD-8CF9-ED4B68F601F9}"/>
              </a:ext>
            </a:extLst>
          </p:cNvPr>
          <p:cNvSpPr txBox="1"/>
          <p:nvPr/>
        </p:nvSpPr>
        <p:spPr>
          <a:xfrm>
            <a:off x="5128868" y="4091551"/>
            <a:ext cx="300082" cy="369332"/>
          </a:xfrm>
          <a:prstGeom prst="rect">
            <a:avLst/>
          </a:prstGeom>
          <a:noFill/>
        </p:spPr>
        <p:txBody>
          <a:bodyPr wrap="square" rtlCol="0">
            <a:spAutoFit/>
          </a:bodyPr>
          <a:lstStyle/>
          <a:p>
            <a:r>
              <a:rPr lang="en-US" b="1" dirty="0">
                <a:solidFill>
                  <a:srgbClr val="FF0000"/>
                </a:solidFill>
              </a:rPr>
              <a:t>∞</a:t>
            </a:r>
          </a:p>
        </p:txBody>
      </p:sp>
      <p:cxnSp>
        <p:nvCxnSpPr>
          <p:cNvPr id="11" name="Straight Connector 10">
            <a:extLst>
              <a:ext uri="{FF2B5EF4-FFF2-40B4-BE49-F238E27FC236}">
                <a16:creationId xmlns:a16="http://schemas.microsoft.com/office/drawing/2014/main" id="{69EC7F9E-29E5-4D8C-9D98-FA031FC82847}"/>
              </a:ext>
            </a:extLst>
          </p:cNvPr>
          <p:cNvCxnSpPr>
            <a:cxnSpLocks/>
          </p:cNvCxnSpPr>
          <p:nvPr/>
        </p:nvCxnSpPr>
        <p:spPr>
          <a:xfrm flipH="1">
            <a:off x="5148064" y="4225712"/>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02D39F5E-5BCF-4B8A-A849-E0F3BF6A6576}"/>
              </a:ext>
            </a:extLst>
          </p:cNvPr>
          <p:cNvSpPr txBox="1"/>
          <p:nvPr/>
        </p:nvSpPr>
        <p:spPr>
          <a:xfrm>
            <a:off x="5232743" y="4236076"/>
            <a:ext cx="495157" cy="369332"/>
          </a:xfrm>
          <a:prstGeom prst="rect">
            <a:avLst/>
          </a:prstGeom>
          <a:noFill/>
        </p:spPr>
        <p:txBody>
          <a:bodyPr wrap="square" rtlCol="0">
            <a:spAutoFit/>
          </a:bodyPr>
          <a:lstStyle/>
          <a:p>
            <a:r>
              <a:rPr lang="en-US" b="1" dirty="0">
                <a:solidFill>
                  <a:srgbClr val="FF0000"/>
                </a:solidFill>
              </a:rPr>
              <a:t>15</a:t>
            </a:r>
          </a:p>
        </p:txBody>
      </p:sp>
      <p:sp>
        <p:nvSpPr>
          <p:cNvPr id="42" name="TextBox 41">
            <a:extLst>
              <a:ext uri="{FF2B5EF4-FFF2-40B4-BE49-F238E27FC236}">
                <a16:creationId xmlns:a16="http://schemas.microsoft.com/office/drawing/2014/main" id="{09598236-001F-4D4C-B8D9-6C8475C08156}"/>
              </a:ext>
            </a:extLst>
          </p:cNvPr>
          <p:cNvSpPr txBox="1"/>
          <p:nvPr/>
        </p:nvSpPr>
        <p:spPr>
          <a:xfrm>
            <a:off x="7294448" y="1555897"/>
            <a:ext cx="300082" cy="369332"/>
          </a:xfrm>
          <a:prstGeom prst="rect">
            <a:avLst/>
          </a:prstGeom>
          <a:noFill/>
        </p:spPr>
        <p:txBody>
          <a:bodyPr wrap="square" rtlCol="0">
            <a:spAutoFit/>
          </a:bodyPr>
          <a:lstStyle/>
          <a:p>
            <a:r>
              <a:rPr lang="en-US" b="1" dirty="0">
                <a:solidFill>
                  <a:srgbClr val="FF0000"/>
                </a:solidFill>
              </a:rPr>
              <a:t>4</a:t>
            </a:r>
          </a:p>
        </p:txBody>
      </p:sp>
      <p:cxnSp>
        <p:nvCxnSpPr>
          <p:cNvPr id="43" name="Straight Connector 42">
            <a:extLst>
              <a:ext uri="{FF2B5EF4-FFF2-40B4-BE49-F238E27FC236}">
                <a16:creationId xmlns:a16="http://schemas.microsoft.com/office/drawing/2014/main" id="{41ABD0CA-D74E-43CF-B67F-105FFB40F1B3}"/>
              </a:ext>
            </a:extLst>
          </p:cNvPr>
          <p:cNvCxnSpPr>
            <a:cxnSpLocks/>
          </p:cNvCxnSpPr>
          <p:nvPr/>
        </p:nvCxnSpPr>
        <p:spPr>
          <a:xfrm flipH="1">
            <a:off x="7164618" y="1843780"/>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5625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fontScale="85000" lnSpcReduction="20000"/>
          </a:bodyPr>
          <a:lstStyle/>
          <a:p>
            <a:pPr marL="0" indent="0" algn="just">
              <a:buNone/>
            </a:pPr>
            <a:r>
              <a:rPr lang="en-US" sz="2000" dirty="0"/>
              <a:t>Example:</a:t>
            </a:r>
          </a:p>
          <a:p>
            <a:pPr marL="0" indent="0" algn="just">
              <a:buNone/>
            </a:pPr>
            <a:r>
              <a:rPr lang="en-US" sz="2000" dirty="0"/>
              <a:t>Iteration 2</a:t>
            </a:r>
          </a:p>
          <a:p>
            <a:pPr marL="0" indent="0" algn="just">
              <a:buNone/>
            </a:pPr>
            <a:r>
              <a:rPr lang="en-US" sz="2000" dirty="0"/>
              <a:t>From Q we choose v=5 (</a:t>
            </a:r>
            <a:r>
              <a:rPr lang="en-US" sz="2000" dirty="0" err="1"/>
              <a:t>dist</a:t>
            </a:r>
            <a:r>
              <a:rPr lang="en-US" sz="2000" dirty="0"/>
              <a:t>(5)=4);</a:t>
            </a:r>
          </a:p>
          <a:p>
            <a:pPr marL="0" indent="0" algn="just">
              <a:buNone/>
            </a:pPr>
            <a:r>
              <a:rPr lang="en-US" sz="2000" dirty="0"/>
              <a:t>Q={2,3,4}</a:t>
            </a:r>
          </a:p>
          <a:p>
            <a:pPr marL="0" indent="0" algn="just">
              <a:buNone/>
            </a:pPr>
            <a:r>
              <a:rPr lang="en-US" sz="2000" dirty="0"/>
              <a:t>S={1,5}</a:t>
            </a:r>
          </a:p>
          <a:p>
            <a:pPr marL="0" indent="0" algn="just">
              <a:buNone/>
            </a:pPr>
            <a:r>
              <a:rPr lang="en-US" sz="2000" dirty="0"/>
              <a:t>Neighbors of 5 from Q are 3 and 4:</a:t>
            </a:r>
          </a:p>
          <a:p>
            <a:pPr marL="0" indent="0" algn="just">
              <a:buNone/>
            </a:pPr>
            <a:r>
              <a:rPr lang="en-US" sz="2000" dirty="0" err="1"/>
              <a:t>Dist</a:t>
            </a:r>
            <a:r>
              <a:rPr lang="en-US" sz="2000" dirty="0"/>
              <a:t>(3)= min(∞, </a:t>
            </a:r>
            <a:r>
              <a:rPr lang="en-US" sz="2000" dirty="0" err="1"/>
              <a:t>dist</a:t>
            </a:r>
            <a:r>
              <a:rPr lang="en-US" sz="2000" dirty="0"/>
              <a:t>(5)+w(5,3))</a:t>
            </a:r>
          </a:p>
          <a:p>
            <a:pPr marL="0" indent="0" algn="just">
              <a:buNone/>
            </a:pPr>
            <a:r>
              <a:rPr lang="en-US" sz="2000" dirty="0"/>
              <a:t>           = min (∞, 4+7)= min (∞, 11)= 11</a:t>
            </a:r>
          </a:p>
          <a:p>
            <a:pPr marL="0" indent="0" algn="just">
              <a:buNone/>
            </a:pPr>
            <a:r>
              <a:rPr lang="en-US" sz="2000" dirty="0"/>
              <a:t>P(3)=5</a:t>
            </a:r>
          </a:p>
          <a:p>
            <a:pPr marL="0" indent="0" algn="just">
              <a:buNone/>
            </a:pPr>
            <a:endParaRPr lang="en-US" sz="2000" dirty="0"/>
          </a:p>
          <a:p>
            <a:pPr marL="0" indent="0" algn="just">
              <a:buNone/>
            </a:pPr>
            <a:r>
              <a:rPr lang="en-US" sz="2000" dirty="0" err="1"/>
              <a:t>Dist</a:t>
            </a:r>
            <a:r>
              <a:rPr lang="en-US" sz="2000" dirty="0"/>
              <a:t>(4) = min(∞, </a:t>
            </a:r>
            <a:r>
              <a:rPr lang="en-US" sz="2000" dirty="0" err="1"/>
              <a:t>dist</a:t>
            </a:r>
            <a:r>
              <a:rPr lang="en-US" sz="2000" dirty="0"/>
              <a:t>(5)+w(5,4))</a:t>
            </a:r>
          </a:p>
          <a:p>
            <a:pPr marL="0" indent="0" algn="just">
              <a:buNone/>
            </a:pPr>
            <a:r>
              <a:rPr lang="en-US" sz="2000" dirty="0"/>
              <a:t>           = min (∞, 4+5)= min (∞, 9)= 9</a:t>
            </a:r>
          </a:p>
          <a:p>
            <a:pPr marL="0" indent="0" algn="just">
              <a:buNone/>
            </a:pPr>
            <a:r>
              <a:rPr lang="en-US" sz="2000" dirty="0"/>
              <a:t>P(4)=5</a:t>
            </a:r>
          </a:p>
          <a:p>
            <a:pPr marL="0" indent="0" algn="just">
              <a:buNone/>
            </a:pPr>
            <a:endParaRPr lang="en-US" sz="2000" dirty="0"/>
          </a:p>
          <a:p>
            <a:pPr marL="0" indent="0" algn="just">
              <a:buNone/>
            </a:pPr>
            <a:r>
              <a:rPr lang="en-US" sz="2000" dirty="0" err="1"/>
              <a:t>Dist</a:t>
            </a:r>
            <a:r>
              <a:rPr lang="en-US" sz="2000" dirty="0"/>
              <a:t>= (0, 15, 11, 9, 4)</a:t>
            </a:r>
          </a:p>
          <a:p>
            <a:pPr marL="0" indent="0" algn="just">
              <a:buNone/>
            </a:pPr>
            <a:r>
              <a:rPr lang="en-US" sz="2000" dirty="0"/>
              <a:t>P=(Null, 1, 5, 5, 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14</a:t>
            </a:fld>
            <a:endParaRPr lang="fr-FR"/>
          </a:p>
        </p:txBody>
      </p:sp>
      <p:sp>
        <p:nvSpPr>
          <p:cNvPr id="6" name="Oval 5">
            <a:extLst>
              <a:ext uri="{FF2B5EF4-FFF2-40B4-BE49-F238E27FC236}">
                <a16:creationId xmlns:a16="http://schemas.microsoft.com/office/drawing/2014/main" id="{82B8331D-44E6-4A46-A075-8EE8618A9E57}"/>
              </a:ext>
            </a:extLst>
          </p:cNvPr>
          <p:cNvSpPr/>
          <p:nvPr/>
        </p:nvSpPr>
        <p:spPr>
          <a:xfrm>
            <a:off x="5148064"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407CEF0A-49D0-4A91-A6B6-3C5FEA108769}"/>
              </a:ext>
            </a:extLst>
          </p:cNvPr>
          <p:cNvSpPr/>
          <p:nvPr/>
        </p:nvSpPr>
        <p:spPr>
          <a:xfrm>
            <a:off x="5148064" y="357301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54412BF0-57F4-4781-B8D8-61428C774F68}"/>
              </a:ext>
            </a:extLst>
          </p:cNvPr>
          <p:cNvSpPr/>
          <p:nvPr/>
        </p:nvSpPr>
        <p:spPr>
          <a:xfrm>
            <a:off x="7084449" y="357301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5F8758C-E906-4472-AF0A-68484986DCA4}"/>
              </a:ext>
            </a:extLst>
          </p:cNvPr>
          <p:cNvSpPr/>
          <p:nvPr/>
        </p:nvSpPr>
        <p:spPr>
          <a:xfrm>
            <a:off x="7084449"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EB465CC0-82D2-4FC1-9688-14E7EEED26EE}"/>
              </a:ext>
            </a:extLst>
          </p:cNvPr>
          <p:cNvSpPr/>
          <p:nvPr/>
        </p:nvSpPr>
        <p:spPr>
          <a:xfrm>
            <a:off x="6084168" y="281269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2" name="Straight Arrow Connector 11">
            <a:extLst>
              <a:ext uri="{FF2B5EF4-FFF2-40B4-BE49-F238E27FC236}">
                <a16:creationId xmlns:a16="http://schemas.microsoft.com/office/drawing/2014/main" id="{5D75EDF1-423B-42EF-B208-0EFE888C8966}"/>
              </a:ext>
            </a:extLst>
          </p:cNvPr>
          <p:cNvCxnSpPr>
            <a:stCxn id="6" idx="6"/>
            <a:endCxn id="9"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AB0B2A6E-0A08-4609-B903-4DD91F952437}"/>
              </a:ext>
            </a:extLst>
          </p:cNvPr>
          <p:cNvCxnSpPr>
            <a:stCxn id="6" idx="4"/>
            <a:endCxn id="7"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3E11037-D91D-4246-B97C-992197DF77D0}"/>
              </a:ext>
            </a:extLst>
          </p:cNvPr>
          <p:cNvCxnSpPr>
            <a:stCxn id="8" idx="2"/>
            <a:endCxn id="7"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CDF2D6DD-9D7E-482C-B3A4-F77F4E27BFE0}"/>
              </a:ext>
            </a:extLst>
          </p:cNvPr>
          <p:cNvCxnSpPr>
            <a:stCxn id="8" idx="1"/>
            <a:endCxn id="10"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D43B7F6-F545-43D7-8772-8D4B701F0EED}"/>
              </a:ext>
            </a:extLst>
          </p:cNvPr>
          <p:cNvCxnSpPr>
            <a:stCxn id="10" idx="3"/>
            <a:endCxn id="7"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8DDC634-0EE6-498B-AA2C-BC88776639D0}"/>
              </a:ext>
            </a:extLst>
          </p:cNvPr>
          <p:cNvCxnSpPr>
            <a:cxnSpLocks/>
            <a:stCxn id="10" idx="2"/>
            <a:endCxn id="6"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0954CF8-461E-46DE-9CFD-3317354AE43F}"/>
              </a:ext>
            </a:extLst>
          </p:cNvPr>
          <p:cNvCxnSpPr>
            <a:stCxn id="9" idx="3"/>
            <a:endCxn id="10"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D9CA0D1-F11F-4DBB-97DA-21E53FDCE044}"/>
              </a:ext>
            </a:extLst>
          </p:cNvPr>
          <p:cNvCxnSpPr>
            <a:stCxn id="9" idx="4"/>
            <a:endCxn id="8"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CE5D4ABD-87EB-4E5D-B9B4-01EEF46ABF4B}"/>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31" name="TextBox 30">
            <a:extLst>
              <a:ext uri="{FF2B5EF4-FFF2-40B4-BE49-F238E27FC236}">
                <a16:creationId xmlns:a16="http://schemas.microsoft.com/office/drawing/2014/main" id="{BF1CA7F8-3776-4180-856F-6712A10E4E75}"/>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32" name="TextBox 31">
            <a:extLst>
              <a:ext uri="{FF2B5EF4-FFF2-40B4-BE49-F238E27FC236}">
                <a16:creationId xmlns:a16="http://schemas.microsoft.com/office/drawing/2014/main" id="{32481AB0-8884-4E5F-A4AB-C6201CB6903A}"/>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D8CC6E52-C3DD-4FA1-8D04-0B9CF567D90E}"/>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34" name="TextBox 33">
            <a:extLst>
              <a:ext uri="{FF2B5EF4-FFF2-40B4-BE49-F238E27FC236}">
                <a16:creationId xmlns:a16="http://schemas.microsoft.com/office/drawing/2014/main" id="{F36C1F2C-70B1-43AE-ACA8-0364B008F8A2}"/>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35" name="TextBox 34">
            <a:extLst>
              <a:ext uri="{FF2B5EF4-FFF2-40B4-BE49-F238E27FC236}">
                <a16:creationId xmlns:a16="http://schemas.microsoft.com/office/drawing/2014/main" id="{A6FEB303-0EE7-4740-B542-8D18FBDDA72C}"/>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36" name="TextBox 35">
            <a:extLst>
              <a:ext uri="{FF2B5EF4-FFF2-40B4-BE49-F238E27FC236}">
                <a16:creationId xmlns:a16="http://schemas.microsoft.com/office/drawing/2014/main" id="{E7626074-DC6A-412E-968C-5ED969749C69}"/>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37" name="TextBox 36">
            <a:extLst>
              <a:ext uri="{FF2B5EF4-FFF2-40B4-BE49-F238E27FC236}">
                <a16:creationId xmlns:a16="http://schemas.microsoft.com/office/drawing/2014/main" id="{89F1B272-7B1D-413A-BB3D-A08E330E8E9A}"/>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38" name="TextBox 37">
            <a:extLst>
              <a:ext uri="{FF2B5EF4-FFF2-40B4-BE49-F238E27FC236}">
                <a16:creationId xmlns:a16="http://schemas.microsoft.com/office/drawing/2014/main" id="{E63853EF-A489-4076-8A56-3AAD1EA089A9}"/>
              </a:ext>
            </a:extLst>
          </p:cNvPr>
          <p:cNvSpPr txBox="1"/>
          <p:nvPr/>
        </p:nvSpPr>
        <p:spPr>
          <a:xfrm>
            <a:off x="5140016" y="1722921"/>
            <a:ext cx="300082" cy="369332"/>
          </a:xfrm>
          <a:prstGeom prst="rect">
            <a:avLst/>
          </a:prstGeom>
          <a:noFill/>
        </p:spPr>
        <p:txBody>
          <a:bodyPr wrap="square" rtlCol="0">
            <a:spAutoFit/>
          </a:bodyPr>
          <a:lstStyle/>
          <a:p>
            <a:r>
              <a:rPr lang="en-US" b="1" dirty="0">
                <a:solidFill>
                  <a:srgbClr val="FF0000"/>
                </a:solidFill>
              </a:rPr>
              <a:t>0</a:t>
            </a:r>
          </a:p>
        </p:txBody>
      </p:sp>
      <p:sp>
        <p:nvSpPr>
          <p:cNvPr id="39" name="TextBox 38">
            <a:extLst>
              <a:ext uri="{FF2B5EF4-FFF2-40B4-BE49-F238E27FC236}">
                <a16:creationId xmlns:a16="http://schemas.microsoft.com/office/drawing/2014/main" id="{A25270E0-D3A2-4EB7-B964-25B01F138D66}"/>
              </a:ext>
            </a:extLst>
          </p:cNvPr>
          <p:cNvSpPr txBox="1"/>
          <p:nvPr/>
        </p:nvSpPr>
        <p:spPr>
          <a:xfrm>
            <a:off x="7084448" y="4023003"/>
            <a:ext cx="300082" cy="369332"/>
          </a:xfrm>
          <a:prstGeom prst="rect">
            <a:avLst/>
          </a:prstGeom>
          <a:noFill/>
        </p:spPr>
        <p:txBody>
          <a:bodyPr wrap="square" rtlCol="0">
            <a:spAutoFit/>
          </a:bodyPr>
          <a:lstStyle/>
          <a:p>
            <a:r>
              <a:rPr lang="en-US" b="1" dirty="0">
                <a:solidFill>
                  <a:srgbClr val="FF0000"/>
                </a:solidFill>
              </a:rPr>
              <a:t>∞</a:t>
            </a:r>
          </a:p>
        </p:txBody>
      </p:sp>
      <p:sp>
        <p:nvSpPr>
          <p:cNvPr id="40" name="TextBox 39">
            <a:extLst>
              <a:ext uri="{FF2B5EF4-FFF2-40B4-BE49-F238E27FC236}">
                <a16:creationId xmlns:a16="http://schemas.microsoft.com/office/drawing/2014/main" id="{2917A50F-1B16-4B34-BB13-24EE94D050FF}"/>
              </a:ext>
            </a:extLst>
          </p:cNvPr>
          <p:cNvSpPr txBox="1"/>
          <p:nvPr/>
        </p:nvSpPr>
        <p:spPr>
          <a:xfrm>
            <a:off x="6120659" y="3243000"/>
            <a:ext cx="300082" cy="369332"/>
          </a:xfrm>
          <a:prstGeom prst="rect">
            <a:avLst/>
          </a:prstGeom>
          <a:noFill/>
        </p:spPr>
        <p:txBody>
          <a:bodyPr wrap="square" rtlCol="0">
            <a:spAutoFit/>
          </a:bodyPr>
          <a:lstStyle/>
          <a:p>
            <a:r>
              <a:rPr lang="en-US" b="1" dirty="0">
                <a:solidFill>
                  <a:srgbClr val="FF0000"/>
                </a:solidFill>
              </a:rPr>
              <a:t>∞</a:t>
            </a:r>
          </a:p>
        </p:txBody>
      </p:sp>
      <p:sp>
        <p:nvSpPr>
          <p:cNvPr id="41" name="TextBox 40">
            <a:extLst>
              <a:ext uri="{FF2B5EF4-FFF2-40B4-BE49-F238E27FC236}">
                <a16:creationId xmlns:a16="http://schemas.microsoft.com/office/drawing/2014/main" id="{D0053D26-0A88-427F-938D-22D29309A649}"/>
              </a:ext>
            </a:extLst>
          </p:cNvPr>
          <p:cNvSpPr txBox="1"/>
          <p:nvPr/>
        </p:nvSpPr>
        <p:spPr>
          <a:xfrm>
            <a:off x="5080505" y="4066758"/>
            <a:ext cx="495157" cy="369332"/>
          </a:xfrm>
          <a:prstGeom prst="rect">
            <a:avLst/>
          </a:prstGeom>
          <a:noFill/>
        </p:spPr>
        <p:txBody>
          <a:bodyPr wrap="square" rtlCol="0">
            <a:spAutoFit/>
          </a:bodyPr>
          <a:lstStyle/>
          <a:p>
            <a:r>
              <a:rPr lang="en-US" b="1" dirty="0">
                <a:solidFill>
                  <a:srgbClr val="FF0000"/>
                </a:solidFill>
              </a:rPr>
              <a:t>15</a:t>
            </a:r>
          </a:p>
        </p:txBody>
      </p:sp>
      <p:sp>
        <p:nvSpPr>
          <p:cNvPr id="42" name="TextBox 41">
            <a:extLst>
              <a:ext uri="{FF2B5EF4-FFF2-40B4-BE49-F238E27FC236}">
                <a16:creationId xmlns:a16="http://schemas.microsoft.com/office/drawing/2014/main" id="{DC491562-86A7-45B7-92E1-A6F4F1F54D92}"/>
              </a:ext>
            </a:extLst>
          </p:cNvPr>
          <p:cNvSpPr txBox="1"/>
          <p:nvPr/>
        </p:nvSpPr>
        <p:spPr>
          <a:xfrm>
            <a:off x="7114428" y="1701927"/>
            <a:ext cx="300082" cy="369332"/>
          </a:xfrm>
          <a:prstGeom prst="rect">
            <a:avLst/>
          </a:prstGeom>
          <a:noFill/>
        </p:spPr>
        <p:txBody>
          <a:bodyPr wrap="square" rtlCol="0">
            <a:spAutoFit/>
          </a:bodyPr>
          <a:lstStyle/>
          <a:p>
            <a:r>
              <a:rPr lang="en-US" b="1" dirty="0">
                <a:solidFill>
                  <a:srgbClr val="FF0000"/>
                </a:solidFill>
              </a:rPr>
              <a:t>4</a:t>
            </a:r>
          </a:p>
        </p:txBody>
      </p:sp>
      <p:cxnSp>
        <p:nvCxnSpPr>
          <p:cNvPr id="43" name="Straight Connector 42">
            <a:extLst>
              <a:ext uri="{FF2B5EF4-FFF2-40B4-BE49-F238E27FC236}">
                <a16:creationId xmlns:a16="http://schemas.microsoft.com/office/drawing/2014/main" id="{627CD771-2F0C-4494-A07A-7843E81324BB}"/>
              </a:ext>
            </a:extLst>
          </p:cNvPr>
          <p:cNvCxnSpPr>
            <a:cxnSpLocks/>
          </p:cNvCxnSpPr>
          <p:nvPr/>
        </p:nvCxnSpPr>
        <p:spPr>
          <a:xfrm flipH="1">
            <a:off x="6179508" y="338079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888E25B9-6A36-4A46-91B0-6C6D5DA35DED}"/>
              </a:ext>
            </a:extLst>
          </p:cNvPr>
          <p:cNvSpPr txBox="1"/>
          <p:nvPr/>
        </p:nvSpPr>
        <p:spPr>
          <a:xfrm>
            <a:off x="6264187" y="3391161"/>
            <a:ext cx="495157" cy="369332"/>
          </a:xfrm>
          <a:prstGeom prst="rect">
            <a:avLst/>
          </a:prstGeom>
          <a:noFill/>
        </p:spPr>
        <p:txBody>
          <a:bodyPr wrap="square" rtlCol="0">
            <a:spAutoFit/>
          </a:bodyPr>
          <a:lstStyle/>
          <a:p>
            <a:r>
              <a:rPr lang="en-US" b="1" dirty="0">
                <a:solidFill>
                  <a:srgbClr val="FF0000"/>
                </a:solidFill>
              </a:rPr>
              <a:t>9</a:t>
            </a:r>
          </a:p>
        </p:txBody>
      </p:sp>
      <p:cxnSp>
        <p:nvCxnSpPr>
          <p:cNvPr id="45" name="Straight Connector 44">
            <a:extLst>
              <a:ext uri="{FF2B5EF4-FFF2-40B4-BE49-F238E27FC236}">
                <a16:creationId xmlns:a16="http://schemas.microsoft.com/office/drawing/2014/main" id="{67BECB97-5524-430A-BED1-0BEA00BFDC72}"/>
              </a:ext>
            </a:extLst>
          </p:cNvPr>
          <p:cNvCxnSpPr>
            <a:cxnSpLocks/>
          </p:cNvCxnSpPr>
          <p:nvPr/>
        </p:nvCxnSpPr>
        <p:spPr>
          <a:xfrm flipH="1">
            <a:off x="7129303" y="414629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A6F39904-F1D4-4C61-A174-AAA32671FC45}"/>
              </a:ext>
            </a:extLst>
          </p:cNvPr>
          <p:cNvSpPr txBox="1"/>
          <p:nvPr/>
        </p:nvSpPr>
        <p:spPr>
          <a:xfrm>
            <a:off x="7213981" y="4156661"/>
            <a:ext cx="495157" cy="369332"/>
          </a:xfrm>
          <a:prstGeom prst="rect">
            <a:avLst/>
          </a:prstGeom>
          <a:noFill/>
        </p:spPr>
        <p:txBody>
          <a:bodyPr wrap="square" rtlCol="0">
            <a:spAutoFit/>
          </a:bodyPr>
          <a:lstStyle/>
          <a:p>
            <a:r>
              <a:rPr lang="en-US" b="1" dirty="0">
                <a:solidFill>
                  <a:srgbClr val="FF0000"/>
                </a:solidFill>
              </a:rPr>
              <a:t>11</a:t>
            </a:r>
          </a:p>
        </p:txBody>
      </p:sp>
    </p:spTree>
    <p:extLst>
      <p:ext uri="{BB962C8B-B14F-4D97-AF65-F5344CB8AC3E}">
        <p14:creationId xmlns:p14="http://schemas.microsoft.com/office/powerpoint/2010/main" val="367958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Example:</a:t>
            </a:r>
          </a:p>
          <a:p>
            <a:pPr marL="0" indent="0" algn="just">
              <a:buNone/>
            </a:pPr>
            <a:r>
              <a:rPr lang="en-US" sz="2000" dirty="0"/>
              <a:t>Iteration 3</a:t>
            </a:r>
          </a:p>
          <a:p>
            <a:pPr marL="0" indent="0" algn="just">
              <a:buNone/>
            </a:pPr>
            <a:r>
              <a:rPr lang="en-US" sz="2000" dirty="0"/>
              <a:t>From Q we choose v=4 (</a:t>
            </a:r>
            <a:r>
              <a:rPr lang="en-US" sz="2000" dirty="0" err="1"/>
              <a:t>dist</a:t>
            </a:r>
            <a:r>
              <a:rPr lang="en-US" sz="2000" dirty="0"/>
              <a:t>(4)=9);</a:t>
            </a:r>
          </a:p>
          <a:p>
            <a:pPr marL="0" indent="0" algn="just">
              <a:buNone/>
            </a:pPr>
            <a:r>
              <a:rPr lang="en-US" sz="2000" dirty="0"/>
              <a:t>Q={2,3}</a:t>
            </a:r>
          </a:p>
          <a:p>
            <a:pPr marL="0" indent="0" algn="just">
              <a:buNone/>
            </a:pPr>
            <a:r>
              <a:rPr lang="en-US" sz="2000" dirty="0"/>
              <a:t>S={1,5,4}</a:t>
            </a:r>
          </a:p>
          <a:p>
            <a:pPr marL="0" indent="0" algn="just">
              <a:buNone/>
            </a:pPr>
            <a:r>
              <a:rPr lang="en-US" sz="2000" dirty="0"/>
              <a:t>Neighbors of 4 from Q is 2:</a:t>
            </a:r>
          </a:p>
          <a:p>
            <a:pPr marL="0" indent="0" algn="just">
              <a:buNone/>
            </a:pPr>
            <a:r>
              <a:rPr lang="en-US" sz="2000" dirty="0" err="1"/>
              <a:t>Dist</a:t>
            </a:r>
            <a:r>
              <a:rPr lang="en-US" sz="2000" dirty="0"/>
              <a:t>(2)= min(15, </a:t>
            </a:r>
            <a:r>
              <a:rPr lang="en-US" sz="2000" dirty="0" err="1"/>
              <a:t>dist</a:t>
            </a:r>
            <a:r>
              <a:rPr lang="en-US" sz="2000" dirty="0"/>
              <a:t>(4)+w(4,2))</a:t>
            </a:r>
          </a:p>
          <a:p>
            <a:pPr marL="0" indent="0" algn="just">
              <a:buNone/>
            </a:pPr>
            <a:r>
              <a:rPr lang="en-US" sz="2000" dirty="0"/>
              <a:t>           = min (15, 9+3)= min (15, 12)= 12</a:t>
            </a:r>
          </a:p>
          <a:p>
            <a:pPr marL="0" indent="0" algn="just">
              <a:buNone/>
            </a:pPr>
            <a:r>
              <a:rPr lang="en-US" sz="2000" dirty="0"/>
              <a:t>P(2)=4</a:t>
            </a:r>
          </a:p>
          <a:p>
            <a:pPr marL="0" indent="0" algn="just">
              <a:buNone/>
            </a:pPr>
            <a:endParaRPr lang="en-US" sz="2000" dirty="0"/>
          </a:p>
          <a:p>
            <a:pPr marL="0" indent="0" algn="just">
              <a:buNone/>
            </a:pPr>
            <a:r>
              <a:rPr lang="en-US" sz="2000" dirty="0" err="1"/>
              <a:t>Dist</a:t>
            </a:r>
            <a:r>
              <a:rPr lang="en-US" sz="2000" dirty="0"/>
              <a:t>= (0, 12, 11, 9, 4)</a:t>
            </a:r>
          </a:p>
          <a:p>
            <a:pPr marL="0" indent="0" algn="just">
              <a:buNone/>
            </a:pPr>
            <a:r>
              <a:rPr lang="en-US" sz="2000" dirty="0"/>
              <a:t>P=(Null, 4, 5, 5, 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15</a:t>
            </a:fld>
            <a:endParaRPr lang="fr-FR"/>
          </a:p>
        </p:txBody>
      </p:sp>
      <p:sp>
        <p:nvSpPr>
          <p:cNvPr id="6" name="Oval 5">
            <a:extLst>
              <a:ext uri="{FF2B5EF4-FFF2-40B4-BE49-F238E27FC236}">
                <a16:creationId xmlns:a16="http://schemas.microsoft.com/office/drawing/2014/main" id="{82B8331D-44E6-4A46-A075-8EE8618A9E57}"/>
              </a:ext>
            </a:extLst>
          </p:cNvPr>
          <p:cNvSpPr/>
          <p:nvPr/>
        </p:nvSpPr>
        <p:spPr>
          <a:xfrm>
            <a:off x="5148064"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407CEF0A-49D0-4A91-A6B6-3C5FEA108769}"/>
              </a:ext>
            </a:extLst>
          </p:cNvPr>
          <p:cNvSpPr/>
          <p:nvPr/>
        </p:nvSpPr>
        <p:spPr>
          <a:xfrm>
            <a:off x="5148064" y="357301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54412BF0-57F4-4781-B8D8-61428C774F68}"/>
              </a:ext>
            </a:extLst>
          </p:cNvPr>
          <p:cNvSpPr/>
          <p:nvPr/>
        </p:nvSpPr>
        <p:spPr>
          <a:xfrm>
            <a:off x="7084449" y="357301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5F8758C-E906-4472-AF0A-68484986DCA4}"/>
              </a:ext>
            </a:extLst>
          </p:cNvPr>
          <p:cNvSpPr/>
          <p:nvPr/>
        </p:nvSpPr>
        <p:spPr>
          <a:xfrm>
            <a:off x="7084449"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EB465CC0-82D2-4FC1-9688-14E7EEED26EE}"/>
              </a:ext>
            </a:extLst>
          </p:cNvPr>
          <p:cNvSpPr/>
          <p:nvPr/>
        </p:nvSpPr>
        <p:spPr>
          <a:xfrm>
            <a:off x="6084168" y="281269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2" name="Straight Arrow Connector 11">
            <a:extLst>
              <a:ext uri="{FF2B5EF4-FFF2-40B4-BE49-F238E27FC236}">
                <a16:creationId xmlns:a16="http://schemas.microsoft.com/office/drawing/2014/main" id="{5D75EDF1-423B-42EF-B208-0EFE888C8966}"/>
              </a:ext>
            </a:extLst>
          </p:cNvPr>
          <p:cNvCxnSpPr>
            <a:stCxn id="6" idx="6"/>
            <a:endCxn id="9"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AB0B2A6E-0A08-4609-B903-4DD91F952437}"/>
              </a:ext>
            </a:extLst>
          </p:cNvPr>
          <p:cNvCxnSpPr>
            <a:stCxn id="6" idx="4"/>
            <a:endCxn id="7"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3E11037-D91D-4246-B97C-992197DF77D0}"/>
              </a:ext>
            </a:extLst>
          </p:cNvPr>
          <p:cNvCxnSpPr>
            <a:stCxn id="8" idx="2"/>
            <a:endCxn id="7"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CDF2D6DD-9D7E-482C-B3A4-F77F4E27BFE0}"/>
              </a:ext>
            </a:extLst>
          </p:cNvPr>
          <p:cNvCxnSpPr>
            <a:stCxn id="8" idx="1"/>
            <a:endCxn id="10"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D43B7F6-F545-43D7-8772-8D4B701F0EED}"/>
              </a:ext>
            </a:extLst>
          </p:cNvPr>
          <p:cNvCxnSpPr>
            <a:stCxn id="10" idx="3"/>
            <a:endCxn id="7"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8DDC634-0EE6-498B-AA2C-BC88776639D0}"/>
              </a:ext>
            </a:extLst>
          </p:cNvPr>
          <p:cNvCxnSpPr>
            <a:cxnSpLocks/>
            <a:stCxn id="10" idx="2"/>
            <a:endCxn id="6"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0954CF8-461E-46DE-9CFD-3317354AE43F}"/>
              </a:ext>
            </a:extLst>
          </p:cNvPr>
          <p:cNvCxnSpPr>
            <a:stCxn id="9" idx="3"/>
            <a:endCxn id="10"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D9CA0D1-F11F-4DBB-97DA-21E53FDCE044}"/>
              </a:ext>
            </a:extLst>
          </p:cNvPr>
          <p:cNvCxnSpPr>
            <a:stCxn id="9" idx="4"/>
            <a:endCxn id="8"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CE5D4ABD-87EB-4E5D-B9B4-01EEF46ABF4B}"/>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31" name="TextBox 30">
            <a:extLst>
              <a:ext uri="{FF2B5EF4-FFF2-40B4-BE49-F238E27FC236}">
                <a16:creationId xmlns:a16="http://schemas.microsoft.com/office/drawing/2014/main" id="{BF1CA7F8-3776-4180-856F-6712A10E4E75}"/>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32" name="TextBox 31">
            <a:extLst>
              <a:ext uri="{FF2B5EF4-FFF2-40B4-BE49-F238E27FC236}">
                <a16:creationId xmlns:a16="http://schemas.microsoft.com/office/drawing/2014/main" id="{32481AB0-8884-4E5F-A4AB-C6201CB6903A}"/>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D8CC6E52-C3DD-4FA1-8D04-0B9CF567D90E}"/>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34" name="TextBox 33">
            <a:extLst>
              <a:ext uri="{FF2B5EF4-FFF2-40B4-BE49-F238E27FC236}">
                <a16:creationId xmlns:a16="http://schemas.microsoft.com/office/drawing/2014/main" id="{F36C1F2C-70B1-43AE-ACA8-0364B008F8A2}"/>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35" name="TextBox 34">
            <a:extLst>
              <a:ext uri="{FF2B5EF4-FFF2-40B4-BE49-F238E27FC236}">
                <a16:creationId xmlns:a16="http://schemas.microsoft.com/office/drawing/2014/main" id="{A6FEB303-0EE7-4740-B542-8D18FBDDA72C}"/>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36" name="TextBox 35">
            <a:extLst>
              <a:ext uri="{FF2B5EF4-FFF2-40B4-BE49-F238E27FC236}">
                <a16:creationId xmlns:a16="http://schemas.microsoft.com/office/drawing/2014/main" id="{E7626074-DC6A-412E-968C-5ED969749C69}"/>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37" name="TextBox 36">
            <a:extLst>
              <a:ext uri="{FF2B5EF4-FFF2-40B4-BE49-F238E27FC236}">
                <a16:creationId xmlns:a16="http://schemas.microsoft.com/office/drawing/2014/main" id="{89F1B272-7B1D-413A-BB3D-A08E330E8E9A}"/>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26" name="TextBox 25">
            <a:extLst>
              <a:ext uri="{FF2B5EF4-FFF2-40B4-BE49-F238E27FC236}">
                <a16:creationId xmlns:a16="http://schemas.microsoft.com/office/drawing/2014/main" id="{938ACAFC-707B-4EDB-972F-8A9F44CBBB83}"/>
              </a:ext>
            </a:extLst>
          </p:cNvPr>
          <p:cNvSpPr txBox="1"/>
          <p:nvPr/>
        </p:nvSpPr>
        <p:spPr>
          <a:xfrm>
            <a:off x="5140016" y="1722921"/>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C8A24EEE-C432-4766-A802-D7FC1B0A6B17}"/>
              </a:ext>
            </a:extLst>
          </p:cNvPr>
          <p:cNvSpPr txBox="1"/>
          <p:nvPr/>
        </p:nvSpPr>
        <p:spPr>
          <a:xfrm>
            <a:off x="5080505" y="4066758"/>
            <a:ext cx="495157" cy="369332"/>
          </a:xfrm>
          <a:prstGeom prst="rect">
            <a:avLst/>
          </a:prstGeom>
          <a:noFill/>
        </p:spPr>
        <p:txBody>
          <a:bodyPr wrap="square" rtlCol="0">
            <a:spAutoFit/>
          </a:bodyPr>
          <a:lstStyle/>
          <a:p>
            <a:r>
              <a:rPr lang="en-US" b="1" dirty="0">
                <a:solidFill>
                  <a:srgbClr val="FF0000"/>
                </a:solidFill>
              </a:rPr>
              <a:t>15</a:t>
            </a:r>
          </a:p>
        </p:txBody>
      </p:sp>
      <p:sp>
        <p:nvSpPr>
          <p:cNvPr id="38" name="TextBox 37">
            <a:extLst>
              <a:ext uri="{FF2B5EF4-FFF2-40B4-BE49-F238E27FC236}">
                <a16:creationId xmlns:a16="http://schemas.microsoft.com/office/drawing/2014/main" id="{1FD5476A-34B8-4E12-BD29-7AA3FF120D66}"/>
              </a:ext>
            </a:extLst>
          </p:cNvPr>
          <p:cNvSpPr txBox="1"/>
          <p:nvPr/>
        </p:nvSpPr>
        <p:spPr>
          <a:xfrm>
            <a:off x="7114428" y="1701927"/>
            <a:ext cx="300082" cy="369332"/>
          </a:xfrm>
          <a:prstGeom prst="rect">
            <a:avLst/>
          </a:prstGeom>
          <a:noFill/>
        </p:spPr>
        <p:txBody>
          <a:bodyPr wrap="square" rtlCol="0">
            <a:spAutoFit/>
          </a:bodyPr>
          <a:lstStyle/>
          <a:p>
            <a:r>
              <a:rPr lang="en-US" b="1" dirty="0">
                <a:solidFill>
                  <a:srgbClr val="FF0000"/>
                </a:solidFill>
              </a:rPr>
              <a:t>4</a:t>
            </a:r>
          </a:p>
        </p:txBody>
      </p:sp>
      <p:sp>
        <p:nvSpPr>
          <p:cNvPr id="39" name="TextBox 38">
            <a:extLst>
              <a:ext uri="{FF2B5EF4-FFF2-40B4-BE49-F238E27FC236}">
                <a16:creationId xmlns:a16="http://schemas.microsoft.com/office/drawing/2014/main" id="{FA1E7B33-4D59-426A-A67E-2B74CF2F2506}"/>
              </a:ext>
            </a:extLst>
          </p:cNvPr>
          <p:cNvSpPr txBox="1"/>
          <p:nvPr/>
        </p:nvSpPr>
        <p:spPr>
          <a:xfrm>
            <a:off x="6136895" y="3286050"/>
            <a:ext cx="495157" cy="369332"/>
          </a:xfrm>
          <a:prstGeom prst="rect">
            <a:avLst/>
          </a:prstGeom>
          <a:noFill/>
        </p:spPr>
        <p:txBody>
          <a:bodyPr wrap="square" rtlCol="0">
            <a:spAutoFit/>
          </a:bodyPr>
          <a:lstStyle/>
          <a:p>
            <a:r>
              <a:rPr lang="en-US" b="1" dirty="0">
                <a:solidFill>
                  <a:srgbClr val="FF0000"/>
                </a:solidFill>
              </a:rPr>
              <a:t>9</a:t>
            </a:r>
          </a:p>
        </p:txBody>
      </p:sp>
      <p:sp>
        <p:nvSpPr>
          <p:cNvPr id="40" name="TextBox 39">
            <a:extLst>
              <a:ext uri="{FF2B5EF4-FFF2-40B4-BE49-F238E27FC236}">
                <a16:creationId xmlns:a16="http://schemas.microsoft.com/office/drawing/2014/main" id="{0FF48D5E-2646-4B95-B1EA-A636FCFA93AC}"/>
              </a:ext>
            </a:extLst>
          </p:cNvPr>
          <p:cNvSpPr txBox="1"/>
          <p:nvPr/>
        </p:nvSpPr>
        <p:spPr>
          <a:xfrm>
            <a:off x="7084448" y="4074921"/>
            <a:ext cx="495157" cy="369332"/>
          </a:xfrm>
          <a:prstGeom prst="rect">
            <a:avLst/>
          </a:prstGeom>
          <a:noFill/>
        </p:spPr>
        <p:txBody>
          <a:bodyPr wrap="square" rtlCol="0">
            <a:spAutoFit/>
          </a:bodyPr>
          <a:lstStyle/>
          <a:p>
            <a:r>
              <a:rPr lang="en-US" b="1" dirty="0">
                <a:solidFill>
                  <a:srgbClr val="FF0000"/>
                </a:solidFill>
              </a:rPr>
              <a:t>11</a:t>
            </a:r>
          </a:p>
        </p:txBody>
      </p:sp>
      <p:cxnSp>
        <p:nvCxnSpPr>
          <p:cNvPr id="41" name="Straight Connector 40">
            <a:extLst>
              <a:ext uri="{FF2B5EF4-FFF2-40B4-BE49-F238E27FC236}">
                <a16:creationId xmlns:a16="http://schemas.microsoft.com/office/drawing/2014/main" id="{48AF5A47-ED22-4701-B5E7-6584370838D8}"/>
              </a:ext>
            </a:extLst>
          </p:cNvPr>
          <p:cNvCxnSpPr>
            <a:cxnSpLocks/>
          </p:cNvCxnSpPr>
          <p:nvPr/>
        </p:nvCxnSpPr>
        <p:spPr>
          <a:xfrm flipH="1">
            <a:off x="5148065" y="4177533"/>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9C8330C6-43AA-4656-9493-856145BEF391}"/>
              </a:ext>
            </a:extLst>
          </p:cNvPr>
          <p:cNvSpPr txBox="1"/>
          <p:nvPr/>
        </p:nvSpPr>
        <p:spPr>
          <a:xfrm>
            <a:off x="5232744" y="4187897"/>
            <a:ext cx="495157" cy="369332"/>
          </a:xfrm>
          <a:prstGeom prst="rect">
            <a:avLst/>
          </a:prstGeom>
          <a:noFill/>
        </p:spPr>
        <p:txBody>
          <a:bodyPr wrap="square" rtlCol="0">
            <a:spAutoFit/>
          </a:bodyPr>
          <a:lstStyle/>
          <a:p>
            <a:r>
              <a:rPr lang="en-US" b="1" dirty="0">
                <a:solidFill>
                  <a:srgbClr val="FF0000"/>
                </a:solidFill>
              </a:rPr>
              <a:t>12</a:t>
            </a:r>
          </a:p>
        </p:txBody>
      </p:sp>
    </p:spTree>
    <p:extLst>
      <p:ext uri="{BB962C8B-B14F-4D97-AF65-F5344CB8AC3E}">
        <p14:creationId xmlns:p14="http://schemas.microsoft.com/office/powerpoint/2010/main" val="341460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Example:</a:t>
            </a:r>
          </a:p>
          <a:p>
            <a:pPr marL="0" indent="0" algn="just">
              <a:buNone/>
            </a:pPr>
            <a:r>
              <a:rPr lang="en-US" sz="2000" dirty="0"/>
              <a:t>Iteration 4</a:t>
            </a:r>
          </a:p>
          <a:p>
            <a:pPr marL="0" indent="0" algn="just">
              <a:buNone/>
            </a:pPr>
            <a:r>
              <a:rPr lang="en-US" sz="2000" dirty="0"/>
              <a:t>From Q we choose v=3 (</a:t>
            </a:r>
            <a:r>
              <a:rPr lang="en-US" sz="2000" dirty="0" err="1"/>
              <a:t>dist</a:t>
            </a:r>
            <a:r>
              <a:rPr lang="en-US" sz="2000" dirty="0"/>
              <a:t>(3)=11);</a:t>
            </a:r>
          </a:p>
          <a:p>
            <a:pPr marL="0" indent="0" algn="just">
              <a:buNone/>
            </a:pPr>
            <a:r>
              <a:rPr lang="en-US" sz="2000" dirty="0"/>
              <a:t>Q={2}</a:t>
            </a:r>
          </a:p>
          <a:p>
            <a:pPr marL="0" indent="0" algn="just">
              <a:buNone/>
            </a:pPr>
            <a:r>
              <a:rPr lang="en-US" sz="2000" dirty="0"/>
              <a:t>S={1,5,4,3}</a:t>
            </a:r>
          </a:p>
          <a:p>
            <a:pPr marL="0" indent="0" algn="just">
              <a:buNone/>
            </a:pPr>
            <a:r>
              <a:rPr lang="en-US" sz="2000" dirty="0"/>
              <a:t>Neighbors of 3 from Q is 2:</a:t>
            </a:r>
          </a:p>
          <a:p>
            <a:pPr marL="0" indent="0" algn="just">
              <a:buNone/>
            </a:pPr>
            <a:r>
              <a:rPr lang="en-US" sz="2000" dirty="0" err="1"/>
              <a:t>Dist</a:t>
            </a:r>
            <a:r>
              <a:rPr lang="en-US" sz="2000" dirty="0"/>
              <a:t>(2)= min(12, </a:t>
            </a:r>
            <a:r>
              <a:rPr lang="en-US" sz="2000" dirty="0" err="1"/>
              <a:t>dist</a:t>
            </a:r>
            <a:r>
              <a:rPr lang="en-US" sz="2000" dirty="0"/>
              <a:t>(3)+w(3,2))</a:t>
            </a:r>
          </a:p>
          <a:p>
            <a:pPr marL="0" indent="0" algn="just">
              <a:buNone/>
            </a:pPr>
            <a:r>
              <a:rPr lang="en-US" sz="2000" dirty="0"/>
              <a:t>           = min (12, 11+3)= min (12, 14)= 12</a:t>
            </a:r>
          </a:p>
          <a:p>
            <a:pPr marL="0" indent="0" algn="just">
              <a:buNone/>
            </a:pPr>
            <a:endParaRPr lang="en-US" sz="2000" dirty="0"/>
          </a:p>
          <a:p>
            <a:pPr marL="0" indent="0" algn="just">
              <a:buNone/>
            </a:pPr>
            <a:r>
              <a:rPr lang="en-US" sz="2000" dirty="0" err="1"/>
              <a:t>Dist</a:t>
            </a:r>
            <a:r>
              <a:rPr lang="en-US" sz="2000" dirty="0"/>
              <a:t>= (0, 12, 11, 9, 4)</a:t>
            </a:r>
          </a:p>
          <a:p>
            <a:pPr marL="0" indent="0" algn="just">
              <a:buNone/>
            </a:pPr>
            <a:r>
              <a:rPr lang="en-US" sz="2000" dirty="0"/>
              <a:t>P=(Null, 4, 5, 5, 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16</a:t>
            </a:fld>
            <a:endParaRPr lang="fr-FR"/>
          </a:p>
        </p:txBody>
      </p:sp>
      <p:sp>
        <p:nvSpPr>
          <p:cNvPr id="6" name="Oval 5">
            <a:extLst>
              <a:ext uri="{FF2B5EF4-FFF2-40B4-BE49-F238E27FC236}">
                <a16:creationId xmlns:a16="http://schemas.microsoft.com/office/drawing/2014/main" id="{82B8331D-44E6-4A46-A075-8EE8618A9E57}"/>
              </a:ext>
            </a:extLst>
          </p:cNvPr>
          <p:cNvSpPr/>
          <p:nvPr/>
        </p:nvSpPr>
        <p:spPr>
          <a:xfrm>
            <a:off x="5148064"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407CEF0A-49D0-4A91-A6B6-3C5FEA108769}"/>
              </a:ext>
            </a:extLst>
          </p:cNvPr>
          <p:cNvSpPr/>
          <p:nvPr/>
        </p:nvSpPr>
        <p:spPr>
          <a:xfrm>
            <a:off x="5148064" y="357301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54412BF0-57F4-4781-B8D8-61428C774F68}"/>
              </a:ext>
            </a:extLst>
          </p:cNvPr>
          <p:cNvSpPr/>
          <p:nvPr/>
        </p:nvSpPr>
        <p:spPr>
          <a:xfrm>
            <a:off x="7084449"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5F8758C-E906-4472-AF0A-68484986DCA4}"/>
              </a:ext>
            </a:extLst>
          </p:cNvPr>
          <p:cNvSpPr/>
          <p:nvPr/>
        </p:nvSpPr>
        <p:spPr>
          <a:xfrm>
            <a:off x="7084449"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EB465CC0-82D2-4FC1-9688-14E7EEED26EE}"/>
              </a:ext>
            </a:extLst>
          </p:cNvPr>
          <p:cNvSpPr/>
          <p:nvPr/>
        </p:nvSpPr>
        <p:spPr>
          <a:xfrm>
            <a:off x="6084168" y="281269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2" name="Straight Arrow Connector 11">
            <a:extLst>
              <a:ext uri="{FF2B5EF4-FFF2-40B4-BE49-F238E27FC236}">
                <a16:creationId xmlns:a16="http://schemas.microsoft.com/office/drawing/2014/main" id="{5D75EDF1-423B-42EF-B208-0EFE888C8966}"/>
              </a:ext>
            </a:extLst>
          </p:cNvPr>
          <p:cNvCxnSpPr>
            <a:stCxn id="6" idx="6"/>
            <a:endCxn id="9"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AB0B2A6E-0A08-4609-B903-4DD91F952437}"/>
              </a:ext>
            </a:extLst>
          </p:cNvPr>
          <p:cNvCxnSpPr>
            <a:stCxn id="6" idx="4"/>
            <a:endCxn id="7"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3E11037-D91D-4246-B97C-992197DF77D0}"/>
              </a:ext>
            </a:extLst>
          </p:cNvPr>
          <p:cNvCxnSpPr>
            <a:stCxn id="8" idx="2"/>
            <a:endCxn id="7"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CDF2D6DD-9D7E-482C-B3A4-F77F4E27BFE0}"/>
              </a:ext>
            </a:extLst>
          </p:cNvPr>
          <p:cNvCxnSpPr>
            <a:stCxn id="8" idx="1"/>
            <a:endCxn id="10"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D43B7F6-F545-43D7-8772-8D4B701F0EED}"/>
              </a:ext>
            </a:extLst>
          </p:cNvPr>
          <p:cNvCxnSpPr>
            <a:stCxn id="10" idx="3"/>
            <a:endCxn id="7"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8DDC634-0EE6-498B-AA2C-BC88776639D0}"/>
              </a:ext>
            </a:extLst>
          </p:cNvPr>
          <p:cNvCxnSpPr>
            <a:cxnSpLocks/>
            <a:stCxn id="10" idx="2"/>
            <a:endCxn id="6"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0954CF8-461E-46DE-9CFD-3317354AE43F}"/>
              </a:ext>
            </a:extLst>
          </p:cNvPr>
          <p:cNvCxnSpPr>
            <a:stCxn id="9" idx="3"/>
            <a:endCxn id="10"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D9CA0D1-F11F-4DBB-97DA-21E53FDCE044}"/>
              </a:ext>
            </a:extLst>
          </p:cNvPr>
          <p:cNvCxnSpPr>
            <a:stCxn id="9" idx="4"/>
            <a:endCxn id="8"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CE5D4ABD-87EB-4E5D-B9B4-01EEF46ABF4B}"/>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31" name="TextBox 30">
            <a:extLst>
              <a:ext uri="{FF2B5EF4-FFF2-40B4-BE49-F238E27FC236}">
                <a16:creationId xmlns:a16="http://schemas.microsoft.com/office/drawing/2014/main" id="{BF1CA7F8-3776-4180-856F-6712A10E4E75}"/>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32" name="TextBox 31">
            <a:extLst>
              <a:ext uri="{FF2B5EF4-FFF2-40B4-BE49-F238E27FC236}">
                <a16:creationId xmlns:a16="http://schemas.microsoft.com/office/drawing/2014/main" id="{32481AB0-8884-4E5F-A4AB-C6201CB6903A}"/>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D8CC6E52-C3DD-4FA1-8D04-0B9CF567D90E}"/>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34" name="TextBox 33">
            <a:extLst>
              <a:ext uri="{FF2B5EF4-FFF2-40B4-BE49-F238E27FC236}">
                <a16:creationId xmlns:a16="http://schemas.microsoft.com/office/drawing/2014/main" id="{F36C1F2C-70B1-43AE-ACA8-0364B008F8A2}"/>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35" name="TextBox 34">
            <a:extLst>
              <a:ext uri="{FF2B5EF4-FFF2-40B4-BE49-F238E27FC236}">
                <a16:creationId xmlns:a16="http://schemas.microsoft.com/office/drawing/2014/main" id="{A6FEB303-0EE7-4740-B542-8D18FBDDA72C}"/>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36" name="TextBox 35">
            <a:extLst>
              <a:ext uri="{FF2B5EF4-FFF2-40B4-BE49-F238E27FC236}">
                <a16:creationId xmlns:a16="http://schemas.microsoft.com/office/drawing/2014/main" id="{E7626074-DC6A-412E-968C-5ED969749C69}"/>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37" name="TextBox 36">
            <a:extLst>
              <a:ext uri="{FF2B5EF4-FFF2-40B4-BE49-F238E27FC236}">
                <a16:creationId xmlns:a16="http://schemas.microsoft.com/office/drawing/2014/main" id="{89F1B272-7B1D-413A-BB3D-A08E330E8E9A}"/>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26" name="TextBox 25">
            <a:extLst>
              <a:ext uri="{FF2B5EF4-FFF2-40B4-BE49-F238E27FC236}">
                <a16:creationId xmlns:a16="http://schemas.microsoft.com/office/drawing/2014/main" id="{EEBE7A1D-9EB6-46B4-963A-AC76E2117887}"/>
              </a:ext>
            </a:extLst>
          </p:cNvPr>
          <p:cNvSpPr txBox="1"/>
          <p:nvPr/>
        </p:nvSpPr>
        <p:spPr>
          <a:xfrm>
            <a:off x="5140016" y="1722921"/>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0742240D-DEAF-424B-AA8F-FAE635CF22B3}"/>
              </a:ext>
            </a:extLst>
          </p:cNvPr>
          <p:cNvSpPr txBox="1"/>
          <p:nvPr/>
        </p:nvSpPr>
        <p:spPr>
          <a:xfrm>
            <a:off x="7114428" y="1701927"/>
            <a:ext cx="300082" cy="369332"/>
          </a:xfrm>
          <a:prstGeom prst="rect">
            <a:avLst/>
          </a:prstGeom>
          <a:noFill/>
        </p:spPr>
        <p:txBody>
          <a:bodyPr wrap="square" rtlCol="0">
            <a:spAutoFit/>
          </a:bodyPr>
          <a:lstStyle/>
          <a:p>
            <a:r>
              <a:rPr lang="en-US" b="1" dirty="0">
                <a:solidFill>
                  <a:srgbClr val="FF0000"/>
                </a:solidFill>
              </a:rPr>
              <a:t>4</a:t>
            </a:r>
          </a:p>
        </p:txBody>
      </p:sp>
      <p:sp>
        <p:nvSpPr>
          <p:cNvPr id="38" name="TextBox 37">
            <a:extLst>
              <a:ext uri="{FF2B5EF4-FFF2-40B4-BE49-F238E27FC236}">
                <a16:creationId xmlns:a16="http://schemas.microsoft.com/office/drawing/2014/main" id="{8D63DBD6-D76E-47E4-BE6E-1C54EC291F6A}"/>
              </a:ext>
            </a:extLst>
          </p:cNvPr>
          <p:cNvSpPr txBox="1"/>
          <p:nvPr/>
        </p:nvSpPr>
        <p:spPr>
          <a:xfrm>
            <a:off x="6136895" y="3286050"/>
            <a:ext cx="495157" cy="369332"/>
          </a:xfrm>
          <a:prstGeom prst="rect">
            <a:avLst/>
          </a:prstGeom>
          <a:noFill/>
        </p:spPr>
        <p:txBody>
          <a:bodyPr wrap="square" rtlCol="0">
            <a:spAutoFit/>
          </a:bodyPr>
          <a:lstStyle/>
          <a:p>
            <a:r>
              <a:rPr lang="en-US" b="1" dirty="0">
                <a:solidFill>
                  <a:srgbClr val="FF0000"/>
                </a:solidFill>
              </a:rPr>
              <a:t>9</a:t>
            </a:r>
          </a:p>
        </p:txBody>
      </p:sp>
      <p:sp>
        <p:nvSpPr>
          <p:cNvPr id="39" name="TextBox 38">
            <a:extLst>
              <a:ext uri="{FF2B5EF4-FFF2-40B4-BE49-F238E27FC236}">
                <a16:creationId xmlns:a16="http://schemas.microsoft.com/office/drawing/2014/main" id="{19A8FE8F-F64F-4C81-BEDD-9EDDFF662107}"/>
              </a:ext>
            </a:extLst>
          </p:cNvPr>
          <p:cNvSpPr txBox="1"/>
          <p:nvPr/>
        </p:nvSpPr>
        <p:spPr>
          <a:xfrm>
            <a:off x="7084448" y="4074921"/>
            <a:ext cx="495157" cy="369332"/>
          </a:xfrm>
          <a:prstGeom prst="rect">
            <a:avLst/>
          </a:prstGeom>
          <a:noFill/>
        </p:spPr>
        <p:txBody>
          <a:bodyPr wrap="square" rtlCol="0">
            <a:spAutoFit/>
          </a:bodyPr>
          <a:lstStyle/>
          <a:p>
            <a:r>
              <a:rPr lang="en-US" b="1" dirty="0">
                <a:solidFill>
                  <a:srgbClr val="FF0000"/>
                </a:solidFill>
              </a:rPr>
              <a:t>11</a:t>
            </a:r>
          </a:p>
        </p:txBody>
      </p:sp>
      <p:sp>
        <p:nvSpPr>
          <p:cNvPr id="40" name="TextBox 39">
            <a:extLst>
              <a:ext uri="{FF2B5EF4-FFF2-40B4-BE49-F238E27FC236}">
                <a16:creationId xmlns:a16="http://schemas.microsoft.com/office/drawing/2014/main" id="{1C92D16B-94CD-4FFD-81EE-89DE08102FCD}"/>
              </a:ext>
            </a:extLst>
          </p:cNvPr>
          <p:cNvSpPr txBox="1"/>
          <p:nvPr/>
        </p:nvSpPr>
        <p:spPr>
          <a:xfrm>
            <a:off x="5042478" y="4120700"/>
            <a:ext cx="495157" cy="369332"/>
          </a:xfrm>
          <a:prstGeom prst="rect">
            <a:avLst/>
          </a:prstGeom>
          <a:noFill/>
        </p:spPr>
        <p:txBody>
          <a:bodyPr wrap="square" rtlCol="0">
            <a:spAutoFit/>
          </a:bodyPr>
          <a:lstStyle/>
          <a:p>
            <a:r>
              <a:rPr lang="en-US" b="1" dirty="0">
                <a:solidFill>
                  <a:srgbClr val="FF0000"/>
                </a:solidFill>
              </a:rPr>
              <a:t>12</a:t>
            </a:r>
          </a:p>
        </p:txBody>
      </p:sp>
    </p:spTree>
    <p:extLst>
      <p:ext uri="{BB962C8B-B14F-4D97-AF65-F5344CB8AC3E}">
        <p14:creationId xmlns:p14="http://schemas.microsoft.com/office/powerpoint/2010/main" val="76339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Example:</a:t>
            </a:r>
          </a:p>
          <a:p>
            <a:pPr marL="0" indent="0" algn="just">
              <a:buNone/>
            </a:pPr>
            <a:r>
              <a:rPr lang="en-US" sz="2000" dirty="0"/>
              <a:t>Iteration 5</a:t>
            </a:r>
          </a:p>
          <a:p>
            <a:pPr marL="0" indent="0" algn="just">
              <a:buNone/>
            </a:pPr>
            <a:r>
              <a:rPr lang="en-US" sz="2000" dirty="0"/>
              <a:t>From Q we choose v=2 (</a:t>
            </a:r>
            <a:r>
              <a:rPr lang="en-US" sz="2000" dirty="0" err="1"/>
              <a:t>dist</a:t>
            </a:r>
            <a:r>
              <a:rPr lang="en-US" sz="2000" dirty="0"/>
              <a:t>(3)=12);</a:t>
            </a:r>
          </a:p>
          <a:p>
            <a:pPr marL="0" indent="0" algn="just">
              <a:buNone/>
            </a:pPr>
            <a:r>
              <a:rPr lang="en-US" sz="2000" dirty="0"/>
              <a:t>Q={}</a:t>
            </a:r>
          </a:p>
          <a:p>
            <a:pPr marL="0" indent="0" algn="just">
              <a:buNone/>
            </a:pPr>
            <a:r>
              <a:rPr lang="en-US" sz="2000" dirty="0"/>
              <a:t>S={1,5,4,3,2}</a:t>
            </a:r>
          </a:p>
          <a:p>
            <a:pPr marL="0" indent="0" algn="just">
              <a:buNone/>
            </a:pPr>
            <a:r>
              <a:rPr lang="en-US" sz="2000" dirty="0"/>
              <a:t>Q is empty =&gt; End</a:t>
            </a:r>
          </a:p>
          <a:p>
            <a:pPr marL="0" indent="0" algn="just">
              <a:buNone/>
            </a:pPr>
            <a:r>
              <a:rPr lang="en-US" sz="2000" dirty="0" err="1"/>
              <a:t>Dist</a:t>
            </a:r>
            <a:r>
              <a:rPr lang="en-US" sz="2000" dirty="0"/>
              <a:t>= (0, 12, 11, 9, 4)</a:t>
            </a:r>
          </a:p>
          <a:p>
            <a:pPr marL="0" indent="0" algn="just">
              <a:buNone/>
            </a:pPr>
            <a:r>
              <a:rPr lang="en-US" sz="2000" dirty="0"/>
              <a:t>P=(Null, 4, 5, 5, 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17</a:t>
            </a:fld>
            <a:endParaRPr lang="fr-FR"/>
          </a:p>
        </p:txBody>
      </p:sp>
      <p:sp>
        <p:nvSpPr>
          <p:cNvPr id="6" name="Oval 5">
            <a:extLst>
              <a:ext uri="{FF2B5EF4-FFF2-40B4-BE49-F238E27FC236}">
                <a16:creationId xmlns:a16="http://schemas.microsoft.com/office/drawing/2014/main" id="{82B8331D-44E6-4A46-A075-8EE8618A9E57}"/>
              </a:ext>
            </a:extLst>
          </p:cNvPr>
          <p:cNvSpPr/>
          <p:nvPr/>
        </p:nvSpPr>
        <p:spPr>
          <a:xfrm>
            <a:off x="5148064"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407CEF0A-49D0-4A91-A6B6-3C5FEA108769}"/>
              </a:ext>
            </a:extLst>
          </p:cNvPr>
          <p:cNvSpPr/>
          <p:nvPr/>
        </p:nvSpPr>
        <p:spPr>
          <a:xfrm>
            <a:off x="5148064"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54412BF0-57F4-4781-B8D8-61428C774F68}"/>
              </a:ext>
            </a:extLst>
          </p:cNvPr>
          <p:cNvSpPr/>
          <p:nvPr/>
        </p:nvSpPr>
        <p:spPr>
          <a:xfrm>
            <a:off x="7084449"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65F8758C-E906-4472-AF0A-68484986DCA4}"/>
              </a:ext>
            </a:extLst>
          </p:cNvPr>
          <p:cNvSpPr/>
          <p:nvPr/>
        </p:nvSpPr>
        <p:spPr>
          <a:xfrm>
            <a:off x="7084449"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EB465CC0-82D2-4FC1-9688-14E7EEED26EE}"/>
              </a:ext>
            </a:extLst>
          </p:cNvPr>
          <p:cNvSpPr/>
          <p:nvPr/>
        </p:nvSpPr>
        <p:spPr>
          <a:xfrm>
            <a:off x="6084168" y="281269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2" name="Straight Arrow Connector 11">
            <a:extLst>
              <a:ext uri="{FF2B5EF4-FFF2-40B4-BE49-F238E27FC236}">
                <a16:creationId xmlns:a16="http://schemas.microsoft.com/office/drawing/2014/main" id="{5D75EDF1-423B-42EF-B208-0EFE888C8966}"/>
              </a:ext>
            </a:extLst>
          </p:cNvPr>
          <p:cNvCxnSpPr>
            <a:stCxn id="6" idx="6"/>
            <a:endCxn id="9"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AB0B2A6E-0A08-4609-B903-4DD91F952437}"/>
              </a:ext>
            </a:extLst>
          </p:cNvPr>
          <p:cNvCxnSpPr>
            <a:stCxn id="6" idx="4"/>
            <a:endCxn id="7"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3E11037-D91D-4246-B97C-992197DF77D0}"/>
              </a:ext>
            </a:extLst>
          </p:cNvPr>
          <p:cNvCxnSpPr>
            <a:stCxn id="8" idx="2"/>
            <a:endCxn id="7"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CDF2D6DD-9D7E-482C-B3A4-F77F4E27BFE0}"/>
              </a:ext>
            </a:extLst>
          </p:cNvPr>
          <p:cNvCxnSpPr>
            <a:stCxn id="8" idx="1"/>
            <a:endCxn id="10"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D43B7F6-F545-43D7-8772-8D4B701F0EED}"/>
              </a:ext>
            </a:extLst>
          </p:cNvPr>
          <p:cNvCxnSpPr>
            <a:stCxn id="10" idx="3"/>
            <a:endCxn id="7"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B8DDC634-0EE6-498B-AA2C-BC88776639D0}"/>
              </a:ext>
            </a:extLst>
          </p:cNvPr>
          <p:cNvCxnSpPr>
            <a:cxnSpLocks/>
            <a:stCxn id="10" idx="2"/>
            <a:endCxn id="6"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E0954CF8-461E-46DE-9CFD-3317354AE43F}"/>
              </a:ext>
            </a:extLst>
          </p:cNvPr>
          <p:cNvCxnSpPr>
            <a:stCxn id="9" idx="3"/>
            <a:endCxn id="10"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D9CA0D1-F11F-4DBB-97DA-21E53FDCE044}"/>
              </a:ext>
            </a:extLst>
          </p:cNvPr>
          <p:cNvCxnSpPr>
            <a:stCxn id="9" idx="4"/>
            <a:endCxn id="8"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CE5D4ABD-87EB-4E5D-B9B4-01EEF46ABF4B}"/>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31" name="TextBox 30">
            <a:extLst>
              <a:ext uri="{FF2B5EF4-FFF2-40B4-BE49-F238E27FC236}">
                <a16:creationId xmlns:a16="http://schemas.microsoft.com/office/drawing/2014/main" id="{BF1CA7F8-3776-4180-856F-6712A10E4E75}"/>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32" name="TextBox 31">
            <a:extLst>
              <a:ext uri="{FF2B5EF4-FFF2-40B4-BE49-F238E27FC236}">
                <a16:creationId xmlns:a16="http://schemas.microsoft.com/office/drawing/2014/main" id="{32481AB0-8884-4E5F-A4AB-C6201CB6903A}"/>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33" name="TextBox 32">
            <a:extLst>
              <a:ext uri="{FF2B5EF4-FFF2-40B4-BE49-F238E27FC236}">
                <a16:creationId xmlns:a16="http://schemas.microsoft.com/office/drawing/2014/main" id="{D8CC6E52-C3DD-4FA1-8D04-0B9CF567D90E}"/>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34" name="TextBox 33">
            <a:extLst>
              <a:ext uri="{FF2B5EF4-FFF2-40B4-BE49-F238E27FC236}">
                <a16:creationId xmlns:a16="http://schemas.microsoft.com/office/drawing/2014/main" id="{F36C1F2C-70B1-43AE-ACA8-0364B008F8A2}"/>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35" name="TextBox 34">
            <a:extLst>
              <a:ext uri="{FF2B5EF4-FFF2-40B4-BE49-F238E27FC236}">
                <a16:creationId xmlns:a16="http://schemas.microsoft.com/office/drawing/2014/main" id="{A6FEB303-0EE7-4740-B542-8D18FBDDA72C}"/>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36" name="TextBox 35">
            <a:extLst>
              <a:ext uri="{FF2B5EF4-FFF2-40B4-BE49-F238E27FC236}">
                <a16:creationId xmlns:a16="http://schemas.microsoft.com/office/drawing/2014/main" id="{E7626074-DC6A-412E-968C-5ED969749C69}"/>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37" name="TextBox 36">
            <a:extLst>
              <a:ext uri="{FF2B5EF4-FFF2-40B4-BE49-F238E27FC236}">
                <a16:creationId xmlns:a16="http://schemas.microsoft.com/office/drawing/2014/main" id="{89F1B272-7B1D-413A-BB3D-A08E330E8E9A}"/>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26" name="Oval 25">
            <a:extLst>
              <a:ext uri="{FF2B5EF4-FFF2-40B4-BE49-F238E27FC236}">
                <a16:creationId xmlns:a16="http://schemas.microsoft.com/office/drawing/2014/main" id="{6C85B1AA-7110-467A-A5B6-A42C76971769}"/>
              </a:ext>
            </a:extLst>
          </p:cNvPr>
          <p:cNvSpPr/>
          <p:nvPr/>
        </p:nvSpPr>
        <p:spPr>
          <a:xfrm>
            <a:off x="5148064"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8" name="Oval 27">
            <a:extLst>
              <a:ext uri="{FF2B5EF4-FFF2-40B4-BE49-F238E27FC236}">
                <a16:creationId xmlns:a16="http://schemas.microsoft.com/office/drawing/2014/main" id="{5FCA2C9B-7B87-4AD0-8169-05E50838C024}"/>
              </a:ext>
            </a:extLst>
          </p:cNvPr>
          <p:cNvSpPr/>
          <p:nvPr/>
        </p:nvSpPr>
        <p:spPr>
          <a:xfrm>
            <a:off x="5148064" y="357301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8" name="Oval 37">
            <a:extLst>
              <a:ext uri="{FF2B5EF4-FFF2-40B4-BE49-F238E27FC236}">
                <a16:creationId xmlns:a16="http://schemas.microsoft.com/office/drawing/2014/main" id="{0CEAD1D8-4A60-409B-9BEE-7DA5DF83029A}"/>
              </a:ext>
            </a:extLst>
          </p:cNvPr>
          <p:cNvSpPr/>
          <p:nvPr/>
        </p:nvSpPr>
        <p:spPr>
          <a:xfrm>
            <a:off x="7084449"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9" name="Oval 38">
            <a:extLst>
              <a:ext uri="{FF2B5EF4-FFF2-40B4-BE49-F238E27FC236}">
                <a16:creationId xmlns:a16="http://schemas.microsoft.com/office/drawing/2014/main" id="{9816B338-1CEA-4154-8ACD-341E7932F7D7}"/>
              </a:ext>
            </a:extLst>
          </p:cNvPr>
          <p:cNvSpPr/>
          <p:nvPr/>
        </p:nvSpPr>
        <p:spPr>
          <a:xfrm>
            <a:off x="7084449"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0" name="Oval 39">
            <a:extLst>
              <a:ext uri="{FF2B5EF4-FFF2-40B4-BE49-F238E27FC236}">
                <a16:creationId xmlns:a16="http://schemas.microsoft.com/office/drawing/2014/main" id="{56E3AD95-F886-4FB1-8D75-FB313704A68B}"/>
              </a:ext>
            </a:extLst>
          </p:cNvPr>
          <p:cNvSpPr/>
          <p:nvPr/>
        </p:nvSpPr>
        <p:spPr>
          <a:xfrm>
            <a:off x="6084168" y="281269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41" name="Straight Arrow Connector 40">
            <a:extLst>
              <a:ext uri="{FF2B5EF4-FFF2-40B4-BE49-F238E27FC236}">
                <a16:creationId xmlns:a16="http://schemas.microsoft.com/office/drawing/2014/main" id="{F30B59B6-7F6B-433E-B4E5-BEEFB7517C54}"/>
              </a:ext>
            </a:extLst>
          </p:cNvPr>
          <p:cNvCxnSpPr>
            <a:stCxn id="26" idx="6"/>
            <a:endCxn id="39"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179FAF2A-48CA-4225-8234-2014E20E3116}"/>
              </a:ext>
            </a:extLst>
          </p:cNvPr>
          <p:cNvCxnSpPr>
            <a:stCxn id="26" idx="4"/>
            <a:endCxn id="28"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93E2DB15-C351-44A9-8F75-427FB1B6B34E}"/>
              </a:ext>
            </a:extLst>
          </p:cNvPr>
          <p:cNvCxnSpPr>
            <a:stCxn id="38" idx="2"/>
            <a:endCxn id="28"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46D22A40-DC02-4C11-B2CD-DEAF41C11183}"/>
              </a:ext>
            </a:extLst>
          </p:cNvPr>
          <p:cNvCxnSpPr>
            <a:stCxn id="38" idx="1"/>
            <a:endCxn id="40"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FCF75476-A3D6-4CB0-8692-1B93AE47063F}"/>
              </a:ext>
            </a:extLst>
          </p:cNvPr>
          <p:cNvCxnSpPr>
            <a:stCxn id="40" idx="3"/>
            <a:endCxn id="28"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58BE6715-4A3C-41E3-9CFB-1F40B71DB112}"/>
              </a:ext>
            </a:extLst>
          </p:cNvPr>
          <p:cNvCxnSpPr>
            <a:cxnSpLocks/>
            <a:stCxn id="40" idx="2"/>
            <a:endCxn id="26"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F379EC4-5DC6-4D56-AFF5-29717EB9ADDE}"/>
              </a:ext>
            </a:extLst>
          </p:cNvPr>
          <p:cNvCxnSpPr>
            <a:stCxn id="39" idx="3"/>
            <a:endCxn id="40"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DABDEFC2-5AC6-44EB-B9A8-D39A5BD4BC85}"/>
              </a:ext>
            </a:extLst>
          </p:cNvPr>
          <p:cNvCxnSpPr>
            <a:stCxn id="39" idx="4"/>
            <a:endCxn id="38"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42084D2B-8027-43B0-9300-0176961AB3D5}"/>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50" name="TextBox 49">
            <a:extLst>
              <a:ext uri="{FF2B5EF4-FFF2-40B4-BE49-F238E27FC236}">
                <a16:creationId xmlns:a16="http://schemas.microsoft.com/office/drawing/2014/main" id="{24083BED-D241-4712-9338-ACA8F351278D}"/>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51" name="TextBox 50">
            <a:extLst>
              <a:ext uri="{FF2B5EF4-FFF2-40B4-BE49-F238E27FC236}">
                <a16:creationId xmlns:a16="http://schemas.microsoft.com/office/drawing/2014/main" id="{31698091-41B1-4335-86FF-76FE0C09FB52}"/>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52" name="TextBox 51">
            <a:extLst>
              <a:ext uri="{FF2B5EF4-FFF2-40B4-BE49-F238E27FC236}">
                <a16:creationId xmlns:a16="http://schemas.microsoft.com/office/drawing/2014/main" id="{328DD9D9-CFB3-4BDC-ADB3-A0227DA4C4ED}"/>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53" name="TextBox 52">
            <a:extLst>
              <a:ext uri="{FF2B5EF4-FFF2-40B4-BE49-F238E27FC236}">
                <a16:creationId xmlns:a16="http://schemas.microsoft.com/office/drawing/2014/main" id="{BC92C89B-E453-4A07-B96C-7EA8110046E5}"/>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54" name="TextBox 53">
            <a:extLst>
              <a:ext uri="{FF2B5EF4-FFF2-40B4-BE49-F238E27FC236}">
                <a16:creationId xmlns:a16="http://schemas.microsoft.com/office/drawing/2014/main" id="{45961C22-C926-43E0-970F-F3DD3F7A283F}"/>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F0FB52B7-0A33-4E3C-B0B1-656296C47168}"/>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56" name="TextBox 55">
            <a:extLst>
              <a:ext uri="{FF2B5EF4-FFF2-40B4-BE49-F238E27FC236}">
                <a16:creationId xmlns:a16="http://schemas.microsoft.com/office/drawing/2014/main" id="{E3696BBA-BC93-407A-92A7-49CBE729EDCA}"/>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57" name="TextBox 56">
            <a:extLst>
              <a:ext uri="{FF2B5EF4-FFF2-40B4-BE49-F238E27FC236}">
                <a16:creationId xmlns:a16="http://schemas.microsoft.com/office/drawing/2014/main" id="{CDAE67EB-2F62-44ED-B704-93E698032E47}"/>
              </a:ext>
            </a:extLst>
          </p:cNvPr>
          <p:cNvSpPr txBox="1"/>
          <p:nvPr/>
        </p:nvSpPr>
        <p:spPr>
          <a:xfrm>
            <a:off x="5140016" y="1722921"/>
            <a:ext cx="300082" cy="369332"/>
          </a:xfrm>
          <a:prstGeom prst="rect">
            <a:avLst/>
          </a:prstGeom>
          <a:noFill/>
        </p:spPr>
        <p:txBody>
          <a:bodyPr wrap="square" rtlCol="0">
            <a:spAutoFit/>
          </a:bodyPr>
          <a:lstStyle/>
          <a:p>
            <a:r>
              <a:rPr lang="en-US" b="1" dirty="0">
                <a:solidFill>
                  <a:srgbClr val="FF0000"/>
                </a:solidFill>
              </a:rPr>
              <a:t>0</a:t>
            </a:r>
          </a:p>
        </p:txBody>
      </p:sp>
      <p:sp>
        <p:nvSpPr>
          <p:cNvPr id="58" name="TextBox 57">
            <a:extLst>
              <a:ext uri="{FF2B5EF4-FFF2-40B4-BE49-F238E27FC236}">
                <a16:creationId xmlns:a16="http://schemas.microsoft.com/office/drawing/2014/main" id="{18C85374-005C-4948-844F-351709BFAEC2}"/>
              </a:ext>
            </a:extLst>
          </p:cNvPr>
          <p:cNvSpPr txBox="1"/>
          <p:nvPr/>
        </p:nvSpPr>
        <p:spPr>
          <a:xfrm>
            <a:off x="7114428" y="1701927"/>
            <a:ext cx="300082" cy="369332"/>
          </a:xfrm>
          <a:prstGeom prst="rect">
            <a:avLst/>
          </a:prstGeom>
          <a:noFill/>
        </p:spPr>
        <p:txBody>
          <a:bodyPr wrap="square" rtlCol="0">
            <a:spAutoFit/>
          </a:bodyPr>
          <a:lstStyle/>
          <a:p>
            <a:r>
              <a:rPr lang="en-US" b="1" dirty="0">
                <a:solidFill>
                  <a:srgbClr val="FF0000"/>
                </a:solidFill>
              </a:rPr>
              <a:t>4</a:t>
            </a:r>
          </a:p>
        </p:txBody>
      </p:sp>
      <p:sp>
        <p:nvSpPr>
          <p:cNvPr id="59" name="TextBox 58">
            <a:extLst>
              <a:ext uri="{FF2B5EF4-FFF2-40B4-BE49-F238E27FC236}">
                <a16:creationId xmlns:a16="http://schemas.microsoft.com/office/drawing/2014/main" id="{EC458786-4ABD-4F2E-8467-C0BE5E53639E}"/>
              </a:ext>
            </a:extLst>
          </p:cNvPr>
          <p:cNvSpPr txBox="1"/>
          <p:nvPr/>
        </p:nvSpPr>
        <p:spPr>
          <a:xfrm>
            <a:off x="6136895" y="3286050"/>
            <a:ext cx="495157" cy="369332"/>
          </a:xfrm>
          <a:prstGeom prst="rect">
            <a:avLst/>
          </a:prstGeom>
          <a:noFill/>
        </p:spPr>
        <p:txBody>
          <a:bodyPr wrap="square" rtlCol="0">
            <a:spAutoFit/>
          </a:bodyPr>
          <a:lstStyle/>
          <a:p>
            <a:r>
              <a:rPr lang="en-US" b="1" dirty="0">
                <a:solidFill>
                  <a:srgbClr val="FF0000"/>
                </a:solidFill>
              </a:rPr>
              <a:t>9</a:t>
            </a:r>
          </a:p>
        </p:txBody>
      </p:sp>
      <p:sp>
        <p:nvSpPr>
          <p:cNvPr id="60" name="TextBox 59">
            <a:extLst>
              <a:ext uri="{FF2B5EF4-FFF2-40B4-BE49-F238E27FC236}">
                <a16:creationId xmlns:a16="http://schemas.microsoft.com/office/drawing/2014/main" id="{6FFF2FC7-F39C-4526-94D8-C38B7311B44F}"/>
              </a:ext>
            </a:extLst>
          </p:cNvPr>
          <p:cNvSpPr txBox="1"/>
          <p:nvPr/>
        </p:nvSpPr>
        <p:spPr>
          <a:xfrm>
            <a:off x="7084448" y="4074921"/>
            <a:ext cx="495157" cy="369332"/>
          </a:xfrm>
          <a:prstGeom prst="rect">
            <a:avLst/>
          </a:prstGeom>
          <a:noFill/>
        </p:spPr>
        <p:txBody>
          <a:bodyPr wrap="square" rtlCol="0">
            <a:spAutoFit/>
          </a:bodyPr>
          <a:lstStyle/>
          <a:p>
            <a:r>
              <a:rPr lang="en-US" b="1" dirty="0">
                <a:solidFill>
                  <a:srgbClr val="FF0000"/>
                </a:solidFill>
              </a:rPr>
              <a:t>11</a:t>
            </a:r>
          </a:p>
        </p:txBody>
      </p:sp>
      <p:sp>
        <p:nvSpPr>
          <p:cNvPr id="61" name="TextBox 60">
            <a:extLst>
              <a:ext uri="{FF2B5EF4-FFF2-40B4-BE49-F238E27FC236}">
                <a16:creationId xmlns:a16="http://schemas.microsoft.com/office/drawing/2014/main" id="{CBFF12C9-69B6-4D92-B065-01FF3C07A8A4}"/>
              </a:ext>
            </a:extLst>
          </p:cNvPr>
          <p:cNvSpPr txBox="1"/>
          <p:nvPr/>
        </p:nvSpPr>
        <p:spPr>
          <a:xfrm>
            <a:off x="5042478" y="4120700"/>
            <a:ext cx="495157" cy="369332"/>
          </a:xfrm>
          <a:prstGeom prst="rect">
            <a:avLst/>
          </a:prstGeom>
          <a:noFill/>
        </p:spPr>
        <p:txBody>
          <a:bodyPr wrap="square" rtlCol="0">
            <a:spAutoFit/>
          </a:bodyPr>
          <a:lstStyle/>
          <a:p>
            <a:r>
              <a:rPr lang="en-US" b="1" dirty="0">
                <a:solidFill>
                  <a:srgbClr val="FF0000"/>
                </a:solidFill>
              </a:rPr>
              <a:t>12</a:t>
            </a:r>
          </a:p>
        </p:txBody>
      </p:sp>
    </p:spTree>
    <p:extLst>
      <p:ext uri="{BB962C8B-B14F-4D97-AF65-F5344CB8AC3E}">
        <p14:creationId xmlns:p14="http://schemas.microsoft.com/office/powerpoint/2010/main" val="714563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Exercise 1:</a:t>
            </a:r>
          </a:p>
          <a:p>
            <a:pPr marL="0" indent="0" algn="just">
              <a:buNone/>
            </a:pPr>
            <a:r>
              <a:rPr lang="en-US" sz="2000" dirty="0"/>
              <a:t>Find the shortest path from 3 to all the others vertices.</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18</a:t>
            </a:fld>
            <a:endParaRPr lang="fr-FR"/>
          </a:p>
        </p:txBody>
      </p:sp>
      <p:pic>
        <p:nvPicPr>
          <p:cNvPr id="26" name="Picture 25">
            <a:extLst>
              <a:ext uri="{FF2B5EF4-FFF2-40B4-BE49-F238E27FC236}">
                <a16:creationId xmlns:a16="http://schemas.microsoft.com/office/drawing/2014/main" id="{15F9DF28-89C2-4654-9429-0200579E5C0B}"/>
              </a:ext>
            </a:extLst>
          </p:cNvPr>
          <p:cNvPicPr>
            <a:picLocks noChangeAspect="1"/>
          </p:cNvPicPr>
          <p:nvPr/>
        </p:nvPicPr>
        <p:blipFill>
          <a:blip r:embed="rId3"/>
          <a:stretch>
            <a:fillRect/>
          </a:stretch>
        </p:blipFill>
        <p:spPr>
          <a:xfrm>
            <a:off x="2627784" y="2462274"/>
            <a:ext cx="3371850" cy="3143250"/>
          </a:xfrm>
          <a:prstGeom prst="rect">
            <a:avLst/>
          </a:prstGeom>
        </p:spPr>
      </p:pic>
    </p:spTree>
    <p:extLst>
      <p:ext uri="{BB962C8B-B14F-4D97-AF65-F5344CB8AC3E}">
        <p14:creationId xmlns:p14="http://schemas.microsoft.com/office/powerpoint/2010/main" val="459114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endParaRPr lang="en-US" sz="2000" dirty="0"/>
          </a:p>
          <a:p>
            <a:pPr marL="0" indent="0" algn="just">
              <a:buNone/>
            </a:pPr>
            <a:r>
              <a:rPr lang="en-US" sz="2000" dirty="0"/>
              <a:t>Initialization</a:t>
            </a:r>
          </a:p>
          <a:p>
            <a:pPr marL="0" indent="0" algn="just">
              <a:buNone/>
            </a:pPr>
            <a:r>
              <a:rPr lang="en-US" sz="2000" dirty="0" err="1"/>
              <a:t>Dist</a:t>
            </a:r>
            <a:r>
              <a:rPr lang="en-US" sz="2000" dirty="0"/>
              <a:t>=(∞,∞, 0, ∞, ∞, ∞)</a:t>
            </a:r>
          </a:p>
          <a:p>
            <a:pPr marL="0" indent="0" algn="just">
              <a:buNone/>
            </a:pPr>
            <a:r>
              <a:rPr lang="en-US" sz="2000" dirty="0"/>
              <a:t>P=(Null, Null, Null, Null, Null)</a:t>
            </a:r>
          </a:p>
          <a:p>
            <a:pPr marL="0" indent="0" algn="just">
              <a:buNone/>
            </a:pPr>
            <a:r>
              <a:rPr lang="en-US" sz="2000" dirty="0"/>
              <a:t>Q={1,2,3,4,5}</a:t>
            </a:r>
          </a:p>
          <a:p>
            <a:pPr marL="0" indent="0" algn="just">
              <a:buNone/>
            </a:pPr>
            <a:r>
              <a:rPr lang="en-US" sz="2000" dirty="0"/>
              <a:t>S={}</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19</a:t>
            </a:fld>
            <a:endParaRPr lang="fr-FR"/>
          </a:p>
        </p:txBody>
      </p:sp>
      <p:sp>
        <p:nvSpPr>
          <p:cNvPr id="6" name="Oval 5">
            <a:extLst>
              <a:ext uri="{FF2B5EF4-FFF2-40B4-BE49-F238E27FC236}">
                <a16:creationId xmlns:a16="http://schemas.microsoft.com/office/drawing/2014/main" id="{2373CD80-E1FC-4F50-AC1A-7D5B23047C12}"/>
              </a:ext>
            </a:extLst>
          </p:cNvPr>
          <p:cNvSpPr/>
          <p:nvPr/>
        </p:nvSpPr>
        <p:spPr>
          <a:xfrm>
            <a:off x="5148064" y="213285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Oval 6">
            <a:extLst>
              <a:ext uri="{FF2B5EF4-FFF2-40B4-BE49-F238E27FC236}">
                <a16:creationId xmlns:a16="http://schemas.microsoft.com/office/drawing/2014/main" id="{69158A91-4C07-4C02-90A0-873D7F9EAF68}"/>
              </a:ext>
            </a:extLst>
          </p:cNvPr>
          <p:cNvSpPr/>
          <p:nvPr/>
        </p:nvSpPr>
        <p:spPr>
          <a:xfrm>
            <a:off x="5148064" y="357301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Oval 7">
            <a:extLst>
              <a:ext uri="{FF2B5EF4-FFF2-40B4-BE49-F238E27FC236}">
                <a16:creationId xmlns:a16="http://schemas.microsoft.com/office/drawing/2014/main" id="{CB29B10C-B36F-4BA7-B360-1495CE15A110}"/>
              </a:ext>
            </a:extLst>
          </p:cNvPr>
          <p:cNvSpPr/>
          <p:nvPr/>
        </p:nvSpPr>
        <p:spPr>
          <a:xfrm>
            <a:off x="7084449" y="357301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9" name="Oval 8">
            <a:extLst>
              <a:ext uri="{FF2B5EF4-FFF2-40B4-BE49-F238E27FC236}">
                <a16:creationId xmlns:a16="http://schemas.microsoft.com/office/drawing/2014/main" id="{80171DE3-BEDB-4E31-A2B6-986CD9551425}"/>
              </a:ext>
            </a:extLst>
          </p:cNvPr>
          <p:cNvSpPr/>
          <p:nvPr/>
        </p:nvSpPr>
        <p:spPr>
          <a:xfrm>
            <a:off x="7084449" y="213285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0" name="Oval 9">
            <a:extLst>
              <a:ext uri="{FF2B5EF4-FFF2-40B4-BE49-F238E27FC236}">
                <a16:creationId xmlns:a16="http://schemas.microsoft.com/office/drawing/2014/main" id="{9FDDFDF3-2FED-420D-8AF6-5784A4D24FA3}"/>
              </a:ext>
            </a:extLst>
          </p:cNvPr>
          <p:cNvSpPr/>
          <p:nvPr/>
        </p:nvSpPr>
        <p:spPr>
          <a:xfrm>
            <a:off x="6084168" y="281269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11" name="Straight Arrow Connector 10">
            <a:extLst>
              <a:ext uri="{FF2B5EF4-FFF2-40B4-BE49-F238E27FC236}">
                <a16:creationId xmlns:a16="http://schemas.microsoft.com/office/drawing/2014/main" id="{285FE413-94D5-4F56-A7BE-AE56A9D0E00F}"/>
              </a:ext>
            </a:extLst>
          </p:cNvPr>
          <p:cNvCxnSpPr>
            <a:stCxn id="6" idx="6"/>
            <a:endCxn id="9"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2A30FFD-7F77-46E1-8A79-556DA8BFF533}"/>
              </a:ext>
            </a:extLst>
          </p:cNvPr>
          <p:cNvCxnSpPr>
            <a:stCxn id="6" idx="4"/>
            <a:endCxn id="7"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C57611F-448E-41E7-848A-6F63BBD81C79}"/>
              </a:ext>
            </a:extLst>
          </p:cNvPr>
          <p:cNvCxnSpPr>
            <a:stCxn id="8" idx="2"/>
            <a:endCxn id="7"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61BC7645-538F-4FBF-B9DA-3A6167B55726}"/>
              </a:ext>
            </a:extLst>
          </p:cNvPr>
          <p:cNvCxnSpPr>
            <a:stCxn id="8" idx="1"/>
            <a:endCxn id="10"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2C5D61C7-A162-4739-8370-1CA38DE1E3DD}"/>
              </a:ext>
            </a:extLst>
          </p:cNvPr>
          <p:cNvCxnSpPr>
            <a:stCxn id="10" idx="3"/>
            <a:endCxn id="7"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B5A7DE0D-0235-4598-A319-E9B1F9276AF5}"/>
              </a:ext>
            </a:extLst>
          </p:cNvPr>
          <p:cNvCxnSpPr>
            <a:cxnSpLocks/>
            <a:stCxn id="10" idx="2"/>
            <a:endCxn id="6"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DC7A8926-C511-456D-9CCB-7C22F06A0762}"/>
              </a:ext>
            </a:extLst>
          </p:cNvPr>
          <p:cNvCxnSpPr>
            <a:stCxn id="9" idx="3"/>
            <a:endCxn id="10"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25BDBBE-5C43-4E5B-803D-E668F9C696C1}"/>
              </a:ext>
            </a:extLst>
          </p:cNvPr>
          <p:cNvCxnSpPr>
            <a:stCxn id="9" idx="4"/>
            <a:endCxn id="8"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8C7908D-814E-4533-A0BF-4583F733E98A}"/>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20" name="TextBox 19">
            <a:extLst>
              <a:ext uri="{FF2B5EF4-FFF2-40B4-BE49-F238E27FC236}">
                <a16:creationId xmlns:a16="http://schemas.microsoft.com/office/drawing/2014/main" id="{70306CFE-E6C9-4BFD-A3A4-15B48F888E40}"/>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21" name="TextBox 20">
            <a:extLst>
              <a:ext uri="{FF2B5EF4-FFF2-40B4-BE49-F238E27FC236}">
                <a16:creationId xmlns:a16="http://schemas.microsoft.com/office/drawing/2014/main" id="{255BE8F3-6DA5-4FA7-BB38-7C97593218B8}"/>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22" name="TextBox 21">
            <a:extLst>
              <a:ext uri="{FF2B5EF4-FFF2-40B4-BE49-F238E27FC236}">
                <a16:creationId xmlns:a16="http://schemas.microsoft.com/office/drawing/2014/main" id="{832D6021-C6F8-4399-A123-36D8C89806AA}"/>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23" name="TextBox 22">
            <a:extLst>
              <a:ext uri="{FF2B5EF4-FFF2-40B4-BE49-F238E27FC236}">
                <a16:creationId xmlns:a16="http://schemas.microsoft.com/office/drawing/2014/main" id="{DB84F538-4A73-450F-AD42-55F0FD574276}"/>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24" name="TextBox 23">
            <a:extLst>
              <a:ext uri="{FF2B5EF4-FFF2-40B4-BE49-F238E27FC236}">
                <a16:creationId xmlns:a16="http://schemas.microsoft.com/office/drawing/2014/main" id="{9A6425C9-08A1-4D73-8162-8E2FA8D79CD7}"/>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25" name="TextBox 24">
            <a:extLst>
              <a:ext uri="{FF2B5EF4-FFF2-40B4-BE49-F238E27FC236}">
                <a16:creationId xmlns:a16="http://schemas.microsoft.com/office/drawing/2014/main" id="{B61F70E9-54E7-46F0-A483-0AB56DC6143E}"/>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26" name="TextBox 25">
            <a:extLst>
              <a:ext uri="{FF2B5EF4-FFF2-40B4-BE49-F238E27FC236}">
                <a16:creationId xmlns:a16="http://schemas.microsoft.com/office/drawing/2014/main" id="{1DB73BC5-7455-4D88-B05E-B1AF258D234A}"/>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27" name="TextBox 26">
            <a:extLst>
              <a:ext uri="{FF2B5EF4-FFF2-40B4-BE49-F238E27FC236}">
                <a16:creationId xmlns:a16="http://schemas.microsoft.com/office/drawing/2014/main" id="{CC221E91-2224-4977-9A46-F7D0E77F7A18}"/>
              </a:ext>
            </a:extLst>
          </p:cNvPr>
          <p:cNvSpPr txBox="1"/>
          <p:nvPr/>
        </p:nvSpPr>
        <p:spPr>
          <a:xfrm>
            <a:off x="7143768" y="410476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92364B6A-E6A8-47B5-AF08-16327D8BA3AF}"/>
              </a:ext>
            </a:extLst>
          </p:cNvPr>
          <p:cNvSpPr txBox="1"/>
          <p:nvPr/>
        </p:nvSpPr>
        <p:spPr>
          <a:xfrm>
            <a:off x="7114428" y="1722921"/>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81211163-8B97-451A-B899-ACE6F1FABA83}"/>
              </a:ext>
            </a:extLst>
          </p:cNvPr>
          <p:cNvSpPr txBox="1"/>
          <p:nvPr/>
        </p:nvSpPr>
        <p:spPr>
          <a:xfrm>
            <a:off x="6120176" y="3203684"/>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44DAAF97-4DC6-4832-B5B3-1E07EDCD5A97}"/>
              </a:ext>
            </a:extLst>
          </p:cNvPr>
          <p:cNvSpPr txBox="1"/>
          <p:nvPr/>
        </p:nvSpPr>
        <p:spPr>
          <a:xfrm>
            <a:off x="5109077" y="1787469"/>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EBFA8BF0-4914-464B-83FD-71400011FB75}"/>
              </a:ext>
            </a:extLst>
          </p:cNvPr>
          <p:cNvSpPr txBox="1"/>
          <p:nvPr/>
        </p:nvSpPr>
        <p:spPr>
          <a:xfrm>
            <a:off x="5140016" y="4150413"/>
            <a:ext cx="300082" cy="369332"/>
          </a:xfrm>
          <a:prstGeom prst="rect">
            <a:avLst/>
          </a:prstGeom>
          <a:noFill/>
        </p:spPr>
        <p:txBody>
          <a:bodyPr wrap="square" rtlCol="0">
            <a:spAutoFit/>
          </a:bodyPr>
          <a:lstStyle/>
          <a:p>
            <a:r>
              <a:rPr lang="en-US" b="1" dirty="0">
                <a:solidFill>
                  <a:srgbClr val="FF0000"/>
                </a:solidFill>
              </a:rPr>
              <a:t>∞</a:t>
            </a:r>
          </a:p>
        </p:txBody>
      </p:sp>
    </p:spTree>
    <p:extLst>
      <p:ext uri="{BB962C8B-B14F-4D97-AF65-F5344CB8AC3E}">
        <p14:creationId xmlns:p14="http://schemas.microsoft.com/office/powerpoint/2010/main" val="74898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Shortest Path Algorithms</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algn="just"/>
            <a:r>
              <a:rPr lang="en-US" sz="2000" dirty="0"/>
              <a:t>Shortest path algorithms are a family of algorithms designed to solve the shortest path problem. </a:t>
            </a:r>
          </a:p>
          <a:p>
            <a:pPr algn="just"/>
            <a:r>
              <a:rPr lang="en-US" sz="2000" dirty="0"/>
              <a:t>The shortest path problem is something most people have some intuitive familiarity with: given two points, A and B, what is the shortest path between them? </a:t>
            </a:r>
          </a:p>
          <a:p>
            <a:pPr algn="just"/>
            <a:r>
              <a:rPr lang="en-US" sz="2000" dirty="0"/>
              <a:t>Shortest path algorithms have many applications. Mapping software like Google or Apple maps makes use of shortest path algorithms. They are also important for road network, operations, and logistics research. Shortest path algorithms are also very important for computer networks, like the Internet.</a:t>
            </a:r>
          </a:p>
          <a:p>
            <a:pPr algn="just"/>
            <a:endParaRPr lang="en-US" sz="2000" dirty="0"/>
          </a:p>
          <a:p>
            <a:pPr algn="just"/>
            <a:r>
              <a:rPr lang="en-US" sz="2000" dirty="0"/>
              <a:t>Any software that helps you choose a route uses some form of a shortest path algorithm. Google Maps, for instance, has you put in a starting point and an ending point and will solve the shortest path problem for you.</a:t>
            </a:r>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2</a:t>
            </a:fld>
            <a:endParaRPr lang="fr-FR"/>
          </a:p>
        </p:txBody>
      </p:sp>
    </p:spTree>
    <p:extLst>
      <p:ext uri="{BB962C8B-B14F-4D97-AF65-F5344CB8AC3E}">
        <p14:creationId xmlns:p14="http://schemas.microsoft.com/office/powerpoint/2010/main" val="3830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fontScale="85000" lnSpcReduction="20000"/>
          </a:bodyPr>
          <a:lstStyle/>
          <a:p>
            <a:pPr marL="0" indent="0" algn="just">
              <a:buNone/>
            </a:pPr>
            <a:r>
              <a:rPr lang="en-US" sz="2000" dirty="0"/>
              <a:t>Example:</a:t>
            </a:r>
          </a:p>
          <a:p>
            <a:pPr marL="0" indent="0" algn="just">
              <a:buNone/>
            </a:pPr>
            <a:r>
              <a:rPr lang="en-US" sz="2000" dirty="0"/>
              <a:t>Iteration 1</a:t>
            </a:r>
          </a:p>
          <a:p>
            <a:pPr marL="0" indent="0" algn="just">
              <a:buNone/>
            </a:pPr>
            <a:r>
              <a:rPr lang="en-US" sz="2000" dirty="0"/>
              <a:t>From Q we choose v=3 (</a:t>
            </a:r>
            <a:r>
              <a:rPr lang="en-US" sz="2000" dirty="0" err="1"/>
              <a:t>dist</a:t>
            </a:r>
            <a:r>
              <a:rPr lang="en-US" sz="2000" dirty="0"/>
              <a:t>(3)=0);</a:t>
            </a:r>
          </a:p>
          <a:p>
            <a:pPr marL="0" indent="0" algn="just">
              <a:buNone/>
            </a:pPr>
            <a:r>
              <a:rPr lang="en-US" sz="2000" dirty="0"/>
              <a:t>Q={1,2,4,5}</a:t>
            </a:r>
          </a:p>
          <a:p>
            <a:pPr marL="0" indent="0" algn="just">
              <a:buNone/>
            </a:pPr>
            <a:r>
              <a:rPr lang="en-US" sz="2000" dirty="0"/>
              <a:t>S={3}</a:t>
            </a:r>
          </a:p>
          <a:p>
            <a:pPr marL="0" indent="0" algn="just">
              <a:buNone/>
            </a:pPr>
            <a:r>
              <a:rPr lang="en-US" sz="2000" dirty="0"/>
              <a:t>Neighbors of 3 from Q are 2 and 4:</a:t>
            </a:r>
          </a:p>
          <a:p>
            <a:pPr marL="0" indent="0" algn="just">
              <a:buNone/>
            </a:pPr>
            <a:r>
              <a:rPr lang="en-US" sz="2000" dirty="0" err="1"/>
              <a:t>Dist</a:t>
            </a:r>
            <a:r>
              <a:rPr lang="en-US" sz="2000" dirty="0"/>
              <a:t>(2)= min(∞, </a:t>
            </a:r>
            <a:r>
              <a:rPr lang="en-US" sz="2000" dirty="0" err="1"/>
              <a:t>dist</a:t>
            </a:r>
            <a:r>
              <a:rPr lang="en-US" sz="2000" dirty="0"/>
              <a:t>(3)+w(3,2))</a:t>
            </a:r>
          </a:p>
          <a:p>
            <a:pPr marL="0" indent="0" algn="just">
              <a:buNone/>
            </a:pPr>
            <a:r>
              <a:rPr lang="en-US" sz="2000" dirty="0"/>
              <a:t>           = min (∞, 3)=3</a:t>
            </a:r>
          </a:p>
          <a:p>
            <a:pPr marL="0" indent="0" algn="just">
              <a:buNone/>
            </a:pPr>
            <a:r>
              <a:rPr lang="en-US" sz="2000" dirty="0"/>
              <a:t>P(2)=3</a:t>
            </a:r>
          </a:p>
          <a:p>
            <a:pPr marL="0" indent="0" algn="just">
              <a:buNone/>
            </a:pPr>
            <a:endParaRPr lang="en-US" sz="2000" dirty="0"/>
          </a:p>
          <a:p>
            <a:pPr marL="0" indent="0" algn="just">
              <a:buNone/>
            </a:pPr>
            <a:r>
              <a:rPr lang="en-US" sz="2000" dirty="0" err="1"/>
              <a:t>Dist</a:t>
            </a:r>
            <a:r>
              <a:rPr lang="en-US" sz="2000" dirty="0"/>
              <a:t>(4) = min(∞, </a:t>
            </a:r>
            <a:r>
              <a:rPr lang="en-US" sz="2000" dirty="0" err="1"/>
              <a:t>dist</a:t>
            </a:r>
            <a:r>
              <a:rPr lang="en-US" sz="2000" dirty="0"/>
              <a:t>(3)+w(3,4))</a:t>
            </a:r>
          </a:p>
          <a:p>
            <a:pPr marL="0" indent="0" algn="just">
              <a:buNone/>
            </a:pPr>
            <a:r>
              <a:rPr lang="en-US" sz="2000" dirty="0"/>
              <a:t>           = min (∞, 2)=2</a:t>
            </a:r>
          </a:p>
          <a:p>
            <a:pPr marL="0" indent="0" algn="just">
              <a:buNone/>
            </a:pPr>
            <a:r>
              <a:rPr lang="en-US" sz="2000" dirty="0"/>
              <a:t> </a:t>
            </a:r>
          </a:p>
          <a:p>
            <a:pPr marL="0" indent="0" algn="just">
              <a:buNone/>
            </a:pPr>
            <a:r>
              <a:rPr lang="en-US" sz="2000" dirty="0"/>
              <a:t>P(4)=3</a:t>
            </a:r>
          </a:p>
          <a:p>
            <a:pPr marL="0" indent="0" algn="just">
              <a:buNone/>
            </a:pPr>
            <a:endParaRPr lang="en-US" sz="2000" dirty="0"/>
          </a:p>
          <a:p>
            <a:pPr marL="0" indent="0" algn="just">
              <a:buNone/>
            </a:pPr>
            <a:r>
              <a:rPr lang="en-US" sz="2000" dirty="0" err="1"/>
              <a:t>Dist</a:t>
            </a:r>
            <a:r>
              <a:rPr lang="en-US" sz="2000" dirty="0"/>
              <a:t>= (∞, 3, 0, 2, ∞)</a:t>
            </a:r>
          </a:p>
          <a:p>
            <a:pPr marL="0" indent="0" algn="just">
              <a:buNone/>
            </a:pPr>
            <a:r>
              <a:rPr lang="en-US" sz="2000" dirty="0"/>
              <a:t>P=(Null, 3, Null, 3, 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20</a:t>
            </a:fld>
            <a:endParaRPr lang="fr-FR"/>
          </a:p>
        </p:txBody>
      </p:sp>
      <p:sp>
        <p:nvSpPr>
          <p:cNvPr id="44" name="Oval 43">
            <a:extLst>
              <a:ext uri="{FF2B5EF4-FFF2-40B4-BE49-F238E27FC236}">
                <a16:creationId xmlns:a16="http://schemas.microsoft.com/office/drawing/2014/main" id="{16F36DFA-8BD3-4358-9489-C6C2B6724EEB}"/>
              </a:ext>
            </a:extLst>
          </p:cNvPr>
          <p:cNvSpPr/>
          <p:nvPr/>
        </p:nvSpPr>
        <p:spPr>
          <a:xfrm>
            <a:off x="5148064" y="213285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5" name="Oval 44">
            <a:extLst>
              <a:ext uri="{FF2B5EF4-FFF2-40B4-BE49-F238E27FC236}">
                <a16:creationId xmlns:a16="http://schemas.microsoft.com/office/drawing/2014/main" id="{6DE8FD40-108A-44DE-8A2B-3608068E9ACF}"/>
              </a:ext>
            </a:extLst>
          </p:cNvPr>
          <p:cNvSpPr/>
          <p:nvPr/>
        </p:nvSpPr>
        <p:spPr>
          <a:xfrm>
            <a:off x="5148064" y="357301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6" name="Oval 45">
            <a:extLst>
              <a:ext uri="{FF2B5EF4-FFF2-40B4-BE49-F238E27FC236}">
                <a16:creationId xmlns:a16="http://schemas.microsoft.com/office/drawing/2014/main" id="{5435D6EE-C5BB-4F9A-8270-893873DC3641}"/>
              </a:ext>
            </a:extLst>
          </p:cNvPr>
          <p:cNvSpPr/>
          <p:nvPr/>
        </p:nvSpPr>
        <p:spPr>
          <a:xfrm>
            <a:off x="7084449"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7" name="Oval 46">
            <a:extLst>
              <a:ext uri="{FF2B5EF4-FFF2-40B4-BE49-F238E27FC236}">
                <a16:creationId xmlns:a16="http://schemas.microsoft.com/office/drawing/2014/main" id="{2765CC5A-E22E-4F30-8F40-6976C01530C4}"/>
              </a:ext>
            </a:extLst>
          </p:cNvPr>
          <p:cNvSpPr/>
          <p:nvPr/>
        </p:nvSpPr>
        <p:spPr>
          <a:xfrm>
            <a:off x="7084449" y="213285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8" name="Oval 47">
            <a:extLst>
              <a:ext uri="{FF2B5EF4-FFF2-40B4-BE49-F238E27FC236}">
                <a16:creationId xmlns:a16="http://schemas.microsoft.com/office/drawing/2014/main" id="{D401A2D8-1380-417E-97B2-660870148AFD}"/>
              </a:ext>
            </a:extLst>
          </p:cNvPr>
          <p:cNvSpPr/>
          <p:nvPr/>
        </p:nvSpPr>
        <p:spPr>
          <a:xfrm>
            <a:off x="6084168" y="281269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49" name="Straight Arrow Connector 48">
            <a:extLst>
              <a:ext uri="{FF2B5EF4-FFF2-40B4-BE49-F238E27FC236}">
                <a16:creationId xmlns:a16="http://schemas.microsoft.com/office/drawing/2014/main" id="{6A1CB9CA-8AFB-402F-A05B-569DF425416A}"/>
              </a:ext>
            </a:extLst>
          </p:cNvPr>
          <p:cNvCxnSpPr>
            <a:stCxn id="44" idx="6"/>
            <a:endCxn id="47"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123D51DB-A066-4BB5-BD8A-0F5936315294}"/>
              </a:ext>
            </a:extLst>
          </p:cNvPr>
          <p:cNvCxnSpPr>
            <a:stCxn id="44" idx="4"/>
            <a:endCxn id="45"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266D50B5-C5A5-4D07-BB11-063DE66C7917}"/>
              </a:ext>
            </a:extLst>
          </p:cNvPr>
          <p:cNvCxnSpPr>
            <a:stCxn id="46" idx="2"/>
            <a:endCxn id="45"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C61D550-71BB-493E-9B39-8908515C4A37}"/>
              </a:ext>
            </a:extLst>
          </p:cNvPr>
          <p:cNvCxnSpPr>
            <a:stCxn id="46" idx="1"/>
            <a:endCxn id="48"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94A69698-E9DA-4B64-8BD8-E203A0E22565}"/>
              </a:ext>
            </a:extLst>
          </p:cNvPr>
          <p:cNvCxnSpPr>
            <a:stCxn id="48" idx="3"/>
            <a:endCxn id="45"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F017497B-4E74-4C0D-A666-3734DAF2E6E6}"/>
              </a:ext>
            </a:extLst>
          </p:cNvPr>
          <p:cNvCxnSpPr>
            <a:cxnSpLocks/>
            <a:stCxn id="48" idx="2"/>
            <a:endCxn id="44"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B5331E27-8ABA-41D5-AE82-51BF762C5FF0}"/>
              </a:ext>
            </a:extLst>
          </p:cNvPr>
          <p:cNvCxnSpPr>
            <a:stCxn id="47" idx="3"/>
            <a:endCxn id="48"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B8A0D341-0754-4ABB-8487-78399378EAC7}"/>
              </a:ext>
            </a:extLst>
          </p:cNvPr>
          <p:cNvCxnSpPr>
            <a:stCxn id="47" idx="4"/>
            <a:endCxn id="46"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7B1263E9-E6AE-4945-BB7A-0EB9C661B0D4}"/>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58" name="TextBox 57">
            <a:extLst>
              <a:ext uri="{FF2B5EF4-FFF2-40B4-BE49-F238E27FC236}">
                <a16:creationId xmlns:a16="http://schemas.microsoft.com/office/drawing/2014/main" id="{FB6B1DB0-E72A-4EC7-BD4E-104E6714DD4B}"/>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59" name="TextBox 58">
            <a:extLst>
              <a:ext uri="{FF2B5EF4-FFF2-40B4-BE49-F238E27FC236}">
                <a16:creationId xmlns:a16="http://schemas.microsoft.com/office/drawing/2014/main" id="{C19AD8EB-417B-4CF4-B91D-824698C0C422}"/>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60" name="TextBox 59">
            <a:extLst>
              <a:ext uri="{FF2B5EF4-FFF2-40B4-BE49-F238E27FC236}">
                <a16:creationId xmlns:a16="http://schemas.microsoft.com/office/drawing/2014/main" id="{48A1BCEA-03C3-4172-97B6-F6A5D3E52E3A}"/>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61" name="TextBox 60">
            <a:extLst>
              <a:ext uri="{FF2B5EF4-FFF2-40B4-BE49-F238E27FC236}">
                <a16:creationId xmlns:a16="http://schemas.microsoft.com/office/drawing/2014/main" id="{965BBA0E-B27D-4ED0-A6A5-C89E58A2495E}"/>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62" name="TextBox 61">
            <a:extLst>
              <a:ext uri="{FF2B5EF4-FFF2-40B4-BE49-F238E27FC236}">
                <a16:creationId xmlns:a16="http://schemas.microsoft.com/office/drawing/2014/main" id="{006A534B-41FA-4C23-B786-81260EDC0AE9}"/>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63" name="TextBox 62">
            <a:extLst>
              <a:ext uri="{FF2B5EF4-FFF2-40B4-BE49-F238E27FC236}">
                <a16:creationId xmlns:a16="http://schemas.microsoft.com/office/drawing/2014/main" id="{D92C7160-2BA0-4CE9-A9F1-AB1E96DDF34F}"/>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64" name="TextBox 63">
            <a:extLst>
              <a:ext uri="{FF2B5EF4-FFF2-40B4-BE49-F238E27FC236}">
                <a16:creationId xmlns:a16="http://schemas.microsoft.com/office/drawing/2014/main" id="{D2F82030-BF4F-427D-939D-C8B0D049AF76}"/>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65" name="TextBox 64">
            <a:extLst>
              <a:ext uri="{FF2B5EF4-FFF2-40B4-BE49-F238E27FC236}">
                <a16:creationId xmlns:a16="http://schemas.microsoft.com/office/drawing/2014/main" id="{C37A3A8A-0D10-4CD0-9B58-D7873BB11CD3}"/>
              </a:ext>
            </a:extLst>
          </p:cNvPr>
          <p:cNvSpPr txBox="1"/>
          <p:nvPr/>
        </p:nvSpPr>
        <p:spPr>
          <a:xfrm>
            <a:off x="7143768" y="4104763"/>
            <a:ext cx="300082" cy="369332"/>
          </a:xfrm>
          <a:prstGeom prst="rect">
            <a:avLst/>
          </a:prstGeom>
          <a:noFill/>
        </p:spPr>
        <p:txBody>
          <a:bodyPr wrap="square" rtlCol="0">
            <a:spAutoFit/>
          </a:bodyPr>
          <a:lstStyle/>
          <a:p>
            <a:r>
              <a:rPr lang="en-US" b="1" dirty="0">
                <a:solidFill>
                  <a:srgbClr val="FF0000"/>
                </a:solidFill>
              </a:rPr>
              <a:t>0</a:t>
            </a:r>
          </a:p>
        </p:txBody>
      </p:sp>
      <p:sp>
        <p:nvSpPr>
          <p:cNvPr id="66" name="TextBox 65">
            <a:extLst>
              <a:ext uri="{FF2B5EF4-FFF2-40B4-BE49-F238E27FC236}">
                <a16:creationId xmlns:a16="http://schemas.microsoft.com/office/drawing/2014/main" id="{A1DAE084-EB3E-4DA4-96C7-75DA666FC253}"/>
              </a:ext>
            </a:extLst>
          </p:cNvPr>
          <p:cNvSpPr txBox="1"/>
          <p:nvPr/>
        </p:nvSpPr>
        <p:spPr>
          <a:xfrm>
            <a:off x="7114428" y="1722921"/>
            <a:ext cx="300082" cy="369332"/>
          </a:xfrm>
          <a:prstGeom prst="rect">
            <a:avLst/>
          </a:prstGeom>
          <a:noFill/>
        </p:spPr>
        <p:txBody>
          <a:bodyPr wrap="square" rtlCol="0">
            <a:spAutoFit/>
          </a:bodyPr>
          <a:lstStyle/>
          <a:p>
            <a:r>
              <a:rPr lang="en-US" b="1" dirty="0">
                <a:solidFill>
                  <a:srgbClr val="FF0000"/>
                </a:solidFill>
              </a:rPr>
              <a:t>∞</a:t>
            </a:r>
          </a:p>
        </p:txBody>
      </p:sp>
      <p:sp>
        <p:nvSpPr>
          <p:cNvPr id="67" name="TextBox 66">
            <a:extLst>
              <a:ext uri="{FF2B5EF4-FFF2-40B4-BE49-F238E27FC236}">
                <a16:creationId xmlns:a16="http://schemas.microsoft.com/office/drawing/2014/main" id="{768EB73F-1120-4355-8686-AF7967ACC86D}"/>
              </a:ext>
            </a:extLst>
          </p:cNvPr>
          <p:cNvSpPr txBox="1"/>
          <p:nvPr/>
        </p:nvSpPr>
        <p:spPr>
          <a:xfrm>
            <a:off x="6120176" y="3203684"/>
            <a:ext cx="300082" cy="369332"/>
          </a:xfrm>
          <a:prstGeom prst="rect">
            <a:avLst/>
          </a:prstGeom>
          <a:noFill/>
        </p:spPr>
        <p:txBody>
          <a:bodyPr wrap="square" rtlCol="0">
            <a:spAutoFit/>
          </a:bodyPr>
          <a:lstStyle/>
          <a:p>
            <a:r>
              <a:rPr lang="en-US" b="1" dirty="0">
                <a:solidFill>
                  <a:srgbClr val="FF0000"/>
                </a:solidFill>
              </a:rPr>
              <a:t>∞</a:t>
            </a:r>
          </a:p>
        </p:txBody>
      </p:sp>
      <p:sp>
        <p:nvSpPr>
          <p:cNvPr id="68" name="TextBox 67">
            <a:extLst>
              <a:ext uri="{FF2B5EF4-FFF2-40B4-BE49-F238E27FC236}">
                <a16:creationId xmlns:a16="http://schemas.microsoft.com/office/drawing/2014/main" id="{08D9F830-A669-49AA-9A8B-0B98BE50A2AA}"/>
              </a:ext>
            </a:extLst>
          </p:cNvPr>
          <p:cNvSpPr txBox="1"/>
          <p:nvPr/>
        </p:nvSpPr>
        <p:spPr>
          <a:xfrm>
            <a:off x="5109077" y="1787469"/>
            <a:ext cx="300082" cy="369332"/>
          </a:xfrm>
          <a:prstGeom prst="rect">
            <a:avLst/>
          </a:prstGeom>
          <a:noFill/>
        </p:spPr>
        <p:txBody>
          <a:bodyPr wrap="square" rtlCol="0">
            <a:spAutoFit/>
          </a:bodyPr>
          <a:lstStyle/>
          <a:p>
            <a:r>
              <a:rPr lang="en-US" b="1" dirty="0">
                <a:solidFill>
                  <a:srgbClr val="FF0000"/>
                </a:solidFill>
              </a:rPr>
              <a:t>∞</a:t>
            </a:r>
          </a:p>
        </p:txBody>
      </p:sp>
      <p:sp>
        <p:nvSpPr>
          <p:cNvPr id="69" name="TextBox 68">
            <a:extLst>
              <a:ext uri="{FF2B5EF4-FFF2-40B4-BE49-F238E27FC236}">
                <a16:creationId xmlns:a16="http://schemas.microsoft.com/office/drawing/2014/main" id="{905992FE-EB07-4D36-B054-97B395FD9E94}"/>
              </a:ext>
            </a:extLst>
          </p:cNvPr>
          <p:cNvSpPr txBox="1"/>
          <p:nvPr/>
        </p:nvSpPr>
        <p:spPr>
          <a:xfrm>
            <a:off x="5140016" y="4150413"/>
            <a:ext cx="300082" cy="369332"/>
          </a:xfrm>
          <a:prstGeom prst="rect">
            <a:avLst/>
          </a:prstGeom>
          <a:noFill/>
        </p:spPr>
        <p:txBody>
          <a:bodyPr wrap="square" rtlCol="0">
            <a:spAutoFit/>
          </a:bodyPr>
          <a:lstStyle/>
          <a:p>
            <a:r>
              <a:rPr lang="en-US" b="1" dirty="0">
                <a:solidFill>
                  <a:srgbClr val="FF0000"/>
                </a:solidFill>
              </a:rPr>
              <a:t>∞</a:t>
            </a:r>
          </a:p>
        </p:txBody>
      </p:sp>
      <p:cxnSp>
        <p:nvCxnSpPr>
          <p:cNvPr id="70" name="Straight Connector 69">
            <a:extLst>
              <a:ext uri="{FF2B5EF4-FFF2-40B4-BE49-F238E27FC236}">
                <a16:creationId xmlns:a16="http://schemas.microsoft.com/office/drawing/2014/main" id="{A14F0CA0-ABD5-4BC8-82C1-29102AF8D94A}"/>
              </a:ext>
            </a:extLst>
          </p:cNvPr>
          <p:cNvCxnSpPr>
            <a:cxnSpLocks/>
          </p:cNvCxnSpPr>
          <p:nvPr/>
        </p:nvCxnSpPr>
        <p:spPr>
          <a:xfrm flipH="1">
            <a:off x="5205993" y="4262960"/>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71" name="TextBox 70">
            <a:extLst>
              <a:ext uri="{FF2B5EF4-FFF2-40B4-BE49-F238E27FC236}">
                <a16:creationId xmlns:a16="http://schemas.microsoft.com/office/drawing/2014/main" id="{4E6EB8B2-AAE6-4D33-8814-039BC152C0F1}"/>
              </a:ext>
            </a:extLst>
          </p:cNvPr>
          <p:cNvSpPr txBox="1"/>
          <p:nvPr/>
        </p:nvSpPr>
        <p:spPr>
          <a:xfrm>
            <a:off x="5271784" y="4356525"/>
            <a:ext cx="495157" cy="369332"/>
          </a:xfrm>
          <a:prstGeom prst="rect">
            <a:avLst/>
          </a:prstGeom>
          <a:noFill/>
        </p:spPr>
        <p:txBody>
          <a:bodyPr wrap="square" rtlCol="0">
            <a:spAutoFit/>
          </a:bodyPr>
          <a:lstStyle/>
          <a:p>
            <a:r>
              <a:rPr lang="en-US" b="1" dirty="0">
                <a:solidFill>
                  <a:srgbClr val="FF0000"/>
                </a:solidFill>
              </a:rPr>
              <a:t>3</a:t>
            </a:r>
          </a:p>
        </p:txBody>
      </p:sp>
      <p:cxnSp>
        <p:nvCxnSpPr>
          <p:cNvPr id="74" name="Straight Connector 73">
            <a:extLst>
              <a:ext uri="{FF2B5EF4-FFF2-40B4-BE49-F238E27FC236}">
                <a16:creationId xmlns:a16="http://schemas.microsoft.com/office/drawing/2014/main" id="{B3901EB2-672B-44A0-A8E5-89C48D864B6F}"/>
              </a:ext>
            </a:extLst>
          </p:cNvPr>
          <p:cNvCxnSpPr>
            <a:cxnSpLocks/>
          </p:cNvCxnSpPr>
          <p:nvPr/>
        </p:nvCxnSpPr>
        <p:spPr>
          <a:xfrm flipH="1">
            <a:off x="6180150" y="3273306"/>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75" name="TextBox 74">
            <a:extLst>
              <a:ext uri="{FF2B5EF4-FFF2-40B4-BE49-F238E27FC236}">
                <a16:creationId xmlns:a16="http://schemas.microsoft.com/office/drawing/2014/main" id="{AE8D3941-E6EA-4229-B41D-1458EF2EBFCD}"/>
              </a:ext>
            </a:extLst>
          </p:cNvPr>
          <p:cNvSpPr txBox="1"/>
          <p:nvPr/>
        </p:nvSpPr>
        <p:spPr>
          <a:xfrm>
            <a:off x="6244507" y="3384572"/>
            <a:ext cx="495157" cy="369332"/>
          </a:xfrm>
          <a:prstGeom prst="rect">
            <a:avLst/>
          </a:prstGeom>
          <a:noFill/>
        </p:spPr>
        <p:txBody>
          <a:bodyPr wrap="square" rtlCol="0">
            <a:spAutoFit/>
          </a:bodyPr>
          <a:lstStyle/>
          <a:p>
            <a:r>
              <a:rPr lang="en-US" b="1" dirty="0">
                <a:solidFill>
                  <a:srgbClr val="FF0000"/>
                </a:solidFill>
              </a:rPr>
              <a:t>2</a:t>
            </a:r>
          </a:p>
        </p:txBody>
      </p:sp>
    </p:spTree>
    <p:extLst>
      <p:ext uri="{BB962C8B-B14F-4D97-AF65-F5344CB8AC3E}">
        <p14:creationId xmlns:p14="http://schemas.microsoft.com/office/powerpoint/2010/main" val="208564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fontScale="92500" lnSpcReduction="20000"/>
          </a:bodyPr>
          <a:lstStyle/>
          <a:p>
            <a:pPr marL="0" indent="0" algn="just">
              <a:buNone/>
            </a:pPr>
            <a:r>
              <a:rPr lang="en-US" sz="2000" dirty="0"/>
              <a:t>Iteration 2</a:t>
            </a:r>
          </a:p>
          <a:p>
            <a:pPr marL="0" indent="0" algn="just">
              <a:buNone/>
            </a:pPr>
            <a:r>
              <a:rPr lang="en-US" sz="2000" dirty="0"/>
              <a:t>From Q we choose v=4 (</a:t>
            </a:r>
            <a:r>
              <a:rPr lang="en-US" sz="2000" dirty="0" err="1"/>
              <a:t>dist</a:t>
            </a:r>
            <a:r>
              <a:rPr lang="en-US" sz="2000" dirty="0"/>
              <a:t>(4)=2);</a:t>
            </a:r>
          </a:p>
          <a:p>
            <a:pPr marL="0" indent="0" algn="just">
              <a:buNone/>
            </a:pPr>
            <a:r>
              <a:rPr lang="en-US" sz="2000" dirty="0"/>
              <a:t>Q={1,2,5}</a:t>
            </a:r>
          </a:p>
          <a:p>
            <a:pPr marL="0" indent="0" algn="just">
              <a:buNone/>
            </a:pPr>
            <a:r>
              <a:rPr lang="en-US" sz="2000" dirty="0"/>
              <a:t>S={3,4}</a:t>
            </a:r>
          </a:p>
          <a:p>
            <a:pPr marL="0" indent="0" algn="just">
              <a:buNone/>
            </a:pPr>
            <a:r>
              <a:rPr lang="en-US" sz="2000" dirty="0"/>
              <a:t>Neighbors of 4 from Q are 1 and 2:</a:t>
            </a:r>
          </a:p>
          <a:p>
            <a:pPr marL="0" indent="0" algn="just">
              <a:buNone/>
            </a:pPr>
            <a:r>
              <a:rPr lang="en-US" sz="2000" dirty="0" err="1"/>
              <a:t>Dist</a:t>
            </a:r>
            <a:r>
              <a:rPr lang="en-US" sz="2000" dirty="0"/>
              <a:t>(1)= min(∞, </a:t>
            </a:r>
            <a:r>
              <a:rPr lang="en-US" sz="2000" dirty="0" err="1"/>
              <a:t>dist</a:t>
            </a:r>
            <a:r>
              <a:rPr lang="en-US" sz="2000" dirty="0"/>
              <a:t>(4)+w(4,1))</a:t>
            </a:r>
          </a:p>
          <a:p>
            <a:pPr marL="0" indent="0" algn="just">
              <a:buNone/>
            </a:pPr>
            <a:r>
              <a:rPr lang="en-US" sz="2000" dirty="0"/>
              <a:t>           = min (∞, 2+10)= min (∞, 12)= 12</a:t>
            </a:r>
          </a:p>
          <a:p>
            <a:pPr marL="0" indent="0" algn="just">
              <a:buNone/>
            </a:pPr>
            <a:r>
              <a:rPr lang="en-US" sz="2000" dirty="0"/>
              <a:t>P(1)=4</a:t>
            </a:r>
          </a:p>
          <a:p>
            <a:pPr marL="0" indent="0" algn="just">
              <a:buNone/>
            </a:pPr>
            <a:endParaRPr lang="en-US" sz="2000" dirty="0"/>
          </a:p>
          <a:p>
            <a:pPr marL="0" indent="0" algn="just">
              <a:buNone/>
            </a:pPr>
            <a:r>
              <a:rPr lang="en-US" sz="2000" dirty="0" err="1"/>
              <a:t>Dist</a:t>
            </a:r>
            <a:r>
              <a:rPr lang="en-US" sz="2000" dirty="0"/>
              <a:t>(2) = min(3, </a:t>
            </a:r>
            <a:r>
              <a:rPr lang="en-US" sz="2000" dirty="0" err="1"/>
              <a:t>dist</a:t>
            </a:r>
            <a:r>
              <a:rPr lang="en-US" sz="2000" dirty="0"/>
              <a:t>(4)+w(4,2))</a:t>
            </a:r>
          </a:p>
          <a:p>
            <a:pPr marL="0" indent="0" algn="just">
              <a:buNone/>
            </a:pPr>
            <a:r>
              <a:rPr lang="en-US" sz="2000" dirty="0"/>
              <a:t>           = min (3, 2+3)= min (3, 5)= 3</a:t>
            </a:r>
          </a:p>
          <a:p>
            <a:pPr marL="0" indent="0" algn="just">
              <a:buNone/>
            </a:pPr>
            <a:r>
              <a:rPr lang="en-US" sz="2000" dirty="0"/>
              <a:t>P(2)=3</a:t>
            </a:r>
          </a:p>
          <a:p>
            <a:pPr marL="0" indent="0" algn="just">
              <a:buNone/>
            </a:pPr>
            <a:endParaRPr lang="en-US" sz="2000" dirty="0"/>
          </a:p>
          <a:p>
            <a:pPr marL="0" indent="0" algn="just">
              <a:buNone/>
            </a:pPr>
            <a:r>
              <a:rPr lang="en-US" sz="2000" dirty="0" err="1"/>
              <a:t>Dist</a:t>
            </a:r>
            <a:r>
              <a:rPr lang="en-US" sz="2000" dirty="0"/>
              <a:t>= (12, 3, 0, 2, ∞)</a:t>
            </a:r>
          </a:p>
          <a:p>
            <a:pPr marL="0" indent="0" algn="just">
              <a:buNone/>
            </a:pPr>
            <a:r>
              <a:rPr lang="en-US" sz="2000" dirty="0"/>
              <a:t>P=(4, 3, Null, 3, Null)</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21</a:t>
            </a:fld>
            <a:endParaRPr lang="fr-FR"/>
          </a:p>
        </p:txBody>
      </p:sp>
      <p:sp>
        <p:nvSpPr>
          <p:cNvPr id="47" name="Oval 46">
            <a:extLst>
              <a:ext uri="{FF2B5EF4-FFF2-40B4-BE49-F238E27FC236}">
                <a16:creationId xmlns:a16="http://schemas.microsoft.com/office/drawing/2014/main" id="{00B1039C-EC5E-4F7C-9630-DE8F6AA1D43D}"/>
              </a:ext>
            </a:extLst>
          </p:cNvPr>
          <p:cNvSpPr/>
          <p:nvPr/>
        </p:nvSpPr>
        <p:spPr>
          <a:xfrm>
            <a:off x="5148064" y="213285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8" name="Oval 47">
            <a:extLst>
              <a:ext uri="{FF2B5EF4-FFF2-40B4-BE49-F238E27FC236}">
                <a16:creationId xmlns:a16="http://schemas.microsoft.com/office/drawing/2014/main" id="{2D5E3475-E003-4F93-B8DC-B650FF1415FD}"/>
              </a:ext>
            </a:extLst>
          </p:cNvPr>
          <p:cNvSpPr/>
          <p:nvPr/>
        </p:nvSpPr>
        <p:spPr>
          <a:xfrm>
            <a:off x="5148064" y="357301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9" name="Oval 48">
            <a:extLst>
              <a:ext uri="{FF2B5EF4-FFF2-40B4-BE49-F238E27FC236}">
                <a16:creationId xmlns:a16="http://schemas.microsoft.com/office/drawing/2014/main" id="{DC01C730-851B-4ABE-90B0-BB905252C525}"/>
              </a:ext>
            </a:extLst>
          </p:cNvPr>
          <p:cNvSpPr/>
          <p:nvPr/>
        </p:nvSpPr>
        <p:spPr>
          <a:xfrm>
            <a:off x="7084449"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0" name="Oval 49">
            <a:extLst>
              <a:ext uri="{FF2B5EF4-FFF2-40B4-BE49-F238E27FC236}">
                <a16:creationId xmlns:a16="http://schemas.microsoft.com/office/drawing/2014/main" id="{CF4A16A9-F8E5-44D4-93B2-D5E818392D16}"/>
              </a:ext>
            </a:extLst>
          </p:cNvPr>
          <p:cNvSpPr/>
          <p:nvPr/>
        </p:nvSpPr>
        <p:spPr>
          <a:xfrm>
            <a:off x="7084449" y="213285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1" name="Oval 50">
            <a:extLst>
              <a:ext uri="{FF2B5EF4-FFF2-40B4-BE49-F238E27FC236}">
                <a16:creationId xmlns:a16="http://schemas.microsoft.com/office/drawing/2014/main" id="{909FEC61-A60D-43B0-8282-0A9A2EB5B67F}"/>
              </a:ext>
            </a:extLst>
          </p:cNvPr>
          <p:cNvSpPr/>
          <p:nvPr/>
        </p:nvSpPr>
        <p:spPr>
          <a:xfrm>
            <a:off x="6084168" y="281269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52" name="Straight Arrow Connector 51">
            <a:extLst>
              <a:ext uri="{FF2B5EF4-FFF2-40B4-BE49-F238E27FC236}">
                <a16:creationId xmlns:a16="http://schemas.microsoft.com/office/drawing/2014/main" id="{684DC237-BFCC-44FD-8FCE-7F7AC4F8E631}"/>
              </a:ext>
            </a:extLst>
          </p:cNvPr>
          <p:cNvCxnSpPr>
            <a:stCxn id="47" idx="6"/>
            <a:endCxn id="50"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74482B0A-6766-4E1A-B7F4-841D5F20CC9D}"/>
              </a:ext>
            </a:extLst>
          </p:cNvPr>
          <p:cNvCxnSpPr>
            <a:stCxn id="47" idx="4"/>
            <a:endCxn id="48"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647E9DD8-F5E3-4A75-9305-ECB8B9E203C5}"/>
              </a:ext>
            </a:extLst>
          </p:cNvPr>
          <p:cNvCxnSpPr>
            <a:stCxn id="49" idx="2"/>
            <a:endCxn id="48"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070E634A-F26F-40FF-8DD1-89D3510EDA4F}"/>
              </a:ext>
            </a:extLst>
          </p:cNvPr>
          <p:cNvCxnSpPr>
            <a:stCxn id="49" idx="1"/>
            <a:endCxn id="51"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AC070D48-E3A6-42A5-BA9D-90293CF3932D}"/>
              </a:ext>
            </a:extLst>
          </p:cNvPr>
          <p:cNvCxnSpPr>
            <a:stCxn id="51" idx="3"/>
            <a:endCxn id="48"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4D102EA0-334E-4343-8107-0BFCF4BC703A}"/>
              </a:ext>
            </a:extLst>
          </p:cNvPr>
          <p:cNvCxnSpPr>
            <a:cxnSpLocks/>
            <a:stCxn id="51" idx="2"/>
            <a:endCxn id="47"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3229DD08-51F3-48BF-AFEB-CC668E539D9B}"/>
              </a:ext>
            </a:extLst>
          </p:cNvPr>
          <p:cNvCxnSpPr>
            <a:stCxn id="50" idx="3"/>
            <a:endCxn id="51"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4E9198D0-F39E-4C77-BE40-0BA138DC2422}"/>
              </a:ext>
            </a:extLst>
          </p:cNvPr>
          <p:cNvCxnSpPr>
            <a:stCxn id="50" idx="4"/>
            <a:endCxn id="49"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B88FA80F-0063-4696-9CF0-54E88EEC69C2}"/>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61" name="TextBox 60">
            <a:extLst>
              <a:ext uri="{FF2B5EF4-FFF2-40B4-BE49-F238E27FC236}">
                <a16:creationId xmlns:a16="http://schemas.microsoft.com/office/drawing/2014/main" id="{CC30886D-EF27-422C-B41A-4238AD2B1A6F}"/>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62" name="TextBox 61">
            <a:extLst>
              <a:ext uri="{FF2B5EF4-FFF2-40B4-BE49-F238E27FC236}">
                <a16:creationId xmlns:a16="http://schemas.microsoft.com/office/drawing/2014/main" id="{3C1CA0F5-F4EC-481A-BE69-BB650E037F7E}"/>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63" name="TextBox 62">
            <a:extLst>
              <a:ext uri="{FF2B5EF4-FFF2-40B4-BE49-F238E27FC236}">
                <a16:creationId xmlns:a16="http://schemas.microsoft.com/office/drawing/2014/main" id="{A8E505CB-19BD-48EF-99D7-CE57FDEFAAD6}"/>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64" name="TextBox 63">
            <a:extLst>
              <a:ext uri="{FF2B5EF4-FFF2-40B4-BE49-F238E27FC236}">
                <a16:creationId xmlns:a16="http://schemas.microsoft.com/office/drawing/2014/main" id="{CF020F16-ED9D-4940-8B6C-4B03FBC3ED17}"/>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65" name="TextBox 64">
            <a:extLst>
              <a:ext uri="{FF2B5EF4-FFF2-40B4-BE49-F238E27FC236}">
                <a16:creationId xmlns:a16="http://schemas.microsoft.com/office/drawing/2014/main" id="{2F4B0556-DF15-4C06-859F-BEA20B55FEEA}"/>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66" name="TextBox 65">
            <a:extLst>
              <a:ext uri="{FF2B5EF4-FFF2-40B4-BE49-F238E27FC236}">
                <a16:creationId xmlns:a16="http://schemas.microsoft.com/office/drawing/2014/main" id="{866C1609-BFEE-4587-A139-1D7321F95D3C}"/>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67" name="TextBox 66">
            <a:extLst>
              <a:ext uri="{FF2B5EF4-FFF2-40B4-BE49-F238E27FC236}">
                <a16:creationId xmlns:a16="http://schemas.microsoft.com/office/drawing/2014/main" id="{B84EB898-95E9-4715-BF3E-297CA18C8A9A}"/>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68" name="TextBox 67">
            <a:extLst>
              <a:ext uri="{FF2B5EF4-FFF2-40B4-BE49-F238E27FC236}">
                <a16:creationId xmlns:a16="http://schemas.microsoft.com/office/drawing/2014/main" id="{F23036BE-6C0E-4675-8EF6-C7BFF038B9FB}"/>
              </a:ext>
            </a:extLst>
          </p:cNvPr>
          <p:cNvSpPr txBox="1"/>
          <p:nvPr/>
        </p:nvSpPr>
        <p:spPr>
          <a:xfrm>
            <a:off x="7143768" y="4104763"/>
            <a:ext cx="300082" cy="369332"/>
          </a:xfrm>
          <a:prstGeom prst="rect">
            <a:avLst/>
          </a:prstGeom>
          <a:noFill/>
        </p:spPr>
        <p:txBody>
          <a:bodyPr wrap="square" rtlCol="0">
            <a:spAutoFit/>
          </a:bodyPr>
          <a:lstStyle/>
          <a:p>
            <a:r>
              <a:rPr lang="en-US" b="1" dirty="0">
                <a:solidFill>
                  <a:srgbClr val="FF0000"/>
                </a:solidFill>
              </a:rPr>
              <a:t>0</a:t>
            </a:r>
          </a:p>
        </p:txBody>
      </p:sp>
      <p:sp>
        <p:nvSpPr>
          <p:cNvPr id="69" name="TextBox 68">
            <a:extLst>
              <a:ext uri="{FF2B5EF4-FFF2-40B4-BE49-F238E27FC236}">
                <a16:creationId xmlns:a16="http://schemas.microsoft.com/office/drawing/2014/main" id="{92FD5148-F80D-40FA-88CD-7E022C353008}"/>
              </a:ext>
            </a:extLst>
          </p:cNvPr>
          <p:cNvSpPr txBox="1"/>
          <p:nvPr/>
        </p:nvSpPr>
        <p:spPr>
          <a:xfrm>
            <a:off x="7114428" y="1722921"/>
            <a:ext cx="300082" cy="369332"/>
          </a:xfrm>
          <a:prstGeom prst="rect">
            <a:avLst/>
          </a:prstGeom>
          <a:noFill/>
        </p:spPr>
        <p:txBody>
          <a:bodyPr wrap="square" rtlCol="0">
            <a:spAutoFit/>
          </a:bodyPr>
          <a:lstStyle/>
          <a:p>
            <a:r>
              <a:rPr lang="en-US" b="1" dirty="0">
                <a:solidFill>
                  <a:srgbClr val="FF0000"/>
                </a:solidFill>
              </a:rPr>
              <a:t>∞</a:t>
            </a:r>
          </a:p>
        </p:txBody>
      </p:sp>
      <p:sp>
        <p:nvSpPr>
          <p:cNvPr id="70" name="TextBox 69">
            <a:extLst>
              <a:ext uri="{FF2B5EF4-FFF2-40B4-BE49-F238E27FC236}">
                <a16:creationId xmlns:a16="http://schemas.microsoft.com/office/drawing/2014/main" id="{2B37E0B4-4584-4DBA-B834-9D1390CE6888}"/>
              </a:ext>
            </a:extLst>
          </p:cNvPr>
          <p:cNvSpPr txBox="1"/>
          <p:nvPr/>
        </p:nvSpPr>
        <p:spPr>
          <a:xfrm>
            <a:off x="6120176" y="3203684"/>
            <a:ext cx="300082" cy="369332"/>
          </a:xfrm>
          <a:prstGeom prst="rect">
            <a:avLst/>
          </a:prstGeom>
          <a:noFill/>
        </p:spPr>
        <p:txBody>
          <a:bodyPr wrap="square" rtlCol="0">
            <a:spAutoFit/>
          </a:bodyPr>
          <a:lstStyle/>
          <a:p>
            <a:r>
              <a:rPr lang="en-US" b="1" dirty="0">
                <a:solidFill>
                  <a:srgbClr val="FF0000"/>
                </a:solidFill>
              </a:rPr>
              <a:t>∞</a:t>
            </a:r>
          </a:p>
        </p:txBody>
      </p:sp>
      <p:sp>
        <p:nvSpPr>
          <p:cNvPr id="71" name="TextBox 70">
            <a:extLst>
              <a:ext uri="{FF2B5EF4-FFF2-40B4-BE49-F238E27FC236}">
                <a16:creationId xmlns:a16="http://schemas.microsoft.com/office/drawing/2014/main" id="{A745BF78-1962-457E-BDA6-90B0C564F96B}"/>
              </a:ext>
            </a:extLst>
          </p:cNvPr>
          <p:cNvSpPr txBox="1"/>
          <p:nvPr/>
        </p:nvSpPr>
        <p:spPr>
          <a:xfrm>
            <a:off x="5109077" y="1787469"/>
            <a:ext cx="300082" cy="369332"/>
          </a:xfrm>
          <a:prstGeom prst="rect">
            <a:avLst/>
          </a:prstGeom>
          <a:noFill/>
        </p:spPr>
        <p:txBody>
          <a:bodyPr wrap="square" rtlCol="0">
            <a:spAutoFit/>
          </a:bodyPr>
          <a:lstStyle/>
          <a:p>
            <a:r>
              <a:rPr lang="en-US" b="1" dirty="0">
                <a:solidFill>
                  <a:srgbClr val="FF0000"/>
                </a:solidFill>
              </a:rPr>
              <a:t>∞</a:t>
            </a:r>
          </a:p>
        </p:txBody>
      </p:sp>
      <p:sp>
        <p:nvSpPr>
          <p:cNvPr id="72" name="TextBox 71">
            <a:extLst>
              <a:ext uri="{FF2B5EF4-FFF2-40B4-BE49-F238E27FC236}">
                <a16:creationId xmlns:a16="http://schemas.microsoft.com/office/drawing/2014/main" id="{CE75448E-90DB-4ED1-8704-21733C9B6B89}"/>
              </a:ext>
            </a:extLst>
          </p:cNvPr>
          <p:cNvSpPr txBox="1"/>
          <p:nvPr/>
        </p:nvSpPr>
        <p:spPr>
          <a:xfrm>
            <a:off x="5140016" y="4150413"/>
            <a:ext cx="300082" cy="369332"/>
          </a:xfrm>
          <a:prstGeom prst="rect">
            <a:avLst/>
          </a:prstGeom>
          <a:noFill/>
        </p:spPr>
        <p:txBody>
          <a:bodyPr wrap="square" rtlCol="0">
            <a:spAutoFit/>
          </a:bodyPr>
          <a:lstStyle/>
          <a:p>
            <a:r>
              <a:rPr lang="en-US" b="1" dirty="0">
                <a:solidFill>
                  <a:srgbClr val="FF0000"/>
                </a:solidFill>
              </a:rPr>
              <a:t>∞</a:t>
            </a:r>
          </a:p>
        </p:txBody>
      </p:sp>
      <p:cxnSp>
        <p:nvCxnSpPr>
          <p:cNvPr id="73" name="Straight Connector 72">
            <a:extLst>
              <a:ext uri="{FF2B5EF4-FFF2-40B4-BE49-F238E27FC236}">
                <a16:creationId xmlns:a16="http://schemas.microsoft.com/office/drawing/2014/main" id="{218045AA-14F4-4E96-AEC1-F71C25325992}"/>
              </a:ext>
            </a:extLst>
          </p:cNvPr>
          <p:cNvCxnSpPr>
            <a:cxnSpLocks/>
          </p:cNvCxnSpPr>
          <p:nvPr/>
        </p:nvCxnSpPr>
        <p:spPr>
          <a:xfrm flipH="1">
            <a:off x="5205993" y="4262960"/>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AF90DC07-B5F6-416E-8539-D5C22C6D164A}"/>
              </a:ext>
            </a:extLst>
          </p:cNvPr>
          <p:cNvCxnSpPr>
            <a:cxnSpLocks/>
          </p:cNvCxnSpPr>
          <p:nvPr/>
        </p:nvCxnSpPr>
        <p:spPr>
          <a:xfrm flipH="1">
            <a:off x="6180150" y="3273306"/>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75" name="TextBox 74">
            <a:extLst>
              <a:ext uri="{FF2B5EF4-FFF2-40B4-BE49-F238E27FC236}">
                <a16:creationId xmlns:a16="http://schemas.microsoft.com/office/drawing/2014/main" id="{4993A790-7C44-4802-B4C7-863BCC656A02}"/>
              </a:ext>
            </a:extLst>
          </p:cNvPr>
          <p:cNvSpPr txBox="1"/>
          <p:nvPr/>
        </p:nvSpPr>
        <p:spPr>
          <a:xfrm>
            <a:off x="6244507" y="3384572"/>
            <a:ext cx="495157" cy="369332"/>
          </a:xfrm>
          <a:prstGeom prst="rect">
            <a:avLst/>
          </a:prstGeom>
          <a:noFill/>
        </p:spPr>
        <p:txBody>
          <a:bodyPr wrap="square" rtlCol="0">
            <a:spAutoFit/>
          </a:bodyPr>
          <a:lstStyle/>
          <a:p>
            <a:r>
              <a:rPr lang="en-US" b="1" dirty="0">
                <a:solidFill>
                  <a:srgbClr val="FF0000"/>
                </a:solidFill>
              </a:rPr>
              <a:t>2</a:t>
            </a:r>
          </a:p>
        </p:txBody>
      </p:sp>
      <p:sp>
        <p:nvSpPr>
          <p:cNvPr id="76" name="TextBox 75">
            <a:extLst>
              <a:ext uri="{FF2B5EF4-FFF2-40B4-BE49-F238E27FC236}">
                <a16:creationId xmlns:a16="http://schemas.microsoft.com/office/drawing/2014/main" id="{BCD10EB3-3A03-4ACC-9E8C-BF3A375FA788}"/>
              </a:ext>
            </a:extLst>
          </p:cNvPr>
          <p:cNvSpPr txBox="1"/>
          <p:nvPr/>
        </p:nvSpPr>
        <p:spPr>
          <a:xfrm>
            <a:off x="5271784" y="4356525"/>
            <a:ext cx="495157" cy="369332"/>
          </a:xfrm>
          <a:prstGeom prst="rect">
            <a:avLst/>
          </a:prstGeom>
          <a:noFill/>
        </p:spPr>
        <p:txBody>
          <a:bodyPr wrap="square" rtlCol="0">
            <a:spAutoFit/>
          </a:bodyPr>
          <a:lstStyle/>
          <a:p>
            <a:r>
              <a:rPr lang="en-US" b="1" dirty="0">
                <a:solidFill>
                  <a:srgbClr val="FF0000"/>
                </a:solidFill>
              </a:rPr>
              <a:t>3</a:t>
            </a:r>
          </a:p>
        </p:txBody>
      </p:sp>
      <p:cxnSp>
        <p:nvCxnSpPr>
          <p:cNvPr id="77" name="Straight Connector 76">
            <a:extLst>
              <a:ext uri="{FF2B5EF4-FFF2-40B4-BE49-F238E27FC236}">
                <a16:creationId xmlns:a16="http://schemas.microsoft.com/office/drawing/2014/main" id="{3BB3B1FD-E916-46A0-A226-61CDD9E76FCC}"/>
              </a:ext>
            </a:extLst>
          </p:cNvPr>
          <p:cNvCxnSpPr>
            <a:cxnSpLocks/>
          </p:cNvCxnSpPr>
          <p:nvPr/>
        </p:nvCxnSpPr>
        <p:spPr>
          <a:xfrm flipH="1">
            <a:off x="5169524" y="190407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78" name="TextBox 77">
            <a:extLst>
              <a:ext uri="{FF2B5EF4-FFF2-40B4-BE49-F238E27FC236}">
                <a16:creationId xmlns:a16="http://schemas.microsoft.com/office/drawing/2014/main" id="{D7787A4B-56AF-4F88-9590-2E1AC74C45F4}"/>
              </a:ext>
            </a:extLst>
          </p:cNvPr>
          <p:cNvSpPr txBox="1"/>
          <p:nvPr/>
        </p:nvSpPr>
        <p:spPr>
          <a:xfrm>
            <a:off x="5080505" y="1556058"/>
            <a:ext cx="495157" cy="369332"/>
          </a:xfrm>
          <a:prstGeom prst="rect">
            <a:avLst/>
          </a:prstGeom>
          <a:noFill/>
        </p:spPr>
        <p:txBody>
          <a:bodyPr wrap="square" rtlCol="0">
            <a:spAutoFit/>
          </a:bodyPr>
          <a:lstStyle/>
          <a:p>
            <a:r>
              <a:rPr lang="en-US" b="1" dirty="0">
                <a:solidFill>
                  <a:srgbClr val="FF0000"/>
                </a:solidFill>
              </a:rPr>
              <a:t>12</a:t>
            </a:r>
          </a:p>
        </p:txBody>
      </p:sp>
    </p:spTree>
    <p:extLst>
      <p:ext uri="{BB962C8B-B14F-4D97-AF65-F5344CB8AC3E}">
        <p14:creationId xmlns:p14="http://schemas.microsoft.com/office/powerpoint/2010/main" val="34159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Example:</a:t>
            </a:r>
          </a:p>
          <a:p>
            <a:pPr marL="0" indent="0" algn="just">
              <a:buNone/>
            </a:pPr>
            <a:r>
              <a:rPr lang="en-US" sz="2000" dirty="0"/>
              <a:t>Iteration 3</a:t>
            </a:r>
          </a:p>
          <a:p>
            <a:pPr marL="0" indent="0" algn="just">
              <a:buNone/>
            </a:pPr>
            <a:r>
              <a:rPr lang="en-US" sz="2000" dirty="0"/>
              <a:t>From Q we choose v=2 (</a:t>
            </a:r>
            <a:r>
              <a:rPr lang="en-US" sz="2000" dirty="0" err="1"/>
              <a:t>dist</a:t>
            </a:r>
            <a:r>
              <a:rPr lang="en-US" sz="2000" dirty="0"/>
              <a:t>(2)=3);</a:t>
            </a:r>
          </a:p>
          <a:p>
            <a:pPr marL="0" indent="0" algn="just">
              <a:buNone/>
            </a:pPr>
            <a:r>
              <a:rPr lang="en-US" sz="2000" dirty="0"/>
              <a:t>Q={1,5}</a:t>
            </a:r>
          </a:p>
          <a:p>
            <a:pPr marL="0" indent="0" algn="just">
              <a:buNone/>
            </a:pPr>
            <a:r>
              <a:rPr lang="en-US" sz="2000" dirty="0"/>
              <a:t>S={3,4,2}</a:t>
            </a:r>
          </a:p>
          <a:p>
            <a:pPr marL="0" indent="0" algn="just">
              <a:buNone/>
            </a:pPr>
            <a:r>
              <a:rPr lang="en-US" sz="2000" dirty="0"/>
              <a:t>2 has no Neighbor</a:t>
            </a:r>
          </a:p>
          <a:p>
            <a:pPr marL="0" indent="0" algn="just">
              <a:buNone/>
            </a:pPr>
            <a:endParaRPr lang="en-US" sz="2000" dirty="0"/>
          </a:p>
          <a:p>
            <a:pPr marL="0" indent="0" algn="just">
              <a:buNone/>
            </a:pPr>
            <a:r>
              <a:rPr lang="en-US" sz="2000" dirty="0" err="1"/>
              <a:t>Dist</a:t>
            </a:r>
            <a:r>
              <a:rPr lang="en-US" sz="2000" dirty="0"/>
              <a:t>= (12, 3, 0, 2, ∞)</a:t>
            </a:r>
          </a:p>
          <a:p>
            <a:pPr marL="0" indent="0" algn="just">
              <a:buNone/>
            </a:pPr>
            <a:r>
              <a:rPr lang="en-US" sz="2000" dirty="0"/>
              <a:t>P=(4, 3, Null, 3, Null)</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22</a:t>
            </a:fld>
            <a:endParaRPr lang="fr-FR"/>
          </a:p>
        </p:txBody>
      </p:sp>
      <p:sp>
        <p:nvSpPr>
          <p:cNvPr id="43" name="Oval 42">
            <a:extLst>
              <a:ext uri="{FF2B5EF4-FFF2-40B4-BE49-F238E27FC236}">
                <a16:creationId xmlns:a16="http://schemas.microsoft.com/office/drawing/2014/main" id="{9A3FE226-2BE4-4B53-9DA0-84833A920053}"/>
              </a:ext>
            </a:extLst>
          </p:cNvPr>
          <p:cNvSpPr/>
          <p:nvPr/>
        </p:nvSpPr>
        <p:spPr>
          <a:xfrm>
            <a:off x="5148064" y="213285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4" name="Oval 43">
            <a:extLst>
              <a:ext uri="{FF2B5EF4-FFF2-40B4-BE49-F238E27FC236}">
                <a16:creationId xmlns:a16="http://schemas.microsoft.com/office/drawing/2014/main" id="{22EB1AEE-17BF-4184-BFCF-04557BC975FB}"/>
              </a:ext>
            </a:extLst>
          </p:cNvPr>
          <p:cNvSpPr/>
          <p:nvPr/>
        </p:nvSpPr>
        <p:spPr>
          <a:xfrm>
            <a:off x="5148064"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5" name="Oval 44">
            <a:extLst>
              <a:ext uri="{FF2B5EF4-FFF2-40B4-BE49-F238E27FC236}">
                <a16:creationId xmlns:a16="http://schemas.microsoft.com/office/drawing/2014/main" id="{A694197C-C036-4D5A-BACE-FA340C600820}"/>
              </a:ext>
            </a:extLst>
          </p:cNvPr>
          <p:cNvSpPr/>
          <p:nvPr/>
        </p:nvSpPr>
        <p:spPr>
          <a:xfrm>
            <a:off x="7084449"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6" name="Oval 45">
            <a:extLst>
              <a:ext uri="{FF2B5EF4-FFF2-40B4-BE49-F238E27FC236}">
                <a16:creationId xmlns:a16="http://schemas.microsoft.com/office/drawing/2014/main" id="{1184AC12-05DD-411D-98A2-6225D701A0B1}"/>
              </a:ext>
            </a:extLst>
          </p:cNvPr>
          <p:cNvSpPr/>
          <p:nvPr/>
        </p:nvSpPr>
        <p:spPr>
          <a:xfrm>
            <a:off x="7084449" y="2132856"/>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7" name="Oval 46">
            <a:extLst>
              <a:ext uri="{FF2B5EF4-FFF2-40B4-BE49-F238E27FC236}">
                <a16:creationId xmlns:a16="http://schemas.microsoft.com/office/drawing/2014/main" id="{0E64FC82-DD4D-4EDA-A04B-5FA97017B658}"/>
              </a:ext>
            </a:extLst>
          </p:cNvPr>
          <p:cNvSpPr/>
          <p:nvPr/>
        </p:nvSpPr>
        <p:spPr>
          <a:xfrm>
            <a:off x="6084168" y="281269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48" name="Straight Arrow Connector 47">
            <a:extLst>
              <a:ext uri="{FF2B5EF4-FFF2-40B4-BE49-F238E27FC236}">
                <a16:creationId xmlns:a16="http://schemas.microsoft.com/office/drawing/2014/main" id="{535A1F6A-F94D-48CD-B103-0D54C6FDB5AD}"/>
              </a:ext>
            </a:extLst>
          </p:cNvPr>
          <p:cNvCxnSpPr>
            <a:stCxn id="43" idx="6"/>
            <a:endCxn id="46"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E7310B2B-20D6-491C-9FD7-552A4228A414}"/>
              </a:ext>
            </a:extLst>
          </p:cNvPr>
          <p:cNvCxnSpPr>
            <a:stCxn id="43" idx="4"/>
            <a:endCxn id="44"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DD3EA658-EFBB-425C-8248-E436FCB6681C}"/>
              </a:ext>
            </a:extLst>
          </p:cNvPr>
          <p:cNvCxnSpPr>
            <a:stCxn id="45" idx="2"/>
            <a:endCxn id="44"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EF262FA8-A9D3-4F2E-9B1A-F7B576B56214}"/>
              </a:ext>
            </a:extLst>
          </p:cNvPr>
          <p:cNvCxnSpPr>
            <a:stCxn id="45" idx="1"/>
            <a:endCxn id="47"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7E7D40B2-4139-4452-ACED-D791DD2C74A0}"/>
              </a:ext>
            </a:extLst>
          </p:cNvPr>
          <p:cNvCxnSpPr>
            <a:stCxn id="47" idx="3"/>
            <a:endCxn id="44"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9CD25D24-5299-46D0-9AD6-FDDA35292CC6}"/>
              </a:ext>
            </a:extLst>
          </p:cNvPr>
          <p:cNvCxnSpPr>
            <a:cxnSpLocks/>
            <a:stCxn id="47" idx="2"/>
            <a:endCxn id="43"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FFBCE295-1A3A-4C11-888F-258C53F024A0}"/>
              </a:ext>
            </a:extLst>
          </p:cNvPr>
          <p:cNvCxnSpPr>
            <a:stCxn id="46" idx="3"/>
            <a:endCxn id="47"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76BD8E71-C0A0-4398-8BD5-EB0080544733}"/>
              </a:ext>
            </a:extLst>
          </p:cNvPr>
          <p:cNvCxnSpPr>
            <a:stCxn id="46" idx="4"/>
            <a:endCxn id="45"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A247A06-9E1D-458E-92E4-A17993FFA6E8}"/>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57" name="TextBox 56">
            <a:extLst>
              <a:ext uri="{FF2B5EF4-FFF2-40B4-BE49-F238E27FC236}">
                <a16:creationId xmlns:a16="http://schemas.microsoft.com/office/drawing/2014/main" id="{BC2CAF6A-FD7F-4940-82E3-588D5A605B56}"/>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58" name="TextBox 57">
            <a:extLst>
              <a:ext uri="{FF2B5EF4-FFF2-40B4-BE49-F238E27FC236}">
                <a16:creationId xmlns:a16="http://schemas.microsoft.com/office/drawing/2014/main" id="{A65BE17F-6635-47E1-99B6-7CF2078BB90D}"/>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59" name="TextBox 58">
            <a:extLst>
              <a:ext uri="{FF2B5EF4-FFF2-40B4-BE49-F238E27FC236}">
                <a16:creationId xmlns:a16="http://schemas.microsoft.com/office/drawing/2014/main" id="{E402AFEA-B073-4ACE-A050-C3A7BB622C11}"/>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60" name="TextBox 59">
            <a:extLst>
              <a:ext uri="{FF2B5EF4-FFF2-40B4-BE49-F238E27FC236}">
                <a16:creationId xmlns:a16="http://schemas.microsoft.com/office/drawing/2014/main" id="{A3C29E0D-22D7-46BD-9CE4-FF5A4CE4BF25}"/>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61" name="TextBox 60">
            <a:extLst>
              <a:ext uri="{FF2B5EF4-FFF2-40B4-BE49-F238E27FC236}">
                <a16:creationId xmlns:a16="http://schemas.microsoft.com/office/drawing/2014/main" id="{A140068E-A710-4C2A-A2CD-F5084F7BF3EE}"/>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62" name="TextBox 61">
            <a:extLst>
              <a:ext uri="{FF2B5EF4-FFF2-40B4-BE49-F238E27FC236}">
                <a16:creationId xmlns:a16="http://schemas.microsoft.com/office/drawing/2014/main" id="{84C44893-F889-4DD3-8057-839072C2851B}"/>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63" name="TextBox 62">
            <a:extLst>
              <a:ext uri="{FF2B5EF4-FFF2-40B4-BE49-F238E27FC236}">
                <a16:creationId xmlns:a16="http://schemas.microsoft.com/office/drawing/2014/main" id="{8BA27708-0565-4F7A-97D5-4086B0083C90}"/>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64" name="TextBox 63">
            <a:extLst>
              <a:ext uri="{FF2B5EF4-FFF2-40B4-BE49-F238E27FC236}">
                <a16:creationId xmlns:a16="http://schemas.microsoft.com/office/drawing/2014/main" id="{BDD90E89-F9A3-4509-98FF-18B5EB1E4F2F}"/>
              </a:ext>
            </a:extLst>
          </p:cNvPr>
          <p:cNvSpPr txBox="1"/>
          <p:nvPr/>
        </p:nvSpPr>
        <p:spPr>
          <a:xfrm>
            <a:off x="7143768" y="4104763"/>
            <a:ext cx="300082" cy="369332"/>
          </a:xfrm>
          <a:prstGeom prst="rect">
            <a:avLst/>
          </a:prstGeom>
          <a:noFill/>
        </p:spPr>
        <p:txBody>
          <a:bodyPr wrap="square" rtlCol="0">
            <a:spAutoFit/>
          </a:bodyPr>
          <a:lstStyle/>
          <a:p>
            <a:r>
              <a:rPr lang="en-US" b="1" dirty="0">
                <a:solidFill>
                  <a:srgbClr val="FF0000"/>
                </a:solidFill>
              </a:rPr>
              <a:t>0</a:t>
            </a:r>
          </a:p>
        </p:txBody>
      </p:sp>
      <p:sp>
        <p:nvSpPr>
          <p:cNvPr id="65" name="TextBox 64">
            <a:extLst>
              <a:ext uri="{FF2B5EF4-FFF2-40B4-BE49-F238E27FC236}">
                <a16:creationId xmlns:a16="http://schemas.microsoft.com/office/drawing/2014/main" id="{D506B7E5-B262-4CFC-8652-8BD1AE6186EA}"/>
              </a:ext>
            </a:extLst>
          </p:cNvPr>
          <p:cNvSpPr txBox="1"/>
          <p:nvPr/>
        </p:nvSpPr>
        <p:spPr>
          <a:xfrm>
            <a:off x="7114428" y="1722921"/>
            <a:ext cx="300082" cy="369332"/>
          </a:xfrm>
          <a:prstGeom prst="rect">
            <a:avLst/>
          </a:prstGeom>
          <a:noFill/>
        </p:spPr>
        <p:txBody>
          <a:bodyPr wrap="square" rtlCol="0">
            <a:spAutoFit/>
          </a:bodyPr>
          <a:lstStyle/>
          <a:p>
            <a:r>
              <a:rPr lang="en-US" b="1" dirty="0">
                <a:solidFill>
                  <a:srgbClr val="FF0000"/>
                </a:solidFill>
              </a:rPr>
              <a:t>∞</a:t>
            </a:r>
          </a:p>
        </p:txBody>
      </p:sp>
      <p:sp>
        <p:nvSpPr>
          <p:cNvPr id="66" name="TextBox 65">
            <a:extLst>
              <a:ext uri="{FF2B5EF4-FFF2-40B4-BE49-F238E27FC236}">
                <a16:creationId xmlns:a16="http://schemas.microsoft.com/office/drawing/2014/main" id="{8625B64F-13B5-4269-8D2B-7565C6849968}"/>
              </a:ext>
            </a:extLst>
          </p:cNvPr>
          <p:cNvSpPr txBox="1"/>
          <p:nvPr/>
        </p:nvSpPr>
        <p:spPr>
          <a:xfrm>
            <a:off x="6120176" y="3203684"/>
            <a:ext cx="300082" cy="369332"/>
          </a:xfrm>
          <a:prstGeom prst="rect">
            <a:avLst/>
          </a:prstGeom>
          <a:noFill/>
        </p:spPr>
        <p:txBody>
          <a:bodyPr wrap="square" rtlCol="0">
            <a:spAutoFit/>
          </a:bodyPr>
          <a:lstStyle/>
          <a:p>
            <a:r>
              <a:rPr lang="en-US" b="1" dirty="0">
                <a:solidFill>
                  <a:srgbClr val="FF0000"/>
                </a:solidFill>
              </a:rPr>
              <a:t>∞</a:t>
            </a:r>
          </a:p>
        </p:txBody>
      </p:sp>
      <p:sp>
        <p:nvSpPr>
          <p:cNvPr id="67" name="TextBox 66">
            <a:extLst>
              <a:ext uri="{FF2B5EF4-FFF2-40B4-BE49-F238E27FC236}">
                <a16:creationId xmlns:a16="http://schemas.microsoft.com/office/drawing/2014/main" id="{6B9F79C0-987C-4A66-B063-14585C01F129}"/>
              </a:ext>
            </a:extLst>
          </p:cNvPr>
          <p:cNvSpPr txBox="1"/>
          <p:nvPr/>
        </p:nvSpPr>
        <p:spPr>
          <a:xfrm>
            <a:off x="5109077" y="1787469"/>
            <a:ext cx="300082" cy="369332"/>
          </a:xfrm>
          <a:prstGeom prst="rect">
            <a:avLst/>
          </a:prstGeom>
          <a:noFill/>
        </p:spPr>
        <p:txBody>
          <a:bodyPr wrap="square" rtlCol="0">
            <a:spAutoFit/>
          </a:bodyPr>
          <a:lstStyle/>
          <a:p>
            <a:r>
              <a:rPr lang="en-US" b="1" dirty="0">
                <a:solidFill>
                  <a:srgbClr val="FF0000"/>
                </a:solidFill>
              </a:rPr>
              <a:t>∞</a:t>
            </a:r>
          </a:p>
        </p:txBody>
      </p:sp>
      <p:sp>
        <p:nvSpPr>
          <p:cNvPr id="68" name="TextBox 67">
            <a:extLst>
              <a:ext uri="{FF2B5EF4-FFF2-40B4-BE49-F238E27FC236}">
                <a16:creationId xmlns:a16="http://schemas.microsoft.com/office/drawing/2014/main" id="{2807113A-2EBD-4097-9E27-AAA480AF4D49}"/>
              </a:ext>
            </a:extLst>
          </p:cNvPr>
          <p:cNvSpPr txBox="1"/>
          <p:nvPr/>
        </p:nvSpPr>
        <p:spPr>
          <a:xfrm>
            <a:off x="5140016" y="4150413"/>
            <a:ext cx="300082" cy="369332"/>
          </a:xfrm>
          <a:prstGeom prst="rect">
            <a:avLst/>
          </a:prstGeom>
          <a:noFill/>
        </p:spPr>
        <p:txBody>
          <a:bodyPr wrap="square" rtlCol="0">
            <a:spAutoFit/>
          </a:bodyPr>
          <a:lstStyle/>
          <a:p>
            <a:r>
              <a:rPr lang="en-US" b="1" dirty="0">
                <a:solidFill>
                  <a:srgbClr val="FF0000"/>
                </a:solidFill>
              </a:rPr>
              <a:t>∞</a:t>
            </a:r>
          </a:p>
        </p:txBody>
      </p:sp>
      <p:cxnSp>
        <p:nvCxnSpPr>
          <p:cNvPr id="69" name="Straight Connector 68">
            <a:extLst>
              <a:ext uri="{FF2B5EF4-FFF2-40B4-BE49-F238E27FC236}">
                <a16:creationId xmlns:a16="http://schemas.microsoft.com/office/drawing/2014/main" id="{A13A03FE-301A-4FDB-884C-CB324DCF2FF9}"/>
              </a:ext>
            </a:extLst>
          </p:cNvPr>
          <p:cNvCxnSpPr>
            <a:cxnSpLocks/>
          </p:cNvCxnSpPr>
          <p:nvPr/>
        </p:nvCxnSpPr>
        <p:spPr>
          <a:xfrm flipH="1">
            <a:off x="5205993" y="4262960"/>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1280ABBC-2876-4109-9E48-417D22BB7C60}"/>
              </a:ext>
            </a:extLst>
          </p:cNvPr>
          <p:cNvCxnSpPr>
            <a:cxnSpLocks/>
          </p:cNvCxnSpPr>
          <p:nvPr/>
        </p:nvCxnSpPr>
        <p:spPr>
          <a:xfrm flipH="1">
            <a:off x="6180150" y="3273306"/>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71" name="TextBox 70">
            <a:extLst>
              <a:ext uri="{FF2B5EF4-FFF2-40B4-BE49-F238E27FC236}">
                <a16:creationId xmlns:a16="http://schemas.microsoft.com/office/drawing/2014/main" id="{DE2CBF01-4B29-473D-BD48-24E2461CCDA2}"/>
              </a:ext>
            </a:extLst>
          </p:cNvPr>
          <p:cNvSpPr txBox="1"/>
          <p:nvPr/>
        </p:nvSpPr>
        <p:spPr>
          <a:xfrm>
            <a:off x="6244507" y="3384572"/>
            <a:ext cx="495157" cy="369332"/>
          </a:xfrm>
          <a:prstGeom prst="rect">
            <a:avLst/>
          </a:prstGeom>
          <a:noFill/>
        </p:spPr>
        <p:txBody>
          <a:bodyPr wrap="square" rtlCol="0">
            <a:spAutoFit/>
          </a:bodyPr>
          <a:lstStyle/>
          <a:p>
            <a:r>
              <a:rPr lang="en-US" b="1" dirty="0">
                <a:solidFill>
                  <a:srgbClr val="FF0000"/>
                </a:solidFill>
              </a:rPr>
              <a:t>2</a:t>
            </a:r>
          </a:p>
        </p:txBody>
      </p:sp>
      <p:sp>
        <p:nvSpPr>
          <p:cNvPr id="72" name="TextBox 71">
            <a:extLst>
              <a:ext uri="{FF2B5EF4-FFF2-40B4-BE49-F238E27FC236}">
                <a16:creationId xmlns:a16="http://schemas.microsoft.com/office/drawing/2014/main" id="{92224894-6942-4B56-8B2B-F4644DA77FD6}"/>
              </a:ext>
            </a:extLst>
          </p:cNvPr>
          <p:cNvSpPr txBox="1"/>
          <p:nvPr/>
        </p:nvSpPr>
        <p:spPr>
          <a:xfrm>
            <a:off x="5271784" y="4356525"/>
            <a:ext cx="495157" cy="369332"/>
          </a:xfrm>
          <a:prstGeom prst="rect">
            <a:avLst/>
          </a:prstGeom>
          <a:noFill/>
        </p:spPr>
        <p:txBody>
          <a:bodyPr wrap="square" rtlCol="0">
            <a:spAutoFit/>
          </a:bodyPr>
          <a:lstStyle/>
          <a:p>
            <a:r>
              <a:rPr lang="en-US" b="1" dirty="0">
                <a:solidFill>
                  <a:srgbClr val="FF0000"/>
                </a:solidFill>
              </a:rPr>
              <a:t>3</a:t>
            </a:r>
          </a:p>
        </p:txBody>
      </p:sp>
      <p:cxnSp>
        <p:nvCxnSpPr>
          <p:cNvPr id="73" name="Straight Connector 72">
            <a:extLst>
              <a:ext uri="{FF2B5EF4-FFF2-40B4-BE49-F238E27FC236}">
                <a16:creationId xmlns:a16="http://schemas.microsoft.com/office/drawing/2014/main" id="{213EFEE3-8109-4BD6-B18B-2BD247DE0E1B}"/>
              </a:ext>
            </a:extLst>
          </p:cNvPr>
          <p:cNvCxnSpPr>
            <a:cxnSpLocks/>
          </p:cNvCxnSpPr>
          <p:nvPr/>
        </p:nvCxnSpPr>
        <p:spPr>
          <a:xfrm flipH="1">
            <a:off x="5169524" y="190407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74" name="TextBox 73">
            <a:extLst>
              <a:ext uri="{FF2B5EF4-FFF2-40B4-BE49-F238E27FC236}">
                <a16:creationId xmlns:a16="http://schemas.microsoft.com/office/drawing/2014/main" id="{8FCABE97-FB25-432C-A3AE-3468756A9735}"/>
              </a:ext>
            </a:extLst>
          </p:cNvPr>
          <p:cNvSpPr txBox="1"/>
          <p:nvPr/>
        </p:nvSpPr>
        <p:spPr>
          <a:xfrm>
            <a:off x="5080505" y="1556058"/>
            <a:ext cx="495157" cy="369332"/>
          </a:xfrm>
          <a:prstGeom prst="rect">
            <a:avLst/>
          </a:prstGeom>
          <a:noFill/>
        </p:spPr>
        <p:txBody>
          <a:bodyPr wrap="square" rtlCol="0">
            <a:spAutoFit/>
          </a:bodyPr>
          <a:lstStyle/>
          <a:p>
            <a:r>
              <a:rPr lang="en-US" b="1" dirty="0">
                <a:solidFill>
                  <a:srgbClr val="FF0000"/>
                </a:solidFill>
              </a:rPr>
              <a:t>12</a:t>
            </a:r>
          </a:p>
        </p:txBody>
      </p:sp>
    </p:spTree>
    <p:extLst>
      <p:ext uri="{BB962C8B-B14F-4D97-AF65-F5344CB8AC3E}">
        <p14:creationId xmlns:p14="http://schemas.microsoft.com/office/powerpoint/2010/main" val="262339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Example:</a:t>
            </a:r>
          </a:p>
          <a:p>
            <a:pPr marL="0" indent="0" algn="just">
              <a:buNone/>
            </a:pPr>
            <a:r>
              <a:rPr lang="en-US" sz="2000" dirty="0"/>
              <a:t>Iteration 4</a:t>
            </a:r>
          </a:p>
          <a:p>
            <a:pPr marL="0" indent="0" algn="just">
              <a:buNone/>
            </a:pPr>
            <a:r>
              <a:rPr lang="en-US" sz="2000" dirty="0"/>
              <a:t>From Q we choose v=1 (</a:t>
            </a:r>
            <a:r>
              <a:rPr lang="en-US" sz="2000" dirty="0" err="1"/>
              <a:t>dist</a:t>
            </a:r>
            <a:r>
              <a:rPr lang="en-US" sz="2000" dirty="0"/>
              <a:t>(1)=12);</a:t>
            </a:r>
          </a:p>
          <a:p>
            <a:pPr marL="0" indent="0" algn="just">
              <a:buNone/>
            </a:pPr>
            <a:r>
              <a:rPr lang="en-US" sz="2000" dirty="0"/>
              <a:t>Q={5}</a:t>
            </a:r>
          </a:p>
          <a:p>
            <a:pPr marL="0" indent="0" algn="just">
              <a:buNone/>
            </a:pPr>
            <a:r>
              <a:rPr lang="en-US" sz="2000" dirty="0"/>
              <a:t>S={3,4,2,1}</a:t>
            </a:r>
          </a:p>
          <a:p>
            <a:pPr marL="0" indent="0" algn="just">
              <a:buNone/>
            </a:pPr>
            <a:r>
              <a:rPr lang="en-US" sz="2000" dirty="0"/>
              <a:t>Neighbors of 1 from Q is 5:</a:t>
            </a:r>
          </a:p>
          <a:p>
            <a:pPr marL="0" indent="0" algn="just">
              <a:buNone/>
            </a:pPr>
            <a:r>
              <a:rPr lang="en-US" sz="2000" dirty="0" err="1"/>
              <a:t>Dist</a:t>
            </a:r>
            <a:r>
              <a:rPr lang="en-US" sz="2000" dirty="0"/>
              <a:t>(5)= min(∞, </a:t>
            </a:r>
            <a:r>
              <a:rPr lang="en-US" sz="2000" dirty="0" err="1"/>
              <a:t>dist</a:t>
            </a:r>
            <a:r>
              <a:rPr lang="en-US" sz="2000" dirty="0"/>
              <a:t>(1)+w(1,5))</a:t>
            </a:r>
          </a:p>
          <a:p>
            <a:pPr marL="0" indent="0" algn="just">
              <a:buNone/>
            </a:pPr>
            <a:r>
              <a:rPr lang="en-US" sz="2000" dirty="0"/>
              <a:t>           = min (∞, 12+4)= min (∞, 16)= 16</a:t>
            </a:r>
          </a:p>
          <a:p>
            <a:pPr marL="0" indent="0" algn="just">
              <a:buNone/>
            </a:pPr>
            <a:r>
              <a:rPr lang="en-US" sz="2000" dirty="0"/>
              <a:t>P(5)=1</a:t>
            </a:r>
          </a:p>
          <a:p>
            <a:pPr marL="0" indent="0" algn="just">
              <a:buNone/>
            </a:pPr>
            <a:r>
              <a:rPr lang="en-US" sz="2000" dirty="0" err="1"/>
              <a:t>Dist</a:t>
            </a:r>
            <a:r>
              <a:rPr lang="en-US" sz="2000" dirty="0"/>
              <a:t>= (12, 3, 0, 2, 16)</a:t>
            </a:r>
          </a:p>
          <a:p>
            <a:pPr marL="0" indent="0" algn="just">
              <a:buNone/>
            </a:pPr>
            <a:r>
              <a:rPr lang="en-US" sz="2000" dirty="0"/>
              <a:t>P=(4, 3, Null, 3, 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23</a:t>
            </a:fld>
            <a:endParaRPr lang="fr-FR"/>
          </a:p>
        </p:txBody>
      </p:sp>
      <p:sp>
        <p:nvSpPr>
          <p:cNvPr id="41" name="Oval 40">
            <a:extLst>
              <a:ext uri="{FF2B5EF4-FFF2-40B4-BE49-F238E27FC236}">
                <a16:creationId xmlns:a16="http://schemas.microsoft.com/office/drawing/2014/main" id="{B66ADF07-2B19-4521-9B98-3AD0D4E83572}"/>
              </a:ext>
            </a:extLst>
          </p:cNvPr>
          <p:cNvSpPr/>
          <p:nvPr/>
        </p:nvSpPr>
        <p:spPr>
          <a:xfrm>
            <a:off x="5148064"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2" name="Oval 41">
            <a:extLst>
              <a:ext uri="{FF2B5EF4-FFF2-40B4-BE49-F238E27FC236}">
                <a16:creationId xmlns:a16="http://schemas.microsoft.com/office/drawing/2014/main" id="{BBDE2D11-DBED-413A-9AB6-807C4E643713}"/>
              </a:ext>
            </a:extLst>
          </p:cNvPr>
          <p:cNvSpPr/>
          <p:nvPr/>
        </p:nvSpPr>
        <p:spPr>
          <a:xfrm>
            <a:off x="5148064"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3" name="Oval 42">
            <a:extLst>
              <a:ext uri="{FF2B5EF4-FFF2-40B4-BE49-F238E27FC236}">
                <a16:creationId xmlns:a16="http://schemas.microsoft.com/office/drawing/2014/main" id="{6D9F9642-A958-4D75-A125-DE6F717D16CD}"/>
              </a:ext>
            </a:extLst>
          </p:cNvPr>
          <p:cNvSpPr/>
          <p:nvPr/>
        </p:nvSpPr>
        <p:spPr>
          <a:xfrm>
            <a:off x="7084449"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44" name="Oval 43">
            <a:extLst>
              <a:ext uri="{FF2B5EF4-FFF2-40B4-BE49-F238E27FC236}">
                <a16:creationId xmlns:a16="http://schemas.microsoft.com/office/drawing/2014/main" id="{A510E2D0-BCB4-43B5-A062-117BAED9A309}"/>
              </a:ext>
            </a:extLst>
          </p:cNvPr>
          <p:cNvSpPr/>
          <p:nvPr/>
        </p:nvSpPr>
        <p:spPr>
          <a:xfrm>
            <a:off x="7084449" y="2132856"/>
            <a:ext cx="360040" cy="438877"/>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5" name="Oval 44">
            <a:extLst>
              <a:ext uri="{FF2B5EF4-FFF2-40B4-BE49-F238E27FC236}">
                <a16:creationId xmlns:a16="http://schemas.microsoft.com/office/drawing/2014/main" id="{CE43896D-A208-41DD-AD5F-A858DF8689AA}"/>
              </a:ext>
            </a:extLst>
          </p:cNvPr>
          <p:cNvSpPr/>
          <p:nvPr/>
        </p:nvSpPr>
        <p:spPr>
          <a:xfrm>
            <a:off x="6084168" y="281269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46" name="Straight Arrow Connector 45">
            <a:extLst>
              <a:ext uri="{FF2B5EF4-FFF2-40B4-BE49-F238E27FC236}">
                <a16:creationId xmlns:a16="http://schemas.microsoft.com/office/drawing/2014/main" id="{068AF448-E5CF-4DEC-8F5C-3FB0169AEBB0}"/>
              </a:ext>
            </a:extLst>
          </p:cNvPr>
          <p:cNvCxnSpPr>
            <a:stCxn id="41" idx="6"/>
            <a:endCxn id="44"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E287AEA8-689C-4CDA-A7FC-C27F5C164774}"/>
              </a:ext>
            </a:extLst>
          </p:cNvPr>
          <p:cNvCxnSpPr>
            <a:stCxn id="41" idx="4"/>
            <a:endCxn id="42"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A29B1AFC-A88E-477D-B763-7E3260F7D4C7}"/>
              </a:ext>
            </a:extLst>
          </p:cNvPr>
          <p:cNvCxnSpPr>
            <a:stCxn id="43" idx="2"/>
            <a:endCxn id="42"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05C28C82-398F-4C69-A8D9-7B0B664F7175}"/>
              </a:ext>
            </a:extLst>
          </p:cNvPr>
          <p:cNvCxnSpPr>
            <a:stCxn id="43" idx="1"/>
            <a:endCxn id="45"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ABB64AB1-2B3D-44FD-BE15-8711407429BE}"/>
              </a:ext>
            </a:extLst>
          </p:cNvPr>
          <p:cNvCxnSpPr>
            <a:stCxn id="45" idx="3"/>
            <a:endCxn id="42"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38BB9B17-8106-4A23-B272-F641F9EB4CC4}"/>
              </a:ext>
            </a:extLst>
          </p:cNvPr>
          <p:cNvCxnSpPr>
            <a:cxnSpLocks/>
            <a:stCxn id="45" idx="2"/>
            <a:endCxn id="41"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F497CC44-99D2-4619-937F-5D0DFFD39B3E}"/>
              </a:ext>
            </a:extLst>
          </p:cNvPr>
          <p:cNvCxnSpPr>
            <a:stCxn id="44" idx="3"/>
            <a:endCxn id="45"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13C0DC7E-D6F2-4212-AA10-4155B786FC3D}"/>
              </a:ext>
            </a:extLst>
          </p:cNvPr>
          <p:cNvCxnSpPr>
            <a:stCxn id="44" idx="4"/>
            <a:endCxn id="43"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TextBox 53">
            <a:extLst>
              <a:ext uri="{FF2B5EF4-FFF2-40B4-BE49-F238E27FC236}">
                <a16:creationId xmlns:a16="http://schemas.microsoft.com/office/drawing/2014/main" id="{4D732B1F-02A4-43CC-B7F2-5F9A3163B64E}"/>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55" name="TextBox 54">
            <a:extLst>
              <a:ext uri="{FF2B5EF4-FFF2-40B4-BE49-F238E27FC236}">
                <a16:creationId xmlns:a16="http://schemas.microsoft.com/office/drawing/2014/main" id="{08D83277-FAA3-42E8-9D0D-484125B34CA3}"/>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56" name="TextBox 55">
            <a:extLst>
              <a:ext uri="{FF2B5EF4-FFF2-40B4-BE49-F238E27FC236}">
                <a16:creationId xmlns:a16="http://schemas.microsoft.com/office/drawing/2014/main" id="{4FFAF843-CF19-42D5-A8F1-1FD484A74409}"/>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57" name="TextBox 56">
            <a:extLst>
              <a:ext uri="{FF2B5EF4-FFF2-40B4-BE49-F238E27FC236}">
                <a16:creationId xmlns:a16="http://schemas.microsoft.com/office/drawing/2014/main" id="{FC2CB37D-228B-468B-BE9F-1C35685F904A}"/>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58" name="TextBox 57">
            <a:extLst>
              <a:ext uri="{FF2B5EF4-FFF2-40B4-BE49-F238E27FC236}">
                <a16:creationId xmlns:a16="http://schemas.microsoft.com/office/drawing/2014/main" id="{9C9E7F5A-6D8B-4D31-8B6A-8053A21266CF}"/>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59" name="TextBox 58">
            <a:extLst>
              <a:ext uri="{FF2B5EF4-FFF2-40B4-BE49-F238E27FC236}">
                <a16:creationId xmlns:a16="http://schemas.microsoft.com/office/drawing/2014/main" id="{4218F393-9F98-4A5D-9485-EF1E600B9388}"/>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60" name="TextBox 59">
            <a:extLst>
              <a:ext uri="{FF2B5EF4-FFF2-40B4-BE49-F238E27FC236}">
                <a16:creationId xmlns:a16="http://schemas.microsoft.com/office/drawing/2014/main" id="{57D15D40-242B-465A-BFFF-77FBDED2A8F0}"/>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61" name="TextBox 60">
            <a:extLst>
              <a:ext uri="{FF2B5EF4-FFF2-40B4-BE49-F238E27FC236}">
                <a16:creationId xmlns:a16="http://schemas.microsoft.com/office/drawing/2014/main" id="{5D9AAB01-4872-45F8-B32F-A50F87D72C7C}"/>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62" name="TextBox 61">
            <a:extLst>
              <a:ext uri="{FF2B5EF4-FFF2-40B4-BE49-F238E27FC236}">
                <a16:creationId xmlns:a16="http://schemas.microsoft.com/office/drawing/2014/main" id="{CFA7DFE7-E587-4C94-AB96-284D3C7F478E}"/>
              </a:ext>
            </a:extLst>
          </p:cNvPr>
          <p:cNvSpPr txBox="1"/>
          <p:nvPr/>
        </p:nvSpPr>
        <p:spPr>
          <a:xfrm>
            <a:off x="7143768" y="4104763"/>
            <a:ext cx="300082" cy="369332"/>
          </a:xfrm>
          <a:prstGeom prst="rect">
            <a:avLst/>
          </a:prstGeom>
          <a:noFill/>
        </p:spPr>
        <p:txBody>
          <a:bodyPr wrap="square" rtlCol="0">
            <a:spAutoFit/>
          </a:bodyPr>
          <a:lstStyle/>
          <a:p>
            <a:r>
              <a:rPr lang="en-US" b="1" dirty="0">
                <a:solidFill>
                  <a:srgbClr val="FF0000"/>
                </a:solidFill>
              </a:rPr>
              <a:t>0</a:t>
            </a:r>
          </a:p>
        </p:txBody>
      </p:sp>
      <p:sp>
        <p:nvSpPr>
          <p:cNvPr id="63" name="TextBox 62">
            <a:extLst>
              <a:ext uri="{FF2B5EF4-FFF2-40B4-BE49-F238E27FC236}">
                <a16:creationId xmlns:a16="http://schemas.microsoft.com/office/drawing/2014/main" id="{3A8712DB-0FFC-44E9-9CE3-4BA89D61A517}"/>
              </a:ext>
            </a:extLst>
          </p:cNvPr>
          <p:cNvSpPr txBox="1"/>
          <p:nvPr/>
        </p:nvSpPr>
        <p:spPr>
          <a:xfrm>
            <a:off x="7114428" y="1722921"/>
            <a:ext cx="300082" cy="369332"/>
          </a:xfrm>
          <a:prstGeom prst="rect">
            <a:avLst/>
          </a:prstGeom>
          <a:noFill/>
        </p:spPr>
        <p:txBody>
          <a:bodyPr wrap="square" rtlCol="0">
            <a:spAutoFit/>
          </a:bodyPr>
          <a:lstStyle/>
          <a:p>
            <a:r>
              <a:rPr lang="en-US" b="1" dirty="0">
                <a:solidFill>
                  <a:srgbClr val="FF0000"/>
                </a:solidFill>
              </a:rPr>
              <a:t>∞</a:t>
            </a:r>
          </a:p>
        </p:txBody>
      </p:sp>
      <p:sp>
        <p:nvSpPr>
          <p:cNvPr id="64" name="TextBox 63">
            <a:extLst>
              <a:ext uri="{FF2B5EF4-FFF2-40B4-BE49-F238E27FC236}">
                <a16:creationId xmlns:a16="http://schemas.microsoft.com/office/drawing/2014/main" id="{53DF7AE7-7964-4A6F-B7FF-E54684665462}"/>
              </a:ext>
            </a:extLst>
          </p:cNvPr>
          <p:cNvSpPr txBox="1"/>
          <p:nvPr/>
        </p:nvSpPr>
        <p:spPr>
          <a:xfrm>
            <a:off x="6120176" y="3203684"/>
            <a:ext cx="300082" cy="369332"/>
          </a:xfrm>
          <a:prstGeom prst="rect">
            <a:avLst/>
          </a:prstGeom>
          <a:noFill/>
        </p:spPr>
        <p:txBody>
          <a:bodyPr wrap="square" rtlCol="0">
            <a:spAutoFit/>
          </a:bodyPr>
          <a:lstStyle/>
          <a:p>
            <a:r>
              <a:rPr lang="en-US" b="1" dirty="0">
                <a:solidFill>
                  <a:srgbClr val="FF0000"/>
                </a:solidFill>
              </a:rPr>
              <a:t>∞</a:t>
            </a:r>
          </a:p>
        </p:txBody>
      </p:sp>
      <p:sp>
        <p:nvSpPr>
          <p:cNvPr id="65" name="TextBox 64">
            <a:extLst>
              <a:ext uri="{FF2B5EF4-FFF2-40B4-BE49-F238E27FC236}">
                <a16:creationId xmlns:a16="http://schemas.microsoft.com/office/drawing/2014/main" id="{A3817036-B96A-4F4D-A1C9-3D11D454E73C}"/>
              </a:ext>
            </a:extLst>
          </p:cNvPr>
          <p:cNvSpPr txBox="1"/>
          <p:nvPr/>
        </p:nvSpPr>
        <p:spPr>
          <a:xfrm>
            <a:off x="5109077" y="1787469"/>
            <a:ext cx="300082" cy="369332"/>
          </a:xfrm>
          <a:prstGeom prst="rect">
            <a:avLst/>
          </a:prstGeom>
          <a:noFill/>
        </p:spPr>
        <p:txBody>
          <a:bodyPr wrap="square" rtlCol="0">
            <a:spAutoFit/>
          </a:bodyPr>
          <a:lstStyle/>
          <a:p>
            <a:r>
              <a:rPr lang="en-US" b="1" dirty="0">
                <a:solidFill>
                  <a:srgbClr val="FF0000"/>
                </a:solidFill>
              </a:rPr>
              <a:t>∞</a:t>
            </a:r>
          </a:p>
        </p:txBody>
      </p:sp>
      <p:sp>
        <p:nvSpPr>
          <p:cNvPr id="66" name="TextBox 65">
            <a:extLst>
              <a:ext uri="{FF2B5EF4-FFF2-40B4-BE49-F238E27FC236}">
                <a16:creationId xmlns:a16="http://schemas.microsoft.com/office/drawing/2014/main" id="{A6CDF677-1DDE-4ED0-9BB3-8E0B7D2FD079}"/>
              </a:ext>
            </a:extLst>
          </p:cNvPr>
          <p:cNvSpPr txBox="1"/>
          <p:nvPr/>
        </p:nvSpPr>
        <p:spPr>
          <a:xfrm>
            <a:off x="5140016" y="4150413"/>
            <a:ext cx="300082" cy="369332"/>
          </a:xfrm>
          <a:prstGeom prst="rect">
            <a:avLst/>
          </a:prstGeom>
          <a:noFill/>
        </p:spPr>
        <p:txBody>
          <a:bodyPr wrap="square" rtlCol="0">
            <a:spAutoFit/>
          </a:bodyPr>
          <a:lstStyle/>
          <a:p>
            <a:r>
              <a:rPr lang="en-US" b="1" dirty="0">
                <a:solidFill>
                  <a:srgbClr val="FF0000"/>
                </a:solidFill>
              </a:rPr>
              <a:t>∞</a:t>
            </a:r>
          </a:p>
        </p:txBody>
      </p:sp>
      <p:cxnSp>
        <p:nvCxnSpPr>
          <p:cNvPr id="67" name="Straight Connector 66">
            <a:extLst>
              <a:ext uri="{FF2B5EF4-FFF2-40B4-BE49-F238E27FC236}">
                <a16:creationId xmlns:a16="http://schemas.microsoft.com/office/drawing/2014/main" id="{75A1FFE6-0614-481A-8882-7772B725241E}"/>
              </a:ext>
            </a:extLst>
          </p:cNvPr>
          <p:cNvCxnSpPr>
            <a:cxnSpLocks/>
          </p:cNvCxnSpPr>
          <p:nvPr/>
        </p:nvCxnSpPr>
        <p:spPr>
          <a:xfrm flipH="1">
            <a:off x="5205993" y="4262960"/>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C5C7BE00-75E0-43C4-B1F8-6BCC1F5A9DC5}"/>
              </a:ext>
            </a:extLst>
          </p:cNvPr>
          <p:cNvCxnSpPr>
            <a:cxnSpLocks/>
          </p:cNvCxnSpPr>
          <p:nvPr/>
        </p:nvCxnSpPr>
        <p:spPr>
          <a:xfrm flipH="1">
            <a:off x="6180150" y="3273306"/>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B05EFC6A-D02B-4DC7-B2B6-0103DDB1D4C4}"/>
              </a:ext>
            </a:extLst>
          </p:cNvPr>
          <p:cNvSpPr txBox="1"/>
          <p:nvPr/>
        </p:nvSpPr>
        <p:spPr>
          <a:xfrm>
            <a:off x="6244507" y="3384572"/>
            <a:ext cx="495157" cy="369332"/>
          </a:xfrm>
          <a:prstGeom prst="rect">
            <a:avLst/>
          </a:prstGeom>
          <a:noFill/>
        </p:spPr>
        <p:txBody>
          <a:bodyPr wrap="square" rtlCol="0">
            <a:spAutoFit/>
          </a:bodyPr>
          <a:lstStyle/>
          <a:p>
            <a:r>
              <a:rPr lang="en-US" b="1" dirty="0">
                <a:solidFill>
                  <a:srgbClr val="FF0000"/>
                </a:solidFill>
              </a:rPr>
              <a:t>2</a:t>
            </a:r>
          </a:p>
        </p:txBody>
      </p:sp>
      <p:sp>
        <p:nvSpPr>
          <p:cNvPr id="70" name="TextBox 69">
            <a:extLst>
              <a:ext uri="{FF2B5EF4-FFF2-40B4-BE49-F238E27FC236}">
                <a16:creationId xmlns:a16="http://schemas.microsoft.com/office/drawing/2014/main" id="{1DF51D7C-5510-4342-9555-2BABE95500B9}"/>
              </a:ext>
            </a:extLst>
          </p:cNvPr>
          <p:cNvSpPr txBox="1"/>
          <p:nvPr/>
        </p:nvSpPr>
        <p:spPr>
          <a:xfrm>
            <a:off x="5271784" y="4356525"/>
            <a:ext cx="495157" cy="369332"/>
          </a:xfrm>
          <a:prstGeom prst="rect">
            <a:avLst/>
          </a:prstGeom>
          <a:noFill/>
        </p:spPr>
        <p:txBody>
          <a:bodyPr wrap="square" rtlCol="0">
            <a:spAutoFit/>
          </a:bodyPr>
          <a:lstStyle/>
          <a:p>
            <a:r>
              <a:rPr lang="en-US" b="1" dirty="0">
                <a:solidFill>
                  <a:srgbClr val="FF0000"/>
                </a:solidFill>
              </a:rPr>
              <a:t>3</a:t>
            </a:r>
          </a:p>
        </p:txBody>
      </p:sp>
      <p:cxnSp>
        <p:nvCxnSpPr>
          <p:cNvPr id="71" name="Straight Connector 70">
            <a:extLst>
              <a:ext uri="{FF2B5EF4-FFF2-40B4-BE49-F238E27FC236}">
                <a16:creationId xmlns:a16="http://schemas.microsoft.com/office/drawing/2014/main" id="{F959CBD9-F405-4943-850E-CD07BD4BB64D}"/>
              </a:ext>
            </a:extLst>
          </p:cNvPr>
          <p:cNvCxnSpPr>
            <a:cxnSpLocks/>
          </p:cNvCxnSpPr>
          <p:nvPr/>
        </p:nvCxnSpPr>
        <p:spPr>
          <a:xfrm flipH="1">
            <a:off x="5169524" y="190407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72" name="TextBox 71">
            <a:extLst>
              <a:ext uri="{FF2B5EF4-FFF2-40B4-BE49-F238E27FC236}">
                <a16:creationId xmlns:a16="http://schemas.microsoft.com/office/drawing/2014/main" id="{F53D0118-E3A4-46AA-9209-95B64E736A43}"/>
              </a:ext>
            </a:extLst>
          </p:cNvPr>
          <p:cNvSpPr txBox="1"/>
          <p:nvPr/>
        </p:nvSpPr>
        <p:spPr>
          <a:xfrm>
            <a:off x="5080505" y="1556058"/>
            <a:ext cx="495157" cy="369332"/>
          </a:xfrm>
          <a:prstGeom prst="rect">
            <a:avLst/>
          </a:prstGeom>
          <a:noFill/>
        </p:spPr>
        <p:txBody>
          <a:bodyPr wrap="square" rtlCol="0">
            <a:spAutoFit/>
          </a:bodyPr>
          <a:lstStyle/>
          <a:p>
            <a:r>
              <a:rPr lang="en-US" b="1" dirty="0">
                <a:solidFill>
                  <a:srgbClr val="FF0000"/>
                </a:solidFill>
              </a:rPr>
              <a:t>12</a:t>
            </a:r>
          </a:p>
        </p:txBody>
      </p:sp>
      <p:cxnSp>
        <p:nvCxnSpPr>
          <p:cNvPr id="105" name="Straight Connector 104">
            <a:extLst>
              <a:ext uri="{FF2B5EF4-FFF2-40B4-BE49-F238E27FC236}">
                <a16:creationId xmlns:a16="http://schemas.microsoft.com/office/drawing/2014/main" id="{E5761EF1-29CC-4FC0-8956-178BAC6380D2}"/>
              </a:ext>
            </a:extLst>
          </p:cNvPr>
          <p:cNvCxnSpPr>
            <a:cxnSpLocks/>
          </p:cNvCxnSpPr>
          <p:nvPr/>
        </p:nvCxnSpPr>
        <p:spPr>
          <a:xfrm flipH="1">
            <a:off x="7183999" y="1813030"/>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106" name="TextBox 105">
            <a:extLst>
              <a:ext uri="{FF2B5EF4-FFF2-40B4-BE49-F238E27FC236}">
                <a16:creationId xmlns:a16="http://schemas.microsoft.com/office/drawing/2014/main" id="{656FB629-0E8A-4F8E-944A-AE6B0C8D256E}"/>
              </a:ext>
            </a:extLst>
          </p:cNvPr>
          <p:cNvSpPr txBox="1"/>
          <p:nvPr/>
        </p:nvSpPr>
        <p:spPr>
          <a:xfrm>
            <a:off x="7094980" y="1465017"/>
            <a:ext cx="495157" cy="369332"/>
          </a:xfrm>
          <a:prstGeom prst="rect">
            <a:avLst/>
          </a:prstGeom>
          <a:noFill/>
        </p:spPr>
        <p:txBody>
          <a:bodyPr wrap="square" rtlCol="0">
            <a:spAutoFit/>
          </a:bodyPr>
          <a:lstStyle/>
          <a:p>
            <a:r>
              <a:rPr lang="en-US" b="1" dirty="0">
                <a:solidFill>
                  <a:srgbClr val="FF0000"/>
                </a:solidFill>
              </a:rPr>
              <a:t>16</a:t>
            </a:r>
          </a:p>
        </p:txBody>
      </p:sp>
    </p:spTree>
    <p:extLst>
      <p:ext uri="{BB962C8B-B14F-4D97-AF65-F5344CB8AC3E}">
        <p14:creationId xmlns:p14="http://schemas.microsoft.com/office/powerpoint/2010/main" val="210296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2" grpId="0"/>
      <p:bldP spid="1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Example:</a:t>
            </a:r>
          </a:p>
          <a:p>
            <a:pPr marL="0" indent="0" algn="just">
              <a:buNone/>
            </a:pPr>
            <a:r>
              <a:rPr lang="en-US" sz="2000" dirty="0"/>
              <a:t>Iteration 5</a:t>
            </a:r>
          </a:p>
          <a:p>
            <a:pPr marL="0" indent="0" algn="just">
              <a:buNone/>
            </a:pPr>
            <a:r>
              <a:rPr lang="en-US" sz="2000" dirty="0"/>
              <a:t>From Q we choose v=5 (</a:t>
            </a:r>
            <a:r>
              <a:rPr lang="en-US" sz="2000" dirty="0" err="1"/>
              <a:t>dist</a:t>
            </a:r>
            <a:r>
              <a:rPr lang="en-US" sz="2000" dirty="0"/>
              <a:t>(5)=16);</a:t>
            </a:r>
          </a:p>
          <a:p>
            <a:pPr marL="0" indent="0" algn="just">
              <a:buNone/>
            </a:pPr>
            <a:r>
              <a:rPr lang="en-US" sz="2000" dirty="0"/>
              <a:t>Q={}</a:t>
            </a:r>
          </a:p>
          <a:p>
            <a:pPr marL="0" indent="0" algn="just">
              <a:buNone/>
            </a:pPr>
            <a:r>
              <a:rPr lang="en-US" sz="2000" dirty="0"/>
              <a:t>S={1,5,4,3,2}</a:t>
            </a:r>
          </a:p>
          <a:p>
            <a:pPr marL="0" indent="0" algn="just">
              <a:buNone/>
            </a:pPr>
            <a:r>
              <a:rPr lang="en-US" sz="2000" dirty="0"/>
              <a:t>Q is empty =&gt; End</a:t>
            </a:r>
          </a:p>
          <a:p>
            <a:pPr marL="0" indent="0" algn="just">
              <a:buNone/>
            </a:pPr>
            <a:r>
              <a:rPr lang="en-US" sz="2000" dirty="0" err="1">
                <a:highlight>
                  <a:srgbClr val="FFFF00"/>
                </a:highlight>
              </a:rPr>
              <a:t>Dist</a:t>
            </a:r>
            <a:r>
              <a:rPr lang="en-US" sz="2000" dirty="0">
                <a:highlight>
                  <a:srgbClr val="FFFF00"/>
                </a:highlight>
              </a:rPr>
              <a:t>= (12, 3, 0, 2, 16)</a:t>
            </a:r>
          </a:p>
          <a:p>
            <a:pPr marL="0" indent="0" algn="just">
              <a:buNone/>
            </a:pPr>
            <a:r>
              <a:rPr lang="en-US" sz="2000" dirty="0">
                <a:highlight>
                  <a:srgbClr val="FFFF00"/>
                </a:highlight>
              </a:rPr>
              <a:t>P=(4, 3, Null, 3, 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24</a:t>
            </a:fld>
            <a:endParaRPr lang="fr-FR"/>
          </a:p>
        </p:txBody>
      </p:sp>
      <p:sp>
        <p:nvSpPr>
          <p:cNvPr id="26" name="Oval 25">
            <a:extLst>
              <a:ext uri="{FF2B5EF4-FFF2-40B4-BE49-F238E27FC236}">
                <a16:creationId xmlns:a16="http://schemas.microsoft.com/office/drawing/2014/main" id="{5AB79C62-747C-4E45-9E24-10C41F40DDDF}"/>
              </a:ext>
            </a:extLst>
          </p:cNvPr>
          <p:cNvSpPr/>
          <p:nvPr/>
        </p:nvSpPr>
        <p:spPr>
          <a:xfrm>
            <a:off x="5148064"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8" name="Oval 27">
            <a:extLst>
              <a:ext uri="{FF2B5EF4-FFF2-40B4-BE49-F238E27FC236}">
                <a16:creationId xmlns:a16="http://schemas.microsoft.com/office/drawing/2014/main" id="{97CA644A-C1FF-4A00-808A-300CB3A7F371}"/>
              </a:ext>
            </a:extLst>
          </p:cNvPr>
          <p:cNvSpPr/>
          <p:nvPr/>
        </p:nvSpPr>
        <p:spPr>
          <a:xfrm>
            <a:off x="5148064"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8" name="Oval 37">
            <a:extLst>
              <a:ext uri="{FF2B5EF4-FFF2-40B4-BE49-F238E27FC236}">
                <a16:creationId xmlns:a16="http://schemas.microsoft.com/office/drawing/2014/main" id="{EA0B38FC-BFEF-4FD0-BE80-6C1F94FBC3E5}"/>
              </a:ext>
            </a:extLst>
          </p:cNvPr>
          <p:cNvSpPr/>
          <p:nvPr/>
        </p:nvSpPr>
        <p:spPr>
          <a:xfrm>
            <a:off x="7084449" y="357301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39" name="Oval 38">
            <a:extLst>
              <a:ext uri="{FF2B5EF4-FFF2-40B4-BE49-F238E27FC236}">
                <a16:creationId xmlns:a16="http://schemas.microsoft.com/office/drawing/2014/main" id="{4C75DB68-386C-4E8F-8B4B-91088BBBF913}"/>
              </a:ext>
            </a:extLst>
          </p:cNvPr>
          <p:cNvSpPr/>
          <p:nvPr/>
        </p:nvSpPr>
        <p:spPr>
          <a:xfrm>
            <a:off x="7084449" y="213285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0" name="Oval 39">
            <a:extLst>
              <a:ext uri="{FF2B5EF4-FFF2-40B4-BE49-F238E27FC236}">
                <a16:creationId xmlns:a16="http://schemas.microsoft.com/office/drawing/2014/main" id="{CA7A1C3D-F73E-4586-B22A-9F8C1C10769D}"/>
              </a:ext>
            </a:extLst>
          </p:cNvPr>
          <p:cNvSpPr/>
          <p:nvPr/>
        </p:nvSpPr>
        <p:spPr>
          <a:xfrm>
            <a:off x="6084168" y="2812696"/>
            <a:ext cx="360040" cy="438877"/>
          </a:xfrm>
          <a:prstGeom prst="ellipse">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41" name="Straight Arrow Connector 40">
            <a:extLst>
              <a:ext uri="{FF2B5EF4-FFF2-40B4-BE49-F238E27FC236}">
                <a16:creationId xmlns:a16="http://schemas.microsoft.com/office/drawing/2014/main" id="{1A878ADC-E5BA-4C38-855C-DC8130E1228D}"/>
              </a:ext>
            </a:extLst>
          </p:cNvPr>
          <p:cNvCxnSpPr>
            <a:stCxn id="26" idx="6"/>
            <a:endCxn id="39" idx="2"/>
          </p:cNvCxnSpPr>
          <p:nvPr/>
        </p:nvCxnSpPr>
        <p:spPr>
          <a:xfrm>
            <a:off x="5508104" y="235229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E0A152C-B3F6-4181-A5AE-D7AA83B68B14}"/>
              </a:ext>
            </a:extLst>
          </p:cNvPr>
          <p:cNvCxnSpPr>
            <a:stCxn id="26" idx="4"/>
            <a:endCxn id="28" idx="0"/>
          </p:cNvCxnSpPr>
          <p:nvPr/>
        </p:nvCxnSpPr>
        <p:spPr>
          <a:xfrm>
            <a:off x="5328084"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B82BC8A7-6F2E-4445-BBD5-CB019A8F8931}"/>
              </a:ext>
            </a:extLst>
          </p:cNvPr>
          <p:cNvCxnSpPr>
            <a:stCxn id="38" idx="2"/>
            <a:endCxn id="28" idx="6"/>
          </p:cNvCxnSpPr>
          <p:nvPr/>
        </p:nvCxnSpPr>
        <p:spPr>
          <a:xfrm flipH="1">
            <a:off x="5508104" y="3792455"/>
            <a:ext cx="15763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6AD015D5-BBDC-415C-8CCA-D781CEE7F46C}"/>
              </a:ext>
            </a:extLst>
          </p:cNvPr>
          <p:cNvCxnSpPr>
            <a:stCxn id="38" idx="1"/>
            <a:endCxn id="40" idx="5"/>
          </p:cNvCxnSpPr>
          <p:nvPr/>
        </p:nvCxnSpPr>
        <p:spPr>
          <a:xfrm flipH="1" flipV="1">
            <a:off x="6391481" y="3187301"/>
            <a:ext cx="745695"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F3B9684A-7AC4-4D0F-902F-3FEBBBD0CE5A}"/>
              </a:ext>
            </a:extLst>
          </p:cNvPr>
          <p:cNvCxnSpPr>
            <a:stCxn id="40" idx="3"/>
            <a:endCxn id="28" idx="7"/>
          </p:cNvCxnSpPr>
          <p:nvPr/>
        </p:nvCxnSpPr>
        <p:spPr>
          <a:xfrm flipH="1">
            <a:off x="5455377" y="3187301"/>
            <a:ext cx="681518" cy="449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2AC91D89-708C-46DD-A41D-76E50906B822}"/>
              </a:ext>
            </a:extLst>
          </p:cNvPr>
          <p:cNvCxnSpPr>
            <a:cxnSpLocks/>
            <a:stCxn id="40" idx="2"/>
            <a:endCxn id="26" idx="5"/>
          </p:cNvCxnSpPr>
          <p:nvPr/>
        </p:nvCxnSpPr>
        <p:spPr>
          <a:xfrm flipH="1" flipV="1">
            <a:off x="5455377" y="2507461"/>
            <a:ext cx="628791"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332245-F2BF-4B77-8F03-DC86FBA49693}"/>
              </a:ext>
            </a:extLst>
          </p:cNvPr>
          <p:cNvCxnSpPr>
            <a:stCxn id="39" idx="3"/>
            <a:endCxn id="40" idx="6"/>
          </p:cNvCxnSpPr>
          <p:nvPr/>
        </p:nvCxnSpPr>
        <p:spPr>
          <a:xfrm flipH="1">
            <a:off x="6444208" y="2507461"/>
            <a:ext cx="692968" cy="5246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92434CC8-8C6D-4EFA-9EA8-BD0268C3A40B}"/>
              </a:ext>
            </a:extLst>
          </p:cNvPr>
          <p:cNvCxnSpPr>
            <a:stCxn id="39" idx="4"/>
            <a:endCxn id="38" idx="0"/>
          </p:cNvCxnSpPr>
          <p:nvPr/>
        </p:nvCxnSpPr>
        <p:spPr>
          <a:xfrm>
            <a:off x="7264469" y="2571733"/>
            <a:ext cx="0" cy="100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F185EE6D-C800-4DCF-89D3-25B4DF6E076F}"/>
              </a:ext>
            </a:extLst>
          </p:cNvPr>
          <p:cNvSpPr txBox="1"/>
          <p:nvPr/>
        </p:nvSpPr>
        <p:spPr>
          <a:xfrm>
            <a:off x="6146235" y="1982962"/>
            <a:ext cx="300082" cy="369332"/>
          </a:xfrm>
          <a:prstGeom prst="rect">
            <a:avLst/>
          </a:prstGeom>
          <a:noFill/>
        </p:spPr>
        <p:txBody>
          <a:bodyPr wrap="square" rtlCol="0">
            <a:spAutoFit/>
          </a:bodyPr>
          <a:lstStyle/>
          <a:p>
            <a:r>
              <a:rPr lang="en-US" dirty="0"/>
              <a:t>4</a:t>
            </a:r>
          </a:p>
        </p:txBody>
      </p:sp>
      <p:sp>
        <p:nvSpPr>
          <p:cNvPr id="50" name="TextBox 49">
            <a:extLst>
              <a:ext uri="{FF2B5EF4-FFF2-40B4-BE49-F238E27FC236}">
                <a16:creationId xmlns:a16="http://schemas.microsoft.com/office/drawing/2014/main" id="{621E12F1-69FF-49F9-96D6-F479A4C6C2C2}"/>
              </a:ext>
            </a:extLst>
          </p:cNvPr>
          <p:cNvSpPr txBox="1"/>
          <p:nvPr/>
        </p:nvSpPr>
        <p:spPr>
          <a:xfrm>
            <a:off x="6772917" y="2726901"/>
            <a:ext cx="300082" cy="369332"/>
          </a:xfrm>
          <a:prstGeom prst="rect">
            <a:avLst/>
          </a:prstGeom>
          <a:noFill/>
        </p:spPr>
        <p:txBody>
          <a:bodyPr wrap="square" rtlCol="0">
            <a:spAutoFit/>
          </a:bodyPr>
          <a:lstStyle/>
          <a:p>
            <a:r>
              <a:rPr lang="en-US" dirty="0"/>
              <a:t>5</a:t>
            </a:r>
          </a:p>
        </p:txBody>
      </p:sp>
      <p:sp>
        <p:nvSpPr>
          <p:cNvPr id="51" name="TextBox 50">
            <a:extLst>
              <a:ext uri="{FF2B5EF4-FFF2-40B4-BE49-F238E27FC236}">
                <a16:creationId xmlns:a16="http://schemas.microsoft.com/office/drawing/2014/main" id="{5230F5E8-8244-4511-828C-ECDBEE34E2EA}"/>
              </a:ext>
            </a:extLst>
          </p:cNvPr>
          <p:cNvSpPr txBox="1"/>
          <p:nvPr/>
        </p:nvSpPr>
        <p:spPr>
          <a:xfrm>
            <a:off x="7305899" y="2847468"/>
            <a:ext cx="300082" cy="369332"/>
          </a:xfrm>
          <a:prstGeom prst="rect">
            <a:avLst/>
          </a:prstGeom>
          <a:noFill/>
        </p:spPr>
        <p:txBody>
          <a:bodyPr wrap="square" rtlCol="0">
            <a:spAutoFit/>
          </a:bodyPr>
          <a:lstStyle/>
          <a:p>
            <a:r>
              <a:rPr lang="en-US" dirty="0"/>
              <a:t>7</a:t>
            </a:r>
          </a:p>
        </p:txBody>
      </p:sp>
      <p:sp>
        <p:nvSpPr>
          <p:cNvPr id="52" name="TextBox 51">
            <a:extLst>
              <a:ext uri="{FF2B5EF4-FFF2-40B4-BE49-F238E27FC236}">
                <a16:creationId xmlns:a16="http://schemas.microsoft.com/office/drawing/2014/main" id="{AC2B3583-4D9E-49DC-BD79-2E0D60A8CD95}"/>
              </a:ext>
            </a:extLst>
          </p:cNvPr>
          <p:cNvSpPr txBox="1"/>
          <p:nvPr/>
        </p:nvSpPr>
        <p:spPr>
          <a:xfrm>
            <a:off x="6507033" y="3315325"/>
            <a:ext cx="300082" cy="369332"/>
          </a:xfrm>
          <a:prstGeom prst="rect">
            <a:avLst/>
          </a:prstGeom>
          <a:noFill/>
        </p:spPr>
        <p:txBody>
          <a:bodyPr wrap="square" rtlCol="0">
            <a:spAutoFit/>
          </a:bodyPr>
          <a:lstStyle/>
          <a:p>
            <a:r>
              <a:rPr lang="en-US" dirty="0"/>
              <a:t>2</a:t>
            </a:r>
          </a:p>
        </p:txBody>
      </p:sp>
      <p:sp>
        <p:nvSpPr>
          <p:cNvPr id="53" name="TextBox 52">
            <a:extLst>
              <a:ext uri="{FF2B5EF4-FFF2-40B4-BE49-F238E27FC236}">
                <a16:creationId xmlns:a16="http://schemas.microsoft.com/office/drawing/2014/main" id="{E762ABBD-230B-4A9E-9B43-36A4060F2351}"/>
              </a:ext>
            </a:extLst>
          </p:cNvPr>
          <p:cNvSpPr txBox="1"/>
          <p:nvPr/>
        </p:nvSpPr>
        <p:spPr>
          <a:xfrm>
            <a:off x="6146235" y="3856380"/>
            <a:ext cx="300082" cy="369332"/>
          </a:xfrm>
          <a:prstGeom prst="rect">
            <a:avLst/>
          </a:prstGeom>
          <a:noFill/>
        </p:spPr>
        <p:txBody>
          <a:bodyPr wrap="square" rtlCol="0">
            <a:spAutoFit/>
          </a:bodyPr>
          <a:lstStyle/>
          <a:p>
            <a:r>
              <a:rPr lang="en-US" dirty="0"/>
              <a:t>3</a:t>
            </a:r>
          </a:p>
        </p:txBody>
      </p:sp>
      <p:sp>
        <p:nvSpPr>
          <p:cNvPr id="54" name="TextBox 53">
            <a:extLst>
              <a:ext uri="{FF2B5EF4-FFF2-40B4-BE49-F238E27FC236}">
                <a16:creationId xmlns:a16="http://schemas.microsoft.com/office/drawing/2014/main" id="{D8D2BD80-F038-4A0D-A811-A41BD23AB208}"/>
              </a:ext>
            </a:extLst>
          </p:cNvPr>
          <p:cNvSpPr txBox="1"/>
          <p:nvPr/>
        </p:nvSpPr>
        <p:spPr>
          <a:xfrm>
            <a:off x="5727901" y="3299918"/>
            <a:ext cx="300082" cy="369332"/>
          </a:xfrm>
          <a:prstGeom prst="rect">
            <a:avLst/>
          </a:prstGeom>
          <a:noFill/>
        </p:spPr>
        <p:txBody>
          <a:bodyPr wrap="square" rtlCol="0">
            <a:spAutoFit/>
          </a:bodyPr>
          <a:lstStyle/>
          <a:p>
            <a:r>
              <a:rPr lang="en-US" dirty="0"/>
              <a:t>3</a:t>
            </a:r>
          </a:p>
        </p:txBody>
      </p:sp>
      <p:sp>
        <p:nvSpPr>
          <p:cNvPr id="55" name="TextBox 54">
            <a:extLst>
              <a:ext uri="{FF2B5EF4-FFF2-40B4-BE49-F238E27FC236}">
                <a16:creationId xmlns:a16="http://schemas.microsoft.com/office/drawing/2014/main" id="{9E02640F-E8B2-4303-B0DC-0DFF676E0178}"/>
              </a:ext>
            </a:extLst>
          </p:cNvPr>
          <p:cNvSpPr txBox="1"/>
          <p:nvPr/>
        </p:nvSpPr>
        <p:spPr>
          <a:xfrm>
            <a:off x="4932267" y="2882241"/>
            <a:ext cx="415498" cy="369332"/>
          </a:xfrm>
          <a:prstGeom prst="rect">
            <a:avLst/>
          </a:prstGeom>
          <a:noFill/>
        </p:spPr>
        <p:txBody>
          <a:bodyPr wrap="square" rtlCol="0">
            <a:spAutoFit/>
          </a:bodyPr>
          <a:lstStyle/>
          <a:p>
            <a:r>
              <a:rPr lang="en-US" dirty="0"/>
              <a:t>15</a:t>
            </a:r>
          </a:p>
        </p:txBody>
      </p:sp>
      <p:sp>
        <p:nvSpPr>
          <p:cNvPr id="56" name="TextBox 55">
            <a:extLst>
              <a:ext uri="{FF2B5EF4-FFF2-40B4-BE49-F238E27FC236}">
                <a16:creationId xmlns:a16="http://schemas.microsoft.com/office/drawing/2014/main" id="{9D863B14-75DD-494E-8624-895E14C9EC99}"/>
              </a:ext>
            </a:extLst>
          </p:cNvPr>
          <p:cNvSpPr txBox="1"/>
          <p:nvPr/>
        </p:nvSpPr>
        <p:spPr>
          <a:xfrm>
            <a:off x="5522697" y="2740386"/>
            <a:ext cx="415498" cy="369332"/>
          </a:xfrm>
          <a:prstGeom prst="rect">
            <a:avLst/>
          </a:prstGeom>
          <a:noFill/>
        </p:spPr>
        <p:txBody>
          <a:bodyPr wrap="square" rtlCol="0">
            <a:spAutoFit/>
          </a:bodyPr>
          <a:lstStyle/>
          <a:p>
            <a:r>
              <a:rPr lang="en-US" dirty="0"/>
              <a:t>10</a:t>
            </a:r>
          </a:p>
        </p:txBody>
      </p:sp>
      <p:sp>
        <p:nvSpPr>
          <p:cNvPr id="57" name="TextBox 56">
            <a:extLst>
              <a:ext uri="{FF2B5EF4-FFF2-40B4-BE49-F238E27FC236}">
                <a16:creationId xmlns:a16="http://schemas.microsoft.com/office/drawing/2014/main" id="{85DA0F85-85E9-483A-B023-A42C7DCA4966}"/>
              </a:ext>
            </a:extLst>
          </p:cNvPr>
          <p:cNvSpPr txBox="1"/>
          <p:nvPr/>
        </p:nvSpPr>
        <p:spPr>
          <a:xfrm>
            <a:off x="7143768" y="4104763"/>
            <a:ext cx="300082" cy="369332"/>
          </a:xfrm>
          <a:prstGeom prst="rect">
            <a:avLst/>
          </a:prstGeom>
          <a:noFill/>
        </p:spPr>
        <p:txBody>
          <a:bodyPr wrap="square" rtlCol="0">
            <a:spAutoFit/>
          </a:bodyPr>
          <a:lstStyle/>
          <a:p>
            <a:r>
              <a:rPr lang="en-US" b="1" dirty="0">
                <a:solidFill>
                  <a:srgbClr val="FF0000"/>
                </a:solidFill>
              </a:rPr>
              <a:t>0</a:t>
            </a:r>
          </a:p>
        </p:txBody>
      </p:sp>
      <p:sp>
        <p:nvSpPr>
          <p:cNvPr id="64" name="TextBox 63">
            <a:extLst>
              <a:ext uri="{FF2B5EF4-FFF2-40B4-BE49-F238E27FC236}">
                <a16:creationId xmlns:a16="http://schemas.microsoft.com/office/drawing/2014/main" id="{07ED6AB5-EC61-4388-A214-F4860D7B90FF}"/>
              </a:ext>
            </a:extLst>
          </p:cNvPr>
          <p:cNvSpPr txBox="1"/>
          <p:nvPr/>
        </p:nvSpPr>
        <p:spPr>
          <a:xfrm>
            <a:off x="6080256" y="3278820"/>
            <a:ext cx="495157" cy="369332"/>
          </a:xfrm>
          <a:prstGeom prst="rect">
            <a:avLst/>
          </a:prstGeom>
          <a:noFill/>
        </p:spPr>
        <p:txBody>
          <a:bodyPr wrap="square" rtlCol="0">
            <a:spAutoFit/>
          </a:bodyPr>
          <a:lstStyle/>
          <a:p>
            <a:r>
              <a:rPr lang="en-US" b="1" dirty="0">
                <a:solidFill>
                  <a:srgbClr val="FF0000"/>
                </a:solidFill>
              </a:rPr>
              <a:t>2</a:t>
            </a:r>
          </a:p>
        </p:txBody>
      </p:sp>
      <p:sp>
        <p:nvSpPr>
          <p:cNvPr id="65" name="TextBox 64">
            <a:extLst>
              <a:ext uri="{FF2B5EF4-FFF2-40B4-BE49-F238E27FC236}">
                <a16:creationId xmlns:a16="http://schemas.microsoft.com/office/drawing/2014/main" id="{BE360C28-66DD-4154-93C9-FF1EDE6D4703}"/>
              </a:ext>
            </a:extLst>
          </p:cNvPr>
          <p:cNvSpPr txBox="1"/>
          <p:nvPr/>
        </p:nvSpPr>
        <p:spPr>
          <a:xfrm>
            <a:off x="5136681" y="4167060"/>
            <a:ext cx="495157" cy="369332"/>
          </a:xfrm>
          <a:prstGeom prst="rect">
            <a:avLst/>
          </a:prstGeom>
          <a:noFill/>
        </p:spPr>
        <p:txBody>
          <a:bodyPr wrap="square" rtlCol="0">
            <a:spAutoFit/>
          </a:bodyPr>
          <a:lstStyle/>
          <a:p>
            <a:r>
              <a:rPr lang="en-US" b="1" dirty="0">
                <a:solidFill>
                  <a:srgbClr val="FF0000"/>
                </a:solidFill>
              </a:rPr>
              <a:t>3</a:t>
            </a:r>
          </a:p>
        </p:txBody>
      </p:sp>
      <p:sp>
        <p:nvSpPr>
          <p:cNvPr id="67" name="TextBox 66">
            <a:extLst>
              <a:ext uri="{FF2B5EF4-FFF2-40B4-BE49-F238E27FC236}">
                <a16:creationId xmlns:a16="http://schemas.microsoft.com/office/drawing/2014/main" id="{C5BBC1B7-C6D4-40E5-B086-299BC9011AAB}"/>
              </a:ext>
            </a:extLst>
          </p:cNvPr>
          <p:cNvSpPr txBox="1"/>
          <p:nvPr/>
        </p:nvSpPr>
        <p:spPr>
          <a:xfrm>
            <a:off x="5080505" y="1556058"/>
            <a:ext cx="495157" cy="369332"/>
          </a:xfrm>
          <a:prstGeom prst="rect">
            <a:avLst/>
          </a:prstGeom>
          <a:noFill/>
        </p:spPr>
        <p:txBody>
          <a:bodyPr wrap="square" rtlCol="0">
            <a:spAutoFit/>
          </a:bodyPr>
          <a:lstStyle/>
          <a:p>
            <a:r>
              <a:rPr lang="en-US" b="1" dirty="0">
                <a:solidFill>
                  <a:srgbClr val="FF0000"/>
                </a:solidFill>
              </a:rPr>
              <a:t>12</a:t>
            </a:r>
          </a:p>
        </p:txBody>
      </p:sp>
      <p:sp>
        <p:nvSpPr>
          <p:cNvPr id="69" name="TextBox 68">
            <a:extLst>
              <a:ext uri="{FF2B5EF4-FFF2-40B4-BE49-F238E27FC236}">
                <a16:creationId xmlns:a16="http://schemas.microsoft.com/office/drawing/2014/main" id="{D1B13063-D5A3-43AB-B9EE-27F8C2A93A80}"/>
              </a:ext>
            </a:extLst>
          </p:cNvPr>
          <p:cNvSpPr txBox="1"/>
          <p:nvPr/>
        </p:nvSpPr>
        <p:spPr>
          <a:xfrm>
            <a:off x="7094980" y="1465017"/>
            <a:ext cx="495157" cy="369332"/>
          </a:xfrm>
          <a:prstGeom prst="rect">
            <a:avLst/>
          </a:prstGeom>
          <a:noFill/>
        </p:spPr>
        <p:txBody>
          <a:bodyPr wrap="square" rtlCol="0">
            <a:spAutoFit/>
          </a:bodyPr>
          <a:lstStyle/>
          <a:p>
            <a:r>
              <a:rPr lang="en-US" b="1" dirty="0">
                <a:solidFill>
                  <a:srgbClr val="FF0000"/>
                </a:solidFill>
              </a:rPr>
              <a:t>16</a:t>
            </a:r>
          </a:p>
        </p:txBody>
      </p:sp>
    </p:spTree>
    <p:extLst>
      <p:ext uri="{BB962C8B-B14F-4D97-AF65-F5344CB8AC3E}">
        <p14:creationId xmlns:p14="http://schemas.microsoft.com/office/powerpoint/2010/main" val="241617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7" grpId="0"/>
      <p:bldP spid="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Exercise 2</a:t>
            </a:r>
          </a:p>
          <a:p>
            <a:pPr marL="0" indent="0" algn="just">
              <a:buNone/>
            </a:pPr>
            <a:r>
              <a:rPr lang="en-US" sz="2000" dirty="0"/>
              <a:t>The diagram below shows roads connecting towns near to Rochdale. The numbers on each arc represent the time, in minutes, required to travel along each road. Peter is delivering books from his base at Rochdale to Stockport. Use Dijkstra’s algorithm to find the minimum time for Peter’s journey.</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25</a:t>
            </a:fld>
            <a:endParaRPr lang="fr-FR"/>
          </a:p>
        </p:txBody>
      </p:sp>
      <p:pic>
        <p:nvPicPr>
          <p:cNvPr id="2" name="Picture 1">
            <a:extLst>
              <a:ext uri="{FF2B5EF4-FFF2-40B4-BE49-F238E27FC236}">
                <a16:creationId xmlns:a16="http://schemas.microsoft.com/office/drawing/2014/main" id="{EEE5E9E1-55F6-4889-9F49-CCAE969633AD}"/>
              </a:ext>
            </a:extLst>
          </p:cNvPr>
          <p:cNvPicPr>
            <a:picLocks noChangeAspect="1"/>
          </p:cNvPicPr>
          <p:nvPr/>
        </p:nvPicPr>
        <p:blipFill>
          <a:blip r:embed="rId3"/>
          <a:stretch>
            <a:fillRect/>
          </a:stretch>
        </p:blipFill>
        <p:spPr>
          <a:xfrm>
            <a:off x="2117131" y="3114804"/>
            <a:ext cx="4909737" cy="3142655"/>
          </a:xfrm>
          <a:prstGeom prst="rect">
            <a:avLst/>
          </a:prstGeom>
        </p:spPr>
      </p:pic>
      <p:sp>
        <p:nvSpPr>
          <p:cNvPr id="6" name="TextBox 5">
            <a:extLst>
              <a:ext uri="{FF2B5EF4-FFF2-40B4-BE49-F238E27FC236}">
                <a16:creationId xmlns:a16="http://schemas.microsoft.com/office/drawing/2014/main" id="{B27A19CE-6074-499E-1CE6-5354A496F14C}"/>
              </a:ext>
            </a:extLst>
          </p:cNvPr>
          <p:cNvSpPr txBox="1"/>
          <p:nvPr/>
        </p:nvSpPr>
        <p:spPr>
          <a:xfrm>
            <a:off x="2627784" y="4708016"/>
            <a:ext cx="432048" cy="369332"/>
          </a:xfrm>
          <a:prstGeom prst="rect">
            <a:avLst/>
          </a:prstGeom>
          <a:noFill/>
        </p:spPr>
        <p:txBody>
          <a:bodyPr wrap="square" rtlCol="0">
            <a:spAutoFit/>
          </a:bodyPr>
          <a:lstStyle/>
          <a:p>
            <a:r>
              <a:rPr lang="fr-FR" dirty="0"/>
              <a:t>1</a:t>
            </a:r>
            <a:endParaRPr lang="en-US" dirty="0"/>
          </a:p>
        </p:txBody>
      </p:sp>
      <p:sp>
        <p:nvSpPr>
          <p:cNvPr id="7" name="TextBox 6">
            <a:extLst>
              <a:ext uri="{FF2B5EF4-FFF2-40B4-BE49-F238E27FC236}">
                <a16:creationId xmlns:a16="http://schemas.microsoft.com/office/drawing/2014/main" id="{3B30D428-6247-9122-2775-A49FCFF60122}"/>
              </a:ext>
            </a:extLst>
          </p:cNvPr>
          <p:cNvSpPr txBox="1"/>
          <p:nvPr/>
        </p:nvSpPr>
        <p:spPr>
          <a:xfrm>
            <a:off x="3360215" y="3059668"/>
            <a:ext cx="432048" cy="369332"/>
          </a:xfrm>
          <a:prstGeom prst="rect">
            <a:avLst/>
          </a:prstGeom>
          <a:noFill/>
        </p:spPr>
        <p:txBody>
          <a:bodyPr wrap="square" rtlCol="0">
            <a:spAutoFit/>
          </a:bodyPr>
          <a:lstStyle/>
          <a:p>
            <a:r>
              <a:rPr lang="fr-FR" dirty="0"/>
              <a:t>2</a:t>
            </a:r>
            <a:endParaRPr lang="en-US" dirty="0"/>
          </a:p>
        </p:txBody>
      </p:sp>
      <p:sp>
        <p:nvSpPr>
          <p:cNvPr id="8" name="TextBox 7">
            <a:extLst>
              <a:ext uri="{FF2B5EF4-FFF2-40B4-BE49-F238E27FC236}">
                <a16:creationId xmlns:a16="http://schemas.microsoft.com/office/drawing/2014/main" id="{3D136F52-9565-FAC0-8E51-4748B85ACF2F}"/>
              </a:ext>
            </a:extLst>
          </p:cNvPr>
          <p:cNvSpPr txBox="1"/>
          <p:nvPr/>
        </p:nvSpPr>
        <p:spPr>
          <a:xfrm>
            <a:off x="3144191" y="5972294"/>
            <a:ext cx="432048" cy="369332"/>
          </a:xfrm>
          <a:prstGeom prst="rect">
            <a:avLst/>
          </a:prstGeom>
          <a:noFill/>
        </p:spPr>
        <p:txBody>
          <a:bodyPr wrap="square" rtlCol="0">
            <a:spAutoFit/>
          </a:bodyPr>
          <a:lstStyle/>
          <a:p>
            <a:r>
              <a:rPr lang="fr-FR" dirty="0"/>
              <a:t>3</a:t>
            </a:r>
            <a:endParaRPr lang="en-US" dirty="0"/>
          </a:p>
        </p:txBody>
      </p:sp>
      <p:sp>
        <p:nvSpPr>
          <p:cNvPr id="9" name="TextBox 8">
            <a:extLst>
              <a:ext uri="{FF2B5EF4-FFF2-40B4-BE49-F238E27FC236}">
                <a16:creationId xmlns:a16="http://schemas.microsoft.com/office/drawing/2014/main" id="{DF878B2F-A466-201E-1C05-107F9D8BC21C}"/>
              </a:ext>
            </a:extLst>
          </p:cNvPr>
          <p:cNvSpPr txBox="1"/>
          <p:nvPr/>
        </p:nvSpPr>
        <p:spPr>
          <a:xfrm>
            <a:off x="4031149" y="4316799"/>
            <a:ext cx="432048" cy="369332"/>
          </a:xfrm>
          <a:prstGeom prst="rect">
            <a:avLst/>
          </a:prstGeom>
          <a:noFill/>
        </p:spPr>
        <p:txBody>
          <a:bodyPr wrap="square" rtlCol="0">
            <a:spAutoFit/>
          </a:bodyPr>
          <a:lstStyle/>
          <a:p>
            <a:r>
              <a:rPr lang="fr-FR" dirty="0"/>
              <a:t>4</a:t>
            </a:r>
            <a:endParaRPr lang="en-US" dirty="0"/>
          </a:p>
        </p:txBody>
      </p:sp>
      <p:sp>
        <p:nvSpPr>
          <p:cNvPr id="10" name="TextBox 9">
            <a:extLst>
              <a:ext uri="{FF2B5EF4-FFF2-40B4-BE49-F238E27FC236}">
                <a16:creationId xmlns:a16="http://schemas.microsoft.com/office/drawing/2014/main" id="{A3CE46EC-C996-A693-EEB1-1D6EDFB0122C}"/>
              </a:ext>
            </a:extLst>
          </p:cNvPr>
          <p:cNvSpPr txBox="1"/>
          <p:nvPr/>
        </p:nvSpPr>
        <p:spPr>
          <a:xfrm>
            <a:off x="5445842" y="3236987"/>
            <a:ext cx="432048" cy="369332"/>
          </a:xfrm>
          <a:prstGeom prst="rect">
            <a:avLst/>
          </a:prstGeom>
          <a:noFill/>
        </p:spPr>
        <p:txBody>
          <a:bodyPr wrap="square" rtlCol="0">
            <a:spAutoFit/>
          </a:bodyPr>
          <a:lstStyle/>
          <a:p>
            <a:r>
              <a:rPr lang="fr-FR" dirty="0"/>
              <a:t>5</a:t>
            </a:r>
            <a:endParaRPr lang="en-US" dirty="0"/>
          </a:p>
        </p:txBody>
      </p:sp>
      <p:sp>
        <p:nvSpPr>
          <p:cNvPr id="11" name="TextBox 10">
            <a:extLst>
              <a:ext uri="{FF2B5EF4-FFF2-40B4-BE49-F238E27FC236}">
                <a16:creationId xmlns:a16="http://schemas.microsoft.com/office/drawing/2014/main" id="{753624C8-7D66-5B94-EC8E-230DF9237DC0}"/>
              </a:ext>
            </a:extLst>
          </p:cNvPr>
          <p:cNvSpPr txBox="1"/>
          <p:nvPr/>
        </p:nvSpPr>
        <p:spPr>
          <a:xfrm>
            <a:off x="5445842" y="5714135"/>
            <a:ext cx="432048" cy="369332"/>
          </a:xfrm>
          <a:prstGeom prst="rect">
            <a:avLst/>
          </a:prstGeom>
          <a:noFill/>
        </p:spPr>
        <p:txBody>
          <a:bodyPr wrap="square" rtlCol="0">
            <a:spAutoFit/>
          </a:bodyPr>
          <a:lstStyle/>
          <a:p>
            <a:r>
              <a:rPr lang="fr-FR" dirty="0"/>
              <a:t>6</a:t>
            </a:r>
            <a:endParaRPr lang="en-US" dirty="0"/>
          </a:p>
        </p:txBody>
      </p:sp>
      <p:sp>
        <p:nvSpPr>
          <p:cNvPr id="12" name="TextBox 11">
            <a:extLst>
              <a:ext uri="{FF2B5EF4-FFF2-40B4-BE49-F238E27FC236}">
                <a16:creationId xmlns:a16="http://schemas.microsoft.com/office/drawing/2014/main" id="{0053F0D8-A120-7273-69CF-D0CDCC224CD1}"/>
              </a:ext>
            </a:extLst>
          </p:cNvPr>
          <p:cNvSpPr txBox="1"/>
          <p:nvPr/>
        </p:nvSpPr>
        <p:spPr>
          <a:xfrm>
            <a:off x="6092713" y="4296063"/>
            <a:ext cx="432048" cy="369332"/>
          </a:xfrm>
          <a:prstGeom prst="rect">
            <a:avLst/>
          </a:prstGeom>
          <a:noFill/>
        </p:spPr>
        <p:txBody>
          <a:bodyPr wrap="square" rtlCol="0">
            <a:spAutoFit/>
          </a:bodyPr>
          <a:lstStyle/>
          <a:p>
            <a:r>
              <a:rPr lang="fr-FR" dirty="0"/>
              <a:t>7</a:t>
            </a:r>
            <a:endParaRPr lang="en-US" dirty="0"/>
          </a:p>
        </p:txBody>
      </p:sp>
    </p:spTree>
    <p:extLst>
      <p:ext uri="{BB962C8B-B14F-4D97-AF65-F5344CB8AC3E}">
        <p14:creationId xmlns:p14="http://schemas.microsoft.com/office/powerpoint/2010/main" val="4161360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Exercise 3</a:t>
            </a:r>
          </a:p>
          <a:p>
            <a:pPr marL="0" indent="0" algn="just">
              <a:buNone/>
            </a:pPr>
            <a:r>
              <a:rPr lang="en-US" sz="2000" dirty="0"/>
              <a:t>Three boys walk to school, J, from their homes at A, B and C. The diagram shows the network of roads near their homes and school. The numbers on each arc represent the distance, in </a:t>
            </a:r>
            <a:r>
              <a:rPr lang="en-US" sz="2000" dirty="0" err="1"/>
              <a:t>metres</a:t>
            </a:r>
            <a:r>
              <a:rPr lang="en-US" sz="2000" dirty="0"/>
              <a:t>, along each road. Find which boy lives nearest to the school.</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26</a:t>
            </a:fld>
            <a:endParaRPr lang="fr-FR"/>
          </a:p>
        </p:txBody>
      </p:sp>
      <p:pic>
        <p:nvPicPr>
          <p:cNvPr id="6" name="Picture 5">
            <a:extLst>
              <a:ext uri="{FF2B5EF4-FFF2-40B4-BE49-F238E27FC236}">
                <a16:creationId xmlns:a16="http://schemas.microsoft.com/office/drawing/2014/main" id="{9E5390FE-A71E-4EC9-B419-4A75F7A3614A}"/>
              </a:ext>
            </a:extLst>
          </p:cNvPr>
          <p:cNvPicPr>
            <a:picLocks noChangeAspect="1"/>
          </p:cNvPicPr>
          <p:nvPr/>
        </p:nvPicPr>
        <p:blipFill>
          <a:blip r:embed="rId3"/>
          <a:stretch>
            <a:fillRect/>
          </a:stretch>
        </p:blipFill>
        <p:spPr>
          <a:xfrm>
            <a:off x="2154756" y="2996952"/>
            <a:ext cx="5012676" cy="2952328"/>
          </a:xfrm>
          <a:prstGeom prst="rect">
            <a:avLst/>
          </a:prstGeom>
        </p:spPr>
      </p:pic>
    </p:spTree>
    <p:extLst>
      <p:ext uri="{BB962C8B-B14F-4D97-AF65-F5344CB8AC3E}">
        <p14:creationId xmlns:p14="http://schemas.microsoft.com/office/powerpoint/2010/main" val="135525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marL="0" indent="0" algn="just">
              <a:buNone/>
            </a:pPr>
            <a:r>
              <a:rPr lang="en-US" sz="2000" dirty="0"/>
              <a:t>Pseudocode</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27</a:t>
            </a:fld>
            <a:endParaRPr lang="fr-FR"/>
          </a:p>
        </p:txBody>
      </p:sp>
      <p:pic>
        <p:nvPicPr>
          <p:cNvPr id="2" name="Picture 1">
            <a:extLst>
              <a:ext uri="{FF2B5EF4-FFF2-40B4-BE49-F238E27FC236}">
                <a16:creationId xmlns:a16="http://schemas.microsoft.com/office/drawing/2014/main" id="{F8965982-5887-4B11-8E90-5D0DF9458337}"/>
              </a:ext>
            </a:extLst>
          </p:cNvPr>
          <p:cNvPicPr>
            <a:picLocks noChangeAspect="1"/>
          </p:cNvPicPr>
          <p:nvPr/>
        </p:nvPicPr>
        <p:blipFill>
          <a:blip r:embed="rId3"/>
          <a:stretch>
            <a:fillRect/>
          </a:stretch>
        </p:blipFill>
        <p:spPr>
          <a:xfrm>
            <a:off x="1118538" y="1772816"/>
            <a:ext cx="6973962" cy="4091812"/>
          </a:xfrm>
          <a:prstGeom prst="rect">
            <a:avLst/>
          </a:prstGeom>
        </p:spPr>
      </p:pic>
    </p:spTree>
    <p:extLst>
      <p:ext uri="{BB962C8B-B14F-4D97-AF65-F5344CB8AC3E}">
        <p14:creationId xmlns:p14="http://schemas.microsoft.com/office/powerpoint/2010/main" val="206663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algn="just"/>
            <a:r>
              <a:rPr lang="en-US" sz="2000" dirty="0"/>
              <a:t>Bellman Ford algorithm helps us find the shortest path from a vertex to all other vertices of a weighted graph. It is similar to Dijkstra's algorithm but it can work with graphs in which edges can have negative weights.</a:t>
            </a:r>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28</a:t>
            </a:fld>
            <a:endParaRPr lang="fr-FR"/>
          </a:p>
        </p:txBody>
      </p:sp>
    </p:spTree>
    <p:extLst>
      <p:ext uri="{BB962C8B-B14F-4D97-AF65-F5344CB8AC3E}">
        <p14:creationId xmlns:p14="http://schemas.microsoft.com/office/powerpoint/2010/main" val="3082249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r>
              <a:rPr lang="en-US" sz="2000" dirty="0"/>
              <a:t>Why would one ever have edges with negative weights in real life?</a:t>
            </a:r>
          </a:p>
          <a:p>
            <a:pPr marL="0" indent="0">
              <a:buNone/>
            </a:pPr>
            <a:r>
              <a:rPr lang="en-US" sz="2000" dirty="0"/>
              <a:t>Negative weight edges might seem useless at first but they can explain a lot of phenomena like cashflow, heat released/absorbed in a chemical reaction etc.</a:t>
            </a:r>
          </a:p>
          <a:p>
            <a:pPr marL="0" indent="0">
              <a:buNone/>
            </a:pPr>
            <a:r>
              <a:rPr lang="en-US" sz="2000" dirty="0"/>
              <a:t>For instance, if there are different ways to reach from one chemical A to another chemical B, each method will have sub-reactions involving both heat dissipation and absorption.</a:t>
            </a:r>
          </a:p>
          <a:p>
            <a:pPr marL="0" indent="0">
              <a:buNone/>
            </a:pPr>
            <a:endParaRPr lang="en-US" sz="2000" dirty="0"/>
          </a:p>
          <a:p>
            <a:pPr marL="0" indent="0">
              <a:buNone/>
            </a:pPr>
            <a:r>
              <a:rPr lang="en-US" sz="2000" dirty="0"/>
              <a:t>If we want to find the set of reactions where minimum energy is required, then we will need to be able to factor in the heat absorption as negative weights and heat dissipation as positive weights.</a:t>
            </a:r>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29</a:t>
            </a:fld>
            <a:endParaRPr lang="fr-FR"/>
          </a:p>
        </p:txBody>
      </p:sp>
    </p:spTree>
    <p:extLst>
      <p:ext uri="{BB962C8B-B14F-4D97-AF65-F5344CB8AC3E}">
        <p14:creationId xmlns:p14="http://schemas.microsoft.com/office/powerpoint/2010/main" val="253796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Shortest Path Algorithms</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algn="just"/>
            <a:r>
              <a:rPr lang="en-US" sz="2000" dirty="0"/>
              <a:t>An edge-weighted digraph is a digraph where we associate weights or costs with each edge. A shortest path from vertex s to vertex t is a directed path from s to t with the property that no other such path has a lower weight.</a:t>
            </a:r>
          </a:p>
          <a:p>
            <a:pPr marL="0" indent="0" algn="just">
              <a:buNone/>
            </a:pPr>
            <a:r>
              <a:rPr lang="en-US" sz="2000" b="1" dirty="0"/>
              <a:t>Properties</a:t>
            </a:r>
          </a:p>
          <a:p>
            <a:pPr algn="just"/>
            <a:r>
              <a:rPr lang="en-US" sz="2000" dirty="0"/>
              <a:t>Paths are directed: A shortest path must respect the direction of its edges.</a:t>
            </a:r>
          </a:p>
          <a:p>
            <a:pPr algn="just"/>
            <a:r>
              <a:rPr lang="en-US" sz="2000" dirty="0"/>
              <a:t>The weights are not necessarily distances : the weights might represent time or cost.</a:t>
            </a:r>
          </a:p>
          <a:p>
            <a:pPr algn="just"/>
            <a:r>
              <a:rPr lang="en-US" sz="2000" dirty="0"/>
              <a:t>If a vertex t is not reachable from a vertex s, there is no path at all, and therefore there is no shortest path from s to t.</a:t>
            </a:r>
          </a:p>
          <a:p>
            <a:pPr algn="just"/>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3</a:t>
            </a:fld>
            <a:endParaRPr lang="fr-FR"/>
          </a:p>
        </p:txBody>
      </p:sp>
    </p:spTree>
    <p:extLst>
      <p:ext uri="{BB962C8B-B14F-4D97-AF65-F5344CB8AC3E}">
        <p14:creationId xmlns:p14="http://schemas.microsoft.com/office/powerpoint/2010/main" val="2729717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r>
              <a:rPr lang="en-US" sz="2000" dirty="0"/>
              <a:t>Why we need to be careful with negative weights?</a:t>
            </a:r>
          </a:p>
          <a:p>
            <a:pPr marL="0" indent="0">
              <a:buNone/>
            </a:pPr>
            <a:r>
              <a:rPr lang="en-US" sz="2000" dirty="0"/>
              <a:t>Negative weight edges can create negative weight cycles i.e. a cycle which will reduce the total path distance by coming back to the same point.</a:t>
            </a:r>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30</a:t>
            </a:fld>
            <a:endParaRPr lang="fr-FR"/>
          </a:p>
        </p:txBody>
      </p:sp>
      <p:pic>
        <p:nvPicPr>
          <p:cNvPr id="4" name="Picture 3">
            <a:extLst>
              <a:ext uri="{FF2B5EF4-FFF2-40B4-BE49-F238E27FC236}">
                <a16:creationId xmlns:a16="http://schemas.microsoft.com/office/drawing/2014/main" id="{1B001738-8140-456F-B036-2DD5AE7E9DDD}"/>
              </a:ext>
            </a:extLst>
          </p:cNvPr>
          <p:cNvPicPr>
            <a:picLocks noChangeAspect="1"/>
          </p:cNvPicPr>
          <p:nvPr/>
        </p:nvPicPr>
        <p:blipFill>
          <a:blip r:embed="rId2"/>
          <a:stretch>
            <a:fillRect/>
          </a:stretch>
        </p:blipFill>
        <p:spPr>
          <a:xfrm>
            <a:off x="1475656" y="2924944"/>
            <a:ext cx="5252036" cy="2105769"/>
          </a:xfrm>
          <a:prstGeom prst="rect">
            <a:avLst/>
          </a:prstGeom>
        </p:spPr>
      </p:pic>
    </p:spTree>
    <p:extLst>
      <p:ext uri="{BB962C8B-B14F-4D97-AF65-F5344CB8AC3E}">
        <p14:creationId xmlns:p14="http://schemas.microsoft.com/office/powerpoint/2010/main" val="233627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r>
              <a:rPr lang="en-US" sz="2000" dirty="0"/>
              <a:t>Bellman Ford algorithm works by overestimating the length of the path from the starting vertex to all other vertices. Then it iteratively relaxes those estimates by finding new paths that are shorter than the previously overestimated paths.</a:t>
            </a:r>
          </a:p>
          <a:p>
            <a:r>
              <a:rPr lang="en-US" sz="2000" dirty="0"/>
              <a:t>By doing this repeatedly for all vertices, we are able to guarantee that the end result is optimized.</a:t>
            </a:r>
          </a:p>
          <a:p>
            <a:endParaRPr lang="en-US" sz="2000"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31</a:t>
            </a:fld>
            <a:endParaRPr lang="fr-FR"/>
          </a:p>
        </p:txBody>
      </p:sp>
    </p:spTree>
    <p:extLst>
      <p:ext uri="{BB962C8B-B14F-4D97-AF65-F5344CB8AC3E}">
        <p14:creationId xmlns:p14="http://schemas.microsoft.com/office/powerpoint/2010/main" val="3863213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Bellman Ford pseudocode</a:t>
            </a:r>
          </a:p>
          <a:p>
            <a:r>
              <a:rPr lang="en-US" sz="2000" dirty="0"/>
              <a:t>We need to maintain the path distance of every vertex. We can store that in an array of size v, where v is the number of vertices.</a:t>
            </a:r>
          </a:p>
          <a:p>
            <a:pPr marL="0" indent="0">
              <a:buNone/>
            </a:pPr>
            <a:endParaRPr lang="en-US" sz="2000" dirty="0"/>
          </a:p>
          <a:p>
            <a:r>
              <a:rPr lang="en-US" sz="2000" dirty="0"/>
              <a:t>We also want to able to get the shortest path, not only know the length of the shortest path. For this, we map each vertex to the vertex that last updated its path length.</a:t>
            </a:r>
          </a:p>
          <a:p>
            <a:pPr marL="0" indent="0">
              <a:buNone/>
            </a:pPr>
            <a:endParaRPr lang="en-US" sz="2000" dirty="0"/>
          </a:p>
          <a:p>
            <a:r>
              <a:rPr lang="en-US" sz="2000" dirty="0"/>
              <a:t>Once the algorithm is over, we can backtrack from the destination vertex to the source vertex to find the path.</a:t>
            </a:r>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32</a:t>
            </a:fld>
            <a:endParaRPr lang="fr-FR"/>
          </a:p>
        </p:txBody>
      </p:sp>
    </p:spTree>
    <p:extLst>
      <p:ext uri="{BB962C8B-B14F-4D97-AF65-F5344CB8AC3E}">
        <p14:creationId xmlns:p14="http://schemas.microsoft.com/office/powerpoint/2010/main" val="2118270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Bellman Ford pseudocode</a:t>
            </a:r>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33</a:t>
            </a:fld>
            <a:endParaRPr lang="fr-FR"/>
          </a:p>
        </p:txBody>
      </p:sp>
      <p:pic>
        <p:nvPicPr>
          <p:cNvPr id="4" name="Picture 3">
            <a:extLst>
              <a:ext uri="{FF2B5EF4-FFF2-40B4-BE49-F238E27FC236}">
                <a16:creationId xmlns:a16="http://schemas.microsoft.com/office/drawing/2014/main" id="{DE1E3ACA-B96E-4A3B-958B-1EA2C89183D0}"/>
              </a:ext>
            </a:extLst>
          </p:cNvPr>
          <p:cNvPicPr>
            <a:picLocks noChangeAspect="1"/>
          </p:cNvPicPr>
          <p:nvPr/>
        </p:nvPicPr>
        <p:blipFill>
          <a:blip r:embed="rId2"/>
          <a:stretch>
            <a:fillRect/>
          </a:stretch>
        </p:blipFill>
        <p:spPr>
          <a:xfrm>
            <a:off x="814387" y="1573530"/>
            <a:ext cx="7515225" cy="4229100"/>
          </a:xfrm>
          <a:prstGeom prst="rect">
            <a:avLst/>
          </a:prstGeom>
        </p:spPr>
      </p:pic>
    </p:spTree>
    <p:extLst>
      <p:ext uri="{BB962C8B-B14F-4D97-AF65-F5344CB8AC3E}">
        <p14:creationId xmlns:p14="http://schemas.microsoft.com/office/powerpoint/2010/main" val="1005514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Initialization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34</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2218227714"/>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extLst>
                  <a:ext uri="{0D108BD9-81ED-4DB2-BD59-A6C34878D82A}">
                    <a16:rowId xmlns:a16="http://schemas.microsoft.com/office/drawing/2014/main" val="299587777"/>
                  </a:ext>
                </a:extLst>
              </a:tr>
            </a:tbl>
          </a:graphicData>
        </a:graphic>
      </p:graphicFrame>
    </p:spTree>
    <p:extLst>
      <p:ext uri="{BB962C8B-B14F-4D97-AF65-F5344CB8AC3E}">
        <p14:creationId xmlns:p14="http://schemas.microsoft.com/office/powerpoint/2010/main" val="112453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35</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1115616" y="327517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F220009C-03BC-43EC-B546-A9A4174C8993}"/>
              </a:ext>
            </a:extLst>
          </p:cNvPr>
          <p:cNvSpPr/>
          <p:nvPr/>
        </p:nvSpPr>
        <p:spPr>
          <a:xfrm>
            <a:off x="6476893" y="2480546"/>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D860AFCB-EB66-47EB-A37C-111BC1BE2BD9}"/>
              </a:ext>
            </a:extLst>
          </p:cNvPr>
          <p:cNvSpPr/>
          <p:nvPr/>
        </p:nvSpPr>
        <p:spPr>
          <a:xfrm>
            <a:off x="1797498" y="325556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Oval 39">
            <a:extLst>
              <a:ext uri="{FF2B5EF4-FFF2-40B4-BE49-F238E27FC236}">
                <a16:creationId xmlns:a16="http://schemas.microsoft.com/office/drawing/2014/main" id="{B5A5462B-39CE-445A-BF26-713F34ACB75C}"/>
              </a:ext>
            </a:extLst>
          </p:cNvPr>
          <p:cNvSpPr/>
          <p:nvPr/>
        </p:nvSpPr>
        <p:spPr>
          <a:xfrm>
            <a:off x="4483177" y="3291077"/>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57" name="Oval 56">
            <a:extLst>
              <a:ext uri="{FF2B5EF4-FFF2-40B4-BE49-F238E27FC236}">
                <a16:creationId xmlns:a16="http://schemas.microsoft.com/office/drawing/2014/main" id="{BD9DFE28-A99E-489D-A1D0-832F35B1657A}"/>
              </a:ext>
            </a:extLst>
          </p:cNvPr>
          <p:cNvSpPr/>
          <p:nvPr/>
        </p:nvSpPr>
        <p:spPr>
          <a:xfrm>
            <a:off x="7331590" y="3071639"/>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8" name="Oval 57">
            <a:extLst>
              <a:ext uri="{FF2B5EF4-FFF2-40B4-BE49-F238E27FC236}">
                <a16:creationId xmlns:a16="http://schemas.microsoft.com/office/drawing/2014/main" id="{55970640-76E1-4D48-A3F5-6D6DE7C6A53B}"/>
              </a:ext>
            </a:extLst>
          </p:cNvPr>
          <p:cNvSpPr/>
          <p:nvPr/>
        </p:nvSpPr>
        <p:spPr>
          <a:xfrm>
            <a:off x="5723057" y="2980071"/>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spTree>
    <p:extLst>
      <p:ext uri="{BB962C8B-B14F-4D97-AF65-F5344CB8AC3E}">
        <p14:creationId xmlns:p14="http://schemas.microsoft.com/office/powerpoint/2010/main" val="25808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9" grpId="0" animBg="1"/>
      <p:bldP spid="40" grpId="0" animBg="1"/>
      <p:bldP spid="57" grpId="0" animBg="1"/>
      <p:bldP spid="58" grpId="0" animBg="1"/>
      <p:bldP spid="61" grpId="0"/>
      <p:bldP spid="6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36</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1068698227"/>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1115616" y="327517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F220009C-03BC-43EC-B546-A9A4174C8993}"/>
              </a:ext>
            </a:extLst>
          </p:cNvPr>
          <p:cNvSpPr/>
          <p:nvPr/>
        </p:nvSpPr>
        <p:spPr>
          <a:xfrm>
            <a:off x="6476893" y="2480546"/>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D860AFCB-EB66-47EB-A37C-111BC1BE2BD9}"/>
              </a:ext>
            </a:extLst>
          </p:cNvPr>
          <p:cNvSpPr/>
          <p:nvPr/>
        </p:nvSpPr>
        <p:spPr>
          <a:xfrm>
            <a:off x="1797498" y="325556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Oval 39">
            <a:extLst>
              <a:ext uri="{FF2B5EF4-FFF2-40B4-BE49-F238E27FC236}">
                <a16:creationId xmlns:a16="http://schemas.microsoft.com/office/drawing/2014/main" id="{B5A5462B-39CE-445A-BF26-713F34ACB75C}"/>
              </a:ext>
            </a:extLst>
          </p:cNvPr>
          <p:cNvSpPr/>
          <p:nvPr/>
        </p:nvSpPr>
        <p:spPr>
          <a:xfrm>
            <a:off x="4483177" y="3291077"/>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57" name="Oval 56">
            <a:extLst>
              <a:ext uri="{FF2B5EF4-FFF2-40B4-BE49-F238E27FC236}">
                <a16:creationId xmlns:a16="http://schemas.microsoft.com/office/drawing/2014/main" id="{BD9DFE28-A99E-489D-A1D0-832F35B1657A}"/>
              </a:ext>
            </a:extLst>
          </p:cNvPr>
          <p:cNvSpPr/>
          <p:nvPr/>
        </p:nvSpPr>
        <p:spPr>
          <a:xfrm>
            <a:off x="7331590" y="3071639"/>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8" name="Oval 57">
            <a:extLst>
              <a:ext uri="{FF2B5EF4-FFF2-40B4-BE49-F238E27FC236}">
                <a16:creationId xmlns:a16="http://schemas.microsoft.com/office/drawing/2014/main" id="{55970640-76E1-4D48-A3F5-6D6DE7C6A53B}"/>
              </a:ext>
            </a:extLst>
          </p:cNvPr>
          <p:cNvSpPr/>
          <p:nvPr/>
        </p:nvSpPr>
        <p:spPr>
          <a:xfrm>
            <a:off x="5723057" y="2980071"/>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spTree>
    <p:extLst>
      <p:ext uri="{BB962C8B-B14F-4D97-AF65-F5344CB8AC3E}">
        <p14:creationId xmlns:p14="http://schemas.microsoft.com/office/powerpoint/2010/main" val="1164724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37</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1774509"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F220009C-03BC-43EC-B546-A9A4174C8993}"/>
              </a:ext>
            </a:extLst>
          </p:cNvPr>
          <p:cNvSpPr/>
          <p:nvPr/>
        </p:nvSpPr>
        <p:spPr>
          <a:xfrm>
            <a:off x="7321486" y="3097142"/>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D860AFCB-EB66-47EB-A37C-111BC1BE2BD9}"/>
              </a:ext>
            </a:extLst>
          </p:cNvPr>
          <p:cNvSpPr/>
          <p:nvPr/>
        </p:nvSpPr>
        <p:spPr>
          <a:xfrm>
            <a:off x="3088127" y="324703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Oval 39">
            <a:extLst>
              <a:ext uri="{FF2B5EF4-FFF2-40B4-BE49-F238E27FC236}">
                <a16:creationId xmlns:a16="http://schemas.microsoft.com/office/drawing/2014/main" id="{B5A5462B-39CE-445A-BF26-713F34ACB75C}"/>
              </a:ext>
            </a:extLst>
          </p:cNvPr>
          <p:cNvSpPr/>
          <p:nvPr/>
        </p:nvSpPr>
        <p:spPr>
          <a:xfrm>
            <a:off x="6396474" y="505225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cxnSp>
        <p:nvCxnSpPr>
          <p:cNvPr id="64" name="Straight Connector 63">
            <a:extLst>
              <a:ext uri="{FF2B5EF4-FFF2-40B4-BE49-F238E27FC236}">
                <a16:creationId xmlns:a16="http://schemas.microsoft.com/office/drawing/2014/main" id="{B8FC6E7B-7225-4B47-8DFD-FC71692B3BB3}"/>
              </a:ext>
            </a:extLst>
          </p:cNvPr>
          <p:cNvCxnSpPr>
            <a:cxnSpLocks/>
          </p:cNvCxnSpPr>
          <p:nvPr/>
        </p:nvCxnSpPr>
        <p:spPr>
          <a:xfrm flipH="1">
            <a:off x="6540482" y="552833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4451F013-51D8-45DC-9B56-87C6993881F2}"/>
              </a:ext>
            </a:extLst>
          </p:cNvPr>
          <p:cNvSpPr txBox="1"/>
          <p:nvPr/>
        </p:nvSpPr>
        <p:spPr>
          <a:xfrm>
            <a:off x="6545204" y="5574023"/>
            <a:ext cx="553559" cy="369332"/>
          </a:xfrm>
          <a:prstGeom prst="rect">
            <a:avLst/>
          </a:prstGeom>
          <a:noFill/>
        </p:spPr>
        <p:txBody>
          <a:bodyPr wrap="square" rtlCol="0">
            <a:spAutoFit/>
          </a:bodyPr>
          <a:lstStyle/>
          <a:p>
            <a:r>
              <a:rPr lang="en-US" b="1" dirty="0">
                <a:solidFill>
                  <a:srgbClr val="FF0000"/>
                </a:solidFill>
              </a:rPr>
              <a:t>12</a:t>
            </a:r>
          </a:p>
        </p:txBody>
      </p:sp>
    </p:spTree>
    <p:extLst>
      <p:ext uri="{BB962C8B-B14F-4D97-AF65-F5344CB8AC3E}">
        <p14:creationId xmlns:p14="http://schemas.microsoft.com/office/powerpoint/2010/main" val="98454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6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38</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3917389911"/>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1774509"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F220009C-03BC-43EC-B546-A9A4174C8993}"/>
              </a:ext>
            </a:extLst>
          </p:cNvPr>
          <p:cNvSpPr/>
          <p:nvPr/>
        </p:nvSpPr>
        <p:spPr>
          <a:xfrm>
            <a:off x="7321486" y="3097142"/>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D860AFCB-EB66-47EB-A37C-111BC1BE2BD9}"/>
              </a:ext>
            </a:extLst>
          </p:cNvPr>
          <p:cNvSpPr/>
          <p:nvPr/>
        </p:nvSpPr>
        <p:spPr>
          <a:xfrm>
            <a:off x="3088127" y="324703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Oval 39">
            <a:extLst>
              <a:ext uri="{FF2B5EF4-FFF2-40B4-BE49-F238E27FC236}">
                <a16:creationId xmlns:a16="http://schemas.microsoft.com/office/drawing/2014/main" id="{B5A5462B-39CE-445A-BF26-713F34ACB75C}"/>
              </a:ext>
            </a:extLst>
          </p:cNvPr>
          <p:cNvSpPr/>
          <p:nvPr/>
        </p:nvSpPr>
        <p:spPr>
          <a:xfrm>
            <a:off x="6396474" y="505225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cxnSp>
        <p:nvCxnSpPr>
          <p:cNvPr id="64" name="Straight Connector 63">
            <a:extLst>
              <a:ext uri="{FF2B5EF4-FFF2-40B4-BE49-F238E27FC236}">
                <a16:creationId xmlns:a16="http://schemas.microsoft.com/office/drawing/2014/main" id="{B8FC6E7B-7225-4B47-8DFD-FC71692B3BB3}"/>
              </a:ext>
            </a:extLst>
          </p:cNvPr>
          <p:cNvCxnSpPr>
            <a:cxnSpLocks/>
          </p:cNvCxnSpPr>
          <p:nvPr/>
        </p:nvCxnSpPr>
        <p:spPr>
          <a:xfrm flipH="1">
            <a:off x="6540482" y="552833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4451F013-51D8-45DC-9B56-87C6993881F2}"/>
              </a:ext>
            </a:extLst>
          </p:cNvPr>
          <p:cNvSpPr txBox="1"/>
          <p:nvPr/>
        </p:nvSpPr>
        <p:spPr>
          <a:xfrm>
            <a:off x="6545204" y="5574023"/>
            <a:ext cx="553559" cy="369332"/>
          </a:xfrm>
          <a:prstGeom prst="rect">
            <a:avLst/>
          </a:prstGeom>
          <a:noFill/>
        </p:spPr>
        <p:txBody>
          <a:bodyPr wrap="square" rtlCol="0">
            <a:spAutoFit/>
          </a:bodyPr>
          <a:lstStyle/>
          <a:p>
            <a:r>
              <a:rPr lang="en-US" b="1" dirty="0">
                <a:solidFill>
                  <a:srgbClr val="FF0000"/>
                </a:solidFill>
              </a:rPr>
              <a:t>12</a:t>
            </a:r>
          </a:p>
        </p:txBody>
      </p:sp>
    </p:spTree>
    <p:extLst>
      <p:ext uri="{BB962C8B-B14F-4D97-AF65-F5344CB8AC3E}">
        <p14:creationId xmlns:p14="http://schemas.microsoft.com/office/powerpoint/2010/main" val="108864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39</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4127212598"/>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2407101" y="3308500"/>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F220009C-03BC-43EC-B546-A9A4174C8993}"/>
              </a:ext>
            </a:extLst>
          </p:cNvPr>
          <p:cNvSpPr/>
          <p:nvPr/>
        </p:nvSpPr>
        <p:spPr>
          <a:xfrm>
            <a:off x="7692006" y="4415600"/>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cxnSp>
        <p:nvCxnSpPr>
          <p:cNvPr id="64" name="Straight Connector 63">
            <a:extLst>
              <a:ext uri="{FF2B5EF4-FFF2-40B4-BE49-F238E27FC236}">
                <a16:creationId xmlns:a16="http://schemas.microsoft.com/office/drawing/2014/main" id="{B8FC6E7B-7225-4B47-8DFD-FC71692B3BB3}"/>
              </a:ext>
            </a:extLst>
          </p:cNvPr>
          <p:cNvCxnSpPr>
            <a:cxnSpLocks/>
          </p:cNvCxnSpPr>
          <p:nvPr/>
        </p:nvCxnSpPr>
        <p:spPr>
          <a:xfrm flipH="1">
            <a:off x="6540482" y="552833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4451F013-51D8-45DC-9B56-87C6993881F2}"/>
              </a:ext>
            </a:extLst>
          </p:cNvPr>
          <p:cNvSpPr txBox="1"/>
          <p:nvPr/>
        </p:nvSpPr>
        <p:spPr>
          <a:xfrm>
            <a:off x="6545204" y="5574023"/>
            <a:ext cx="553559" cy="369332"/>
          </a:xfrm>
          <a:prstGeom prst="rect">
            <a:avLst/>
          </a:prstGeom>
          <a:noFill/>
        </p:spPr>
        <p:txBody>
          <a:bodyPr wrap="square" rtlCol="0">
            <a:spAutoFit/>
          </a:bodyPr>
          <a:lstStyle/>
          <a:p>
            <a:r>
              <a:rPr lang="en-US" b="1" dirty="0">
                <a:solidFill>
                  <a:srgbClr val="FF0000"/>
                </a:solidFill>
              </a:rPr>
              <a:t>12</a:t>
            </a:r>
          </a:p>
        </p:txBody>
      </p:sp>
      <p:sp>
        <p:nvSpPr>
          <p:cNvPr id="18" name="Rectangle 17">
            <a:extLst>
              <a:ext uri="{FF2B5EF4-FFF2-40B4-BE49-F238E27FC236}">
                <a16:creationId xmlns:a16="http://schemas.microsoft.com/office/drawing/2014/main" id="{D67C7EB5-8EC1-4D31-BA79-E3B0398FB356}"/>
              </a:ext>
            </a:extLst>
          </p:cNvPr>
          <p:cNvSpPr/>
          <p:nvPr/>
        </p:nvSpPr>
        <p:spPr>
          <a:xfrm>
            <a:off x="2267744" y="3677832"/>
            <a:ext cx="648072" cy="36933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22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Types of Shortest Path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lnSpcReduction="10000"/>
              </a:bodyPr>
              <a:lstStyle/>
              <a:p>
                <a:pPr algn="just"/>
                <a:r>
                  <a:rPr lang="en-US" sz="2000" dirty="0"/>
                  <a:t>There are two main types of shortest path algorithms, </a:t>
                </a:r>
                <a:r>
                  <a:rPr lang="en-US" sz="2000" b="1" dirty="0"/>
                  <a:t>single-source</a:t>
                </a:r>
                <a:r>
                  <a:rPr lang="en-US" sz="2000" dirty="0"/>
                  <a:t> and </a:t>
                </a:r>
                <a:r>
                  <a:rPr lang="en-US" sz="2000" b="1" dirty="0"/>
                  <a:t>all-pairs.</a:t>
                </a:r>
                <a:r>
                  <a:rPr lang="en-US" sz="2000" dirty="0"/>
                  <a:t> Both types have algorithms that perform best in their own way. All-pairs algorithms take longer to run because of the added complexity. </a:t>
                </a:r>
              </a:p>
              <a:p>
                <a:pPr marL="0" indent="0" algn="just">
                  <a:buNone/>
                </a:pPr>
                <a:endParaRPr lang="en-US" sz="2000" dirty="0"/>
              </a:p>
              <a:p>
                <a:pPr algn="just"/>
                <a:r>
                  <a:rPr lang="en-US" sz="2000" b="1" dirty="0"/>
                  <a:t>Single-source</a:t>
                </a:r>
              </a:p>
              <a:p>
                <a:pPr marL="0" indent="0" algn="just">
                  <a:buNone/>
                </a:pPr>
                <a:r>
                  <a:rPr lang="en-US" sz="2000" dirty="0"/>
                  <a:t>Single-source shortest path algorithms operate under the following principle:</a:t>
                </a:r>
              </a:p>
              <a:p>
                <a:pPr marL="0" indent="0" algn="just">
                  <a:buNone/>
                </a:pPr>
                <a:r>
                  <a:rPr lang="en-US" sz="2000" dirty="0"/>
                  <a:t>Given a graph G, with vertices V, edges E with weight function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sub>
                    </m:sSub>
                  </m:oMath>
                </a14:m>
                <a:r>
                  <a:rPr lang="en-US" sz="2000" dirty="0"/>
                  <a:t>​	, and a single source vertex s, return the shortest paths from s to all other vertices in V.</a:t>
                </a:r>
              </a:p>
              <a:p>
                <a:pPr marL="0" indent="0" algn="just">
                  <a:buNone/>
                </a:pPr>
                <a:endParaRPr lang="en-US" sz="2000" dirty="0"/>
              </a:p>
              <a:p>
                <a:pPr algn="just"/>
                <a:r>
                  <a:rPr lang="en-US" sz="2000" b="1" dirty="0"/>
                  <a:t>All-pairs</a:t>
                </a:r>
              </a:p>
              <a:p>
                <a:pPr marL="0" indent="0" algn="just">
                  <a:buNone/>
                </a:pPr>
                <a:r>
                  <a:rPr lang="en-US" sz="2000" dirty="0"/>
                  <a:t>All-pairs shortest path algorithms follow this definition:</a:t>
                </a:r>
              </a:p>
              <a:p>
                <a:pPr marL="0" indent="0" algn="just">
                  <a:buNone/>
                </a:pPr>
                <a:r>
                  <a:rPr lang="en-US" sz="2000" dirty="0"/>
                  <a:t>Given a graph G, with vertices V, edges E with weight function </a:t>
                </a:r>
                <a14:m>
                  <m:oMath xmlns:m="http://schemas.openxmlformats.org/officeDocument/2006/math">
                    <m:r>
                      <a:rPr lang="en-US" sz="2000" i="1">
                        <a:latin typeface="Cambria Math" panose="02040503050406030204" pitchFamily="18" charset="0"/>
                      </a:rPr>
                      <m:t>𝑤</m:t>
                    </m:r>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 </m:t>
                    </m:r>
                  </m:oMath>
                </a14:m>
                <a:r>
                  <a:rPr lang="en-US" sz="2000" dirty="0"/>
                  <a:t>​	 return the shortest path from u to v for all (u, v) in V.</a:t>
                </a:r>
              </a:p>
            </p:txBody>
          </p:sp>
        </mc:Choice>
        <mc:Fallback xmlns="">
          <p:sp>
            <p:nvSpPr>
              <p:cNvPr id="3" name="Content Placeholder 2">
                <a:extLst>
                  <a:ext uri="{FF2B5EF4-FFF2-40B4-BE49-F238E27FC236}">
                    <a16:creationId xmlns:a16="http://schemas.microsoft.com/office/drawing/2014/main" id="{30A1A371-76C3-46D5-ABAA-0F76826AED87}"/>
                  </a:ext>
                </a:extLst>
              </p:cNvPr>
              <p:cNvSpPr>
                <a:spLocks noGrp="1" noRot="1" noChangeAspect="1" noMove="1" noResize="1" noEditPoints="1" noAdjustHandles="1" noChangeArrowheads="1" noChangeShapeType="1" noTextEdit="1"/>
              </p:cNvSpPr>
              <p:nvPr>
                <p:ph sz="quarter" idx="1"/>
              </p:nvPr>
            </p:nvSpPr>
            <p:spPr>
              <a:xfrm>
                <a:off x="107504" y="1219200"/>
                <a:ext cx="8679338" cy="4937760"/>
              </a:xfrm>
              <a:prstGeom prst="rect">
                <a:avLst/>
              </a:prstGeom>
              <a:blipFill>
                <a:blip r:embed="rId2"/>
                <a:stretch>
                  <a:fillRect l="-773" t="-1235" r="-7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4</a:t>
            </a:fld>
            <a:endParaRPr lang="fr-FR"/>
          </a:p>
        </p:txBody>
      </p:sp>
    </p:spTree>
    <p:extLst>
      <p:ext uri="{BB962C8B-B14F-4D97-AF65-F5344CB8AC3E}">
        <p14:creationId xmlns:p14="http://schemas.microsoft.com/office/powerpoint/2010/main" val="1811431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40</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3131840" y="3287384"/>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F220009C-03BC-43EC-B546-A9A4174C8993}"/>
              </a:ext>
            </a:extLst>
          </p:cNvPr>
          <p:cNvSpPr/>
          <p:nvPr/>
        </p:nvSpPr>
        <p:spPr>
          <a:xfrm>
            <a:off x="6405465" y="509595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cxnSp>
        <p:nvCxnSpPr>
          <p:cNvPr id="64" name="Straight Connector 63">
            <a:extLst>
              <a:ext uri="{FF2B5EF4-FFF2-40B4-BE49-F238E27FC236}">
                <a16:creationId xmlns:a16="http://schemas.microsoft.com/office/drawing/2014/main" id="{B8FC6E7B-7225-4B47-8DFD-FC71692B3BB3}"/>
              </a:ext>
            </a:extLst>
          </p:cNvPr>
          <p:cNvCxnSpPr>
            <a:cxnSpLocks/>
          </p:cNvCxnSpPr>
          <p:nvPr/>
        </p:nvCxnSpPr>
        <p:spPr>
          <a:xfrm flipH="1">
            <a:off x="6540482" y="552833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4451F013-51D8-45DC-9B56-87C6993881F2}"/>
              </a:ext>
            </a:extLst>
          </p:cNvPr>
          <p:cNvSpPr txBox="1"/>
          <p:nvPr/>
        </p:nvSpPr>
        <p:spPr>
          <a:xfrm>
            <a:off x="6545204" y="5574023"/>
            <a:ext cx="553559" cy="369332"/>
          </a:xfrm>
          <a:prstGeom prst="rect">
            <a:avLst/>
          </a:prstGeom>
          <a:noFill/>
        </p:spPr>
        <p:txBody>
          <a:bodyPr wrap="square" rtlCol="0">
            <a:spAutoFit/>
          </a:bodyPr>
          <a:lstStyle/>
          <a:p>
            <a:r>
              <a:rPr lang="en-US" b="1" dirty="0">
                <a:solidFill>
                  <a:srgbClr val="FF0000"/>
                </a:solidFill>
              </a:rPr>
              <a:t>12</a:t>
            </a:r>
          </a:p>
        </p:txBody>
      </p:sp>
      <p:sp>
        <p:nvSpPr>
          <p:cNvPr id="44" name="Oval 43">
            <a:extLst>
              <a:ext uri="{FF2B5EF4-FFF2-40B4-BE49-F238E27FC236}">
                <a16:creationId xmlns:a16="http://schemas.microsoft.com/office/drawing/2014/main" id="{11B4CB45-00F3-4C35-9759-9E7C72374DA9}"/>
              </a:ext>
            </a:extLst>
          </p:cNvPr>
          <p:cNvSpPr/>
          <p:nvPr/>
        </p:nvSpPr>
        <p:spPr>
          <a:xfrm>
            <a:off x="2434511" y="3275178"/>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8" name="Oval 47">
            <a:extLst>
              <a:ext uri="{FF2B5EF4-FFF2-40B4-BE49-F238E27FC236}">
                <a16:creationId xmlns:a16="http://schemas.microsoft.com/office/drawing/2014/main" id="{271525A3-518C-45A8-894F-004E656D4C2B}"/>
              </a:ext>
            </a:extLst>
          </p:cNvPr>
          <p:cNvSpPr/>
          <p:nvPr/>
        </p:nvSpPr>
        <p:spPr>
          <a:xfrm>
            <a:off x="7668451" y="437278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81AE6153-C576-41BA-BAE8-6D0612322E96}"/>
              </a:ext>
            </a:extLst>
          </p:cNvPr>
          <p:cNvCxnSpPr>
            <a:cxnSpLocks/>
          </p:cNvCxnSpPr>
          <p:nvPr/>
        </p:nvCxnSpPr>
        <p:spPr>
          <a:xfrm flipH="1">
            <a:off x="7824983" y="486560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53547521-878C-488B-8C5D-DE6CAAD2FA7F}"/>
              </a:ext>
            </a:extLst>
          </p:cNvPr>
          <p:cNvSpPr txBox="1"/>
          <p:nvPr/>
        </p:nvSpPr>
        <p:spPr>
          <a:xfrm>
            <a:off x="7829705" y="4911292"/>
            <a:ext cx="553559" cy="369332"/>
          </a:xfrm>
          <a:prstGeom prst="rect">
            <a:avLst/>
          </a:prstGeom>
          <a:noFill/>
        </p:spPr>
        <p:txBody>
          <a:bodyPr wrap="square" rtlCol="0">
            <a:spAutoFit/>
          </a:bodyPr>
          <a:lstStyle/>
          <a:p>
            <a:r>
              <a:rPr lang="en-US" b="1" dirty="0">
                <a:solidFill>
                  <a:srgbClr val="FF0000"/>
                </a:solidFill>
              </a:rPr>
              <a:t>10</a:t>
            </a:r>
          </a:p>
        </p:txBody>
      </p:sp>
    </p:spTree>
    <p:extLst>
      <p:ext uri="{BB962C8B-B14F-4D97-AF65-F5344CB8AC3E}">
        <p14:creationId xmlns:p14="http://schemas.microsoft.com/office/powerpoint/2010/main" val="135169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animBg="1"/>
      <p:bldP spid="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41</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232730175"/>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3131840" y="3287384"/>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F220009C-03BC-43EC-B546-A9A4174C8993}"/>
              </a:ext>
            </a:extLst>
          </p:cNvPr>
          <p:cNvSpPr/>
          <p:nvPr/>
        </p:nvSpPr>
        <p:spPr>
          <a:xfrm>
            <a:off x="6405465" y="509595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cxnSp>
        <p:nvCxnSpPr>
          <p:cNvPr id="64" name="Straight Connector 63">
            <a:extLst>
              <a:ext uri="{FF2B5EF4-FFF2-40B4-BE49-F238E27FC236}">
                <a16:creationId xmlns:a16="http://schemas.microsoft.com/office/drawing/2014/main" id="{B8FC6E7B-7225-4B47-8DFD-FC71692B3BB3}"/>
              </a:ext>
            </a:extLst>
          </p:cNvPr>
          <p:cNvCxnSpPr>
            <a:cxnSpLocks/>
          </p:cNvCxnSpPr>
          <p:nvPr/>
        </p:nvCxnSpPr>
        <p:spPr>
          <a:xfrm flipH="1">
            <a:off x="6540482" y="552833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4451F013-51D8-45DC-9B56-87C6993881F2}"/>
              </a:ext>
            </a:extLst>
          </p:cNvPr>
          <p:cNvSpPr txBox="1"/>
          <p:nvPr/>
        </p:nvSpPr>
        <p:spPr>
          <a:xfrm>
            <a:off x="6545204" y="5574023"/>
            <a:ext cx="553559" cy="369332"/>
          </a:xfrm>
          <a:prstGeom prst="rect">
            <a:avLst/>
          </a:prstGeom>
          <a:noFill/>
        </p:spPr>
        <p:txBody>
          <a:bodyPr wrap="square" rtlCol="0">
            <a:spAutoFit/>
          </a:bodyPr>
          <a:lstStyle/>
          <a:p>
            <a:r>
              <a:rPr lang="en-US" b="1" dirty="0">
                <a:solidFill>
                  <a:srgbClr val="FF0000"/>
                </a:solidFill>
              </a:rPr>
              <a:t>12</a:t>
            </a:r>
          </a:p>
        </p:txBody>
      </p:sp>
      <p:sp>
        <p:nvSpPr>
          <p:cNvPr id="44" name="Oval 43">
            <a:extLst>
              <a:ext uri="{FF2B5EF4-FFF2-40B4-BE49-F238E27FC236}">
                <a16:creationId xmlns:a16="http://schemas.microsoft.com/office/drawing/2014/main" id="{11B4CB45-00F3-4C35-9759-9E7C72374DA9}"/>
              </a:ext>
            </a:extLst>
          </p:cNvPr>
          <p:cNvSpPr/>
          <p:nvPr/>
        </p:nvSpPr>
        <p:spPr>
          <a:xfrm>
            <a:off x="2434511" y="3275178"/>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8" name="Oval 47">
            <a:extLst>
              <a:ext uri="{FF2B5EF4-FFF2-40B4-BE49-F238E27FC236}">
                <a16:creationId xmlns:a16="http://schemas.microsoft.com/office/drawing/2014/main" id="{271525A3-518C-45A8-894F-004E656D4C2B}"/>
              </a:ext>
            </a:extLst>
          </p:cNvPr>
          <p:cNvSpPr/>
          <p:nvPr/>
        </p:nvSpPr>
        <p:spPr>
          <a:xfrm>
            <a:off x="7668451" y="437278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81AE6153-C576-41BA-BAE8-6D0612322E96}"/>
              </a:ext>
            </a:extLst>
          </p:cNvPr>
          <p:cNvCxnSpPr>
            <a:cxnSpLocks/>
          </p:cNvCxnSpPr>
          <p:nvPr/>
        </p:nvCxnSpPr>
        <p:spPr>
          <a:xfrm flipH="1">
            <a:off x="7824983" y="486560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53547521-878C-488B-8C5D-DE6CAAD2FA7F}"/>
              </a:ext>
            </a:extLst>
          </p:cNvPr>
          <p:cNvSpPr txBox="1"/>
          <p:nvPr/>
        </p:nvSpPr>
        <p:spPr>
          <a:xfrm>
            <a:off x="7829705" y="4911292"/>
            <a:ext cx="553559" cy="369332"/>
          </a:xfrm>
          <a:prstGeom prst="rect">
            <a:avLst/>
          </a:prstGeom>
          <a:noFill/>
        </p:spPr>
        <p:txBody>
          <a:bodyPr wrap="square" rtlCol="0">
            <a:spAutoFit/>
          </a:bodyPr>
          <a:lstStyle/>
          <a:p>
            <a:r>
              <a:rPr lang="en-US" b="1" dirty="0">
                <a:solidFill>
                  <a:srgbClr val="FF0000"/>
                </a:solidFill>
              </a:rPr>
              <a:t>10</a:t>
            </a:r>
          </a:p>
        </p:txBody>
      </p:sp>
    </p:spTree>
    <p:extLst>
      <p:ext uri="{BB962C8B-B14F-4D97-AF65-F5344CB8AC3E}">
        <p14:creationId xmlns:p14="http://schemas.microsoft.com/office/powerpoint/2010/main" val="1860190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42</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105351431"/>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3780115" y="3309950"/>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cxnSp>
        <p:nvCxnSpPr>
          <p:cNvPr id="64" name="Straight Connector 63">
            <a:extLst>
              <a:ext uri="{FF2B5EF4-FFF2-40B4-BE49-F238E27FC236}">
                <a16:creationId xmlns:a16="http://schemas.microsoft.com/office/drawing/2014/main" id="{B8FC6E7B-7225-4B47-8DFD-FC71692B3BB3}"/>
              </a:ext>
            </a:extLst>
          </p:cNvPr>
          <p:cNvCxnSpPr>
            <a:cxnSpLocks/>
          </p:cNvCxnSpPr>
          <p:nvPr/>
        </p:nvCxnSpPr>
        <p:spPr>
          <a:xfrm flipH="1">
            <a:off x="6540482" y="552833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4451F013-51D8-45DC-9B56-87C6993881F2}"/>
              </a:ext>
            </a:extLst>
          </p:cNvPr>
          <p:cNvSpPr txBox="1"/>
          <p:nvPr/>
        </p:nvSpPr>
        <p:spPr>
          <a:xfrm>
            <a:off x="6545204" y="5574023"/>
            <a:ext cx="553559" cy="369332"/>
          </a:xfrm>
          <a:prstGeom prst="rect">
            <a:avLst/>
          </a:prstGeom>
          <a:noFill/>
        </p:spPr>
        <p:txBody>
          <a:bodyPr wrap="square" rtlCol="0">
            <a:spAutoFit/>
          </a:bodyPr>
          <a:lstStyle/>
          <a:p>
            <a:r>
              <a:rPr lang="en-US" b="1" dirty="0">
                <a:solidFill>
                  <a:srgbClr val="FF0000"/>
                </a:solidFill>
              </a:rPr>
              <a:t>12</a:t>
            </a:r>
          </a:p>
        </p:txBody>
      </p:sp>
      <p:cxnSp>
        <p:nvCxnSpPr>
          <p:cNvPr id="57" name="Straight Connector 56">
            <a:extLst>
              <a:ext uri="{FF2B5EF4-FFF2-40B4-BE49-F238E27FC236}">
                <a16:creationId xmlns:a16="http://schemas.microsoft.com/office/drawing/2014/main" id="{81AE6153-C576-41BA-BAE8-6D0612322E96}"/>
              </a:ext>
            </a:extLst>
          </p:cNvPr>
          <p:cNvCxnSpPr>
            <a:cxnSpLocks/>
          </p:cNvCxnSpPr>
          <p:nvPr/>
        </p:nvCxnSpPr>
        <p:spPr>
          <a:xfrm flipH="1">
            <a:off x="7824983" y="486560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53547521-878C-488B-8C5D-DE6CAAD2FA7F}"/>
              </a:ext>
            </a:extLst>
          </p:cNvPr>
          <p:cNvSpPr txBox="1"/>
          <p:nvPr/>
        </p:nvSpPr>
        <p:spPr>
          <a:xfrm>
            <a:off x="7829705" y="4911292"/>
            <a:ext cx="553559" cy="369332"/>
          </a:xfrm>
          <a:prstGeom prst="rect">
            <a:avLst/>
          </a:prstGeom>
          <a:noFill/>
        </p:spPr>
        <p:txBody>
          <a:bodyPr wrap="square" rtlCol="0">
            <a:spAutoFit/>
          </a:bodyPr>
          <a:lstStyle/>
          <a:p>
            <a:r>
              <a:rPr lang="en-US" b="1" dirty="0">
                <a:solidFill>
                  <a:srgbClr val="FF0000"/>
                </a:solidFill>
              </a:rPr>
              <a:t>10</a:t>
            </a:r>
          </a:p>
        </p:txBody>
      </p:sp>
      <p:sp>
        <p:nvSpPr>
          <p:cNvPr id="66" name="Rectangle 65">
            <a:extLst>
              <a:ext uri="{FF2B5EF4-FFF2-40B4-BE49-F238E27FC236}">
                <a16:creationId xmlns:a16="http://schemas.microsoft.com/office/drawing/2014/main" id="{8794EBCB-B97A-4F7C-8410-3C87BD9CAAF7}"/>
              </a:ext>
            </a:extLst>
          </p:cNvPr>
          <p:cNvSpPr/>
          <p:nvPr/>
        </p:nvSpPr>
        <p:spPr>
          <a:xfrm>
            <a:off x="3631869" y="3688080"/>
            <a:ext cx="648072" cy="36933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a:extLst>
              <a:ext uri="{FF2B5EF4-FFF2-40B4-BE49-F238E27FC236}">
                <a16:creationId xmlns:a16="http://schemas.microsoft.com/office/drawing/2014/main" id="{BE175C70-58F3-4210-88E4-9A484E2A6AF9}"/>
              </a:ext>
            </a:extLst>
          </p:cNvPr>
          <p:cNvSpPr/>
          <p:nvPr/>
        </p:nvSpPr>
        <p:spPr>
          <a:xfrm>
            <a:off x="5390755" y="3995240"/>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799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43</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cxnSpLocks/>
            <a:stCxn id="7" idx="5"/>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4460193"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F220009C-03BC-43EC-B546-A9A4174C8993}"/>
              </a:ext>
            </a:extLst>
          </p:cNvPr>
          <p:cNvSpPr/>
          <p:nvPr/>
        </p:nvSpPr>
        <p:spPr>
          <a:xfrm>
            <a:off x="6405465" y="509595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cxnSp>
        <p:nvCxnSpPr>
          <p:cNvPr id="64" name="Straight Connector 63">
            <a:extLst>
              <a:ext uri="{FF2B5EF4-FFF2-40B4-BE49-F238E27FC236}">
                <a16:creationId xmlns:a16="http://schemas.microsoft.com/office/drawing/2014/main" id="{B8FC6E7B-7225-4B47-8DFD-FC71692B3BB3}"/>
              </a:ext>
            </a:extLst>
          </p:cNvPr>
          <p:cNvCxnSpPr>
            <a:cxnSpLocks/>
          </p:cNvCxnSpPr>
          <p:nvPr/>
        </p:nvCxnSpPr>
        <p:spPr>
          <a:xfrm flipH="1">
            <a:off x="6540482" y="552833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4451F013-51D8-45DC-9B56-87C6993881F2}"/>
              </a:ext>
            </a:extLst>
          </p:cNvPr>
          <p:cNvSpPr txBox="1"/>
          <p:nvPr/>
        </p:nvSpPr>
        <p:spPr>
          <a:xfrm>
            <a:off x="6545204" y="5574023"/>
            <a:ext cx="553559" cy="369332"/>
          </a:xfrm>
          <a:prstGeom prst="rect">
            <a:avLst/>
          </a:prstGeom>
          <a:noFill/>
        </p:spPr>
        <p:txBody>
          <a:bodyPr wrap="square" rtlCol="0">
            <a:spAutoFit/>
          </a:bodyPr>
          <a:lstStyle/>
          <a:p>
            <a:r>
              <a:rPr lang="en-US" b="1" dirty="0">
                <a:solidFill>
                  <a:srgbClr val="FF0000"/>
                </a:solidFill>
              </a:rPr>
              <a:t>12</a:t>
            </a:r>
          </a:p>
        </p:txBody>
      </p:sp>
      <p:cxnSp>
        <p:nvCxnSpPr>
          <p:cNvPr id="57" name="Straight Connector 56">
            <a:extLst>
              <a:ext uri="{FF2B5EF4-FFF2-40B4-BE49-F238E27FC236}">
                <a16:creationId xmlns:a16="http://schemas.microsoft.com/office/drawing/2014/main" id="{81AE6153-C576-41BA-BAE8-6D0612322E96}"/>
              </a:ext>
            </a:extLst>
          </p:cNvPr>
          <p:cNvCxnSpPr>
            <a:cxnSpLocks/>
          </p:cNvCxnSpPr>
          <p:nvPr/>
        </p:nvCxnSpPr>
        <p:spPr>
          <a:xfrm flipH="1">
            <a:off x="7824983" y="486560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53547521-878C-488B-8C5D-DE6CAAD2FA7F}"/>
              </a:ext>
            </a:extLst>
          </p:cNvPr>
          <p:cNvSpPr txBox="1"/>
          <p:nvPr/>
        </p:nvSpPr>
        <p:spPr>
          <a:xfrm>
            <a:off x="7829705" y="4911292"/>
            <a:ext cx="553559" cy="369332"/>
          </a:xfrm>
          <a:prstGeom prst="rect">
            <a:avLst/>
          </a:prstGeom>
          <a:noFill/>
        </p:spPr>
        <p:txBody>
          <a:bodyPr wrap="square" rtlCol="0">
            <a:spAutoFit/>
          </a:bodyPr>
          <a:lstStyle/>
          <a:p>
            <a:r>
              <a:rPr lang="en-US" b="1" dirty="0">
                <a:solidFill>
                  <a:srgbClr val="FF0000"/>
                </a:solidFill>
              </a:rPr>
              <a:t>10</a:t>
            </a:r>
          </a:p>
        </p:txBody>
      </p:sp>
      <p:sp>
        <p:nvSpPr>
          <p:cNvPr id="67" name="Oval 66">
            <a:extLst>
              <a:ext uri="{FF2B5EF4-FFF2-40B4-BE49-F238E27FC236}">
                <a16:creationId xmlns:a16="http://schemas.microsoft.com/office/drawing/2014/main" id="{398D1813-8C3B-4962-B876-0B65AC225B2D}"/>
              </a:ext>
            </a:extLst>
          </p:cNvPr>
          <p:cNvSpPr/>
          <p:nvPr/>
        </p:nvSpPr>
        <p:spPr>
          <a:xfrm>
            <a:off x="5712804" y="3008082"/>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Oval 67">
            <a:extLst>
              <a:ext uri="{FF2B5EF4-FFF2-40B4-BE49-F238E27FC236}">
                <a16:creationId xmlns:a16="http://schemas.microsoft.com/office/drawing/2014/main" id="{3FBAB0BC-31C4-4133-A492-AB8D8C24392F}"/>
              </a:ext>
            </a:extLst>
          </p:cNvPr>
          <p:cNvSpPr/>
          <p:nvPr/>
        </p:nvSpPr>
        <p:spPr>
          <a:xfrm>
            <a:off x="3788713" y="324920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Oval 68">
            <a:extLst>
              <a:ext uri="{FF2B5EF4-FFF2-40B4-BE49-F238E27FC236}">
                <a16:creationId xmlns:a16="http://schemas.microsoft.com/office/drawing/2014/main" id="{7F30DAEB-CE62-4610-9D33-F78AF518B584}"/>
              </a:ext>
            </a:extLst>
          </p:cNvPr>
          <p:cNvSpPr/>
          <p:nvPr/>
        </p:nvSpPr>
        <p:spPr>
          <a:xfrm>
            <a:off x="5400731" y="3977990"/>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0" name="Straight Connector 69">
            <a:extLst>
              <a:ext uri="{FF2B5EF4-FFF2-40B4-BE49-F238E27FC236}">
                <a16:creationId xmlns:a16="http://schemas.microsoft.com/office/drawing/2014/main" id="{C0BD0997-6CB2-489E-96D4-91AA28C23D91}"/>
              </a:ext>
            </a:extLst>
          </p:cNvPr>
          <p:cNvCxnSpPr>
            <a:cxnSpLocks/>
          </p:cNvCxnSpPr>
          <p:nvPr/>
        </p:nvCxnSpPr>
        <p:spPr>
          <a:xfrm flipH="1">
            <a:off x="5385567" y="4514103"/>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71" name="TextBox 70">
            <a:extLst>
              <a:ext uri="{FF2B5EF4-FFF2-40B4-BE49-F238E27FC236}">
                <a16:creationId xmlns:a16="http://schemas.microsoft.com/office/drawing/2014/main" id="{B2334CDC-68FB-434A-8609-687E5AE3DD56}"/>
              </a:ext>
            </a:extLst>
          </p:cNvPr>
          <p:cNvSpPr txBox="1"/>
          <p:nvPr/>
        </p:nvSpPr>
        <p:spPr>
          <a:xfrm>
            <a:off x="5437733" y="4608494"/>
            <a:ext cx="553559" cy="369332"/>
          </a:xfrm>
          <a:prstGeom prst="rect">
            <a:avLst/>
          </a:prstGeom>
          <a:noFill/>
        </p:spPr>
        <p:txBody>
          <a:bodyPr wrap="square" rtlCol="0">
            <a:spAutoFit/>
          </a:bodyPr>
          <a:lstStyle/>
          <a:p>
            <a:r>
              <a:rPr lang="en-US" b="1" dirty="0">
                <a:solidFill>
                  <a:srgbClr val="FF0000"/>
                </a:solidFill>
              </a:rPr>
              <a:t>9</a:t>
            </a:r>
          </a:p>
        </p:txBody>
      </p:sp>
    </p:spTree>
    <p:extLst>
      <p:ext uri="{BB962C8B-B14F-4D97-AF65-F5344CB8AC3E}">
        <p14:creationId xmlns:p14="http://schemas.microsoft.com/office/powerpoint/2010/main" val="266635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1</a:t>
            </a:r>
            <a:r>
              <a:rPr lang="en-US" sz="2000" baseline="30000" dirty="0"/>
              <a:t>st</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44</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28" name="TextBox 27">
            <a:extLst>
              <a:ext uri="{FF2B5EF4-FFF2-40B4-BE49-F238E27FC236}">
                <a16:creationId xmlns:a16="http://schemas.microsoft.com/office/drawing/2014/main" id="{74EEFF3A-ED94-4C0E-8AF0-CEC1A7A09605}"/>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sp>
        <p:nvSpPr>
          <p:cNvPr id="29" name="TextBox 28">
            <a:extLst>
              <a:ext uri="{FF2B5EF4-FFF2-40B4-BE49-F238E27FC236}">
                <a16:creationId xmlns:a16="http://schemas.microsoft.com/office/drawing/2014/main" id="{6161CCF7-85BB-4379-9476-FF6746444D5C}"/>
              </a:ext>
            </a:extLst>
          </p:cNvPr>
          <p:cNvSpPr txBox="1"/>
          <p:nvPr/>
        </p:nvSpPr>
        <p:spPr>
          <a:xfrm>
            <a:off x="6440385" y="5436872"/>
            <a:ext cx="300082" cy="369332"/>
          </a:xfrm>
          <a:prstGeom prst="rect">
            <a:avLst/>
          </a:prstGeom>
          <a:noFill/>
        </p:spPr>
        <p:txBody>
          <a:bodyPr wrap="square" rtlCol="0">
            <a:spAutoFit/>
          </a:bodyPr>
          <a:lstStyle/>
          <a:p>
            <a:r>
              <a:rPr lang="en-US" b="1" dirty="0">
                <a:solidFill>
                  <a:srgbClr val="FF0000"/>
                </a:solidFill>
              </a:rPr>
              <a:t>∞</a:t>
            </a:r>
          </a:p>
        </p:txBody>
      </p:sp>
      <p:sp>
        <p:nvSpPr>
          <p:cNvPr id="30" name="TextBox 29">
            <a:extLst>
              <a:ext uri="{FF2B5EF4-FFF2-40B4-BE49-F238E27FC236}">
                <a16:creationId xmlns:a16="http://schemas.microsoft.com/office/drawing/2014/main" id="{714DEB54-F7F4-4F40-BC93-A163EA935FA5}"/>
              </a:ext>
            </a:extLst>
          </p:cNvPr>
          <p:cNvSpPr txBox="1"/>
          <p:nvPr/>
        </p:nvSpPr>
        <p:spPr>
          <a:xfrm>
            <a:off x="5323333" y="2978931"/>
            <a:ext cx="300082" cy="369332"/>
          </a:xfrm>
          <a:prstGeom prst="rect">
            <a:avLst/>
          </a:prstGeom>
          <a:noFill/>
        </p:spPr>
        <p:txBody>
          <a:bodyPr wrap="square" rtlCol="0">
            <a:spAutoFit/>
          </a:bodyPr>
          <a:lstStyle/>
          <a:p>
            <a:r>
              <a:rPr lang="en-US" b="1" dirty="0">
                <a:solidFill>
                  <a:srgbClr val="FF0000"/>
                </a:solidFill>
              </a:rPr>
              <a:t>∞</a:t>
            </a:r>
          </a:p>
        </p:txBody>
      </p:sp>
      <p:sp>
        <p:nvSpPr>
          <p:cNvPr id="31" name="TextBox 30">
            <a:extLst>
              <a:ext uri="{FF2B5EF4-FFF2-40B4-BE49-F238E27FC236}">
                <a16:creationId xmlns:a16="http://schemas.microsoft.com/office/drawing/2014/main" id="{F4CFD167-BCC8-47DA-945C-9E5BD630CA73}"/>
              </a:ext>
            </a:extLst>
          </p:cNvPr>
          <p:cNvSpPr txBox="1"/>
          <p:nvPr/>
        </p:nvSpPr>
        <p:spPr>
          <a:xfrm>
            <a:off x="5377084" y="4403965"/>
            <a:ext cx="300082" cy="369332"/>
          </a:xfrm>
          <a:prstGeom prst="rect">
            <a:avLst/>
          </a:prstGeom>
          <a:noFill/>
        </p:spPr>
        <p:txBody>
          <a:bodyPr wrap="square" rtlCol="0">
            <a:spAutoFit/>
          </a:bodyPr>
          <a:lstStyle/>
          <a:p>
            <a:r>
              <a:rPr lang="en-US" b="1" dirty="0">
                <a:solidFill>
                  <a:srgbClr val="FF0000"/>
                </a:solidFill>
              </a:rPr>
              <a:t>∞</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cxnSpLocks/>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56" name="TextBox 55">
            <a:extLst>
              <a:ext uri="{FF2B5EF4-FFF2-40B4-BE49-F238E27FC236}">
                <a16:creationId xmlns:a16="http://schemas.microsoft.com/office/drawing/2014/main" id="{7D4EDA07-B4B4-4A21-B7E6-648281CAF61F}"/>
              </a:ext>
            </a:extLst>
          </p:cNvPr>
          <p:cNvSpPr txBox="1"/>
          <p:nvPr/>
        </p:nvSpPr>
        <p:spPr>
          <a:xfrm>
            <a:off x="7761453" y="4787674"/>
            <a:ext cx="300082" cy="369332"/>
          </a:xfrm>
          <a:prstGeom prst="rect">
            <a:avLst/>
          </a:prstGeom>
          <a:noFill/>
        </p:spPr>
        <p:txBody>
          <a:bodyPr wrap="square" rtlCol="0">
            <a:spAutoFit/>
          </a:bodyPr>
          <a:lstStyle/>
          <a:p>
            <a:r>
              <a:rPr lang="en-US" b="1" dirty="0">
                <a:solidFill>
                  <a:srgbClr val="FF0000"/>
                </a:solidFill>
              </a:rPr>
              <a:t>∞</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1463306586"/>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35" name="Oval 34">
            <a:extLst>
              <a:ext uri="{FF2B5EF4-FFF2-40B4-BE49-F238E27FC236}">
                <a16:creationId xmlns:a16="http://schemas.microsoft.com/office/drawing/2014/main" id="{0975A828-BB19-423F-B13B-C1C6627F8923}"/>
              </a:ext>
            </a:extLst>
          </p:cNvPr>
          <p:cNvSpPr/>
          <p:nvPr/>
        </p:nvSpPr>
        <p:spPr>
          <a:xfrm>
            <a:off x="4460193"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TextBox 45">
            <a:extLst>
              <a:ext uri="{FF2B5EF4-FFF2-40B4-BE49-F238E27FC236}">
                <a16:creationId xmlns:a16="http://schemas.microsoft.com/office/drawing/2014/main" id="{A2DF052D-18CE-4914-A49C-D18B695489D3}"/>
              </a:ext>
            </a:extLst>
          </p:cNvPr>
          <p:cNvSpPr txBox="1"/>
          <p:nvPr/>
        </p:nvSpPr>
        <p:spPr>
          <a:xfrm>
            <a:off x="7734919" y="3030627"/>
            <a:ext cx="300082" cy="369332"/>
          </a:xfrm>
          <a:prstGeom prst="rect">
            <a:avLst/>
          </a:prstGeom>
          <a:noFill/>
        </p:spPr>
        <p:txBody>
          <a:bodyPr wrap="square" rtlCol="0">
            <a:spAutoFit/>
          </a:bodyPr>
          <a:lstStyle/>
          <a:p>
            <a:r>
              <a:rPr lang="en-US" b="1" dirty="0">
                <a:solidFill>
                  <a:srgbClr val="FF0000"/>
                </a:solidFill>
              </a:rPr>
              <a:t>∞</a:t>
            </a:r>
          </a:p>
        </p:txBody>
      </p:sp>
      <p:cxnSp>
        <p:nvCxnSpPr>
          <p:cNvPr id="60" name="Straight Connector 59">
            <a:extLst>
              <a:ext uri="{FF2B5EF4-FFF2-40B4-BE49-F238E27FC236}">
                <a16:creationId xmlns:a16="http://schemas.microsoft.com/office/drawing/2014/main" id="{62EC3B53-F88D-4376-A8C0-66ECBAE15D80}"/>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4B36E9BC-70CE-4105-8603-C327A2E221C5}"/>
              </a:ext>
            </a:extLst>
          </p:cNvPr>
          <p:cNvSpPr txBox="1"/>
          <p:nvPr/>
        </p:nvSpPr>
        <p:spPr>
          <a:xfrm>
            <a:off x="7829705" y="3187561"/>
            <a:ext cx="553559" cy="369332"/>
          </a:xfrm>
          <a:prstGeom prst="rect">
            <a:avLst/>
          </a:prstGeom>
          <a:noFill/>
        </p:spPr>
        <p:txBody>
          <a:bodyPr wrap="square" rtlCol="0">
            <a:spAutoFit/>
          </a:bodyPr>
          <a:lstStyle/>
          <a:p>
            <a:r>
              <a:rPr lang="en-US" b="1" dirty="0">
                <a:solidFill>
                  <a:srgbClr val="FF0000"/>
                </a:solidFill>
              </a:rPr>
              <a:t>10</a:t>
            </a:r>
          </a:p>
        </p:txBody>
      </p:sp>
      <p:cxnSp>
        <p:nvCxnSpPr>
          <p:cNvPr id="62" name="Straight Connector 61">
            <a:extLst>
              <a:ext uri="{FF2B5EF4-FFF2-40B4-BE49-F238E27FC236}">
                <a16:creationId xmlns:a16="http://schemas.microsoft.com/office/drawing/2014/main" id="{F1EAC34F-F6CC-43C9-A2C7-E6767F6DB7DD}"/>
              </a:ext>
            </a:extLst>
          </p:cNvPr>
          <p:cNvCxnSpPr>
            <a:cxnSpLocks/>
          </p:cNvCxnSpPr>
          <p:nvPr/>
        </p:nvCxnSpPr>
        <p:spPr>
          <a:xfrm flipH="1">
            <a:off x="5407407" y="3027001"/>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0CF6057F-690C-4DDD-9B94-59333492E7F4}"/>
              </a:ext>
            </a:extLst>
          </p:cNvPr>
          <p:cNvSpPr txBox="1"/>
          <p:nvPr/>
        </p:nvSpPr>
        <p:spPr>
          <a:xfrm>
            <a:off x="5182134" y="2748551"/>
            <a:ext cx="553559" cy="369332"/>
          </a:xfrm>
          <a:prstGeom prst="rect">
            <a:avLst/>
          </a:prstGeom>
          <a:noFill/>
        </p:spPr>
        <p:txBody>
          <a:bodyPr wrap="square" rtlCol="0">
            <a:spAutoFit/>
          </a:bodyPr>
          <a:lstStyle/>
          <a:p>
            <a:r>
              <a:rPr lang="en-US" b="1" dirty="0">
                <a:solidFill>
                  <a:srgbClr val="FF0000"/>
                </a:solidFill>
              </a:rPr>
              <a:t>8</a:t>
            </a:r>
          </a:p>
        </p:txBody>
      </p:sp>
      <p:cxnSp>
        <p:nvCxnSpPr>
          <p:cNvPr id="64" name="Straight Connector 63">
            <a:extLst>
              <a:ext uri="{FF2B5EF4-FFF2-40B4-BE49-F238E27FC236}">
                <a16:creationId xmlns:a16="http://schemas.microsoft.com/office/drawing/2014/main" id="{B8FC6E7B-7225-4B47-8DFD-FC71692B3BB3}"/>
              </a:ext>
            </a:extLst>
          </p:cNvPr>
          <p:cNvCxnSpPr>
            <a:cxnSpLocks/>
          </p:cNvCxnSpPr>
          <p:nvPr/>
        </p:nvCxnSpPr>
        <p:spPr>
          <a:xfrm flipH="1">
            <a:off x="6540482" y="552833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4451F013-51D8-45DC-9B56-87C6993881F2}"/>
              </a:ext>
            </a:extLst>
          </p:cNvPr>
          <p:cNvSpPr txBox="1"/>
          <p:nvPr/>
        </p:nvSpPr>
        <p:spPr>
          <a:xfrm>
            <a:off x="6545204" y="5574023"/>
            <a:ext cx="553559" cy="369332"/>
          </a:xfrm>
          <a:prstGeom prst="rect">
            <a:avLst/>
          </a:prstGeom>
          <a:noFill/>
        </p:spPr>
        <p:txBody>
          <a:bodyPr wrap="square" rtlCol="0">
            <a:spAutoFit/>
          </a:bodyPr>
          <a:lstStyle/>
          <a:p>
            <a:r>
              <a:rPr lang="en-US" b="1" dirty="0">
                <a:solidFill>
                  <a:srgbClr val="FF0000"/>
                </a:solidFill>
              </a:rPr>
              <a:t>12</a:t>
            </a:r>
          </a:p>
        </p:txBody>
      </p:sp>
      <p:cxnSp>
        <p:nvCxnSpPr>
          <p:cNvPr id="57" name="Straight Connector 56">
            <a:extLst>
              <a:ext uri="{FF2B5EF4-FFF2-40B4-BE49-F238E27FC236}">
                <a16:creationId xmlns:a16="http://schemas.microsoft.com/office/drawing/2014/main" id="{81AE6153-C576-41BA-BAE8-6D0612322E96}"/>
              </a:ext>
            </a:extLst>
          </p:cNvPr>
          <p:cNvCxnSpPr>
            <a:cxnSpLocks/>
          </p:cNvCxnSpPr>
          <p:nvPr/>
        </p:nvCxnSpPr>
        <p:spPr>
          <a:xfrm flipH="1">
            <a:off x="7824983" y="486560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53547521-878C-488B-8C5D-DE6CAAD2FA7F}"/>
              </a:ext>
            </a:extLst>
          </p:cNvPr>
          <p:cNvSpPr txBox="1"/>
          <p:nvPr/>
        </p:nvSpPr>
        <p:spPr>
          <a:xfrm>
            <a:off x="7829705" y="4911292"/>
            <a:ext cx="553559" cy="369332"/>
          </a:xfrm>
          <a:prstGeom prst="rect">
            <a:avLst/>
          </a:prstGeom>
          <a:noFill/>
        </p:spPr>
        <p:txBody>
          <a:bodyPr wrap="square" rtlCol="0">
            <a:spAutoFit/>
          </a:bodyPr>
          <a:lstStyle/>
          <a:p>
            <a:r>
              <a:rPr lang="en-US" b="1" dirty="0">
                <a:solidFill>
                  <a:srgbClr val="FF0000"/>
                </a:solidFill>
              </a:rPr>
              <a:t>10</a:t>
            </a:r>
          </a:p>
        </p:txBody>
      </p:sp>
      <p:sp>
        <p:nvSpPr>
          <p:cNvPr id="67" name="Oval 66">
            <a:extLst>
              <a:ext uri="{FF2B5EF4-FFF2-40B4-BE49-F238E27FC236}">
                <a16:creationId xmlns:a16="http://schemas.microsoft.com/office/drawing/2014/main" id="{398D1813-8C3B-4962-B876-0B65AC225B2D}"/>
              </a:ext>
            </a:extLst>
          </p:cNvPr>
          <p:cNvSpPr/>
          <p:nvPr/>
        </p:nvSpPr>
        <p:spPr>
          <a:xfrm>
            <a:off x="5712804" y="3008082"/>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Oval 67">
            <a:extLst>
              <a:ext uri="{FF2B5EF4-FFF2-40B4-BE49-F238E27FC236}">
                <a16:creationId xmlns:a16="http://schemas.microsoft.com/office/drawing/2014/main" id="{3FBAB0BC-31C4-4133-A492-AB8D8C24392F}"/>
              </a:ext>
            </a:extLst>
          </p:cNvPr>
          <p:cNvSpPr/>
          <p:nvPr/>
        </p:nvSpPr>
        <p:spPr>
          <a:xfrm>
            <a:off x="3788713" y="324920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Oval 68">
            <a:extLst>
              <a:ext uri="{FF2B5EF4-FFF2-40B4-BE49-F238E27FC236}">
                <a16:creationId xmlns:a16="http://schemas.microsoft.com/office/drawing/2014/main" id="{7F30DAEB-CE62-4610-9D33-F78AF518B584}"/>
              </a:ext>
            </a:extLst>
          </p:cNvPr>
          <p:cNvSpPr/>
          <p:nvPr/>
        </p:nvSpPr>
        <p:spPr>
          <a:xfrm>
            <a:off x="5400731" y="3977990"/>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0" name="Straight Connector 69">
            <a:extLst>
              <a:ext uri="{FF2B5EF4-FFF2-40B4-BE49-F238E27FC236}">
                <a16:creationId xmlns:a16="http://schemas.microsoft.com/office/drawing/2014/main" id="{C0BD0997-6CB2-489E-96D4-91AA28C23D91}"/>
              </a:ext>
            </a:extLst>
          </p:cNvPr>
          <p:cNvCxnSpPr>
            <a:cxnSpLocks/>
          </p:cNvCxnSpPr>
          <p:nvPr/>
        </p:nvCxnSpPr>
        <p:spPr>
          <a:xfrm flipH="1">
            <a:off x="5385567" y="4514103"/>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71" name="TextBox 70">
            <a:extLst>
              <a:ext uri="{FF2B5EF4-FFF2-40B4-BE49-F238E27FC236}">
                <a16:creationId xmlns:a16="http://schemas.microsoft.com/office/drawing/2014/main" id="{B2334CDC-68FB-434A-8609-687E5AE3DD56}"/>
              </a:ext>
            </a:extLst>
          </p:cNvPr>
          <p:cNvSpPr txBox="1"/>
          <p:nvPr/>
        </p:nvSpPr>
        <p:spPr>
          <a:xfrm>
            <a:off x="5437733" y="4608494"/>
            <a:ext cx="553559" cy="369332"/>
          </a:xfrm>
          <a:prstGeom prst="rect">
            <a:avLst/>
          </a:prstGeom>
          <a:noFill/>
        </p:spPr>
        <p:txBody>
          <a:bodyPr wrap="square" rtlCol="0">
            <a:spAutoFit/>
          </a:bodyPr>
          <a:lstStyle/>
          <a:p>
            <a:r>
              <a:rPr lang="en-US" b="1" dirty="0">
                <a:solidFill>
                  <a:srgbClr val="FF0000"/>
                </a:solidFill>
              </a:rPr>
              <a:t>9</a:t>
            </a:r>
          </a:p>
        </p:txBody>
      </p:sp>
    </p:spTree>
    <p:extLst>
      <p:ext uri="{BB962C8B-B14F-4D97-AF65-F5344CB8AC3E}">
        <p14:creationId xmlns:p14="http://schemas.microsoft.com/office/powerpoint/2010/main" val="381446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45</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3413044554"/>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1115616"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6499171" y="2474293"/>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1788288" y="328397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Oval 80">
            <a:extLst>
              <a:ext uri="{FF2B5EF4-FFF2-40B4-BE49-F238E27FC236}">
                <a16:creationId xmlns:a16="http://schemas.microsoft.com/office/drawing/2014/main" id="{23A08508-E9F7-4B9D-A684-9C4386804F4A}"/>
              </a:ext>
            </a:extLst>
          </p:cNvPr>
          <p:cNvSpPr/>
          <p:nvPr/>
        </p:nvSpPr>
        <p:spPr>
          <a:xfrm>
            <a:off x="4476313" y="324920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2" name="Oval 81">
            <a:extLst>
              <a:ext uri="{FF2B5EF4-FFF2-40B4-BE49-F238E27FC236}">
                <a16:creationId xmlns:a16="http://schemas.microsoft.com/office/drawing/2014/main" id="{23F05762-C3B7-4268-96DE-DC721934CF7C}"/>
              </a:ext>
            </a:extLst>
          </p:cNvPr>
          <p:cNvSpPr/>
          <p:nvPr/>
        </p:nvSpPr>
        <p:spPr>
          <a:xfrm>
            <a:off x="5724706" y="298580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7301427" y="3063690"/>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29202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animBg="1"/>
      <p:bldP spid="8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46</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3483866431"/>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rgbClr val="FF0000"/>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1115616"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6499171" y="2474293"/>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1788288" y="328397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Oval 80">
            <a:extLst>
              <a:ext uri="{FF2B5EF4-FFF2-40B4-BE49-F238E27FC236}">
                <a16:creationId xmlns:a16="http://schemas.microsoft.com/office/drawing/2014/main" id="{23A08508-E9F7-4B9D-A684-9C4386804F4A}"/>
              </a:ext>
            </a:extLst>
          </p:cNvPr>
          <p:cNvSpPr/>
          <p:nvPr/>
        </p:nvSpPr>
        <p:spPr>
          <a:xfrm>
            <a:off x="4476313" y="324920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2" name="Oval 81">
            <a:extLst>
              <a:ext uri="{FF2B5EF4-FFF2-40B4-BE49-F238E27FC236}">
                <a16:creationId xmlns:a16="http://schemas.microsoft.com/office/drawing/2014/main" id="{23F05762-C3B7-4268-96DE-DC721934CF7C}"/>
              </a:ext>
            </a:extLst>
          </p:cNvPr>
          <p:cNvSpPr/>
          <p:nvPr/>
        </p:nvSpPr>
        <p:spPr>
          <a:xfrm>
            <a:off x="5724706" y="298580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7301427" y="3063690"/>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3827120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47</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1581313147"/>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1766652" y="3293876"/>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7344413" y="309896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3052480" y="324920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6397458" y="5005461"/>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13375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48</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556304539"/>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1766652" y="3293876"/>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7344413" y="309896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3052480" y="324920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6397458" y="5005461"/>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997146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49</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788549897"/>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2451372" y="327479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7679904" y="43952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1757656" y="3257646"/>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7334692" y="308317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6034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Types of Shortest Path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lnSpcReduction="10000"/>
              </a:bodyPr>
              <a:lstStyle/>
              <a:p>
                <a:pPr algn="just"/>
                <a:r>
                  <a:rPr lang="en-US" sz="2000" dirty="0"/>
                  <a:t>There are two main types of shortest path algorithms, </a:t>
                </a:r>
                <a:r>
                  <a:rPr lang="en-US" sz="2000" b="1" dirty="0"/>
                  <a:t>single-source</a:t>
                </a:r>
                <a:r>
                  <a:rPr lang="en-US" sz="2000" dirty="0"/>
                  <a:t> and </a:t>
                </a:r>
                <a:r>
                  <a:rPr lang="en-US" sz="2000" b="1" dirty="0"/>
                  <a:t>all-pairs.</a:t>
                </a:r>
                <a:r>
                  <a:rPr lang="en-US" sz="2000" dirty="0"/>
                  <a:t> Both types have algorithms that perform best in their own way. All-pairs algorithms take longer to run because of the added complexity. </a:t>
                </a:r>
              </a:p>
              <a:p>
                <a:pPr marL="0" indent="0" algn="just">
                  <a:buNone/>
                </a:pPr>
                <a:endParaRPr lang="en-US" sz="2000" dirty="0"/>
              </a:p>
              <a:p>
                <a:pPr algn="just"/>
                <a:r>
                  <a:rPr lang="en-US" sz="2000" b="1" dirty="0"/>
                  <a:t>Single-source</a:t>
                </a:r>
              </a:p>
              <a:p>
                <a:pPr marL="0" indent="0" algn="just">
                  <a:buNone/>
                </a:pPr>
                <a:r>
                  <a:rPr lang="en-US" sz="2000" dirty="0"/>
                  <a:t>Single-source shortest path algorithms operate under the following principle:</a:t>
                </a:r>
              </a:p>
              <a:p>
                <a:pPr marL="0" indent="0" algn="just">
                  <a:buNone/>
                </a:pPr>
                <a:r>
                  <a:rPr lang="en-US" sz="2000" dirty="0"/>
                  <a:t>Given a graph G, with vertices V, edges E with weight function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sub>
                    </m:sSub>
                  </m:oMath>
                </a14:m>
                <a:r>
                  <a:rPr lang="en-US" sz="2000" dirty="0"/>
                  <a:t>​	, and a single source vertex s, return the shortest paths from s to all other vertices in V.</a:t>
                </a:r>
              </a:p>
              <a:p>
                <a:pPr marL="0" indent="0" algn="just">
                  <a:buNone/>
                </a:pPr>
                <a:endParaRPr lang="en-US" sz="2000" dirty="0"/>
              </a:p>
              <a:p>
                <a:pPr algn="just"/>
                <a:r>
                  <a:rPr lang="en-US" sz="2000" b="1" dirty="0"/>
                  <a:t>All-pairs</a:t>
                </a:r>
              </a:p>
              <a:p>
                <a:pPr marL="0" indent="0" algn="just">
                  <a:buNone/>
                </a:pPr>
                <a:r>
                  <a:rPr lang="en-US" sz="2000" dirty="0"/>
                  <a:t>All-pairs shortest path algorithms follow this definition:</a:t>
                </a:r>
              </a:p>
              <a:p>
                <a:pPr marL="0" indent="0" algn="just">
                  <a:buNone/>
                </a:pPr>
                <a:r>
                  <a:rPr lang="en-US" sz="2000" dirty="0"/>
                  <a:t>Given a graph G, with vertices V, edges E with weight function </a:t>
                </a:r>
                <a14:m>
                  <m:oMath xmlns:m="http://schemas.openxmlformats.org/officeDocument/2006/math">
                    <m:r>
                      <a:rPr lang="en-US" sz="2000" i="1">
                        <a:latin typeface="Cambria Math" panose="02040503050406030204" pitchFamily="18" charset="0"/>
                      </a:rPr>
                      <m:t>𝑤</m:t>
                    </m:r>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sub>
                    </m:sSub>
                    <m:r>
                      <a:rPr lang="en-US" sz="2000" i="1">
                        <a:latin typeface="Cambria Math" panose="02040503050406030204" pitchFamily="18" charset="0"/>
                      </a:rPr>
                      <m:t> </m:t>
                    </m:r>
                  </m:oMath>
                </a14:m>
                <a:r>
                  <a:rPr lang="en-US" sz="2000" dirty="0"/>
                  <a:t>​	 return the shortest path from u to v for all (u, v) in V.</a:t>
                </a:r>
              </a:p>
            </p:txBody>
          </p:sp>
        </mc:Choice>
        <mc:Fallback xmlns="">
          <p:sp>
            <p:nvSpPr>
              <p:cNvPr id="3" name="Content Placeholder 2">
                <a:extLst>
                  <a:ext uri="{FF2B5EF4-FFF2-40B4-BE49-F238E27FC236}">
                    <a16:creationId xmlns:a16="http://schemas.microsoft.com/office/drawing/2014/main" id="{30A1A371-76C3-46D5-ABAA-0F76826AED87}"/>
                  </a:ext>
                </a:extLst>
              </p:cNvPr>
              <p:cNvSpPr>
                <a:spLocks noGrp="1" noRot="1" noChangeAspect="1" noMove="1" noResize="1" noEditPoints="1" noAdjustHandles="1" noChangeArrowheads="1" noChangeShapeType="1" noTextEdit="1"/>
              </p:cNvSpPr>
              <p:nvPr>
                <p:ph sz="quarter" idx="1"/>
              </p:nvPr>
            </p:nvSpPr>
            <p:spPr>
              <a:xfrm>
                <a:off x="107504" y="1219200"/>
                <a:ext cx="8679338" cy="4937760"/>
              </a:xfrm>
              <a:prstGeom prst="rect">
                <a:avLst/>
              </a:prstGeom>
              <a:blipFill>
                <a:blip r:embed="rId2"/>
                <a:stretch>
                  <a:fillRect l="-773" t="-1235" r="-7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5</a:t>
            </a:fld>
            <a:endParaRPr lang="fr-FR"/>
          </a:p>
        </p:txBody>
      </p:sp>
    </p:spTree>
    <p:extLst>
      <p:ext uri="{BB962C8B-B14F-4D97-AF65-F5344CB8AC3E}">
        <p14:creationId xmlns:p14="http://schemas.microsoft.com/office/powerpoint/2010/main" val="829730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50</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2463936495"/>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rgbClr val="FF0000"/>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2451372" y="327479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7679904" y="43952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1757656" y="3257646"/>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7334692" y="308317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467455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51</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3898827839"/>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3185719" y="329794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6394003" y="5067932"/>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2473594" y="322206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7334692" y="308317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901025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52</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537432992"/>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3185719" y="329794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6394003" y="5067932"/>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2473594" y="322206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7334692" y="308317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694064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53</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1439725913"/>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3749627"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5399704" y="4025617"/>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1769849" y="3271477"/>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7334692" y="308317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4CECC118-2F7F-4E26-A7AA-844027933878}"/>
              </a:ext>
            </a:extLst>
          </p:cNvPr>
          <p:cNvSpPr/>
          <p:nvPr/>
        </p:nvSpPr>
        <p:spPr>
          <a:xfrm>
            <a:off x="3163651" y="328397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Oval 39">
            <a:extLst>
              <a:ext uri="{FF2B5EF4-FFF2-40B4-BE49-F238E27FC236}">
                <a16:creationId xmlns:a16="http://schemas.microsoft.com/office/drawing/2014/main" id="{14748D11-8104-480E-8162-AD4DE6A5FAB0}"/>
              </a:ext>
            </a:extLst>
          </p:cNvPr>
          <p:cNvSpPr/>
          <p:nvPr/>
        </p:nvSpPr>
        <p:spPr>
          <a:xfrm>
            <a:off x="6427598" y="5031686"/>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1131C226-142A-41E9-B040-E58EE004202E}"/>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1A0A1B79-8DF2-43D6-9999-7241FE885F0B}"/>
              </a:ext>
            </a:extLst>
          </p:cNvPr>
          <p:cNvSpPr txBox="1"/>
          <p:nvPr/>
        </p:nvSpPr>
        <p:spPr>
          <a:xfrm>
            <a:off x="7955043" y="3266828"/>
            <a:ext cx="553559" cy="369332"/>
          </a:xfrm>
          <a:prstGeom prst="rect">
            <a:avLst/>
          </a:prstGeom>
          <a:noFill/>
        </p:spPr>
        <p:txBody>
          <a:bodyPr wrap="square" rtlCol="0">
            <a:spAutoFit/>
          </a:bodyPr>
          <a:lstStyle/>
          <a:p>
            <a:r>
              <a:rPr lang="en-US" b="1" dirty="0">
                <a:solidFill>
                  <a:srgbClr val="FF0000"/>
                </a:solidFill>
              </a:rPr>
              <a:t>5</a:t>
            </a:r>
          </a:p>
        </p:txBody>
      </p:sp>
      <p:cxnSp>
        <p:nvCxnSpPr>
          <p:cNvPr id="46" name="Straight Connector 45">
            <a:extLst>
              <a:ext uri="{FF2B5EF4-FFF2-40B4-BE49-F238E27FC236}">
                <a16:creationId xmlns:a16="http://schemas.microsoft.com/office/drawing/2014/main" id="{29A10E3B-3F2A-4BD3-940A-89044165A898}"/>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46615D9F-CD59-4F05-98D9-86F5FCF9F4B4}"/>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8</a:t>
            </a:r>
          </a:p>
        </p:txBody>
      </p:sp>
    </p:spTree>
    <p:extLst>
      <p:ext uri="{BB962C8B-B14F-4D97-AF65-F5344CB8AC3E}">
        <p14:creationId xmlns:p14="http://schemas.microsoft.com/office/powerpoint/2010/main" val="238089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54</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1845107383"/>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3749627"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5399704" y="4025617"/>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52F6D9CB-927F-405B-B8F9-9D8B24C3AC5E}"/>
              </a:ext>
            </a:extLst>
          </p:cNvPr>
          <p:cNvSpPr/>
          <p:nvPr/>
        </p:nvSpPr>
        <p:spPr>
          <a:xfrm>
            <a:off x="1769849" y="3271477"/>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3" name="Oval 82">
            <a:extLst>
              <a:ext uri="{FF2B5EF4-FFF2-40B4-BE49-F238E27FC236}">
                <a16:creationId xmlns:a16="http://schemas.microsoft.com/office/drawing/2014/main" id="{F6678F4B-9EF8-44D8-971C-B1C42EF185D8}"/>
              </a:ext>
            </a:extLst>
          </p:cNvPr>
          <p:cNvSpPr/>
          <p:nvPr/>
        </p:nvSpPr>
        <p:spPr>
          <a:xfrm>
            <a:off x="7334692" y="308317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Oval 38">
            <a:extLst>
              <a:ext uri="{FF2B5EF4-FFF2-40B4-BE49-F238E27FC236}">
                <a16:creationId xmlns:a16="http://schemas.microsoft.com/office/drawing/2014/main" id="{4CECC118-2F7F-4E26-A7AA-844027933878}"/>
              </a:ext>
            </a:extLst>
          </p:cNvPr>
          <p:cNvSpPr/>
          <p:nvPr/>
        </p:nvSpPr>
        <p:spPr>
          <a:xfrm>
            <a:off x="3163651" y="328397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Oval 39">
            <a:extLst>
              <a:ext uri="{FF2B5EF4-FFF2-40B4-BE49-F238E27FC236}">
                <a16:creationId xmlns:a16="http://schemas.microsoft.com/office/drawing/2014/main" id="{14748D11-8104-480E-8162-AD4DE6A5FAB0}"/>
              </a:ext>
            </a:extLst>
          </p:cNvPr>
          <p:cNvSpPr/>
          <p:nvPr/>
        </p:nvSpPr>
        <p:spPr>
          <a:xfrm>
            <a:off x="6427598" y="5031686"/>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1131C226-142A-41E9-B040-E58EE004202E}"/>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1A0A1B79-8DF2-43D6-9999-7241FE885F0B}"/>
              </a:ext>
            </a:extLst>
          </p:cNvPr>
          <p:cNvSpPr txBox="1"/>
          <p:nvPr/>
        </p:nvSpPr>
        <p:spPr>
          <a:xfrm>
            <a:off x="7955043" y="3266828"/>
            <a:ext cx="553559" cy="369332"/>
          </a:xfrm>
          <a:prstGeom prst="rect">
            <a:avLst/>
          </a:prstGeom>
          <a:noFill/>
        </p:spPr>
        <p:txBody>
          <a:bodyPr wrap="square" rtlCol="0">
            <a:spAutoFit/>
          </a:bodyPr>
          <a:lstStyle/>
          <a:p>
            <a:r>
              <a:rPr lang="en-US" b="1" dirty="0">
                <a:solidFill>
                  <a:srgbClr val="FF0000"/>
                </a:solidFill>
              </a:rPr>
              <a:t>5</a:t>
            </a:r>
          </a:p>
        </p:txBody>
      </p:sp>
      <p:cxnSp>
        <p:nvCxnSpPr>
          <p:cNvPr id="46" name="Straight Connector 45">
            <a:extLst>
              <a:ext uri="{FF2B5EF4-FFF2-40B4-BE49-F238E27FC236}">
                <a16:creationId xmlns:a16="http://schemas.microsoft.com/office/drawing/2014/main" id="{29A10E3B-3F2A-4BD3-940A-89044165A898}"/>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46615D9F-CD59-4F05-98D9-86F5FCF9F4B4}"/>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8</a:t>
            </a:r>
          </a:p>
        </p:txBody>
      </p:sp>
    </p:spTree>
    <p:extLst>
      <p:ext uri="{BB962C8B-B14F-4D97-AF65-F5344CB8AC3E}">
        <p14:creationId xmlns:p14="http://schemas.microsoft.com/office/powerpoint/2010/main" val="42104350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55</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2171974265"/>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4442511" y="330624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5751121" y="2995384"/>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3741380" y="3271477"/>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Oval 39">
            <a:extLst>
              <a:ext uri="{FF2B5EF4-FFF2-40B4-BE49-F238E27FC236}">
                <a16:creationId xmlns:a16="http://schemas.microsoft.com/office/drawing/2014/main" id="{14748D11-8104-480E-8162-AD4DE6A5FAB0}"/>
              </a:ext>
            </a:extLst>
          </p:cNvPr>
          <p:cNvSpPr/>
          <p:nvPr/>
        </p:nvSpPr>
        <p:spPr>
          <a:xfrm>
            <a:off x="5393681" y="397659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1131C226-142A-41E9-B040-E58EE004202E}"/>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1A0A1B79-8DF2-43D6-9999-7241FE885F0B}"/>
              </a:ext>
            </a:extLst>
          </p:cNvPr>
          <p:cNvSpPr txBox="1"/>
          <p:nvPr/>
        </p:nvSpPr>
        <p:spPr>
          <a:xfrm>
            <a:off x="7955043" y="3266828"/>
            <a:ext cx="553559" cy="369332"/>
          </a:xfrm>
          <a:prstGeom prst="rect">
            <a:avLst/>
          </a:prstGeom>
          <a:noFill/>
        </p:spPr>
        <p:txBody>
          <a:bodyPr wrap="square" rtlCol="0">
            <a:spAutoFit/>
          </a:bodyPr>
          <a:lstStyle/>
          <a:p>
            <a:r>
              <a:rPr lang="en-US" b="1" dirty="0">
                <a:solidFill>
                  <a:srgbClr val="FF0000"/>
                </a:solidFill>
              </a:rPr>
              <a:t>5</a:t>
            </a:r>
          </a:p>
        </p:txBody>
      </p:sp>
      <p:cxnSp>
        <p:nvCxnSpPr>
          <p:cNvPr id="46" name="Straight Connector 45">
            <a:extLst>
              <a:ext uri="{FF2B5EF4-FFF2-40B4-BE49-F238E27FC236}">
                <a16:creationId xmlns:a16="http://schemas.microsoft.com/office/drawing/2014/main" id="{29A10E3B-3F2A-4BD3-940A-89044165A898}"/>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46615D9F-CD59-4F05-98D9-86F5FCF9F4B4}"/>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8</a:t>
            </a:r>
          </a:p>
        </p:txBody>
      </p:sp>
    </p:spTree>
    <p:extLst>
      <p:ext uri="{BB962C8B-B14F-4D97-AF65-F5344CB8AC3E}">
        <p14:creationId xmlns:p14="http://schemas.microsoft.com/office/powerpoint/2010/main" val="1248855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2</a:t>
            </a:r>
            <a:r>
              <a:rPr lang="en-US" sz="2000" baseline="30000" dirty="0"/>
              <a:t>nd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56</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1943292094"/>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1" name="TextBox 60">
            <a:extLst>
              <a:ext uri="{FF2B5EF4-FFF2-40B4-BE49-F238E27FC236}">
                <a16:creationId xmlns:a16="http://schemas.microsoft.com/office/drawing/2014/main" id="{4B36E9BC-70CE-4105-8603-C327A2E221C5}"/>
              </a:ext>
            </a:extLst>
          </p:cNvPr>
          <p:cNvSpPr txBox="1"/>
          <p:nvPr/>
        </p:nvSpPr>
        <p:spPr>
          <a:xfrm>
            <a:off x="7704939" y="3079375"/>
            <a:ext cx="553559" cy="369332"/>
          </a:xfrm>
          <a:prstGeom prst="rect">
            <a:avLst/>
          </a:prstGeom>
          <a:noFill/>
        </p:spPr>
        <p:txBody>
          <a:bodyPr wrap="square" rtlCol="0">
            <a:spAutoFit/>
          </a:bodyPr>
          <a:lstStyle/>
          <a:p>
            <a:r>
              <a:rPr lang="en-US" b="1" dirty="0">
                <a:solidFill>
                  <a:srgbClr val="FF0000"/>
                </a:solidFill>
              </a:rPr>
              <a:t>10</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65" name="TextBox 64">
            <a:extLst>
              <a:ext uri="{FF2B5EF4-FFF2-40B4-BE49-F238E27FC236}">
                <a16:creationId xmlns:a16="http://schemas.microsoft.com/office/drawing/2014/main" id="{4451F013-51D8-45DC-9B56-87C6993881F2}"/>
              </a:ext>
            </a:extLst>
          </p:cNvPr>
          <p:cNvSpPr txBox="1"/>
          <p:nvPr/>
        </p:nvSpPr>
        <p:spPr>
          <a:xfrm>
            <a:off x="6453962" y="5499716"/>
            <a:ext cx="553559" cy="369332"/>
          </a:xfrm>
          <a:prstGeom prst="rect">
            <a:avLst/>
          </a:prstGeom>
          <a:noFill/>
        </p:spPr>
        <p:txBody>
          <a:bodyPr wrap="square" rtlCol="0">
            <a:spAutoFit/>
          </a:bodyPr>
          <a:lstStyle/>
          <a:p>
            <a:r>
              <a:rPr lang="en-US" b="1" dirty="0">
                <a:solidFill>
                  <a:srgbClr val="FF0000"/>
                </a:solidFill>
              </a:rPr>
              <a:t>12</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4442511" y="330624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5751121" y="2995384"/>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3741380" y="3271477"/>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Oval 39">
            <a:extLst>
              <a:ext uri="{FF2B5EF4-FFF2-40B4-BE49-F238E27FC236}">
                <a16:creationId xmlns:a16="http://schemas.microsoft.com/office/drawing/2014/main" id="{14748D11-8104-480E-8162-AD4DE6A5FAB0}"/>
              </a:ext>
            </a:extLst>
          </p:cNvPr>
          <p:cNvSpPr/>
          <p:nvPr/>
        </p:nvSpPr>
        <p:spPr>
          <a:xfrm>
            <a:off x="5393681" y="397659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2" name="Straight Connector 41">
            <a:extLst>
              <a:ext uri="{FF2B5EF4-FFF2-40B4-BE49-F238E27FC236}">
                <a16:creationId xmlns:a16="http://schemas.microsoft.com/office/drawing/2014/main" id="{1131C226-142A-41E9-B040-E58EE004202E}"/>
              </a:ext>
            </a:extLst>
          </p:cNvPr>
          <p:cNvCxnSpPr>
            <a:cxnSpLocks/>
          </p:cNvCxnSpPr>
          <p:nvPr/>
        </p:nvCxnSpPr>
        <p:spPr>
          <a:xfrm flipH="1">
            <a:off x="7824983" y="3141877"/>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1A0A1B79-8DF2-43D6-9999-7241FE885F0B}"/>
              </a:ext>
            </a:extLst>
          </p:cNvPr>
          <p:cNvSpPr txBox="1"/>
          <p:nvPr/>
        </p:nvSpPr>
        <p:spPr>
          <a:xfrm>
            <a:off x="7955043" y="3266828"/>
            <a:ext cx="553559" cy="369332"/>
          </a:xfrm>
          <a:prstGeom prst="rect">
            <a:avLst/>
          </a:prstGeom>
          <a:noFill/>
        </p:spPr>
        <p:txBody>
          <a:bodyPr wrap="square" rtlCol="0">
            <a:spAutoFit/>
          </a:bodyPr>
          <a:lstStyle/>
          <a:p>
            <a:r>
              <a:rPr lang="en-US" b="1" dirty="0">
                <a:solidFill>
                  <a:srgbClr val="FF0000"/>
                </a:solidFill>
              </a:rPr>
              <a:t>5</a:t>
            </a:r>
          </a:p>
        </p:txBody>
      </p:sp>
      <p:cxnSp>
        <p:nvCxnSpPr>
          <p:cNvPr id="46" name="Straight Connector 45">
            <a:extLst>
              <a:ext uri="{FF2B5EF4-FFF2-40B4-BE49-F238E27FC236}">
                <a16:creationId xmlns:a16="http://schemas.microsoft.com/office/drawing/2014/main" id="{29A10E3B-3F2A-4BD3-940A-89044165A898}"/>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46615D9F-CD59-4F05-98D9-86F5FCF9F4B4}"/>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8</a:t>
            </a:r>
          </a:p>
        </p:txBody>
      </p:sp>
    </p:spTree>
    <p:extLst>
      <p:ext uri="{BB962C8B-B14F-4D97-AF65-F5344CB8AC3E}">
        <p14:creationId xmlns:p14="http://schemas.microsoft.com/office/powerpoint/2010/main" val="1217443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3</a:t>
            </a:r>
            <a:r>
              <a:rPr lang="en-US" sz="2000" baseline="30000" dirty="0"/>
              <a:t>rd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57</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2536570460"/>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1115616" y="3325850"/>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6481880" y="2440270"/>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1749956" y="3271280"/>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48" name="TextBox 47">
            <a:extLst>
              <a:ext uri="{FF2B5EF4-FFF2-40B4-BE49-F238E27FC236}">
                <a16:creationId xmlns:a16="http://schemas.microsoft.com/office/drawing/2014/main" id="{46615D9F-CD59-4F05-98D9-86F5FCF9F4B4}"/>
              </a:ext>
            </a:extLst>
          </p:cNvPr>
          <p:cNvSpPr txBox="1"/>
          <p:nvPr/>
        </p:nvSpPr>
        <p:spPr>
          <a:xfrm>
            <a:off x="6533115" y="5531388"/>
            <a:ext cx="553559" cy="369332"/>
          </a:xfrm>
          <a:prstGeom prst="rect">
            <a:avLst/>
          </a:prstGeom>
          <a:noFill/>
        </p:spPr>
        <p:txBody>
          <a:bodyPr wrap="square" rtlCol="0">
            <a:spAutoFit/>
          </a:bodyPr>
          <a:lstStyle/>
          <a:p>
            <a:r>
              <a:rPr lang="en-US" b="1" dirty="0">
                <a:solidFill>
                  <a:srgbClr val="FF0000"/>
                </a:solidFill>
              </a:rPr>
              <a:t>8</a:t>
            </a:r>
          </a:p>
        </p:txBody>
      </p:sp>
      <p:sp>
        <p:nvSpPr>
          <p:cNvPr id="56" name="Oval 55">
            <a:extLst>
              <a:ext uri="{FF2B5EF4-FFF2-40B4-BE49-F238E27FC236}">
                <a16:creationId xmlns:a16="http://schemas.microsoft.com/office/drawing/2014/main" id="{01A10131-CD41-484D-85BF-D93301CA8E6E}"/>
              </a:ext>
            </a:extLst>
          </p:cNvPr>
          <p:cNvSpPr/>
          <p:nvPr/>
        </p:nvSpPr>
        <p:spPr>
          <a:xfrm>
            <a:off x="4495404" y="3284210"/>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Oval 56">
            <a:extLst>
              <a:ext uri="{FF2B5EF4-FFF2-40B4-BE49-F238E27FC236}">
                <a16:creationId xmlns:a16="http://schemas.microsoft.com/office/drawing/2014/main" id="{462055F2-DDEA-471C-ABA7-B7AC939550D5}"/>
              </a:ext>
            </a:extLst>
          </p:cNvPr>
          <p:cNvSpPr/>
          <p:nvPr/>
        </p:nvSpPr>
        <p:spPr>
          <a:xfrm>
            <a:off x="5721157" y="2982279"/>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0" name="Oval 59">
            <a:extLst>
              <a:ext uri="{FF2B5EF4-FFF2-40B4-BE49-F238E27FC236}">
                <a16:creationId xmlns:a16="http://schemas.microsoft.com/office/drawing/2014/main" id="{3820E6A7-91E0-4F5D-AB38-680F12796DA2}"/>
              </a:ext>
            </a:extLst>
          </p:cNvPr>
          <p:cNvSpPr/>
          <p:nvPr/>
        </p:nvSpPr>
        <p:spPr>
          <a:xfrm>
            <a:off x="7320758" y="3052541"/>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40636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39" grpId="0" animBg="1"/>
      <p:bldP spid="56" grpId="0" animBg="1"/>
      <p:bldP spid="57" grpId="0" animBg="1"/>
      <p:bldP spid="6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3</a:t>
            </a:r>
            <a:r>
              <a:rPr lang="en-US" sz="2000" baseline="30000" dirty="0"/>
              <a:t>rd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58</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1810088" y="3360785"/>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7316764" y="306623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3148516" y="326461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48" name="TextBox 47">
            <a:extLst>
              <a:ext uri="{FF2B5EF4-FFF2-40B4-BE49-F238E27FC236}">
                <a16:creationId xmlns:a16="http://schemas.microsoft.com/office/drawing/2014/main" id="{46615D9F-CD59-4F05-98D9-86F5FCF9F4B4}"/>
              </a:ext>
            </a:extLst>
          </p:cNvPr>
          <p:cNvSpPr txBox="1"/>
          <p:nvPr/>
        </p:nvSpPr>
        <p:spPr>
          <a:xfrm>
            <a:off x="6533115" y="5531388"/>
            <a:ext cx="553559" cy="369332"/>
          </a:xfrm>
          <a:prstGeom prst="rect">
            <a:avLst/>
          </a:prstGeom>
          <a:noFill/>
        </p:spPr>
        <p:txBody>
          <a:bodyPr wrap="square" rtlCol="0">
            <a:spAutoFit/>
          </a:bodyPr>
          <a:lstStyle/>
          <a:p>
            <a:r>
              <a:rPr lang="en-US" b="1" dirty="0">
                <a:solidFill>
                  <a:srgbClr val="FF0000"/>
                </a:solidFill>
              </a:rPr>
              <a:t>8</a:t>
            </a:r>
          </a:p>
        </p:txBody>
      </p:sp>
      <p:sp>
        <p:nvSpPr>
          <p:cNvPr id="60" name="Oval 59">
            <a:extLst>
              <a:ext uri="{FF2B5EF4-FFF2-40B4-BE49-F238E27FC236}">
                <a16:creationId xmlns:a16="http://schemas.microsoft.com/office/drawing/2014/main" id="{3820E6A7-91E0-4F5D-AB38-680F12796DA2}"/>
              </a:ext>
            </a:extLst>
          </p:cNvPr>
          <p:cNvSpPr/>
          <p:nvPr/>
        </p:nvSpPr>
        <p:spPr>
          <a:xfrm>
            <a:off x="6381323" y="5066158"/>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B628703E-5A0D-42F7-99BC-85B97C9B6F3E}"/>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03C0D3A8-1B79-45E7-B0BB-31E491446F23}"/>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7</a:t>
            </a:r>
          </a:p>
        </p:txBody>
      </p:sp>
    </p:spTree>
    <p:extLst>
      <p:ext uri="{BB962C8B-B14F-4D97-AF65-F5344CB8AC3E}">
        <p14:creationId xmlns:p14="http://schemas.microsoft.com/office/powerpoint/2010/main" val="77044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3</a:t>
            </a:r>
            <a:r>
              <a:rPr lang="en-US" sz="2000" baseline="30000" dirty="0"/>
              <a:t>rd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59</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2535916514"/>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1810088" y="3360785"/>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7316764" y="306623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3148516" y="326461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48" name="TextBox 47">
            <a:extLst>
              <a:ext uri="{FF2B5EF4-FFF2-40B4-BE49-F238E27FC236}">
                <a16:creationId xmlns:a16="http://schemas.microsoft.com/office/drawing/2014/main" id="{46615D9F-CD59-4F05-98D9-86F5FCF9F4B4}"/>
              </a:ext>
            </a:extLst>
          </p:cNvPr>
          <p:cNvSpPr txBox="1"/>
          <p:nvPr/>
        </p:nvSpPr>
        <p:spPr>
          <a:xfrm>
            <a:off x="6533115" y="5531388"/>
            <a:ext cx="553559" cy="369332"/>
          </a:xfrm>
          <a:prstGeom prst="rect">
            <a:avLst/>
          </a:prstGeom>
          <a:noFill/>
        </p:spPr>
        <p:txBody>
          <a:bodyPr wrap="square" rtlCol="0">
            <a:spAutoFit/>
          </a:bodyPr>
          <a:lstStyle/>
          <a:p>
            <a:r>
              <a:rPr lang="en-US" b="1" dirty="0">
                <a:solidFill>
                  <a:srgbClr val="FF0000"/>
                </a:solidFill>
              </a:rPr>
              <a:t>8</a:t>
            </a:r>
          </a:p>
        </p:txBody>
      </p:sp>
      <p:sp>
        <p:nvSpPr>
          <p:cNvPr id="60" name="Oval 59">
            <a:extLst>
              <a:ext uri="{FF2B5EF4-FFF2-40B4-BE49-F238E27FC236}">
                <a16:creationId xmlns:a16="http://schemas.microsoft.com/office/drawing/2014/main" id="{3820E6A7-91E0-4F5D-AB38-680F12796DA2}"/>
              </a:ext>
            </a:extLst>
          </p:cNvPr>
          <p:cNvSpPr/>
          <p:nvPr/>
        </p:nvSpPr>
        <p:spPr>
          <a:xfrm>
            <a:off x="6381323" y="5066158"/>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B628703E-5A0D-42F7-99BC-85B97C9B6F3E}"/>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03C0D3A8-1B79-45E7-B0BB-31E491446F23}"/>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7</a:t>
            </a:r>
          </a:p>
        </p:txBody>
      </p:sp>
    </p:spTree>
    <p:extLst>
      <p:ext uri="{BB962C8B-B14F-4D97-AF65-F5344CB8AC3E}">
        <p14:creationId xmlns:p14="http://schemas.microsoft.com/office/powerpoint/2010/main" val="207669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Types of Shortest Path Algorithms</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algn="just"/>
            <a:r>
              <a:rPr lang="en-US" sz="2000" b="1" dirty="0"/>
              <a:t>Bellman-Ford algorithm</a:t>
            </a:r>
          </a:p>
          <a:p>
            <a:pPr marL="0" indent="0" algn="just">
              <a:buNone/>
            </a:pPr>
            <a:r>
              <a:rPr lang="en-US" sz="2000" dirty="0"/>
              <a:t>The Bellman-Ford algorithm solves the </a:t>
            </a:r>
            <a:r>
              <a:rPr lang="en-US" sz="2000" b="1" dirty="0"/>
              <a:t>single-source</a:t>
            </a:r>
            <a:r>
              <a:rPr lang="en-US" sz="2000" dirty="0"/>
              <a:t> problem in the general case, where edges can have negative weights and the graph is directed. </a:t>
            </a:r>
          </a:p>
          <a:p>
            <a:pPr marL="0" indent="0" algn="just">
              <a:buNone/>
            </a:pPr>
            <a:endParaRPr lang="en-US" sz="2000" dirty="0"/>
          </a:p>
          <a:p>
            <a:pPr algn="just"/>
            <a:r>
              <a:rPr lang="en-US" sz="2000" b="1" dirty="0"/>
              <a:t>Dijkstra's algorithm</a:t>
            </a:r>
          </a:p>
          <a:p>
            <a:pPr marL="0" indent="0" algn="just">
              <a:buNone/>
            </a:pPr>
            <a:r>
              <a:rPr lang="en-US" sz="2000" dirty="0"/>
              <a:t>Dijkstra's algorithm  solve the single-source problem. It does place one constraint on the graph: there can be no negative weight edges. However, for this one constraint, Dijkstra greatly improves on the runtime of Bellman-Ford.</a:t>
            </a:r>
          </a:p>
          <a:p>
            <a:pPr marL="0" indent="0" algn="just">
              <a:buNone/>
            </a:pPr>
            <a:endParaRPr lang="en-US" sz="2000" dirty="0"/>
          </a:p>
          <a:p>
            <a:pPr algn="just"/>
            <a:r>
              <a:rPr lang="en-US" sz="2000" b="1" dirty="0"/>
              <a:t>Floyd-</a:t>
            </a:r>
            <a:r>
              <a:rPr lang="en-US" sz="2000" b="1" dirty="0" err="1"/>
              <a:t>Warshall</a:t>
            </a:r>
            <a:r>
              <a:rPr lang="en-US" sz="2000" b="1" dirty="0"/>
              <a:t> algorithm</a:t>
            </a:r>
          </a:p>
          <a:p>
            <a:pPr marL="0" indent="0" algn="just">
              <a:buNone/>
            </a:pPr>
            <a:r>
              <a:rPr lang="en-US" sz="2000" dirty="0"/>
              <a:t>The Floyd-</a:t>
            </a:r>
            <a:r>
              <a:rPr lang="en-US" sz="2000" dirty="0" err="1"/>
              <a:t>Warshall</a:t>
            </a:r>
            <a:r>
              <a:rPr lang="en-US" sz="2000" dirty="0"/>
              <a:t> algorithm solves the all-pairs shortest path problem. Negative edge weight may be present.</a:t>
            </a:r>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6</a:t>
            </a:fld>
            <a:endParaRPr lang="fr-FR"/>
          </a:p>
        </p:txBody>
      </p:sp>
    </p:spTree>
    <p:extLst>
      <p:ext uri="{BB962C8B-B14F-4D97-AF65-F5344CB8AC3E}">
        <p14:creationId xmlns:p14="http://schemas.microsoft.com/office/powerpoint/2010/main" val="25565383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3</a:t>
            </a:r>
            <a:r>
              <a:rPr lang="en-US" sz="2000" baseline="30000" dirty="0"/>
              <a:t>rd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60</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1684951512"/>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2458916" y="3317615"/>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7641453" y="4398004"/>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1759668" y="3308500"/>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48" name="TextBox 47">
            <a:extLst>
              <a:ext uri="{FF2B5EF4-FFF2-40B4-BE49-F238E27FC236}">
                <a16:creationId xmlns:a16="http://schemas.microsoft.com/office/drawing/2014/main" id="{46615D9F-CD59-4F05-98D9-86F5FCF9F4B4}"/>
              </a:ext>
            </a:extLst>
          </p:cNvPr>
          <p:cNvSpPr txBox="1"/>
          <p:nvPr/>
        </p:nvSpPr>
        <p:spPr>
          <a:xfrm>
            <a:off x="6533115" y="5531388"/>
            <a:ext cx="553559" cy="369332"/>
          </a:xfrm>
          <a:prstGeom prst="rect">
            <a:avLst/>
          </a:prstGeom>
          <a:noFill/>
        </p:spPr>
        <p:txBody>
          <a:bodyPr wrap="square" rtlCol="0">
            <a:spAutoFit/>
          </a:bodyPr>
          <a:lstStyle/>
          <a:p>
            <a:r>
              <a:rPr lang="en-US" b="1" dirty="0">
                <a:solidFill>
                  <a:srgbClr val="FF0000"/>
                </a:solidFill>
              </a:rPr>
              <a:t>8</a:t>
            </a:r>
          </a:p>
        </p:txBody>
      </p:sp>
      <p:sp>
        <p:nvSpPr>
          <p:cNvPr id="60" name="Oval 59">
            <a:extLst>
              <a:ext uri="{FF2B5EF4-FFF2-40B4-BE49-F238E27FC236}">
                <a16:creationId xmlns:a16="http://schemas.microsoft.com/office/drawing/2014/main" id="{3820E6A7-91E0-4F5D-AB38-680F12796DA2}"/>
              </a:ext>
            </a:extLst>
          </p:cNvPr>
          <p:cNvSpPr/>
          <p:nvPr/>
        </p:nvSpPr>
        <p:spPr>
          <a:xfrm>
            <a:off x="6381323" y="5066158"/>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B628703E-5A0D-42F7-99BC-85B97C9B6F3E}"/>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03C0D3A8-1B79-45E7-B0BB-31E491446F23}"/>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7</a:t>
            </a:r>
          </a:p>
        </p:txBody>
      </p:sp>
      <p:sp>
        <p:nvSpPr>
          <p:cNvPr id="13" name="Rectangle 12">
            <a:extLst>
              <a:ext uri="{FF2B5EF4-FFF2-40B4-BE49-F238E27FC236}">
                <a16:creationId xmlns:a16="http://schemas.microsoft.com/office/drawing/2014/main" id="{41831123-9200-4FE8-A16A-1C003A6A6B56}"/>
              </a:ext>
            </a:extLst>
          </p:cNvPr>
          <p:cNvSpPr/>
          <p:nvPr/>
        </p:nvSpPr>
        <p:spPr>
          <a:xfrm>
            <a:off x="1619672" y="3644510"/>
            <a:ext cx="648268" cy="76090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4512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3</a:t>
            </a:r>
            <a:r>
              <a:rPr lang="en-US" sz="2000" baseline="30000" dirty="0"/>
              <a:t>rd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61</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3114097" y="329160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6389866" y="5056975"/>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2511968" y="3193096"/>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48" name="TextBox 47">
            <a:extLst>
              <a:ext uri="{FF2B5EF4-FFF2-40B4-BE49-F238E27FC236}">
                <a16:creationId xmlns:a16="http://schemas.microsoft.com/office/drawing/2014/main" id="{46615D9F-CD59-4F05-98D9-86F5FCF9F4B4}"/>
              </a:ext>
            </a:extLst>
          </p:cNvPr>
          <p:cNvSpPr txBox="1"/>
          <p:nvPr/>
        </p:nvSpPr>
        <p:spPr>
          <a:xfrm>
            <a:off x="6533115" y="5531388"/>
            <a:ext cx="553559" cy="369332"/>
          </a:xfrm>
          <a:prstGeom prst="rect">
            <a:avLst/>
          </a:prstGeom>
          <a:noFill/>
        </p:spPr>
        <p:txBody>
          <a:bodyPr wrap="square" rtlCol="0">
            <a:spAutoFit/>
          </a:bodyPr>
          <a:lstStyle/>
          <a:p>
            <a:r>
              <a:rPr lang="en-US" b="1" dirty="0">
                <a:solidFill>
                  <a:srgbClr val="FF0000"/>
                </a:solidFill>
              </a:rPr>
              <a:t>8</a:t>
            </a:r>
          </a:p>
        </p:txBody>
      </p:sp>
      <p:sp>
        <p:nvSpPr>
          <p:cNvPr id="60" name="Oval 59">
            <a:extLst>
              <a:ext uri="{FF2B5EF4-FFF2-40B4-BE49-F238E27FC236}">
                <a16:creationId xmlns:a16="http://schemas.microsoft.com/office/drawing/2014/main" id="{3820E6A7-91E0-4F5D-AB38-680F12796DA2}"/>
              </a:ext>
            </a:extLst>
          </p:cNvPr>
          <p:cNvSpPr/>
          <p:nvPr/>
        </p:nvSpPr>
        <p:spPr>
          <a:xfrm>
            <a:off x="7673792" y="440491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B628703E-5A0D-42F7-99BC-85B97C9B6F3E}"/>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03C0D3A8-1B79-45E7-B0BB-31E491446F23}"/>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7</a:t>
            </a:r>
          </a:p>
        </p:txBody>
      </p:sp>
      <p:cxnSp>
        <p:nvCxnSpPr>
          <p:cNvPr id="56" name="Straight Connector 55">
            <a:extLst>
              <a:ext uri="{FF2B5EF4-FFF2-40B4-BE49-F238E27FC236}">
                <a16:creationId xmlns:a16="http://schemas.microsoft.com/office/drawing/2014/main" id="{E6F24BA6-ED80-4960-88C8-82CA3958209B}"/>
              </a:ext>
            </a:extLst>
          </p:cNvPr>
          <p:cNvCxnSpPr>
            <a:cxnSpLocks/>
          </p:cNvCxnSpPr>
          <p:nvPr/>
        </p:nvCxnSpPr>
        <p:spPr>
          <a:xfrm flipH="1">
            <a:off x="7937698" y="490519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A93C5CCC-2BDE-44A6-ABA6-207A7DCD7564}"/>
              </a:ext>
            </a:extLst>
          </p:cNvPr>
          <p:cNvSpPr txBox="1"/>
          <p:nvPr/>
        </p:nvSpPr>
        <p:spPr>
          <a:xfrm>
            <a:off x="8067758" y="5030150"/>
            <a:ext cx="553559" cy="369332"/>
          </a:xfrm>
          <a:prstGeom prst="rect">
            <a:avLst/>
          </a:prstGeom>
          <a:noFill/>
        </p:spPr>
        <p:txBody>
          <a:bodyPr wrap="square" rtlCol="0">
            <a:spAutoFit/>
          </a:bodyPr>
          <a:lstStyle/>
          <a:p>
            <a:r>
              <a:rPr lang="en-US" b="1" dirty="0">
                <a:solidFill>
                  <a:srgbClr val="FF0000"/>
                </a:solidFill>
              </a:rPr>
              <a:t>5</a:t>
            </a:r>
          </a:p>
        </p:txBody>
      </p:sp>
    </p:spTree>
    <p:extLst>
      <p:ext uri="{BB962C8B-B14F-4D97-AF65-F5344CB8AC3E}">
        <p14:creationId xmlns:p14="http://schemas.microsoft.com/office/powerpoint/2010/main" val="107445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3</a:t>
            </a:r>
            <a:r>
              <a:rPr lang="en-US" sz="2000" baseline="30000" dirty="0"/>
              <a:t>rd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62</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31912023"/>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3114097" y="329160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6389866" y="5056975"/>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2511968" y="3193096"/>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48" name="TextBox 47">
            <a:extLst>
              <a:ext uri="{FF2B5EF4-FFF2-40B4-BE49-F238E27FC236}">
                <a16:creationId xmlns:a16="http://schemas.microsoft.com/office/drawing/2014/main" id="{46615D9F-CD59-4F05-98D9-86F5FCF9F4B4}"/>
              </a:ext>
            </a:extLst>
          </p:cNvPr>
          <p:cNvSpPr txBox="1"/>
          <p:nvPr/>
        </p:nvSpPr>
        <p:spPr>
          <a:xfrm>
            <a:off x="6533115" y="5531388"/>
            <a:ext cx="553559" cy="369332"/>
          </a:xfrm>
          <a:prstGeom prst="rect">
            <a:avLst/>
          </a:prstGeom>
          <a:noFill/>
        </p:spPr>
        <p:txBody>
          <a:bodyPr wrap="square" rtlCol="0">
            <a:spAutoFit/>
          </a:bodyPr>
          <a:lstStyle/>
          <a:p>
            <a:r>
              <a:rPr lang="en-US" b="1" dirty="0">
                <a:solidFill>
                  <a:srgbClr val="FF0000"/>
                </a:solidFill>
              </a:rPr>
              <a:t>8</a:t>
            </a:r>
          </a:p>
        </p:txBody>
      </p:sp>
      <p:sp>
        <p:nvSpPr>
          <p:cNvPr id="60" name="Oval 59">
            <a:extLst>
              <a:ext uri="{FF2B5EF4-FFF2-40B4-BE49-F238E27FC236}">
                <a16:creationId xmlns:a16="http://schemas.microsoft.com/office/drawing/2014/main" id="{3820E6A7-91E0-4F5D-AB38-680F12796DA2}"/>
              </a:ext>
            </a:extLst>
          </p:cNvPr>
          <p:cNvSpPr/>
          <p:nvPr/>
        </p:nvSpPr>
        <p:spPr>
          <a:xfrm>
            <a:off x="7673792" y="440491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B628703E-5A0D-42F7-99BC-85B97C9B6F3E}"/>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03C0D3A8-1B79-45E7-B0BB-31E491446F23}"/>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7</a:t>
            </a:r>
          </a:p>
        </p:txBody>
      </p:sp>
      <p:cxnSp>
        <p:nvCxnSpPr>
          <p:cNvPr id="56" name="Straight Connector 55">
            <a:extLst>
              <a:ext uri="{FF2B5EF4-FFF2-40B4-BE49-F238E27FC236}">
                <a16:creationId xmlns:a16="http://schemas.microsoft.com/office/drawing/2014/main" id="{E6F24BA6-ED80-4960-88C8-82CA3958209B}"/>
              </a:ext>
            </a:extLst>
          </p:cNvPr>
          <p:cNvCxnSpPr>
            <a:cxnSpLocks/>
          </p:cNvCxnSpPr>
          <p:nvPr/>
        </p:nvCxnSpPr>
        <p:spPr>
          <a:xfrm flipH="1">
            <a:off x="7937698" y="490519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A93C5CCC-2BDE-44A6-ABA6-207A7DCD7564}"/>
              </a:ext>
            </a:extLst>
          </p:cNvPr>
          <p:cNvSpPr txBox="1"/>
          <p:nvPr/>
        </p:nvSpPr>
        <p:spPr>
          <a:xfrm>
            <a:off x="8067758" y="5030150"/>
            <a:ext cx="553559" cy="369332"/>
          </a:xfrm>
          <a:prstGeom prst="rect">
            <a:avLst/>
          </a:prstGeom>
          <a:noFill/>
        </p:spPr>
        <p:txBody>
          <a:bodyPr wrap="square" rtlCol="0">
            <a:spAutoFit/>
          </a:bodyPr>
          <a:lstStyle/>
          <a:p>
            <a:r>
              <a:rPr lang="en-US" b="1" dirty="0">
                <a:solidFill>
                  <a:srgbClr val="FF0000"/>
                </a:solidFill>
              </a:rPr>
              <a:t>5</a:t>
            </a:r>
          </a:p>
        </p:txBody>
      </p:sp>
    </p:spTree>
    <p:extLst>
      <p:ext uri="{BB962C8B-B14F-4D97-AF65-F5344CB8AC3E}">
        <p14:creationId xmlns:p14="http://schemas.microsoft.com/office/powerpoint/2010/main" val="18519820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3</a:t>
            </a:r>
            <a:r>
              <a:rPr lang="en-US" sz="2000" baseline="30000" dirty="0"/>
              <a:t>rd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63</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467467040"/>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3824071" y="3325850"/>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5381897" y="400134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1774509" y="3287376"/>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48" name="TextBox 47">
            <a:extLst>
              <a:ext uri="{FF2B5EF4-FFF2-40B4-BE49-F238E27FC236}">
                <a16:creationId xmlns:a16="http://schemas.microsoft.com/office/drawing/2014/main" id="{46615D9F-CD59-4F05-98D9-86F5FCF9F4B4}"/>
              </a:ext>
            </a:extLst>
          </p:cNvPr>
          <p:cNvSpPr txBox="1"/>
          <p:nvPr/>
        </p:nvSpPr>
        <p:spPr>
          <a:xfrm>
            <a:off x="6533115" y="5531388"/>
            <a:ext cx="553559" cy="369332"/>
          </a:xfrm>
          <a:prstGeom prst="rect">
            <a:avLst/>
          </a:prstGeom>
          <a:noFill/>
        </p:spPr>
        <p:txBody>
          <a:bodyPr wrap="square" rtlCol="0">
            <a:spAutoFit/>
          </a:bodyPr>
          <a:lstStyle/>
          <a:p>
            <a:r>
              <a:rPr lang="en-US" b="1" dirty="0">
                <a:solidFill>
                  <a:srgbClr val="FF0000"/>
                </a:solidFill>
              </a:rPr>
              <a:t>8</a:t>
            </a:r>
          </a:p>
        </p:txBody>
      </p:sp>
      <p:sp>
        <p:nvSpPr>
          <p:cNvPr id="60" name="Oval 59">
            <a:extLst>
              <a:ext uri="{FF2B5EF4-FFF2-40B4-BE49-F238E27FC236}">
                <a16:creationId xmlns:a16="http://schemas.microsoft.com/office/drawing/2014/main" id="{3820E6A7-91E0-4F5D-AB38-680F12796DA2}"/>
              </a:ext>
            </a:extLst>
          </p:cNvPr>
          <p:cNvSpPr/>
          <p:nvPr/>
        </p:nvSpPr>
        <p:spPr>
          <a:xfrm>
            <a:off x="7292211" y="308668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B628703E-5A0D-42F7-99BC-85B97C9B6F3E}"/>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03C0D3A8-1B79-45E7-B0BB-31E491446F23}"/>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7</a:t>
            </a:r>
          </a:p>
        </p:txBody>
      </p:sp>
      <p:cxnSp>
        <p:nvCxnSpPr>
          <p:cNvPr id="56" name="Straight Connector 55">
            <a:extLst>
              <a:ext uri="{FF2B5EF4-FFF2-40B4-BE49-F238E27FC236}">
                <a16:creationId xmlns:a16="http://schemas.microsoft.com/office/drawing/2014/main" id="{E6F24BA6-ED80-4960-88C8-82CA3958209B}"/>
              </a:ext>
            </a:extLst>
          </p:cNvPr>
          <p:cNvCxnSpPr>
            <a:cxnSpLocks/>
          </p:cNvCxnSpPr>
          <p:nvPr/>
        </p:nvCxnSpPr>
        <p:spPr>
          <a:xfrm flipH="1">
            <a:off x="7937698" y="490519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A93C5CCC-2BDE-44A6-ABA6-207A7DCD7564}"/>
              </a:ext>
            </a:extLst>
          </p:cNvPr>
          <p:cNvSpPr txBox="1"/>
          <p:nvPr/>
        </p:nvSpPr>
        <p:spPr>
          <a:xfrm>
            <a:off x="8067758" y="5030150"/>
            <a:ext cx="553559" cy="369332"/>
          </a:xfrm>
          <a:prstGeom prst="rect">
            <a:avLst/>
          </a:prstGeom>
          <a:noFill/>
        </p:spPr>
        <p:txBody>
          <a:bodyPr wrap="square" rtlCol="0">
            <a:spAutoFit/>
          </a:bodyPr>
          <a:lstStyle/>
          <a:p>
            <a:r>
              <a:rPr lang="en-US" b="1" dirty="0">
                <a:solidFill>
                  <a:srgbClr val="FF0000"/>
                </a:solidFill>
              </a:rPr>
              <a:t>5</a:t>
            </a:r>
          </a:p>
        </p:txBody>
      </p:sp>
      <p:sp>
        <p:nvSpPr>
          <p:cNvPr id="42" name="Oval 41">
            <a:extLst>
              <a:ext uri="{FF2B5EF4-FFF2-40B4-BE49-F238E27FC236}">
                <a16:creationId xmlns:a16="http://schemas.microsoft.com/office/drawing/2014/main" id="{F94FC584-D782-45AA-B50D-71E7E014009E}"/>
              </a:ext>
            </a:extLst>
          </p:cNvPr>
          <p:cNvSpPr/>
          <p:nvPr/>
        </p:nvSpPr>
        <p:spPr>
          <a:xfrm>
            <a:off x="3119869" y="3280156"/>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Oval 61">
            <a:extLst>
              <a:ext uri="{FF2B5EF4-FFF2-40B4-BE49-F238E27FC236}">
                <a16:creationId xmlns:a16="http://schemas.microsoft.com/office/drawing/2014/main" id="{C33E4145-E627-4A21-9950-16834154C848}"/>
              </a:ext>
            </a:extLst>
          </p:cNvPr>
          <p:cNvSpPr/>
          <p:nvPr/>
        </p:nvSpPr>
        <p:spPr>
          <a:xfrm>
            <a:off x="6396463" y="5007418"/>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9B71EB7-0A18-477D-AB49-51FC060D37EF}"/>
              </a:ext>
            </a:extLst>
          </p:cNvPr>
          <p:cNvSpPr/>
          <p:nvPr/>
        </p:nvSpPr>
        <p:spPr>
          <a:xfrm>
            <a:off x="1620852" y="3687112"/>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49AFF8D0-3A7D-46BC-8F62-DE248F200873}"/>
              </a:ext>
            </a:extLst>
          </p:cNvPr>
          <p:cNvSpPr/>
          <p:nvPr/>
        </p:nvSpPr>
        <p:spPr>
          <a:xfrm>
            <a:off x="2942450" y="3679547"/>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3270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3</a:t>
            </a:r>
            <a:r>
              <a:rPr lang="en-US" sz="2000" baseline="30000" dirty="0"/>
              <a:t>rd</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64</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58" name="TextBox 57">
            <a:extLst>
              <a:ext uri="{FF2B5EF4-FFF2-40B4-BE49-F238E27FC236}">
                <a16:creationId xmlns:a16="http://schemas.microsoft.com/office/drawing/2014/main" id="{53547521-878C-488B-8C5D-DE6CAAD2FA7F}"/>
              </a:ext>
            </a:extLst>
          </p:cNvPr>
          <p:cNvSpPr txBox="1"/>
          <p:nvPr/>
        </p:nvSpPr>
        <p:spPr>
          <a:xfrm>
            <a:off x="7817559" y="4793160"/>
            <a:ext cx="553559" cy="369332"/>
          </a:xfrm>
          <a:prstGeom prst="rect">
            <a:avLst/>
          </a:prstGeom>
          <a:noFill/>
        </p:spPr>
        <p:txBody>
          <a:bodyPr wrap="square" rtlCol="0">
            <a:spAutoFit/>
          </a:bodyPr>
          <a:lstStyle/>
          <a:p>
            <a:r>
              <a:rPr lang="en-US" b="1" dirty="0">
                <a:solidFill>
                  <a:srgbClr val="FF0000"/>
                </a:solidFill>
              </a:rPr>
              <a:t>10</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4461344" y="332510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5704794" y="301752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3800484" y="325556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48" name="TextBox 47">
            <a:extLst>
              <a:ext uri="{FF2B5EF4-FFF2-40B4-BE49-F238E27FC236}">
                <a16:creationId xmlns:a16="http://schemas.microsoft.com/office/drawing/2014/main" id="{46615D9F-CD59-4F05-98D9-86F5FCF9F4B4}"/>
              </a:ext>
            </a:extLst>
          </p:cNvPr>
          <p:cNvSpPr txBox="1"/>
          <p:nvPr/>
        </p:nvSpPr>
        <p:spPr>
          <a:xfrm>
            <a:off x="6533115" y="5531388"/>
            <a:ext cx="553559" cy="369332"/>
          </a:xfrm>
          <a:prstGeom prst="rect">
            <a:avLst/>
          </a:prstGeom>
          <a:noFill/>
        </p:spPr>
        <p:txBody>
          <a:bodyPr wrap="square" rtlCol="0">
            <a:spAutoFit/>
          </a:bodyPr>
          <a:lstStyle/>
          <a:p>
            <a:r>
              <a:rPr lang="en-US" b="1" dirty="0">
                <a:solidFill>
                  <a:srgbClr val="FF0000"/>
                </a:solidFill>
              </a:rPr>
              <a:t>8</a:t>
            </a:r>
          </a:p>
        </p:txBody>
      </p:sp>
      <p:sp>
        <p:nvSpPr>
          <p:cNvPr id="60" name="Oval 59">
            <a:extLst>
              <a:ext uri="{FF2B5EF4-FFF2-40B4-BE49-F238E27FC236}">
                <a16:creationId xmlns:a16="http://schemas.microsoft.com/office/drawing/2014/main" id="{3820E6A7-91E0-4F5D-AB38-680F12796DA2}"/>
              </a:ext>
            </a:extLst>
          </p:cNvPr>
          <p:cNvSpPr/>
          <p:nvPr/>
        </p:nvSpPr>
        <p:spPr>
          <a:xfrm>
            <a:off x="7292211" y="308668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B628703E-5A0D-42F7-99BC-85B97C9B6F3E}"/>
              </a:ext>
            </a:extLst>
          </p:cNvPr>
          <p:cNvCxnSpPr>
            <a:cxnSpLocks/>
          </p:cNvCxnSpPr>
          <p:nvPr/>
        </p:nvCxnSpPr>
        <p:spPr>
          <a:xfrm flipH="1">
            <a:off x="6618508" y="5608268"/>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03C0D3A8-1B79-45E7-B0BB-31E491446F23}"/>
              </a:ext>
            </a:extLst>
          </p:cNvPr>
          <p:cNvSpPr txBox="1"/>
          <p:nvPr/>
        </p:nvSpPr>
        <p:spPr>
          <a:xfrm>
            <a:off x="6748568" y="5733219"/>
            <a:ext cx="553559" cy="369332"/>
          </a:xfrm>
          <a:prstGeom prst="rect">
            <a:avLst/>
          </a:prstGeom>
          <a:noFill/>
        </p:spPr>
        <p:txBody>
          <a:bodyPr wrap="square" rtlCol="0">
            <a:spAutoFit/>
          </a:bodyPr>
          <a:lstStyle/>
          <a:p>
            <a:r>
              <a:rPr lang="en-US" b="1" dirty="0">
                <a:solidFill>
                  <a:srgbClr val="FF0000"/>
                </a:solidFill>
              </a:rPr>
              <a:t>7</a:t>
            </a:r>
          </a:p>
        </p:txBody>
      </p:sp>
      <p:cxnSp>
        <p:nvCxnSpPr>
          <p:cNvPr id="56" name="Straight Connector 55">
            <a:extLst>
              <a:ext uri="{FF2B5EF4-FFF2-40B4-BE49-F238E27FC236}">
                <a16:creationId xmlns:a16="http://schemas.microsoft.com/office/drawing/2014/main" id="{E6F24BA6-ED80-4960-88C8-82CA3958209B}"/>
              </a:ext>
            </a:extLst>
          </p:cNvPr>
          <p:cNvCxnSpPr>
            <a:cxnSpLocks/>
          </p:cNvCxnSpPr>
          <p:nvPr/>
        </p:nvCxnSpPr>
        <p:spPr>
          <a:xfrm flipH="1">
            <a:off x="7937698" y="4905199"/>
            <a:ext cx="199701" cy="166623"/>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A93C5CCC-2BDE-44A6-ABA6-207A7DCD7564}"/>
              </a:ext>
            </a:extLst>
          </p:cNvPr>
          <p:cNvSpPr txBox="1"/>
          <p:nvPr/>
        </p:nvSpPr>
        <p:spPr>
          <a:xfrm>
            <a:off x="8067758" y="5030150"/>
            <a:ext cx="553559" cy="369332"/>
          </a:xfrm>
          <a:prstGeom prst="rect">
            <a:avLst/>
          </a:prstGeom>
          <a:noFill/>
        </p:spPr>
        <p:txBody>
          <a:bodyPr wrap="square" rtlCol="0">
            <a:spAutoFit/>
          </a:bodyPr>
          <a:lstStyle/>
          <a:p>
            <a:r>
              <a:rPr lang="en-US" b="1" dirty="0">
                <a:solidFill>
                  <a:srgbClr val="FF0000"/>
                </a:solidFill>
              </a:rPr>
              <a:t>5</a:t>
            </a:r>
          </a:p>
        </p:txBody>
      </p:sp>
      <p:sp>
        <p:nvSpPr>
          <p:cNvPr id="62" name="Oval 61">
            <a:extLst>
              <a:ext uri="{FF2B5EF4-FFF2-40B4-BE49-F238E27FC236}">
                <a16:creationId xmlns:a16="http://schemas.microsoft.com/office/drawing/2014/main" id="{C33E4145-E627-4A21-9950-16834154C848}"/>
              </a:ext>
            </a:extLst>
          </p:cNvPr>
          <p:cNvSpPr/>
          <p:nvPr/>
        </p:nvSpPr>
        <p:spPr>
          <a:xfrm>
            <a:off x="5356214" y="3941760"/>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C1C3427-B716-4B4E-AD71-9CC9E345BD80}"/>
              </a:ext>
            </a:extLst>
          </p:cNvPr>
          <p:cNvSpPr/>
          <p:nvPr/>
        </p:nvSpPr>
        <p:spPr>
          <a:xfrm>
            <a:off x="3640824" y="3689897"/>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2889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4</a:t>
            </a:r>
            <a:r>
              <a:rPr lang="en-US" sz="2000" baseline="30000" dirty="0"/>
              <a:t>th</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65</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1140169" y="3340895"/>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6486110" y="2462552"/>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CECC118-2F7F-4E26-A7AA-844027933878}"/>
              </a:ext>
            </a:extLst>
          </p:cNvPr>
          <p:cNvSpPr/>
          <p:nvPr/>
        </p:nvSpPr>
        <p:spPr>
          <a:xfrm>
            <a:off x="1741339" y="327100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60" name="Oval 59">
            <a:extLst>
              <a:ext uri="{FF2B5EF4-FFF2-40B4-BE49-F238E27FC236}">
                <a16:creationId xmlns:a16="http://schemas.microsoft.com/office/drawing/2014/main" id="{3820E6A7-91E0-4F5D-AB38-680F12796DA2}"/>
              </a:ext>
            </a:extLst>
          </p:cNvPr>
          <p:cNvSpPr/>
          <p:nvPr/>
        </p:nvSpPr>
        <p:spPr>
          <a:xfrm>
            <a:off x="7292211" y="308668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TextBox 60">
            <a:extLst>
              <a:ext uri="{FF2B5EF4-FFF2-40B4-BE49-F238E27FC236}">
                <a16:creationId xmlns:a16="http://schemas.microsoft.com/office/drawing/2014/main" id="{03C0D3A8-1B79-45E7-B0BB-31E491446F23}"/>
              </a:ext>
            </a:extLst>
          </p:cNvPr>
          <p:cNvSpPr txBox="1"/>
          <p:nvPr/>
        </p:nvSpPr>
        <p:spPr>
          <a:xfrm>
            <a:off x="6514837" y="5552963"/>
            <a:ext cx="553559" cy="369332"/>
          </a:xfrm>
          <a:prstGeom prst="rect">
            <a:avLst/>
          </a:prstGeom>
          <a:noFill/>
        </p:spPr>
        <p:txBody>
          <a:bodyPr wrap="square" rtlCol="0">
            <a:spAutoFit/>
          </a:bodyPr>
          <a:lstStyle/>
          <a:p>
            <a:r>
              <a:rPr lang="en-US" b="1" dirty="0">
                <a:solidFill>
                  <a:srgbClr val="FF0000"/>
                </a:solidFill>
              </a:rPr>
              <a:t>7</a:t>
            </a:r>
          </a:p>
        </p:txBody>
      </p:sp>
      <p:sp>
        <p:nvSpPr>
          <p:cNvPr id="57" name="TextBox 56">
            <a:extLst>
              <a:ext uri="{FF2B5EF4-FFF2-40B4-BE49-F238E27FC236}">
                <a16:creationId xmlns:a16="http://schemas.microsoft.com/office/drawing/2014/main" id="{A93C5CCC-2BDE-44A6-ABA6-207A7DCD7564}"/>
              </a:ext>
            </a:extLst>
          </p:cNvPr>
          <p:cNvSpPr txBox="1"/>
          <p:nvPr/>
        </p:nvSpPr>
        <p:spPr>
          <a:xfrm>
            <a:off x="7940526" y="4911292"/>
            <a:ext cx="553559" cy="369332"/>
          </a:xfrm>
          <a:prstGeom prst="rect">
            <a:avLst/>
          </a:prstGeom>
          <a:noFill/>
        </p:spPr>
        <p:txBody>
          <a:bodyPr wrap="square" rtlCol="0">
            <a:spAutoFit/>
          </a:bodyPr>
          <a:lstStyle/>
          <a:p>
            <a:r>
              <a:rPr lang="en-US" b="1" dirty="0">
                <a:solidFill>
                  <a:srgbClr val="FF0000"/>
                </a:solidFill>
              </a:rPr>
              <a:t>5</a:t>
            </a:r>
          </a:p>
        </p:txBody>
      </p:sp>
      <p:sp>
        <p:nvSpPr>
          <p:cNvPr id="62" name="Oval 61">
            <a:extLst>
              <a:ext uri="{FF2B5EF4-FFF2-40B4-BE49-F238E27FC236}">
                <a16:creationId xmlns:a16="http://schemas.microsoft.com/office/drawing/2014/main" id="{C33E4145-E627-4A21-9950-16834154C848}"/>
              </a:ext>
            </a:extLst>
          </p:cNvPr>
          <p:cNvSpPr/>
          <p:nvPr/>
        </p:nvSpPr>
        <p:spPr>
          <a:xfrm>
            <a:off x="5712910" y="2967946"/>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4" name="Oval 63">
            <a:extLst>
              <a:ext uri="{FF2B5EF4-FFF2-40B4-BE49-F238E27FC236}">
                <a16:creationId xmlns:a16="http://schemas.microsoft.com/office/drawing/2014/main" id="{7B4C0AF1-CD8E-4886-BF8A-DEA704820A87}"/>
              </a:ext>
            </a:extLst>
          </p:cNvPr>
          <p:cNvSpPr/>
          <p:nvPr/>
        </p:nvSpPr>
        <p:spPr>
          <a:xfrm>
            <a:off x="4452848" y="330612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DD703E05-CA9A-4333-9D99-E043FBFCC644}"/>
              </a:ext>
            </a:extLst>
          </p:cNvPr>
          <p:cNvSpPr/>
          <p:nvPr/>
        </p:nvSpPr>
        <p:spPr>
          <a:xfrm>
            <a:off x="1614032" y="3675583"/>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1BDECF64-DBE5-480B-8A6F-2005405CD0C9}"/>
              </a:ext>
            </a:extLst>
          </p:cNvPr>
          <p:cNvSpPr/>
          <p:nvPr/>
        </p:nvSpPr>
        <p:spPr>
          <a:xfrm>
            <a:off x="4280003" y="3688080"/>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851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39" grpId="0" animBg="1"/>
      <p:bldP spid="60" grpId="0" animBg="1"/>
      <p:bldP spid="62" grpId="0" animBg="1"/>
      <p:bldP spid="64" grpId="0" animBg="1"/>
      <p:bldP spid="66" grpId="0" animBg="1"/>
      <p:bldP spid="6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4</a:t>
            </a:r>
            <a:r>
              <a:rPr lang="en-US" sz="2000" baseline="30000" dirty="0"/>
              <a:t>th</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66</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1776304"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7343323" y="3088293"/>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60" name="Oval 59">
            <a:extLst>
              <a:ext uri="{FF2B5EF4-FFF2-40B4-BE49-F238E27FC236}">
                <a16:creationId xmlns:a16="http://schemas.microsoft.com/office/drawing/2014/main" id="{3820E6A7-91E0-4F5D-AB38-680F12796DA2}"/>
              </a:ext>
            </a:extLst>
          </p:cNvPr>
          <p:cNvSpPr/>
          <p:nvPr/>
        </p:nvSpPr>
        <p:spPr>
          <a:xfrm>
            <a:off x="6401235" y="5000279"/>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TextBox 60">
            <a:extLst>
              <a:ext uri="{FF2B5EF4-FFF2-40B4-BE49-F238E27FC236}">
                <a16:creationId xmlns:a16="http://schemas.microsoft.com/office/drawing/2014/main" id="{03C0D3A8-1B79-45E7-B0BB-31E491446F23}"/>
              </a:ext>
            </a:extLst>
          </p:cNvPr>
          <p:cNvSpPr txBox="1"/>
          <p:nvPr/>
        </p:nvSpPr>
        <p:spPr>
          <a:xfrm>
            <a:off x="6514837" y="5552963"/>
            <a:ext cx="553559" cy="369332"/>
          </a:xfrm>
          <a:prstGeom prst="rect">
            <a:avLst/>
          </a:prstGeom>
          <a:noFill/>
        </p:spPr>
        <p:txBody>
          <a:bodyPr wrap="square" rtlCol="0">
            <a:spAutoFit/>
          </a:bodyPr>
          <a:lstStyle/>
          <a:p>
            <a:r>
              <a:rPr lang="en-US" b="1" dirty="0">
                <a:solidFill>
                  <a:srgbClr val="FF0000"/>
                </a:solidFill>
              </a:rPr>
              <a:t>7</a:t>
            </a:r>
          </a:p>
        </p:txBody>
      </p:sp>
      <p:sp>
        <p:nvSpPr>
          <p:cNvPr id="57" name="TextBox 56">
            <a:extLst>
              <a:ext uri="{FF2B5EF4-FFF2-40B4-BE49-F238E27FC236}">
                <a16:creationId xmlns:a16="http://schemas.microsoft.com/office/drawing/2014/main" id="{A93C5CCC-2BDE-44A6-ABA6-207A7DCD7564}"/>
              </a:ext>
            </a:extLst>
          </p:cNvPr>
          <p:cNvSpPr txBox="1"/>
          <p:nvPr/>
        </p:nvSpPr>
        <p:spPr>
          <a:xfrm>
            <a:off x="7940526" y="4911292"/>
            <a:ext cx="553559" cy="369332"/>
          </a:xfrm>
          <a:prstGeom prst="rect">
            <a:avLst/>
          </a:prstGeom>
          <a:noFill/>
        </p:spPr>
        <p:txBody>
          <a:bodyPr wrap="square" rtlCol="0">
            <a:spAutoFit/>
          </a:bodyPr>
          <a:lstStyle/>
          <a:p>
            <a:r>
              <a:rPr lang="en-US" b="1" dirty="0">
                <a:solidFill>
                  <a:srgbClr val="FF0000"/>
                </a:solidFill>
              </a:rPr>
              <a:t>5</a:t>
            </a:r>
          </a:p>
        </p:txBody>
      </p:sp>
      <p:sp>
        <p:nvSpPr>
          <p:cNvPr id="64" name="Oval 63">
            <a:extLst>
              <a:ext uri="{FF2B5EF4-FFF2-40B4-BE49-F238E27FC236}">
                <a16:creationId xmlns:a16="http://schemas.microsoft.com/office/drawing/2014/main" id="{7B4C0AF1-CD8E-4886-BF8A-DEA704820A87}"/>
              </a:ext>
            </a:extLst>
          </p:cNvPr>
          <p:cNvSpPr/>
          <p:nvPr/>
        </p:nvSpPr>
        <p:spPr>
          <a:xfrm>
            <a:off x="3147996" y="3259645"/>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DD703E05-CA9A-4333-9D99-E043FBFCC644}"/>
              </a:ext>
            </a:extLst>
          </p:cNvPr>
          <p:cNvSpPr/>
          <p:nvPr/>
        </p:nvSpPr>
        <p:spPr>
          <a:xfrm>
            <a:off x="2929571" y="3687112"/>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177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4</a:t>
            </a:r>
            <a:r>
              <a:rPr lang="en-US" sz="2000" baseline="30000" dirty="0"/>
              <a:t>th</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67</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extLst>
              <p:ext uri="{D42A27DB-BD31-4B8C-83A1-F6EECF244321}">
                <p14:modId xmlns:p14="http://schemas.microsoft.com/office/powerpoint/2010/main" val="3651609513"/>
              </p:ext>
            </p:extLst>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2467411" y="3308500"/>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7676804" y="4361869"/>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60" name="Oval 59">
            <a:extLst>
              <a:ext uri="{FF2B5EF4-FFF2-40B4-BE49-F238E27FC236}">
                <a16:creationId xmlns:a16="http://schemas.microsoft.com/office/drawing/2014/main" id="{3820E6A7-91E0-4F5D-AB38-680F12796DA2}"/>
              </a:ext>
            </a:extLst>
          </p:cNvPr>
          <p:cNvSpPr/>
          <p:nvPr/>
        </p:nvSpPr>
        <p:spPr>
          <a:xfrm>
            <a:off x="7340296" y="3069869"/>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TextBox 60">
            <a:extLst>
              <a:ext uri="{FF2B5EF4-FFF2-40B4-BE49-F238E27FC236}">
                <a16:creationId xmlns:a16="http://schemas.microsoft.com/office/drawing/2014/main" id="{03C0D3A8-1B79-45E7-B0BB-31E491446F23}"/>
              </a:ext>
            </a:extLst>
          </p:cNvPr>
          <p:cNvSpPr txBox="1"/>
          <p:nvPr/>
        </p:nvSpPr>
        <p:spPr>
          <a:xfrm>
            <a:off x="6514837" y="5552963"/>
            <a:ext cx="553559" cy="369332"/>
          </a:xfrm>
          <a:prstGeom prst="rect">
            <a:avLst/>
          </a:prstGeom>
          <a:noFill/>
        </p:spPr>
        <p:txBody>
          <a:bodyPr wrap="square" rtlCol="0">
            <a:spAutoFit/>
          </a:bodyPr>
          <a:lstStyle/>
          <a:p>
            <a:r>
              <a:rPr lang="en-US" b="1" dirty="0">
                <a:solidFill>
                  <a:srgbClr val="FF0000"/>
                </a:solidFill>
              </a:rPr>
              <a:t>7</a:t>
            </a:r>
          </a:p>
        </p:txBody>
      </p:sp>
      <p:sp>
        <p:nvSpPr>
          <p:cNvPr id="57" name="TextBox 56">
            <a:extLst>
              <a:ext uri="{FF2B5EF4-FFF2-40B4-BE49-F238E27FC236}">
                <a16:creationId xmlns:a16="http://schemas.microsoft.com/office/drawing/2014/main" id="{A93C5CCC-2BDE-44A6-ABA6-207A7DCD7564}"/>
              </a:ext>
            </a:extLst>
          </p:cNvPr>
          <p:cNvSpPr txBox="1"/>
          <p:nvPr/>
        </p:nvSpPr>
        <p:spPr>
          <a:xfrm>
            <a:off x="7940526" y="4911292"/>
            <a:ext cx="553559" cy="369332"/>
          </a:xfrm>
          <a:prstGeom prst="rect">
            <a:avLst/>
          </a:prstGeom>
          <a:noFill/>
        </p:spPr>
        <p:txBody>
          <a:bodyPr wrap="square" rtlCol="0">
            <a:spAutoFit/>
          </a:bodyPr>
          <a:lstStyle/>
          <a:p>
            <a:r>
              <a:rPr lang="en-US" b="1" dirty="0">
                <a:solidFill>
                  <a:srgbClr val="FF0000"/>
                </a:solidFill>
              </a:rPr>
              <a:t>5</a:t>
            </a:r>
          </a:p>
        </p:txBody>
      </p:sp>
      <p:sp>
        <p:nvSpPr>
          <p:cNvPr id="64" name="Oval 63">
            <a:extLst>
              <a:ext uri="{FF2B5EF4-FFF2-40B4-BE49-F238E27FC236}">
                <a16:creationId xmlns:a16="http://schemas.microsoft.com/office/drawing/2014/main" id="{7B4C0AF1-CD8E-4886-BF8A-DEA704820A87}"/>
              </a:ext>
            </a:extLst>
          </p:cNvPr>
          <p:cNvSpPr/>
          <p:nvPr/>
        </p:nvSpPr>
        <p:spPr>
          <a:xfrm>
            <a:off x="1755977" y="3209561"/>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DD703E05-CA9A-4333-9D99-E043FBFCC644}"/>
              </a:ext>
            </a:extLst>
          </p:cNvPr>
          <p:cNvSpPr/>
          <p:nvPr/>
        </p:nvSpPr>
        <p:spPr>
          <a:xfrm>
            <a:off x="1608725" y="3660195"/>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2762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4</a:t>
            </a:r>
            <a:r>
              <a:rPr lang="en-US" sz="2000" baseline="30000" dirty="0"/>
              <a:t>th</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68</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3164236"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6415022" y="5053824"/>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60" name="Oval 59">
            <a:extLst>
              <a:ext uri="{FF2B5EF4-FFF2-40B4-BE49-F238E27FC236}">
                <a16:creationId xmlns:a16="http://schemas.microsoft.com/office/drawing/2014/main" id="{3820E6A7-91E0-4F5D-AB38-680F12796DA2}"/>
              </a:ext>
            </a:extLst>
          </p:cNvPr>
          <p:cNvSpPr/>
          <p:nvPr/>
        </p:nvSpPr>
        <p:spPr>
          <a:xfrm>
            <a:off x="7693992" y="437921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TextBox 60">
            <a:extLst>
              <a:ext uri="{FF2B5EF4-FFF2-40B4-BE49-F238E27FC236}">
                <a16:creationId xmlns:a16="http://schemas.microsoft.com/office/drawing/2014/main" id="{03C0D3A8-1B79-45E7-B0BB-31E491446F23}"/>
              </a:ext>
            </a:extLst>
          </p:cNvPr>
          <p:cNvSpPr txBox="1"/>
          <p:nvPr/>
        </p:nvSpPr>
        <p:spPr>
          <a:xfrm>
            <a:off x="6514837" y="5552963"/>
            <a:ext cx="553559" cy="369332"/>
          </a:xfrm>
          <a:prstGeom prst="rect">
            <a:avLst/>
          </a:prstGeom>
          <a:noFill/>
        </p:spPr>
        <p:txBody>
          <a:bodyPr wrap="square" rtlCol="0">
            <a:spAutoFit/>
          </a:bodyPr>
          <a:lstStyle/>
          <a:p>
            <a:r>
              <a:rPr lang="en-US" b="1" dirty="0">
                <a:solidFill>
                  <a:srgbClr val="FF0000"/>
                </a:solidFill>
              </a:rPr>
              <a:t>7</a:t>
            </a:r>
          </a:p>
        </p:txBody>
      </p:sp>
      <p:sp>
        <p:nvSpPr>
          <p:cNvPr id="57" name="TextBox 56">
            <a:extLst>
              <a:ext uri="{FF2B5EF4-FFF2-40B4-BE49-F238E27FC236}">
                <a16:creationId xmlns:a16="http://schemas.microsoft.com/office/drawing/2014/main" id="{A93C5CCC-2BDE-44A6-ABA6-207A7DCD7564}"/>
              </a:ext>
            </a:extLst>
          </p:cNvPr>
          <p:cNvSpPr txBox="1"/>
          <p:nvPr/>
        </p:nvSpPr>
        <p:spPr>
          <a:xfrm>
            <a:off x="7940526" y="4911292"/>
            <a:ext cx="553559" cy="369332"/>
          </a:xfrm>
          <a:prstGeom prst="rect">
            <a:avLst/>
          </a:prstGeom>
          <a:noFill/>
        </p:spPr>
        <p:txBody>
          <a:bodyPr wrap="square" rtlCol="0">
            <a:spAutoFit/>
          </a:bodyPr>
          <a:lstStyle/>
          <a:p>
            <a:r>
              <a:rPr lang="en-US" b="1" dirty="0">
                <a:solidFill>
                  <a:srgbClr val="FF0000"/>
                </a:solidFill>
              </a:rPr>
              <a:t>5</a:t>
            </a:r>
          </a:p>
        </p:txBody>
      </p:sp>
      <p:sp>
        <p:nvSpPr>
          <p:cNvPr id="64" name="Oval 63">
            <a:extLst>
              <a:ext uri="{FF2B5EF4-FFF2-40B4-BE49-F238E27FC236}">
                <a16:creationId xmlns:a16="http://schemas.microsoft.com/office/drawing/2014/main" id="{7B4C0AF1-CD8E-4886-BF8A-DEA704820A87}"/>
              </a:ext>
            </a:extLst>
          </p:cNvPr>
          <p:cNvSpPr/>
          <p:nvPr/>
        </p:nvSpPr>
        <p:spPr>
          <a:xfrm>
            <a:off x="2480158" y="3267770"/>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DD703E05-CA9A-4333-9D99-E043FBFCC644}"/>
              </a:ext>
            </a:extLst>
          </p:cNvPr>
          <p:cNvSpPr/>
          <p:nvPr/>
        </p:nvSpPr>
        <p:spPr>
          <a:xfrm>
            <a:off x="2272873" y="3679817"/>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4671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4</a:t>
            </a:r>
            <a:r>
              <a:rPr lang="en-US" sz="2000" baseline="30000" dirty="0"/>
              <a:t>th</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69</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3777560" y="3318748"/>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5381018" y="3977247"/>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60" name="Oval 59">
            <a:extLst>
              <a:ext uri="{FF2B5EF4-FFF2-40B4-BE49-F238E27FC236}">
                <a16:creationId xmlns:a16="http://schemas.microsoft.com/office/drawing/2014/main" id="{3820E6A7-91E0-4F5D-AB38-680F12796DA2}"/>
              </a:ext>
            </a:extLst>
          </p:cNvPr>
          <p:cNvSpPr/>
          <p:nvPr/>
        </p:nvSpPr>
        <p:spPr>
          <a:xfrm>
            <a:off x="7289222" y="308274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TextBox 60">
            <a:extLst>
              <a:ext uri="{FF2B5EF4-FFF2-40B4-BE49-F238E27FC236}">
                <a16:creationId xmlns:a16="http://schemas.microsoft.com/office/drawing/2014/main" id="{03C0D3A8-1B79-45E7-B0BB-31E491446F23}"/>
              </a:ext>
            </a:extLst>
          </p:cNvPr>
          <p:cNvSpPr txBox="1"/>
          <p:nvPr/>
        </p:nvSpPr>
        <p:spPr>
          <a:xfrm>
            <a:off x="6514837" y="5552963"/>
            <a:ext cx="553559" cy="369332"/>
          </a:xfrm>
          <a:prstGeom prst="rect">
            <a:avLst/>
          </a:prstGeom>
          <a:noFill/>
        </p:spPr>
        <p:txBody>
          <a:bodyPr wrap="square" rtlCol="0">
            <a:spAutoFit/>
          </a:bodyPr>
          <a:lstStyle/>
          <a:p>
            <a:r>
              <a:rPr lang="en-US" b="1" dirty="0">
                <a:solidFill>
                  <a:srgbClr val="FF0000"/>
                </a:solidFill>
              </a:rPr>
              <a:t>7</a:t>
            </a:r>
          </a:p>
        </p:txBody>
      </p:sp>
      <p:sp>
        <p:nvSpPr>
          <p:cNvPr id="57" name="TextBox 56">
            <a:extLst>
              <a:ext uri="{FF2B5EF4-FFF2-40B4-BE49-F238E27FC236}">
                <a16:creationId xmlns:a16="http://schemas.microsoft.com/office/drawing/2014/main" id="{A93C5CCC-2BDE-44A6-ABA6-207A7DCD7564}"/>
              </a:ext>
            </a:extLst>
          </p:cNvPr>
          <p:cNvSpPr txBox="1"/>
          <p:nvPr/>
        </p:nvSpPr>
        <p:spPr>
          <a:xfrm>
            <a:off x="7940526" y="4911292"/>
            <a:ext cx="553559" cy="369332"/>
          </a:xfrm>
          <a:prstGeom prst="rect">
            <a:avLst/>
          </a:prstGeom>
          <a:noFill/>
        </p:spPr>
        <p:txBody>
          <a:bodyPr wrap="square" rtlCol="0">
            <a:spAutoFit/>
          </a:bodyPr>
          <a:lstStyle/>
          <a:p>
            <a:r>
              <a:rPr lang="en-US" b="1" dirty="0">
                <a:solidFill>
                  <a:srgbClr val="FF0000"/>
                </a:solidFill>
              </a:rPr>
              <a:t>5</a:t>
            </a:r>
          </a:p>
        </p:txBody>
      </p:sp>
      <p:sp>
        <p:nvSpPr>
          <p:cNvPr id="64" name="Oval 63">
            <a:extLst>
              <a:ext uri="{FF2B5EF4-FFF2-40B4-BE49-F238E27FC236}">
                <a16:creationId xmlns:a16="http://schemas.microsoft.com/office/drawing/2014/main" id="{7B4C0AF1-CD8E-4886-BF8A-DEA704820A87}"/>
              </a:ext>
            </a:extLst>
          </p:cNvPr>
          <p:cNvSpPr/>
          <p:nvPr/>
        </p:nvSpPr>
        <p:spPr>
          <a:xfrm>
            <a:off x="1761974" y="3241709"/>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DD703E05-CA9A-4333-9D99-E043FBFCC644}"/>
              </a:ext>
            </a:extLst>
          </p:cNvPr>
          <p:cNvSpPr/>
          <p:nvPr/>
        </p:nvSpPr>
        <p:spPr>
          <a:xfrm>
            <a:off x="2957753" y="3671502"/>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99F703CC-5978-4967-85FC-F0DD830761FC}"/>
              </a:ext>
            </a:extLst>
          </p:cNvPr>
          <p:cNvSpPr/>
          <p:nvPr/>
        </p:nvSpPr>
        <p:spPr>
          <a:xfrm>
            <a:off x="6398486" y="5065007"/>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Oval 41">
            <a:extLst>
              <a:ext uri="{FF2B5EF4-FFF2-40B4-BE49-F238E27FC236}">
                <a16:creationId xmlns:a16="http://schemas.microsoft.com/office/drawing/2014/main" id="{2D60C94F-D4A3-45CB-862E-E74100A5DF1C}"/>
              </a:ext>
            </a:extLst>
          </p:cNvPr>
          <p:cNvSpPr/>
          <p:nvPr/>
        </p:nvSpPr>
        <p:spPr>
          <a:xfrm>
            <a:off x="3175084" y="3255564"/>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D9099D5-C09C-46CE-8761-30833CB6B158}"/>
              </a:ext>
            </a:extLst>
          </p:cNvPr>
          <p:cNvSpPr/>
          <p:nvPr/>
        </p:nvSpPr>
        <p:spPr>
          <a:xfrm>
            <a:off x="1596521" y="3687112"/>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3754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algn="just"/>
            <a:r>
              <a:rPr lang="en-US" sz="2000" dirty="0"/>
              <a:t>The algorithm creates a tree of shortest paths from the starting vertex, the source, to all other points in the graph.</a:t>
            </a:r>
          </a:p>
          <a:p>
            <a:pPr algn="just"/>
            <a:r>
              <a:rPr lang="en-US" sz="2000" dirty="0"/>
              <a:t>Dijkstra’s algorithm, published in 1959 and named after its creator Dutch computer scientist </a:t>
            </a:r>
            <a:r>
              <a:rPr lang="en-US" sz="2000" dirty="0" err="1"/>
              <a:t>Edsger</a:t>
            </a:r>
            <a:r>
              <a:rPr lang="en-US" sz="2000" dirty="0"/>
              <a:t> Dijkstra, can be applied on a weighted graph.</a:t>
            </a:r>
          </a:p>
          <a:p>
            <a:pPr algn="just"/>
            <a:r>
              <a:rPr lang="en-US" sz="2000" dirty="0"/>
              <a:t>One stipulation to use the algorithm is that the graph needs to have a nonnegative weight on every edge.</a:t>
            </a:r>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7</a:t>
            </a:fld>
            <a:endParaRPr lang="fr-FR"/>
          </a:p>
        </p:txBody>
      </p:sp>
    </p:spTree>
    <p:extLst>
      <p:ext uri="{BB962C8B-B14F-4D97-AF65-F5344CB8AC3E}">
        <p14:creationId xmlns:p14="http://schemas.microsoft.com/office/powerpoint/2010/main" val="24621651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4</a:t>
            </a:r>
            <a:r>
              <a:rPr lang="en-US" sz="2000" baseline="30000" dirty="0"/>
              <a:t>th</a:t>
            </a:r>
            <a:r>
              <a:rPr lang="en-US" sz="2000" dirty="0"/>
              <a:t> Iteration </a:t>
            </a:r>
          </a:p>
          <a:p>
            <a:pPr marL="0" indent="0">
              <a:buNone/>
            </a:pPr>
            <a:endParaRPr lang="en-US" sz="2000"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70</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78" name="Oval 77">
            <a:extLst>
              <a:ext uri="{FF2B5EF4-FFF2-40B4-BE49-F238E27FC236}">
                <a16:creationId xmlns:a16="http://schemas.microsoft.com/office/drawing/2014/main" id="{31F64F72-9A0B-4E7B-9722-4EB1A796D73A}"/>
              </a:ext>
            </a:extLst>
          </p:cNvPr>
          <p:cNvSpPr/>
          <p:nvPr/>
        </p:nvSpPr>
        <p:spPr>
          <a:xfrm>
            <a:off x="4438166" y="3282855"/>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87257E19-95BF-452F-9C6C-972B5487915A}"/>
              </a:ext>
            </a:extLst>
          </p:cNvPr>
          <p:cNvSpPr/>
          <p:nvPr/>
        </p:nvSpPr>
        <p:spPr>
          <a:xfrm>
            <a:off x="5717141" y="3028461"/>
            <a:ext cx="351580" cy="369332"/>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60" name="Oval 59">
            <a:extLst>
              <a:ext uri="{FF2B5EF4-FFF2-40B4-BE49-F238E27FC236}">
                <a16:creationId xmlns:a16="http://schemas.microsoft.com/office/drawing/2014/main" id="{3820E6A7-91E0-4F5D-AB38-680F12796DA2}"/>
              </a:ext>
            </a:extLst>
          </p:cNvPr>
          <p:cNvSpPr/>
          <p:nvPr/>
        </p:nvSpPr>
        <p:spPr>
          <a:xfrm>
            <a:off x="7289222" y="3082742"/>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TextBox 60">
            <a:extLst>
              <a:ext uri="{FF2B5EF4-FFF2-40B4-BE49-F238E27FC236}">
                <a16:creationId xmlns:a16="http://schemas.microsoft.com/office/drawing/2014/main" id="{03C0D3A8-1B79-45E7-B0BB-31E491446F23}"/>
              </a:ext>
            </a:extLst>
          </p:cNvPr>
          <p:cNvSpPr txBox="1"/>
          <p:nvPr/>
        </p:nvSpPr>
        <p:spPr>
          <a:xfrm>
            <a:off x="6514837" y="5552963"/>
            <a:ext cx="553559" cy="369332"/>
          </a:xfrm>
          <a:prstGeom prst="rect">
            <a:avLst/>
          </a:prstGeom>
          <a:noFill/>
        </p:spPr>
        <p:txBody>
          <a:bodyPr wrap="square" rtlCol="0">
            <a:spAutoFit/>
          </a:bodyPr>
          <a:lstStyle/>
          <a:p>
            <a:r>
              <a:rPr lang="en-US" b="1" dirty="0">
                <a:solidFill>
                  <a:srgbClr val="FF0000"/>
                </a:solidFill>
              </a:rPr>
              <a:t>7</a:t>
            </a:r>
          </a:p>
        </p:txBody>
      </p:sp>
      <p:sp>
        <p:nvSpPr>
          <p:cNvPr id="57" name="TextBox 56">
            <a:extLst>
              <a:ext uri="{FF2B5EF4-FFF2-40B4-BE49-F238E27FC236}">
                <a16:creationId xmlns:a16="http://schemas.microsoft.com/office/drawing/2014/main" id="{A93C5CCC-2BDE-44A6-ABA6-207A7DCD7564}"/>
              </a:ext>
            </a:extLst>
          </p:cNvPr>
          <p:cNvSpPr txBox="1"/>
          <p:nvPr/>
        </p:nvSpPr>
        <p:spPr>
          <a:xfrm>
            <a:off x="7940526" y="4911292"/>
            <a:ext cx="553559" cy="369332"/>
          </a:xfrm>
          <a:prstGeom prst="rect">
            <a:avLst/>
          </a:prstGeom>
          <a:noFill/>
        </p:spPr>
        <p:txBody>
          <a:bodyPr wrap="square" rtlCol="0">
            <a:spAutoFit/>
          </a:bodyPr>
          <a:lstStyle/>
          <a:p>
            <a:r>
              <a:rPr lang="en-US" b="1" dirty="0">
                <a:solidFill>
                  <a:srgbClr val="FF0000"/>
                </a:solidFill>
              </a:rPr>
              <a:t>5</a:t>
            </a:r>
          </a:p>
        </p:txBody>
      </p:sp>
      <p:sp>
        <p:nvSpPr>
          <p:cNvPr id="66" name="Rectangle 65">
            <a:extLst>
              <a:ext uri="{FF2B5EF4-FFF2-40B4-BE49-F238E27FC236}">
                <a16:creationId xmlns:a16="http://schemas.microsoft.com/office/drawing/2014/main" id="{DD703E05-CA9A-4333-9D99-E043FBFCC644}"/>
              </a:ext>
            </a:extLst>
          </p:cNvPr>
          <p:cNvSpPr/>
          <p:nvPr/>
        </p:nvSpPr>
        <p:spPr>
          <a:xfrm>
            <a:off x="3616528" y="3660941"/>
            <a:ext cx="663278" cy="73390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99F703CC-5978-4967-85FC-F0DD830761FC}"/>
              </a:ext>
            </a:extLst>
          </p:cNvPr>
          <p:cNvSpPr/>
          <p:nvPr/>
        </p:nvSpPr>
        <p:spPr>
          <a:xfrm>
            <a:off x="5385476" y="3965743"/>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Oval 41">
            <a:extLst>
              <a:ext uri="{FF2B5EF4-FFF2-40B4-BE49-F238E27FC236}">
                <a16:creationId xmlns:a16="http://schemas.microsoft.com/office/drawing/2014/main" id="{2D60C94F-D4A3-45CB-862E-E74100A5DF1C}"/>
              </a:ext>
            </a:extLst>
          </p:cNvPr>
          <p:cNvSpPr/>
          <p:nvPr/>
        </p:nvSpPr>
        <p:spPr>
          <a:xfrm>
            <a:off x="3813528" y="3275178"/>
            <a:ext cx="360040" cy="438877"/>
          </a:xfrm>
          <a:prstGeom prst="ellipse">
            <a:avLst/>
          </a:prstGeom>
          <a:noFill/>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5208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We want to find the shortest paths between S and all the others vertices</a:t>
            </a:r>
          </a:p>
          <a:p>
            <a:pPr marL="0" indent="0">
              <a:buNone/>
            </a:pPr>
            <a:endParaRPr lang="en-US" sz="2000" dirty="0"/>
          </a:p>
          <a:p>
            <a:pPr marL="0" indent="0">
              <a:buNone/>
            </a:pPr>
            <a:r>
              <a:rPr lang="en-US" sz="2000" dirty="0"/>
              <a:t> 4</a:t>
            </a:r>
            <a:r>
              <a:rPr lang="en-US" sz="2000" baseline="30000" dirty="0"/>
              <a:t>th</a:t>
            </a:r>
            <a:r>
              <a:rPr lang="en-US" sz="2000" dirty="0"/>
              <a:t> Iteration </a:t>
            </a:r>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End of the algorithm</a:t>
            </a:r>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71</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graphicFrame>
        <p:nvGraphicFramePr>
          <p:cNvPr id="59" name="Table 59">
            <a:extLst>
              <a:ext uri="{FF2B5EF4-FFF2-40B4-BE49-F238E27FC236}">
                <a16:creationId xmlns:a16="http://schemas.microsoft.com/office/drawing/2014/main" id="{59E114AC-4B19-40C5-BE50-78CA0A04535F}"/>
              </a:ext>
            </a:extLst>
          </p:cNvPr>
          <p:cNvGraphicFramePr>
            <a:graphicFrameLocks noGrp="1"/>
          </p:cNvGraphicFramePr>
          <p:nvPr/>
        </p:nvGraphicFramePr>
        <p:xfrm>
          <a:off x="268905" y="3308500"/>
          <a:ext cx="4691253" cy="1112520"/>
        </p:xfrm>
        <a:graphic>
          <a:graphicData uri="http://schemas.openxmlformats.org/drawingml/2006/table">
            <a:tbl>
              <a:tblPr firstRow="1" bandRow="1">
                <a:tableStyleId>{BC89EF96-8CEA-46FF-86C4-4CE0E7609802}</a:tableStyleId>
              </a:tblPr>
              <a:tblGrid>
                <a:gridCol w="670179">
                  <a:extLst>
                    <a:ext uri="{9D8B030D-6E8A-4147-A177-3AD203B41FA5}">
                      <a16:colId xmlns:a16="http://schemas.microsoft.com/office/drawing/2014/main" val="2626336243"/>
                    </a:ext>
                  </a:extLst>
                </a:gridCol>
                <a:gridCol w="670179">
                  <a:extLst>
                    <a:ext uri="{9D8B030D-6E8A-4147-A177-3AD203B41FA5}">
                      <a16:colId xmlns:a16="http://schemas.microsoft.com/office/drawing/2014/main" val="751832955"/>
                    </a:ext>
                  </a:extLst>
                </a:gridCol>
                <a:gridCol w="670179">
                  <a:extLst>
                    <a:ext uri="{9D8B030D-6E8A-4147-A177-3AD203B41FA5}">
                      <a16:colId xmlns:a16="http://schemas.microsoft.com/office/drawing/2014/main" val="72979758"/>
                    </a:ext>
                  </a:extLst>
                </a:gridCol>
                <a:gridCol w="670179">
                  <a:extLst>
                    <a:ext uri="{9D8B030D-6E8A-4147-A177-3AD203B41FA5}">
                      <a16:colId xmlns:a16="http://schemas.microsoft.com/office/drawing/2014/main" val="3166091533"/>
                    </a:ext>
                  </a:extLst>
                </a:gridCol>
                <a:gridCol w="670179">
                  <a:extLst>
                    <a:ext uri="{9D8B030D-6E8A-4147-A177-3AD203B41FA5}">
                      <a16:colId xmlns:a16="http://schemas.microsoft.com/office/drawing/2014/main" val="2864375248"/>
                    </a:ext>
                  </a:extLst>
                </a:gridCol>
                <a:gridCol w="670179">
                  <a:extLst>
                    <a:ext uri="{9D8B030D-6E8A-4147-A177-3AD203B41FA5}">
                      <a16:colId xmlns:a16="http://schemas.microsoft.com/office/drawing/2014/main" val="410364217"/>
                    </a:ext>
                  </a:extLst>
                </a:gridCol>
                <a:gridCol w="670179">
                  <a:extLst>
                    <a:ext uri="{9D8B030D-6E8A-4147-A177-3AD203B41FA5}">
                      <a16:colId xmlns:a16="http://schemas.microsoft.com/office/drawing/2014/main" val="1601455683"/>
                    </a:ext>
                  </a:extLst>
                </a:gridCol>
              </a:tblGrid>
              <a:tr h="370840">
                <a:tc>
                  <a:txBody>
                    <a:bodyPr/>
                    <a:lstStyle/>
                    <a:p>
                      <a:pPr algn="ctr"/>
                      <a:endParaRPr lang="en-US" dirty="0"/>
                    </a:p>
                  </a:txBody>
                  <a:tcPr/>
                </a:tc>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3219945912"/>
                  </a:ext>
                </a:extLst>
              </a:tr>
              <a:tr h="370840">
                <a:tc>
                  <a:txBody>
                    <a:bodyPr/>
                    <a:lstStyle/>
                    <a:p>
                      <a:pPr algn="ctr"/>
                      <a:r>
                        <a:rPr lang="en-US" dirty="0" err="1"/>
                        <a:t>Dist</a:t>
                      </a:r>
                      <a:endParaRPr lang="en-US" dirty="0"/>
                    </a:p>
                  </a:txBody>
                  <a:tcPr/>
                </a:tc>
                <a:tc>
                  <a:txBody>
                    <a:bodyPr/>
                    <a:lstStyle/>
                    <a:p>
                      <a:pPr algn="ctr"/>
                      <a:r>
                        <a:rPr lang="en-US" dirty="0"/>
                        <a:t>0</a:t>
                      </a:r>
                    </a:p>
                  </a:txBody>
                  <a:tcPr/>
                </a:tc>
                <a:tc>
                  <a:txBody>
                    <a:bodyPr/>
                    <a:lstStyle/>
                    <a:p>
                      <a:pPr algn="ct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8</a:t>
                      </a:r>
                    </a:p>
                  </a:txBody>
                  <a:tcPr/>
                </a:tc>
                <a:extLst>
                  <a:ext uri="{0D108BD9-81ED-4DB2-BD59-A6C34878D82A}">
                    <a16:rowId xmlns:a16="http://schemas.microsoft.com/office/drawing/2014/main" val="2804343354"/>
                  </a:ext>
                </a:extLst>
              </a:tr>
              <a:tr h="370840">
                <a:tc>
                  <a:txBody>
                    <a:bodyPr/>
                    <a:lstStyle/>
                    <a:p>
                      <a:pPr algn="ctr"/>
                      <a:r>
                        <a:rPr lang="en-US" dirty="0"/>
                        <a:t>P</a:t>
                      </a:r>
                    </a:p>
                  </a:txBody>
                  <a:tcPr/>
                </a:tc>
                <a:tc>
                  <a:txBody>
                    <a:bodyPr/>
                    <a:lstStyle/>
                    <a:p>
                      <a:pPr algn="ctr"/>
                      <a:r>
                        <a:rPr lang="en-US" dirty="0"/>
                        <a:t>Null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a:t>
                      </a:r>
                    </a:p>
                  </a:txBody>
                  <a:tcPr/>
                </a:tc>
                <a:extLst>
                  <a:ext uri="{0D108BD9-81ED-4DB2-BD59-A6C34878D82A}">
                    <a16:rowId xmlns:a16="http://schemas.microsoft.com/office/drawing/2014/main" val="299587777"/>
                  </a:ext>
                </a:extLst>
              </a:tr>
            </a:tbl>
          </a:graphicData>
        </a:graphic>
      </p:graphicFrame>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61" name="TextBox 60">
            <a:extLst>
              <a:ext uri="{FF2B5EF4-FFF2-40B4-BE49-F238E27FC236}">
                <a16:creationId xmlns:a16="http://schemas.microsoft.com/office/drawing/2014/main" id="{03C0D3A8-1B79-45E7-B0BB-31E491446F23}"/>
              </a:ext>
            </a:extLst>
          </p:cNvPr>
          <p:cNvSpPr txBox="1"/>
          <p:nvPr/>
        </p:nvSpPr>
        <p:spPr>
          <a:xfrm>
            <a:off x="6514837" y="5552963"/>
            <a:ext cx="553559" cy="369332"/>
          </a:xfrm>
          <a:prstGeom prst="rect">
            <a:avLst/>
          </a:prstGeom>
          <a:noFill/>
        </p:spPr>
        <p:txBody>
          <a:bodyPr wrap="square" rtlCol="0">
            <a:spAutoFit/>
          </a:bodyPr>
          <a:lstStyle/>
          <a:p>
            <a:r>
              <a:rPr lang="en-US" b="1" dirty="0">
                <a:solidFill>
                  <a:srgbClr val="FF0000"/>
                </a:solidFill>
              </a:rPr>
              <a:t>7</a:t>
            </a:r>
          </a:p>
        </p:txBody>
      </p:sp>
      <p:sp>
        <p:nvSpPr>
          <p:cNvPr id="57" name="TextBox 56">
            <a:extLst>
              <a:ext uri="{FF2B5EF4-FFF2-40B4-BE49-F238E27FC236}">
                <a16:creationId xmlns:a16="http://schemas.microsoft.com/office/drawing/2014/main" id="{A93C5CCC-2BDE-44A6-ABA6-207A7DCD7564}"/>
              </a:ext>
            </a:extLst>
          </p:cNvPr>
          <p:cNvSpPr txBox="1"/>
          <p:nvPr/>
        </p:nvSpPr>
        <p:spPr>
          <a:xfrm>
            <a:off x="7940526" y="4911292"/>
            <a:ext cx="553559" cy="369332"/>
          </a:xfrm>
          <a:prstGeom prst="rect">
            <a:avLst/>
          </a:prstGeom>
          <a:noFill/>
        </p:spPr>
        <p:txBody>
          <a:bodyPr wrap="square" rtlCol="0">
            <a:spAutoFit/>
          </a:bodyPr>
          <a:lstStyle/>
          <a:p>
            <a:r>
              <a:rPr lang="en-US" b="1" dirty="0">
                <a:solidFill>
                  <a:srgbClr val="FF0000"/>
                </a:solidFill>
              </a:rPr>
              <a:t>5</a:t>
            </a:r>
          </a:p>
        </p:txBody>
      </p:sp>
    </p:spTree>
    <p:extLst>
      <p:ext uri="{BB962C8B-B14F-4D97-AF65-F5344CB8AC3E}">
        <p14:creationId xmlns:p14="http://schemas.microsoft.com/office/powerpoint/2010/main" val="33584579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a:t>
            </a:r>
          </a:p>
          <a:p>
            <a:pPr marL="0" indent="0">
              <a:buNone/>
            </a:pPr>
            <a:r>
              <a:rPr lang="en-US" sz="2000" dirty="0"/>
              <a:t>Finally, we have to check if no negative cycle exists</a:t>
            </a:r>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a:xfrm>
            <a:off x="3086104" y="4013559"/>
            <a:ext cx="714380" cy="365760"/>
          </a:xfrm>
        </p:spPr>
        <p:txBody>
          <a:bodyPr/>
          <a:lstStyle/>
          <a:p>
            <a:fld id="{FDAE80E6-E264-4845-B67B-A4FE0B0AFF4F}" type="slidenum">
              <a:rPr lang="fr-FR" smtClean="0"/>
              <a:pPr/>
              <a:t>72</a:t>
            </a:fld>
            <a:endParaRPr lang="fr-FR"/>
          </a:p>
        </p:txBody>
      </p:sp>
      <p:sp>
        <p:nvSpPr>
          <p:cNvPr id="6" name="Oval 5">
            <a:extLst>
              <a:ext uri="{FF2B5EF4-FFF2-40B4-BE49-F238E27FC236}">
                <a16:creationId xmlns:a16="http://schemas.microsoft.com/office/drawing/2014/main" id="{D6E8498F-A805-4CDD-922C-EC14428A48D0}"/>
              </a:ext>
            </a:extLst>
          </p:cNvPr>
          <p:cNvSpPr/>
          <p:nvPr/>
        </p:nvSpPr>
        <p:spPr>
          <a:xfrm>
            <a:off x="6477650" y="2434247"/>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7" name="Oval 6">
            <a:extLst>
              <a:ext uri="{FF2B5EF4-FFF2-40B4-BE49-F238E27FC236}">
                <a16:creationId xmlns:a16="http://schemas.microsoft.com/office/drawing/2014/main" id="{925BCF2D-907D-44B2-9557-3713F4715A34}"/>
              </a:ext>
            </a:extLst>
          </p:cNvPr>
          <p:cNvSpPr/>
          <p:nvPr/>
        </p:nvSpPr>
        <p:spPr>
          <a:xfrm>
            <a:off x="5385476" y="3966533"/>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a:extLst>
              <a:ext uri="{FF2B5EF4-FFF2-40B4-BE49-F238E27FC236}">
                <a16:creationId xmlns:a16="http://schemas.microsoft.com/office/drawing/2014/main" id="{72CB5ED0-E2CC-45F2-8288-8F6E30BC2D2E}"/>
              </a:ext>
            </a:extLst>
          </p:cNvPr>
          <p:cNvSpPr/>
          <p:nvPr/>
        </p:nvSpPr>
        <p:spPr>
          <a:xfrm>
            <a:off x="7681262" y="4372181"/>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a:extLst>
              <a:ext uri="{FF2B5EF4-FFF2-40B4-BE49-F238E27FC236}">
                <a16:creationId xmlns:a16="http://schemas.microsoft.com/office/drawing/2014/main" id="{B7ADE609-C2F8-4DD7-873E-C6262BBD1629}"/>
              </a:ext>
            </a:extLst>
          </p:cNvPr>
          <p:cNvSpPr/>
          <p:nvPr/>
        </p:nvSpPr>
        <p:spPr>
          <a:xfrm>
            <a:off x="5712911" y="2983472"/>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a:extLst>
              <a:ext uri="{FF2B5EF4-FFF2-40B4-BE49-F238E27FC236}">
                <a16:creationId xmlns:a16="http://schemas.microsoft.com/office/drawing/2014/main" id="{D2CD3C46-EE43-4FC9-8747-3AF7B56DACAF}"/>
              </a:ext>
            </a:extLst>
          </p:cNvPr>
          <p:cNvSpPr/>
          <p:nvPr/>
        </p:nvSpPr>
        <p:spPr>
          <a:xfrm>
            <a:off x="7316764" y="3071639"/>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D04E9719-075B-4792-9030-D3A050A824A7}"/>
              </a:ext>
            </a:extLst>
          </p:cNvPr>
          <p:cNvSpPr txBox="1"/>
          <p:nvPr/>
        </p:nvSpPr>
        <p:spPr>
          <a:xfrm>
            <a:off x="7105737" y="2518837"/>
            <a:ext cx="467462" cy="369332"/>
          </a:xfrm>
          <a:prstGeom prst="rect">
            <a:avLst/>
          </a:prstGeom>
          <a:noFill/>
        </p:spPr>
        <p:txBody>
          <a:bodyPr wrap="square" rtlCol="0">
            <a:spAutoFit/>
          </a:bodyPr>
          <a:lstStyle/>
          <a:p>
            <a:r>
              <a:rPr lang="en-US" dirty="0"/>
              <a:t>10</a:t>
            </a:r>
          </a:p>
        </p:txBody>
      </p:sp>
      <p:sp>
        <p:nvSpPr>
          <p:cNvPr id="23" name="TextBox 22">
            <a:extLst>
              <a:ext uri="{FF2B5EF4-FFF2-40B4-BE49-F238E27FC236}">
                <a16:creationId xmlns:a16="http://schemas.microsoft.com/office/drawing/2014/main" id="{E35B8825-EF8D-48F3-9470-F848D16CE167}"/>
              </a:ext>
            </a:extLst>
          </p:cNvPr>
          <p:cNvSpPr txBox="1"/>
          <p:nvPr/>
        </p:nvSpPr>
        <p:spPr>
          <a:xfrm>
            <a:off x="6627691" y="4110675"/>
            <a:ext cx="300082" cy="369332"/>
          </a:xfrm>
          <a:prstGeom prst="rect">
            <a:avLst/>
          </a:prstGeom>
          <a:noFill/>
        </p:spPr>
        <p:txBody>
          <a:bodyPr wrap="square" rtlCol="0">
            <a:spAutoFit/>
          </a:bodyPr>
          <a:lstStyle/>
          <a:p>
            <a:r>
              <a:rPr lang="en-US" dirty="0"/>
              <a:t>2</a:t>
            </a:r>
          </a:p>
        </p:txBody>
      </p:sp>
      <p:sp>
        <p:nvSpPr>
          <p:cNvPr id="27" name="TextBox 26">
            <a:extLst>
              <a:ext uri="{FF2B5EF4-FFF2-40B4-BE49-F238E27FC236}">
                <a16:creationId xmlns:a16="http://schemas.microsoft.com/office/drawing/2014/main" id="{AB7F7000-6DAF-4AB2-A780-AABF21990F0F}"/>
              </a:ext>
            </a:extLst>
          </p:cNvPr>
          <p:cNvSpPr txBox="1"/>
          <p:nvPr/>
        </p:nvSpPr>
        <p:spPr>
          <a:xfrm>
            <a:off x="6477650" y="2102733"/>
            <a:ext cx="300082" cy="369332"/>
          </a:xfrm>
          <a:prstGeom prst="rect">
            <a:avLst/>
          </a:prstGeom>
          <a:noFill/>
        </p:spPr>
        <p:txBody>
          <a:bodyPr wrap="square" rtlCol="0">
            <a:spAutoFit/>
          </a:bodyPr>
          <a:lstStyle/>
          <a:p>
            <a:r>
              <a:rPr lang="en-US" b="1" dirty="0">
                <a:solidFill>
                  <a:srgbClr val="FF0000"/>
                </a:solidFill>
              </a:rPr>
              <a:t>0</a:t>
            </a:r>
          </a:p>
        </p:txBody>
      </p:sp>
      <p:sp>
        <p:nvSpPr>
          <p:cNvPr id="32" name="Oval 31">
            <a:extLst>
              <a:ext uri="{FF2B5EF4-FFF2-40B4-BE49-F238E27FC236}">
                <a16:creationId xmlns:a16="http://schemas.microsoft.com/office/drawing/2014/main" id="{2BFBFD2E-2163-475D-8DD6-DD49F67A3999}"/>
              </a:ext>
            </a:extLst>
          </p:cNvPr>
          <p:cNvSpPr/>
          <p:nvPr/>
        </p:nvSpPr>
        <p:spPr>
          <a:xfrm>
            <a:off x="6401235" y="5031686"/>
            <a:ext cx="360040" cy="4388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4" name="Straight Arrow Connector 33">
            <a:extLst>
              <a:ext uri="{FF2B5EF4-FFF2-40B4-BE49-F238E27FC236}">
                <a16:creationId xmlns:a16="http://schemas.microsoft.com/office/drawing/2014/main" id="{55F09ADC-D654-4106-844B-4870AA690F4A}"/>
              </a:ext>
            </a:extLst>
          </p:cNvPr>
          <p:cNvCxnSpPr>
            <a:cxnSpLocks/>
            <a:stCxn id="6" idx="2"/>
            <a:endCxn id="9" idx="7"/>
          </p:cNvCxnSpPr>
          <p:nvPr/>
        </p:nvCxnSpPr>
        <p:spPr>
          <a:xfrm flipH="1">
            <a:off x="6020224" y="2653686"/>
            <a:ext cx="457426" cy="3940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B31CDE7-C62B-4AFB-8EDB-0FBE171EDB1B}"/>
              </a:ext>
            </a:extLst>
          </p:cNvPr>
          <p:cNvCxnSpPr>
            <a:cxnSpLocks/>
            <a:stCxn id="6" idx="6"/>
            <a:endCxn id="10" idx="1"/>
          </p:cNvCxnSpPr>
          <p:nvPr/>
        </p:nvCxnSpPr>
        <p:spPr>
          <a:xfrm>
            <a:off x="6837690" y="2653686"/>
            <a:ext cx="531801" cy="482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2E86002-A0D0-42DF-A43C-284C96CE7D89}"/>
              </a:ext>
            </a:extLst>
          </p:cNvPr>
          <p:cNvCxnSpPr>
            <a:cxnSpLocks/>
            <a:stCxn id="9" idx="4"/>
            <a:endCxn id="7" idx="0"/>
          </p:cNvCxnSpPr>
          <p:nvPr/>
        </p:nvCxnSpPr>
        <p:spPr>
          <a:xfrm flipH="1">
            <a:off x="5565496" y="3422349"/>
            <a:ext cx="327435" cy="544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F0BE7DB-69DC-46C1-9071-F2E110126B22}"/>
              </a:ext>
            </a:extLst>
          </p:cNvPr>
          <p:cNvCxnSpPr>
            <a:cxnSpLocks/>
            <a:stCxn id="7" idx="7"/>
            <a:endCxn id="10" idx="2"/>
          </p:cNvCxnSpPr>
          <p:nvPr/>
        </p:nvCxnSpPr>
        <p:spPr>
          <a:xfrm flipV="1">
            <a:off x="5692789" y="3291078"/>
            <a:ext cx="1623975" cy="739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189CABF-42FA-4477-842A-78C1E0924757}"/>
              </a:ext>
            </a:extLst>
          </p:cNvPr>
          <p:cNvCxnSpPr>
            <a:stCxn id="7" idx="5"/>
            <a:endCxn id="32" idx="1"/>
          </p:cNvCxnSpPr>
          <p:nvPr/>
        </p:nvCxnSpPr>
        <p:spPr>
          <a:xfrm>
            <a:off x="5692789" y="4341138"/>
            <a:ext cx="761173" cy="754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2BAC8C8E-8225-41D2-BEF6-F566E26375BB}"/>
              </a:ext>
            </a:extLst>
          </p:cNvPr>
          <p:cNvCxnSpPr>
            <a:cxnSpLocks/>
            <a:stCxn id="10" idx="3"/>
            <a:endCxn id="32" idx="0"/>
          </p:cNvCxnSpPr>
          <p:nvPr/>
        </p:nvCxnSpPr>
        <p:spPr>
          <a:xfrm flipH="1">
            <a:off x="6581255" y="3446244"/>
            <a:ext cx="788236" cy="1585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CE154AD-270E-4177-A5BA-94843CFB264E}"/>
              </a:ext>
            </a:extLst>
          </p:cNvPr>
          <p:cNvCxnSpPr>
            <a:cxnSpLocks/>
            <a:stCxn id="8" idx="0"/>
            <a:endCxn id="10" idx="4"/>
          </p:cNvCxnSpPr>
          <p:nvPr/>
        </p:nvCxnSpPr>
        <p:spPr>
          <a:xfrm flipH="1" flipV="1">
            <a:off x="7496784" y="3510516"/>
            <a:ext cx="364498" cy="8616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85BF0885-AF7A-45D7-8036-886E8697AD70}"/>
              </a:ext>
            </a:extLst>
          </p:cNvPr>
          <p:cNvCxnSpPr>
            <a:cxnSpLocks/>
            <a:stCxn id="32" idx="7"/>
            <a:endCxn id="8" idx="2"/>
          </p:cNvCxnSpPr>
          <p:nvPr/>
        </p:nvCxnSpPr>
        <p:spPr>
          <a:xfrm flipV="1">
            <a:off x="6708548" y="4591620"/>
            <a:ext cx="972714" cy="5043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77B9DE80-49A4-43D0-A95E-CDA20E5477DA}"/>
              </a:ext>
            </a:extLst>
          </p:cNvPr>
          <p:cNvSpPr txBox="1"/>
          <p:nvPr/>
        </p:nvSpPr>
        <p:spPr>
          <a:xfrm>
            <a:off x="5943848" y="2506874"/>
            <a:ext cx="300082" cy="369332"/>
          </a:xfrm>
          <a:prstGeom prst="rect">
            <a:avLst/>
          </a:prstGeom>
          <a:noFill/>
        </p:spPr>
        <p:txBody>
          <a:bodyPr wrap="square" rtlCol="0">
            <a:spAutoFit/>
          </a:bodyPr>
          <a:lstStyle/>
          <a:p>
            <a:r>
              <a:rPr lang="en-US" dirty="0"/>
              <a:t>8</a:t>
            </a:r>
          </a:p>
        </p:txBody>
      </p:sp>
      <p:sp>
        <p:nvSpPr>
          <p:cNvPr id="51" name="TextBox 50">
            <a:extLst>
              <a:ext uri="{FF2B5EF4-FFF2-40B4-BE49-F238E27FC236}">
                <a16:creationId xmlns:a16="http://schemas.microsoft.com/office/drawing/2014/main" id="{A6CBA842-063E-46FA-B9C1-CF53ECDAD28D}"/>
              </a:ext>
            </a:extLst>
          </p:cNvPr>
          <p:cNvSpPr txBox="1"/>
          <p:nvPr/>
        </p:nvSpPr>
        <p:spPr>
          <a:xfrm>
            <a:off x="6281106" y="3275178"/>
            <a:ext cx="467462"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1C0474C7-EA46-402C-A968-2C4BF425B272}"/>
              </a:ext>
            </a:extLst>
          </p:cNvPr>
          <p:cNvSpPr txBox="1"/>
          <p:nvPr/>
        </p:nvSpPr>
        <p:spPr>
          <a:xfrm>
            <a:off x="5401873" y="3412535"/>
            <a:ext cx="300082" cy="369332"/>
          </a:xfrm>
          <a:prstGeom prst="rect">
            <a:avLst/>
          </a:prstGeom>
          <a:noFill/>
        </p:spPr>
        <p:txBody>
          <a:bodyPr wrap="square" rtlCol="0">
            <a:spAutoFit/>
          </a:bodyPr>
          <a:lstStyle/>
          <a:p>
            <a:r>
              <a:rPr lang="en-US" dirty="0"/>
              <a:t>1</a:t>
            </a:r>
          </a:p>
        </p:txBody>
      </p:sp>
      <p:sp>
        <p:nvSpPr>
          <p:cNvPr id="53" name="TextBox 52">
            <a:extLst>
              <a:ext uri="{FF2B5EF4-FFF2-40B4-BE49-F238E27FC236}">
                <a16:creationId xmlns:a16="http://schemas.microsoft.com/office/drawing/2014/main" id="{FE27A3B9-6387-44CC-985A-36F3092F9DAE}"/>
              </a:ext>
            </a:extLst>
          </p:cNvPr>
          <p:cNvSpPr txBox="1"/>
          <p:nvPr/>
        </p:nvSpPr>
        <p:spPr>
          <a:xfrm>
            <a:off x="5667446" y="4744453"/>
            <a:ext cx="467462" cy="369332"/>
          </a:xfrm>
          <a:prstGeom prst="rect">
            <a:avLst/>
          </a:prstGeom>
          <a:noFill/>
        </p:spPr>
        <p:txBody>
          <a:bodyPr wrap="square" rtlCol="0">
            <a:spAutoFit/>
          </a:bodyPr>
          <a:lstStyle/>
          <a:p>
            <a:r>
              <a:rPr lang="en-US" dirty="0"/>
              <a:t>-1</a:t>
            </a:r>
          </a:p>
        </p:txBody>
      </p:sp>
      <p:sp>
        <p:nvSpPr>
          <p:cNvPr id="54" name="TextBox 53">
            <a:extLst>
              <a:ext uri="{FF2B5EF4-FFF2-40B4-BE49-F238E27FC236}">
                <a16:creationId xmlns:a16="http://schemas.microsoft.com/office/drawing/2014/main" id="{4A8BAFBF-92D5-4EA2-8BF5-846FAF77F175}"/>
              </a:ext>
            </a:extLst>
          </p:cNvPr>
          <p:cNvSpPr txBox="1"/>
          <p:nvPr/>
        </p:nvSpPr>
        <p:spPr>
          <a:xfrm>
            <a:off x="7717755" y="3741343"/>
            <a:ext cx="300082" cy="369332"/>
          </a:xfrm>
          <a:prstGeom prst="rect">
            <a:avLst/>
          </a:prstGeom>
          <a:noFill/>
        </p:spPr>
        <p:txBody>
          <a:bodyPr wrap="square" rtlCol="0">
            <a:spAutoFit/>
          </a:bodyPr>
          <a:lstStyle/>
          <a:p>
            <a:r>
              <a:rPr lang="en-US" dirty="0"/>
              <a:t>1</a:t>
            </a:r>
          </a:p>
        </p:txBody>
      </p:sp>
      <p:sp>
        <p:nvSpPr>
          <p:cNvPr id="55" name="TextBox 54">
            <a:extLst>
              <a:ext uri="{FF2B5EF4-FFF2-40B4-BE49-F238E27FC236}">
                <a16:creationId xmlns:a16="http://schemas.microsoft.com/office/drawing/2014/main" id="{3F757431-97A0-4F2F-B827-599441F6EBF2}"/>
              </a:ext>
            </a:extLst>
          </p:cNvPr>
          <p:cNvSpPr txBox="1"/>
          <p:nvPr/>
        </p:nvSpPr>
        <p:spPr>
          <a:xfrm>
            <a:off x="7055686" y="4876838"/>
            <a:ext cx="467462" cy="369332"/>
          </a:xfrm>
          <a:prstGeom prst="rect">
            <a:avLst/>
          </a:prstGeom>
          <a:noFill/>
        </p:spPr>
        <p:txBody>
          <a:bodyPr wrap="square" rtlCol="0">
            <a:spAutoFit/>
          </a:bodyPr>
          <a:lstStyle/>
          <a:p>
            <a:r>
              <a:rPr lang="en-US" dirty="0"/>
              <a:t>-2</a:t>
            </a:r>
          </a:p>
        </p:txBody>
      </p:sp>
      <p:sp>
        <p:nvSpPr>
          <p:cNvPr id="63" name="TextBox 62">
            <a:extLst>
              <a:ext uri="{FF2B5EF4-FFF2-40B4-BE49-F238E27FC236}">
                <a16:creationId xmlns:a16="http://schemas.microsoft.com/office/drawing/2014/main" id="{0CF6057F-690C-4DDD-9B94-59333492E7F4}"/>
              </a:ext>
            </a:extLst>
          </p:cNvPr>
          <p:cNvSpPr txBox="1"/>
          <p:nvPr/>
        </p:nvSpPr>
        <p:spPr>
          <a:xfrm>
            <a:off x="5368780" y="2912891"/>
            <a:ext cx="553559" cy="369332"/>
          </a:xfrm>
          <a:prstGeom prst="rect">
            <a:avLst/>
          </a:prstGeom>
          <a:noFill/>
        </p:spPr>
        <p:txBody>
          <a:bodyPr wrap="square" rtlCol="0">
            <a:spAutoFit/>
          </a:bodyPr>
          <a:lstStyle/>
          <a:p>
            <a:r>
              <a:rPr lang="en-US" b="1" dirty="0">
                <a:solidFill>
                  <a:srgbClr val="FF0000"/>
                </a:solidFill>
              </a:rPr>
              <a:t>8</a:t>
            </a:r>
          </a:p>
        </p:txBody>
      </p:sp>
      <p:sp>
        <p:nvSpPr>
          <p:cNvPr id="71" name="TextBox 70">
            <a:extLst>
              <a:ext uri="{FF2B5EF4-FFF2-40B4-BE49-F238E27FC236}">
                <a16:creationId xmlns:a16="http://schemas.microsoft.com/office/drawing/2014/main" id="{B2334CDC-68FB-434A-8609-687E5AE3DD56}"/>
              </a:ext>
            </a:extLst>
          </p:cNvPr>
          <p:cNvSpPr txBox="1"/>
          <p:nvPr/>
        </p:nvSpPr>
        <p:spPr>
          <a:xfrm>
            <a:off x="5310975" y="4448759"/>
            <a:ext cx="553559" cy="369332"/>
          </a:xfrm>
          <a:prstGeom prst="rect">
            <a:avLst/>
          </a:prstGeom>
          <a:noFill/>
        </p:spPr>
        <p:txBody>
          <a:bodyPr wrap="square" rtlCol="0">
            <a:spAutoFit/>
          </a:bodyPr>
          <a:lstStyle/>
          <a:p>
            <a:r>
              <a:rPr lang="en-US" b="1" dirty="0">
                <a:solidFill>
                  <a:srgbClr val="FF0000"/>
                </a:solidFill>
              </a:rPr>
              <a:t>9</a:t>
            </a:r>
          </a:p>
        </p:txBody>
      </p:sp>
      <p:sp>
        <p:nvSpPr>
          <p:cNvPr id="44" name="TextBox 43">
            <a:extLst>
              <a:ext uri="{FF2B5EF4-FFF2-40B4-BE49-F238E27FC236}">
                <a16:creationId xmlns:a16="http://schemas.microsoft.com/office/drawing/2014/main" id="{1A0A1B79-8DF2-43D6-9999-7241FE885F0B}"/>
              </a:ext>
            </a:extLst>
          </p:cNvPr>
          <p:cNvSpPr txBox="1"/>
          <p:nvPr/>
        </p:nvSpPr>
        <p:spPr>
          <a:xfrm>
            <a:off x="7676804" y="3045443"/>
            <a:ext cx="553559" cy="369332"/>
          </a:xfrm>
          <a:prstGeom prst="rect">
            <a:avLst/>
          </a:prstGeom>
          <a:noFill/>
        </p:spPr>
        <p:txBody>
          <a:bodyPr wrap="square" rtlCol="0">
            <a:spAutoFit/>
          </a:bodyPr>
          <a:lstStyle/>
          <a:p>
            <a:r>
              <a:rPr lang="en-US" b="1" dirty="0">
                <a:solidFill>
                  <a:srgbClr val="FF0000"/>
                </a:solidFill>
              </a:rPr>
              <a:t>5</a:t>
            </a:r>
          </a:p>
        </p:txBody>
      </p:sp>
      <p:sp>
        <p:nvSpPr>
          <p:cNvPr id="61" name="TextBox 60">
            <a:extLst>
              <a:ext uri="{FF2B5EF4-FFF2-40B4-BE49-F238E27FC236}">
                <a16:creationId xmlns:a16="http://schemas.microsoft.com/office/drawing/2014/main" id="{03C0D3A8-1B79-45E7-B0BB-31E491446F23}"/>
              </a:ext>
            </a:extLst>
          </p:cNvPr>
          <p:cNvSpPr txBox="1"/>
          <p:nvPr/>
        </p:nvSpPr>
        <p:spPr>
          <a:xfrm>
            <a:off x="6514837" y="5552963"/>
            <a:ext cx="553559" cy="369332"/>
          </a:xfrm>
          <a:prstGeom prst="rect">
            <a:avLst/>
          </a:prstGeom>
          <a:noFill/>
        </p:spPr>
        <p:txBody>
          <a:bodyPr wrap="square" rtlCol="0">
            <a:spAutoFit/>
          </a:bodyPr>
          <a:lstStyle/>
          <a:p>
            <a:r>
              <a:rPr lang="en-US" b="1" dirty="0">
                <a:solidFill>
                  <a:srgbClr val="FF0000"/>
                </a:solidFill>
              </a:rPr>
              <a:t>7</a:t>
            </a:r>
          </a:p>
        </p:txBody>
      </p:sp>
      <p:sp>
        <p:nvSpPr>
          <p:cNvPr id="57" name="TextBox 56">
            <a:extLst>
              <a:ext uri="{FF2B5EF4-FFF2-40B4-BE49-F238E27FC236}">
                <a16:creationId xmlns:a16="http://schemas.microsoft.com/office/drawing/2014/main" id="{A93C5CCC-2BDE-44A6-ABA6-207A7DCD7564}"/>
              </a:ext>
            </a:extLst>
          </p:cNvPr>
          <p:cNvSpPr txBox="1"/>
          <p:nvPr/>
        </p:nvSpPr>
        <p:spPr>
          <a:xfrm>
            <a:off x="7940526" y="4911292"/>
            <a:ext cx="553559" cy="369332"/>
          </a:xfrm>
          <a:prstGeom prst="rect">
            <a:avLst/>
          </a:prstGeom>
          <a:noFill/>
        </p:spPr>
        <p:txBody>
          <a:bodyPr wrap="square" rtlCol="0">
            <a:spAutoFit/>
          </a:bodyPr>
          <a:lstStyle/>
          <a:p>
            <a:r>
              <a:rPr lang="en-US" b="1" dirty="0">
                <a:solidFill>
                  <a:srgbClr val="FF0000"/>
                </a:solidFill>
              </a:rPr>
              <a:t>5</a:t>
            </a:r>
          </a:p>
        </p:txBody>
      </p:sp>
      <p:pic>
        <p:nvPicPr>
          <p:cNvPr id="4" name="Picture 3">
            <a:extLst>
              <a:ext uri="{FF2B5EF4-FFF2-40B4-BE49-F238E27FC236}">
                <a16:creationId xmlns:a16="http://schemas.microsoft.com/office/drawing/2014/main" id="{AA3D41A9-B4AB-4CC2-992D-59F2420F4212}"/>
              </a:ext>
            </a:extLst>
          </p:cNvPr>
          <p:cNvPicPr>
            <a:picLocks noChangeAspect="1"/>
          </p:cNvPicPr>
          <p:nvPr/>
        </p:nvPicPr>
        <p:blipFill>
          <a:blip r:embed="rId3"/>
          <a:stretch>
            <a:fillRect/>
          </a:stretch>
        </p:blipFill>
        <p:spPr>
          <a:xfrm>
            <a:off x="416959" y="2058562"/>
            <a:ext cx="5105400" cy="866775"/>
          </a:xfrm>
          <a:prstGeom prst="rect">
            <a:avLst/>
          </a:prstGeom>
        </p:spPr>
      </p:pic>
      <p:cxnSp>
        <p:nvCxnSpPr>
          <p:cNvPr id="12" name="Straight Arrow Connector 11">
            <a:extLst>
              <a:ext uri="{FF2B5EF4-FFF2-40B4-BE49-F238E27FC236}">
                <a16:creationId xmlns:a16="http://schemas.microsoft.com/office/drawing/2014/main" id="{00871602-8191-484C-A422-0D56DE4F6FAB}"/>
              </a:ext>
            </a:extLst>
          </p:cNvPr>
          <p:cNvCxnSpPr>
            <a:stCxn id="6" idx="6"/>
            <a:endCxn id="10" idx="1"/>
          </p:cNvCxnSpPr>
          <p:nvPr/>
        </p:nvCxnSpPr>
        <p:spPr>
          <a:xfrm>
            <a:off x="6837690" y="2653686"/>
            <a:ext cx="531801" cy="48222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4D9EDFBE-7262-4A6D-9BBD-CD088305317B}"/>
              </a:ext>
            </a:extLst>
          </p:cNvPr>
          <p:cNvCxnSpPr>
            <a:stCxn id="10" idx="3"/>
            <a:endCxn id="32" idx="0"/>
          </p:cNvCxnSpPr>
          <p:nvPr/>
        </p:nvCxnSpPr>
        <p:spPr>
          <a:xfrm flipH="1">
            <a:off x="6581255" y="3446244"/>
            <a:ext cx="788236" cy="1585442"/>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D4B4CC20-E1E6-4319-A64B-A223FB124F05}"/>
              </a:ext>
            </a:extLst>
          </p:cNvPr>
          <p:cNvCxnSpPr>
            <a:stCxn id="8" idx="0"/>
            <a:endCxn id="10" idx="4"/>
          </p:cNvCxnSpPr>
          <p:nvPr/>
        </p:nvCxnSpPr>
        <p:spPr>
          <a:xfrm flipH="1" flipV="1">
            <a:off x="7496784" y="3510516"/>
            <a:ext cx="364498" cy="86166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01702A2C-8B58-4C92-A36C-915A0AA5FCD2}"/>
              </a:ext>
            </a:extLst>
          </p:cNvPr>
          <p:cNvCxnSpPr>
            <a:stCxn id="32" idx="7"/>
            <a:endCxn id="8" idx="2"/>
          </p:cNvCxnSpPr>
          <p:nvPr/>
        </p:nvCxnSpPr>
        <p:spPr>
          <a:xfrm flipV="1">
            <a:off x="6708548" y="4591620"/>
            <a:ext cx="972714" cy="50433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ADBD292-7F65-43E7-8534-C1360B7B3958}"/>
              </a:ext>
            </a:extLst>
          </p:cNvPr>
          <p:cNvCxnSpPr>
            <a:stCxn id="7" idx="7"/>
            <a:endCxn id="10" idx="2"/>
          </p:cNvCxnSpPr>
          <p:nvPr/>
        </p:nvCxnSpPr>
        <p:spPr>
          <a:xfrm flipV="1">
            <a:off x="5692789" y="3291078"/>
            <a:ext cx="1623975" cy="739727"/>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92F3E900-2A64-4746-B2C3-8B332D785452}"/>
              </a:ext>
            </a:extLst>
          </p:cNvPr>
          <p:cNvCxnSpPr>
            <a:stCxn id="7" idx="5"/>
            <a:endCxn id="32" idx="1"/>
          </p:cNvCxnSpPr>
          <p:nvPr/>
        </p:nvCxnSpPr>
        <p:spPr>
          <a:xfrm>
            <a:off x="5692789" y="4341138"/>
            <a:ext cx="761173" cy="75482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C7C74803-9812-4E9A-90EC-500C3031CDE5}"/>
              </a:ext>
            </a:extLst>
          </p:cNvPr>
          <p:cNvCxnSpPr>
            <a:stCxn id="9" idx="4"/>
            <a:endCxn id="7" idx="0"/>
          </p:cNvCxnSpPr>
          <p:nvPr/>
        </p:nvCxnSpPr>
        <p:spPr>
          <a:xfrm flipH="1">
            <a:off x="5565496" y="3422349"/>
            <a:ext cx="327435" cy="54418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FC5A49A-95BD-4CE5-8136-C1B70757541E}"/>
              </a:ext>
            </a:extLst>
          </p:cNvPr>
          <p:cNvCxnSpPr>
            <a:endCxn id="9" idx="7"/>
          </p:cNvCxnSpPr>
          <p:nvPr/>
        </p:nvCxnSpPr>
        <p:spPr>
          <a:xfrm flipH="1">
            <a:off x="6020224" y="2653686"/>
            <a:ext cx="457426" cy="39405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8656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 2</a:t>
            </a:r>
          </a:p>
          <a:p>
            <a:pPr marL="0" indent="0">
              <a:buNone/>
            </a:pPr>
            <a:r>
              <a:rPr lang="en-US" sz="2000" b="1" dirty="0"/>
              <a:t>Find the shortest paths starting from vertex r</a:t>
            </a:r>
          </a:p>
          <a:p>
            <a:pPr marL="0" indent="0">
              <a:buNone/>
            </a:pPr>
            <a:endParaRPr lang="en-US" sz="2000" dirty="0"/>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73</a:t>
            </a:fld>
            <a:endParaRPr lang="fr-FR"/>
          </a:p>
        </p:txBody>
      </p:sp>
      <p:pic>
        <p:nvPicPr>
          <p:cNvPr id="4" name="Picture 3">
            <a:extLst>
              <a:ext uri="{FF2B5EF4-FFF2-40B4-BE49-F238E27FC236}">
                <a16:creationId xmlns:a16="http://schemas.microsoft.com/office/drawing/2014/main" id="{32856F84-8AD6-49DA-8B98-13209D2DB138}"/>
              </a:ext>
            </a:extLst>
          </p:cNvPr>
          <p:cNvPicPr>
            <a:picLocks noChangeAspect="1"/>
          </p:cNvPicPr>
          <p:nvPr/>
        </p:nvPicPr>
        <p:blipFill>
          <a:blip r:embed="rId3"/>
          <a:stretch>
            <a:fillRect/>
          </a:stretch>
        </p:blipFill>
        <p:spPr>
          <a:xfrm>
            <a:off x="899592" y="2032547"/>
            <a:ext cx="3384376" cy="4098797"/>
          </a:xfrm>
          <a:prstGeom prst="rect">
            <a:avLst/>
          </a:prstGeom>
        </p:spPr>
      </p:pic>
    </p:spTree>
    <p:extLst>
      <p:ext uri="{BB962C8B-B14F-4D97-AF65-F5344CB8AC3E}">
        <p14:creationId xmlns:p14="http://schemas.microsoft.com/office/powerpoint/2010/main" val="3681315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b="1" dirty="0"/>
              <a:t>Example 2</a:t>
            </a:r>
          </a:p>
          <a:p>
            <a:pPr marL="0" indent="0">
              <a:buNone/>
            </a:pPr>
            <a:r>
              <a:rPr lang="en-US" sz="2000" b="1" dirty="0"/>
              <a:t>Find the shortest paths starting from vertex r</a:t>
            </a:r>
          </a:p>
          <a:p>
            <a:pPr marL="0" indent="0">
              <a:buNone/>
            </a:pPr>
            <a:r>
              <a:rPr lang="en-US" sz="2000" b="1" dirty="0"/>
              <a:t>Initialization</a:t>
            </a:r>
          </a:p>
          <a:p>
            <a:pPr marL="0" indent="0">
              <a:buNone/>
            </a:pPr>
            <a:endParaRPr lang="en-US" sz="2000" dirty="0"/>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74</a:t>
            </a:fld>
            <a:endParaRPr lang="fr-FR"/>
          </a:p>
        </p:txBody>
      </p:sp>
      <p:pic>
        <p:nvPicPr>
          <p:cNvPr id="12" name="Picture 11">
            <a:extLst>
              <a:ext uri="{FF2B5EF4-FFF2-40B4-BE49-F238E27FC236}">
                <a16:creationId xmlns:a16="http://schemas.microsoft.com/office/drawing/2014/main" id="{AE12CEA3-B07C-46DB-B5B8-B83FDE5610C4}"/>
              </a:ext>
            </a:extLst>
          </p:cNvPr>
          <p:cNvPicPr>
            <a:picLocks noChangeAspect="1"/>
          </p:cNvPicPr>
          <p:nvPr/>
        </p:nvPicPr>
        <p:blipFill>
          <a:blip r:embed="rId3"/>
          <a:stretch>
            <a:fillRect/>
          </a:stretch>
        </p:blipFill>
        <p:spPr>
          <a:xfrm>
            <a:off x="3635896" y="2077873"/>
            <a:ext cx="3967592" cy="4081650"/>
          </a:xfrm>
          <a:prstGeom prst="rect">
            <a:avLst/>
          </a:prstGeom>
        </p:spPr>
      </p:pic>
    </p:spTree>
    <p:extLst>
      <p:ext uri="{BB962C8B-B14F-4D97-AF65-F5344CB8AC3E}">
        <p14:creationId xmlns:p14="http://schemas.microsoft.com/office/powerpoint/2010/main" val="40576944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dirty="0"/>
              <a:t>Exercise 1</a:t>
            </a:r>
          </a:p>
          <a:p>
            <a:pPr marL="0" indent="0">
              <a:buNone/>
            </a:pPr>
            <a:r>
              <a:rPr lang="en-US" sz="2000" dirty="0"/>
              <a:t>Find the shortest path between a and all the other vertices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75</a:t>
            </a:fld>
            <a:endParaRPr lang="fr-FR"/>
          </a:p>
        </p:txBody>
      </p:sp>
      <p:sp>
        <p:nvSpPr>
          <p:cNvPr id="6" name="Oval 5">
            <a:extLst>
              <a:ext uri="{FF2B5EF4-FFF2-40B4-BE49-F238E27FC236}">
                <a16:creationId xmlns:a16="http://schemas.microsoft.com/office/drawing/2014/main" id="{21358F7F-733E-4359-98E8-4559D500431F}"/>
              </a:ext>
            </a:extLst>
          </p:cNvPr>
          <p:cNvSpPr/>
          <p:nvPr/>
        </p:nvSpPr>
        <p:spPr>
          <a:xfrm>
            <a:off x="1331640" y="3468641"/>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a:extLst>
              <a:ext uri="{FF2B5EF4-FFF2-40B4-BE49-F238E27FC236}">
                <a16:creationId xmlns:a16="http://schemas.microsoft.com/office/drawing/2014/main" id="{786893EE-D673-4EBE-ABB1-401BB4F9B3C0}"/>
              </a:ext>
            </a:extLst>
          </p:cNvPr>
          <p:cNvSpPr/>
          <p:nvPr/>
        </p:nvSpPr>
        <p:spPr>
          <a:xfrm>
            <a:off x="2123728" y="2564904"/>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a:extLst>
              <a:ext uri="{FF2B5EF4-FFF2-40B4-BE49-F238E27FC236}">
                <a16:creationId xmlns:a16="http://schemas.microsoft.com/office/drawing/2014/main" id="{CE3C22D1-F100-4C4B-A2FC-E8078E42E86A}"/>
              </a:ext>
            </a:extLst>
          </p:cNvPr>
          <p:cNvSpPr/>
          <p:nvPr/>
        </p:nvSpPr>
        <p:spPr>
          <a:xfrm>
            <a:off x="2125504" y="4221088"/>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a:extLst>
              <a:ext uri="{FF2B5EF4-FFF2-40B4-BE49-F238E27FC236}">
                <a16:creationId xmlns:a16="http://schemas.microsoft.com/office/drawing/2014/main" id="{DDECEFF8-D187-4A4B-957B-FC80F74A1385}"/>
              </a:ext>
            </a:extLst>
          </p:cNvPr>
          <p:cNvSpPr/>
          <p:nvPr/>
        </p:nvSpPr>
        <p:spPr>
          <a:xfrm>
            <a:off x="3800484" y="2564904"/>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a:extLst>
              <a:ext uri="{FF2B5EF4-FFF2-40B4-BE49-F238E27FC236}">
                <a16:creationId xmlns:a16="http://schemas.microsoft.com/office/drawing/2014/main" id="{FD5AB255-93ED-4464-86EF-E36B3231C039}"/>
              </a:ext>
            </a:extLst>
          </p:cNvPr>
          <p:cNvSpPr/>
          <p:nvPr/>
        </p:nvSpPr>
        <p:spPr>
          <a:xfrm>
            <a:off x="3800484" y="4204881"/>
            <a:ext cx="360040" cy="43887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cxnSp>
        <p:nvCxnSpPr>
          <p:cNvPr id="11" name="Straight Arrow Connector 10">
            <a:extLst>
              <a:ext uri="{FF2B5EF4-FFF2-40B4-BE49-F238E27FC236}">
                <a16:creationId xmlns:a16="http://schemas.microsoft.com/office/drawing/2014/main" id="{AA959D22-9D3C-4004-814D-A36877C54D48}"/>
              </a:ext>
            </a:extLst>
          </p:cNvPr>
          <p:cNvCxnSpPr>
            <a:stCxn id="6" idx="7"/>
          </p:cNvCxnSpPr>
          <p:nvPr/>
        </p:nvCxnSpPr>
        <p:spPr>
          <a:xfrm flipV="1">
            <a:off x="1638953" y="2784342"/>
            <a:ext cx="484775" cy="7485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D5F2F6F9-4C1C-4F1C-AB82-286E3E523BD9}"/>
              </a:ext>
            </a:extLst>
          </p:cNvPr>
          <p:cNvCxnSpPr>
            <a:stCxn id="6" idx="5"/>
            <a:endCxn id="8" idx="1"/>
          </p:cNvCxnSpPr>
          <p:nvPr/>
        </p:nvCxnSpPr>
        <p:spPr>
          <a:xfrm>
            <a:off x="1638953" y="3843246"/>
            <a:ext cx="539278" cy="442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443E6C4A-60CC-4CD3-93EB-FAA3007C433B}"/>
              </a:ext>
            </a:extLst>
          </p:cNvPr>
          <p:cNvCxnSpPr>
            <a:stCxn id="7" idx="4"/>
            <a:endCxn id="8" idx="0"/>
          </p:cNvCxnSpPr>
          <p:nvPr/>
        </p:nvCxnSpPr>
        <p:spPr>
          <a:xfrm>
            <a:off x="2303748" y="3003781"/>
            <a:ext cx="1776" cy="12173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DF8EBED-5BA5-4C1E-9DC5-BDE035A84195}"/>
              </a:ext>
            </a:extLst>
          </p:cNvPr>
          <p:cNvCxnSpPr>
            <a:stCxn id="7" idx="7"/>
            <a:endCxn id="9" idx="1"/>
          </p:cNvCxnSpPr>
          <p:nvPr/>
        </p:nvCxnSpPr>
        <p:spPr>
          <a:xfrm>
            <a:off x="2431041" y="2629176"/>
            <a:ext cx="14221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5152F823-FBE7-438A-BD69-09B2F68C3DF4}"/>
              </a:ext>
            </a:extLst>
          </p:cNvPr>
          <p:cNvCxnSpPr>
            <a:stCxn id="9" idx="3"/>
            <a:endCxn id="7" idx="5"/>
          </p:cNvCxnSpPr>
          <p:nvPr/>
        </p:nvCxnSpPr>
        <p:spPr>
          <a:xfrm flipH="1">
            <a:off x="2431041" y="2939509"/>
            <a:ext cx="14221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5FE0864-6F26-4594-90B0-E855E8288BDD}"/>
              </a:ext>
            </a:extLst>
          </p:cNvPr>
          <p:cNvCxnSpPr>
            <a:stCxn id="8" idx="6"/>
          </p:cNvCxnSpPr>
          <p:nvPr/>
        </p:nvCxnSpPr>
        <p:spPr>
          <a:xfrm flipV="1">
            <a:off x="2485544" y="4440526"/>
            <a:ext cx="131494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8C508E9-6354-47DD-9D57-B057E21B54E5}"/>
              </a:ext>
            </a:extLst>
          </p:cNvPr>
          <p:cNvCxnSpPr>
            <a:stCxn id="7" idx="5"/>
            <a:endCxn id="10" idx="1"/>
          </p:cNvCxnSpPr>
          <p:nvPr/>
        </p:nvCxnSpPr>
        <p:spPr>
          <a:xfrm>
            <a:off x="2431041" y="2939509"/>
            <a:ext cx="1422170" cy="13296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11A2D74-B82F-41DD-BD1E-AC6F08F88EA9}"/>
              </a:ext>
            </a:extLst>
          </p:cNvPr>
          <p:cNvCxnSpPr>
            <a:stCxn id="8" idx="7"/>
            <a:endCxn id="9" idx="4"/>
          </p:cNvCxnSpPr>
          <p:nvPr/>
        </p:nvCxnSpPr>
        <p:spPr>
          <a:xfrm flipV="1">
            <a:off x="2432817" y="3003781"/>
            <a:ext cx="1547687" cy="1281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849980B7-1FB2-4B7E-932B-EA41FF8F3107}"/>
              </a:ext>
            </a:extLst>
          </p:cNvPr>
          <p:cNvCxnSpPr>
            <a:stCxn id="10" idx="0"/>
          </p:cNvCxnSpPr>
          <p:nvPr/>
        </p:nvCxnSpPr>
        <p:spPr>
          <a:xfrm flipH="1" flipV="1">
            <a:off x="3978728" y="3027813"/>
            <a:ext cx="1776" cy="11770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70CB70C1-B9E2-44C0-9355-F959547D107B}"/>
              </a:ext>
            </a:extLst>
          </p:cNvPr>
          <p:cNvSpPr txBox="1"/>
          <p:nvPr/>
        </p:nvSpPr>
        <p:spPr>
          <a:xfrm>
            <a:off x="1448899" y="2864243"/>
            <a:ext cx="467462" cy="369332"/>
          </a:xfrm>
          <a:prstGeom prst="rect">
            <a:avLst/>
          </a:prstGeom>
          <a:noFill/>
        </p:spPr>
        <p:txBody>
          <a:bodyPr wrap="square" rtlCol="0">
            <a:spAutoFit/>
          </a:bodyPr>
          <a:lstStyle/>
          <a:p>
            <a:r>
              <a:rPr lang="en-US" dirty="0"/>
              <a:t>6</a:t>
            </a:r>
          </a:p>
        </p:txBody>
      </p:sp>
      <p:sp>
        <p:nvSpPr>
          <p:cNvPr id="30" name="TextBox 29">
            <a:extLst>
              <a:ext uri="{FF2B5EF4-FFF2-40B4-BE49-F238E27FC236}">
                <a16:creationId xmlns:a16="http://schemas.microsoft.com/office/drawing/2014/main" id="{C7BC90CC-30F5-45E2-BBBC-F4CA03D8E0DD}"/>
              </a:ext>
            </a:extLst>
          </p:cNvPr>
          <p:cNvSpPr txBox="1"/>
          <p:nvPr/>
        </p:nvSpPr>
        <p:spPr>
          <a:xfrm>
            <a:off x="1511660" y="4103636"/>
            <a:ext cx="467462" cy="369332"/>
          </a:xfrm>
          <a:prstGeom prst="rect">
            <a:avLst/>
          </a:prstGeom>
          <a:noFill/>
        </p:spPr>
        <p:txBody>
          <a:bodyPr wrap="square" rtlCol="0">
            <a:spAutoFit/>
          </a:bodyPr>
          <a:lstStyle/>
          <a:p>
            <a:r>
              <a:rPr lang="en-US" dirty="0"/>
              <a:t>7</a:t>
            </a:r>
          </a:p>
        </p:txBody>
      </p:sp>
      <p:sp>
        <p:nvSpPr>
          <p:cNvPr id="31" name="TextBox 30">
            <a:extLst>
              <a:ext uri="{FF2B5EF4-FFF2-40B4-BE49-F238E27FC236}">
                <a16:creationId xmlns:a16="http://schemas.microsoft.com/office/drawing/2014/main" id="{DA5ACC0F-4287-4418-911D-5DF402B053BE}"/>
              </a:ext>
            </a:extLst>
          </p:cNvPr>
          <p:cNvSpPr txBox="1"/>
          <p:nvPr/>
        </p:nvSpPr>
        <p:spPr>
          <a:xfrm>
            <a:off x="1920992" y="3421032"/>
            <a:ext cx="467462" cy="369332"/>
          </a:xfrm>
          <a:prstGeom prst="rect">
            <a:avLst/>
          </a:prstGeom>
          <a:noFill/>
        </p:spPr>
        <p:txBody>
          <a:bodyPr wrap="square" rtlCol="0">
            <a:spAutoFit/>
          </a:bodyPr>
          <a:lstStyle/>
          <a:p>
            <a:r>
              <a:rPr lang="en-US" dirty="0"/>
              <a:t>8</a:t>
            </a:r>
          </a:p>
        </p:txBody>
      </p:sp>
      <p:sp>
        <p:nvSpPr>
          <p:cNvPr id="32" name="TextBox 31">
            <a:extLst>
              <a:ext uri="{FF2B5EF4-FFF2-40B4-BE49-F238E27FC236}">
                <a16:creationId xmlns:a16="http://schemas.microsoft.com/office/drawing/2014/main" id="{B9CDC231-8483-4778-8D97-6838F531D15A}"/>
              </a:ext>
            </a:extLst>
          </p:cNvPr>
          <p:cNvSpPr txBox="1"/>
          <p:nvPr/>
        </p:nvSpPr>
        <p:spPr>
          <a:xfrm>
            <a:off x="2906572" y="2253924"/>
            <a:ext cx="467462" cy="369332"/>
          </a:xfrm>
          <a:prstGeom prst="rect">
            <a:avLst/>
          </a:prstGeom>
          <a:noFill/>
        </p:spPr>
        <p:txBody>
          <a:bodyPr wrap="square" rtlCol="0">
            <a:spAutoFit/>
          </a:bodyPr>
          <a:lstStyle/>
          <a:p>
            <a:r>
              <a:rPr lang="en-US" dirty="0"/>
              <a:t>5</a:t>
            </a:r>
          </a:p>
        </p:txBody>
      </p:sp>
      <p:sp>
        <p:nvSpPr>
          <p:cNvPr id="33" name="TextBox 32">
            <a:extLst>
              <a:ext uri="{FF2B5EF4-FFF2-40B4-BE49-F238E27FC236}">
                <a16:creationId xmlns:a16="http://schemas.microsoft.com/office/drawing/2014/main" id="{2F64D516-CAD3-4906-94AD-273BDB5A355B}"/>
              </a:ext>
            </a:extLst>
          </p:cNvPr>
          <p:cNvSpPr txBox="1"/>
          <p:nvPr/>
        </p:nvSpPr>
        <p:spPr>
          <a:xfrm>
            <a:off x="2973711" y="2973936"/>
            <a:ext cx="467462" cy="369332"/>
          </a:xfrm>
          <a:prstGeom prst="rect">
            <a:avLst/>
          </a:prstGeom>
          <a:noFill/>
        </p:spPr>
        <p:txBody>
          <a:bodyPr wrap="square" rtlCol="0">
            <a:spAutoFit/>
          </a:bodyPr>
          <a:lstStyle/>
          <a:p>
            <a:r>
              <a:rPr lang="en-US" dirty="0"/>
              <a:t>-2</a:t>
            </a:r>
          </a:p>
        </p:txBody>
      </p:sp>
      <p:sp>
        <p:nvSpPr>
          <p:cNvPr id="34" name="TextBox 33">
            <a:extLst>
              <a:ext uri="{FF2B5EF4-FFF2-40B4-BE49-F238E27FC236}">
                <a16:creationId xmlns:a16="http://schemas.microsoft.com/office/drawing/2014/main" id="{A5CDB3BF-C620-4CAD-971F-5576F53D843F}"/>
              </a:ext>
            </a:extLst>
          </p:cNvPr>
          <p:cNvSpPr txBox="1"/>
          <p:nvPr/>
        </p:nvSpPr>
        <p:spPr>
          <a:xfrm>
            <a:off x="4106021" y="3391050"/>
            <a:ext cx="467462" cy="369332"/>
          </a:xfrm>
          <a:prstGeom prst="rect">
            <a:avLst/>
          </a:prstGeom>
          <a:noFill/>
        </p:spPr>
        <p:txBody>
          <a:bodyPr wrap="square" rtlCol="0">
            <a:spAutoFit/>
          </a:bodyPr>
          <a:lstStyle/>
          <a:p>
            <a:r>
              <a:rPr lang="en-US" dirty="0"/>
              <a:t>7</a:t>
            </a:r>
          </a:p>
        </p:txBody>
      </p:sp>
      <p:sp>
        <p:nvSpPr>
          <p:cNvPr id="35" name="TextBox 34">
            <a:extLst>
              <a:ext uri="{FF2B5EF4-FFF2-40B4-BE49-F238E27FC236}">
                <a16:creationId xmlns:a16="http://schemas.microsoft.com/office/drawing/2014/main" id="{1D3200E3-3510-42FA-80A5-DB6F4A853AB6}"/>
              </a:ext>
            </a:extLst>
          </p:cNvPr>
          <p:cNvSpPr txBox="1"/>
          <p:nvPr/>
        </p:nvSpPr>
        <p:spPr>
          <a:xfrm>
            <a:off x="2972480" y="4539571"/>
            <a:ext cx="467462" cy="369332"/>
          </a:xfrm>
          <a:prstGeom prst="rect">
            <a:avLst/>
          </a:prstGeom>
          <a:noFill/>
        </p:spPr>
        <p:txBody>
          <a:bodyPr wrap="square" rtlCol="0">
            <a:spAutoFit/>
          </a:bodyPr>
          <a:lstStyle/>
          <a:p>
            <a:r>
              <a:rPr lang="en-US" dirty="0"/>
              <a:t>9</a:t>
            </a:r>
          </a:p>
        </p:txBody>
      </p:sp>
      <p:sp>
        <p:nvSpPr>
          <p:cNvPr id="36" name="TextBox 35">
            <a:extLst>
              <a:ext uri="{FF2B5EF4-FFF2-40B4-BE49-F238E27FC236}">
                <a16:creationId xmlns:a16="http://schemas.microsoft.com/office/drawing/2014/main" id="{05B83CDD-1E7A-4D5B-9EC4-874648000E6C}"/>
              </a:ext>
            </a:extLst>
          </p:cNvPr>
          <p:cNvSpPr txBox="1"/>
          <p:nvPr/>
        </p:nvSpPr>
        <p:spPr>
          <a:xfrm>
            <a:off x="2489262" y="3722852"/>
            <a:ext cx="467462"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4E455572-C947-41C6-A17F-6ECC78CDD5B3}"/>
              </a:ext>
            </a:extLst>
          </p:cNvPr>
          <p:cNvSpPr txBox="1"/>
          <p:nvPr/>
        </p:nvSpPr>
        <p:spPr>
          <a:xfrm>
            <a:off x="3619480" y="3791953"/>
            <a:ext cx="467462"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184445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2980-72C9-4E63-9324-06308E78A80D}"/>
              </a:ext>
            </a:extLst>
          </p:cNvPr>
          <p:cNvSpPr>
            <a:spLocks noGrp="1"/>
          </p:cNvSpPr>
          <p:nvPr>
            <p:ph type="title"/>
          </p:nvPr>
        </p:nvSpPr>
        <p:spPr/>
        <p:txBody>
          <a:bodyPr/>
          <a:lstStyle/>
          <a:p>
            <a:r>
              <a:rPr lang="en-US" dirty="0"/>
              <a:t>Bellman-Ford Algorithm</a:t>
            </a:r>
          </a:p>
        </p:txBody>
      </p:sp>
      <p:sp>
        <p:nvSpPr>
          <p:cNvPr id="3" name="Content Placeholder 2">
            <a:extLst>
              <a:ext uri="{FF2B5EF4-FFF2-40B4-BE49-F238E27FC236}">
                <a16:creationId xmlns:a16="http://schemas.microsoft.com/office/drawing/2014/main" id="{ADA5F874-E7AD-46FE-B68D-F16C0F23FAC6}"/>
              </a:ext>
            </a:extLst>
          </p:cNvPr>
          <p:cNvSpPr>
            <a:spLocks noGrp="1"/>
          </p:cNvSpPr>
          <p:nvPr>
            <p:ph sz="quarter" idx="1"/>
          </p:nvPr>
        </p:nvSpPr>
        <p:spPr>
          <a:xfrm>
            <a:off x="179512" y="1219200"/>
            <a:ext cx="8607330" cy="4937760"/>
          </a:xfrm>
        </p:spPr>
        <p:txBody>
          <a:bodyPr/>
          <a:lstStyle/>
          <a:p>
            <a:pPr marL="0" indent="0">
              <a:buNone/>
            </a:pPr>
            <a:r>
              <a:rPr lang="en-US" sz="2000" dirty="0"/>
              <a:t>Exercise 2</a:t>
            </a:r>
          </a:p>
          <a:p>
            <a:pPr marL="0" indent="0">
              <a:buNone/>
            </a:pPr>
            <a:r>
              <a:rPr lang="en-US" sz="2000" dirty="0"/>
              <a:t>Find the shortest path between A and all the other vertices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sp>
        <p:nvSpPr>
          <p:cNvPr id="5" name="Slide Number Placeholder 4">
            <a:extLst>
              <a:ext uri="{FF2B5EF4-FFF2-40B4-BE49-F238E27FC236}">
                <a16:creationId xmlns:a16="http://schemas.microsoft.com/office/drawing/2014/main" id="{B12387F3-EDF6-4555-930F-8A4A357D756A}"/>
              </a:ext>
            </a:extLst>
          </p:cNvPr>
          <p:cNvSpPr>
            <a:spLocks noGrp="1"/>
          </p:cNvSpPr>
          <p:nvPr>
            <p:ph type="sldNum" sz="quarter" idx="12"/>
          </p:nvPr>
        </p:nvSpPr>
        <p:spPr/>
        <p:txBody>
          <a:bodyPr/>
          <a:lstStyle/>
          <a:p>
            <a:fld id="{FDAE80E6-E264-4845-B67B-A4FE0B0AFF4F}" type="slidenum">
              <a:rPr lang="fr-FR" smtClean="0"/>
              <a:pPr/>
              <a:t>76</a:t>
            </a:fld>
            <a:endParaRPr lang="fr-FR"/>
          </a:p>
        </p:txBody>
      </p:sp>
      <p:pic>
        <p:nvPicPr>
          <p:cNvPr id="4" name="Picture 3">
            <a:extLst>
              <a:ext uri="{FF2B5EF4-FFF2-40B4-BE49-F238E27FC236}">
                <a16:creationId xmlns:a16="http://schemas.microsoft.com/office/drawing/2014/main" id="{D327B416-1CF4-4A24-A953-BA22BC3C8FCC}"/>
              </a:ext>
            </a:extLst>
          </p:cNvPr>
          <p:cNvPicPr>
            <a:picLocks noChangeAspect="1"/>
          </p:cNvPicPr>
          <p:nvPr/>
        </p:nvPicPr>
        <p:blipFill>
          <a:blip r:embed="rId3"/>
          <a:stretch>
            <a:fillRect/>
          </a:stretch>
        </p:blipFill>
        <p:spPr>
          <a:xfrm>
            <a:off x="3095625" y="2462212"/>
            <a:ext cx="4005524" cy="2622972"/>
          </a:xfrm>
          <a:prstGeom prst="rect">
            <a:avLst/>
          </a:prstGeom>
        </p:spPr>
      </p:pic>
    </p:spTree>
    <p:extLst>
      <p:ext uri="{BB962C8B-B14F-4D97-AF65-F5344CB8AC3E}">
        <p14:creationId xmlns:p14="http://schemas.microsoft.com/office/powerpoint/2010/main" val="76539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a:bodyPr>
          <a:lstStyle/>
          <a:p>
            <a:pPr algn="just"/>
            <a:r>
              <a:rPr lang="en-US" sz="2000" dirty="0"/>
              <a:t>Dijkstra’s algorithm finds a shortest path tree from a single source node, by building a set of nodes that have minimum distance from the source.</a:t>
            </a:r>
          </a:p>
          <a:p>
            <a:pPr marL="0" indent="0" algn="just">
              <a:buNone/>
            </a:pPr>
            <a:endParaRPr lang="en-US" sz="2000" dirty="0"/>
          </a:p>
          <a:p>
            <a:pPr marL="0" indent="0" algn="just">
              <a:buNone/>
            </a:pPr>
            <a:endParaRPr lang="en-US" sz="2000" dirty="0"/>
          </a:p>
          <a:p>
            <a:pPr marL="0" indent="0" algn="just">
              <a:buNone/>
            </a:pPr>
            <a:r>
              <a:rPr lang="en-US" sz="2000" dirty="0"/>
              <a:t>The graph has the following:</a:t>
            </a:r>
          </a:p>
          <a:p>
            <a:pPr algn="just"/>
            <a:r>
              <a:rPr lang="en-US" sz="2000" dirty="0"/>
              <a:t>vertices, or nodes, denoted in the algorithm by v or u;</a:t>
            </a:r>
          </a:p>
          <a:p>
            <a:pPr algn="just"/>
            <a:r>
              <a:rPr lang="en-US" sz="2000" dirty="0"/>
              <a:t>weighted edges that connect two nodes: (</a:t>
            </a:r>
            <a:r>
              <a:rPr lang="en-US" sz="2000" dirty="0" err="1"/>
              <a:t>u,v</a:t>
            </a:r>
            <a:r>
              <a:rPr lang="en-US" sz="2000" dirty="0"/>
              <a:t>) denotes an edge, and w(</a:t>
            </a:r>
            <a:r>
              <a:rPr lang="en-US" sz="2000" dirty="0" err="1"/>
              <a:t>u,v</a:t>
            </a:r>
            <a:r>
              <a:rPr lang="en-US" sz="2000" dirty="0"/>
              <a:t>) denotes its weight. </a:t>
            </a:r>
          </a:p>
          <a:p>
            <a:pPr marL="0" indent="0" algn="just">
              <a:buNone/>
            </a:pPr>
            <a:endParaRPr lang="en-US" sz="2000" dirty="0"/>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8</a:t>
            </a:fld>
            <a:endParaRPr lang="fr-FR"/>
          </a:p>
        </p:txBody>
      </p:sp>
    </p:spTree>
    <p:extLst>
      <p:ext uri="{BB962C8B-B14F-4D97-AF65-F5344CB8AC3E}">
        <p14:creationId xmlns:p14="http://schemas.microsoft.com/office/powerpoint/2010/main" val="422406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80F14E6-4C10-4797-B51A-03951AD01D02}"/>
              </a:ext>
            </a:extLst>
          </p:cNvPr>
          <p:cNvSpPr>
            <a:spLocks noGrp="1"/>
          </p:cNvSpPr>
          <p:nvPr>
            <p:ph type="title"/>
          </p:nvPr>
        </p:nvSpPr>
        <p:spPr>
          <a:xfrm>
            <a:off x="457200" y="228600"/>
            <a:ext cx="6686568" cy="771508"/>
          </a:xfrm>
          <a:prstGeom prst="rect">
            <a:avLst/>
          </a:prstGeom>
        </p:spPr>
        <p:txBody>
          <a:bodyPr anchor="b">
            <a:normAutofit/>
          </a:bodyPr>
          <a:lstStyle/>
          <a:p>
            <a:r>
              <a:rPr lang="en-US" dirty="0"/>
              <a:t>Dijkstra Algorithm</a:t>
            </a:r>
          </a:p>
        </p:txBody>
      </p:sp>
      <p:sp>
        <p:nvSpPr>
          <p:cNvPr id="3" name="Content Placeholder 2">
            <a:extLst>
              <a:ext uri="{FF2B5EF4-FFF2-40B4-BE49-F238E27FC236}">
                <a16:creationId xmlns:a16="http://schemas.microsoft.com/office/drawing/2014/main" id="{30A1A371-76C3-46D5-ABAA-0F76826AED87}"/>
              </a:ext>
            </a:extLst>
          </p:cNvPr>
          <p:cNvSpPr>
            <a:spLocks noGrp="1"/>
          </p:cNvSpPr>
          <p:nvPr>
            <p:ph sz="quarter" idx="1"/>
          </p:nvPr>
        </p:nvSpPr>
        <p:spPr>
          <a:xfrm>
            <a:off x="107504" y="1219200"/>
            <a:ext cx="8679338" cy="4937760"/>
          </a:xfrm>
          <a:prstGeom prst="rect">
            <a:avLst/>
          </a:prstGeom>
        </p:spPr>
        <p:txBody>
          <a:bodyPr>
            <a:normAutofit fontScale="92500" lnSpcReduction="10000"/>
          </a:bodyPr>
          <a:lstStyle/>
          <a:p>
            <a:pPr marL="0" indent="0" algn="just">
              <a:buNone/>
            </a:pPr>
            <a:endParaRPr lang="en-US" sz="2000" dirty="0"/>
          </a:p>
          <a:p>
            <a:pPr marL="0" indent="0" algn="just">
              <a:buNone/>
            </a:pPr>
            <a:r>
              <a:rPr lang="en-US" sz="2000" dirty="0"/>
              <a:t>This is done by initializing 4 values:</a:t>
            </a:r>
          </a:p>
          <a:p>
            <a:pPr algn="just"/>
            <a:r>
              <a:rPr lang="en-US" sz="2000" b="1" dirty="0" err="1"/>
              <a:t>dist</a:t>
            </a:r>
            <a:r>
              <a:rPr lang="en-US" sz="2000" b="1" dirty="0"/>
              <a:t>,</a:t>
            </a:r>
            <a:r>
              <a:rPr lang="en-US" sz="2000" dirty="0"/>
              <a:t> an array of distances from the source node s to each node in the graph, initialized the following way: </a:t>
            </a:r>
            <a:r>
              <a:rPr lang="en-US" sz="2000" dirty="0" err="1"/>
              <a:t>dist</a:t>
            </a:r>
            <a:r>
              <a:rPr lang="en-US" sz="2000" dirty="0"/>
              <a:t>(s) = 0; and for all other nodes v, </a:t>
            </a:r>
            <a:r>
              <a:rPr lang="en-US" sz="2000" dirty="0" err="1"/>
              <a:t>dist</a:t>
            </a:r>
            <a:r>
              <a:rPr lang="en-US" sz="2000" dirty="0"/>
              <a:t>(v) = ∞. This is done at the beginning because as the algorithm proceeds, the </a:t>
            </a:r>
            <a:r>
              <a:rPr lang="en-US" sz="2000" dirty="0" err="1"/>
              <a:t>dist</a:t>
            </a:r>
            <a:r>
              <a:rPr lang="en-US" sz="2000" dirty="0"/>
              <a:t> from the source to each node v in the graph will be recalculated and finalized when the shortest distance to v is found.</a:t>
            </a:r>
          </a:p>
          <a:p>
            <a:pPr algn="just"/>
            <a:r>
              <a:rPr lang="en-US" sz="2000" b="1" dirty="0"/>
              <a:t>P</a:t>
            </a:r>
            <a:r>
              <a:rPr lang="en-US" sz="2000" dirty="0"/>
              <a:t>, array of predecessors P in which for each vertex v≠ s, P(v) is the penultimate vertex in the shortest path from s to v. This array of predecessors can be used to restore the shortest path to any vertex starting with v, repeatedly take the predecessor of the current vertex until we reach the starting vertex s to get the required shortest path with vertices listed in reverse order. At the beginning P(v)= Null</a:t>
            </a:r>
          </a:p>
          <a:p>
            <a:pPr algn="just"/>
            <a:r>
              <a:rPr lang="en-US" sz="2000" b="1" dirty="0"/>
              <a:t>Q</a:t>
            </a:r>
            <a:r>
              <a:rPr lang="en-US" sz="2000" dirty="0"/>
              <a:t> a queue of all nodes in the graph. At the end of the algorithm's progress, Q will be empty.</a:t>
            </a:r>
          </a:p>
          <a:p>
            <a:pPr algn="just"/>
            <a:r>
              <a:rPr lang="en-US" sz="2000" b="1" dirty="0"/>
              <a:t>S</a:t>
            </a:r>
            <a:r>
              <a:rPr lang="en-US" sz="2000" dirty="0"/>
              <a:t>, an empty set, to indicate which nodes the algorithm has visited. At the end of the algorithm's run, S will contain all the nodes of the graph.</a:t>
            </a:r>
          </a:p>
        </p:txBody>
      </p:sp>
      <p:sp>
        <p:nvSpPr>
          <p:cNvPr id="4" name="Slide Number Placeholder 3">
            <a:extLst>
              <a:ext uri="{FF2B5EF4-FFF2-40B4-BE49-F238E27FC236}">
                <a16:creationId xmlns:a16="http://schemas.microsoft.com/office/drawing/2014/main" id="{692C36BA-3B0A-4831-9020-7A04EC1EE987}"/>
              </a:ext>
            </a:extLst>
          </p:cNvPr>
          <p:cNvSpPr>
            <a:spLocks noGrp="1"/>
          </p:cNvSpPr>
          <p:nvPr>
            <p:ph type="sldNum" sz="quarter" idx="12"/>
          </p:nvPr>
        </p:nvSpPr>
        <p:spPr>
          <a:xfrm>
            <a:off x="8072462" y="6357958"/>
            <a:ext cx="714380" cy="365760"/>
          </a:xfrm>
          <a:prstGeom prst="rect">
            <a:avLst/>
          </a:prstGeom>
        </p:spPr>
        <p:txBody>
          <a:bodyPr>
            <a:normAutofit/>
          </a:bodyPr>
          <a:lstStyle/>
          <a:p>
            <a:pPr>
              <a:spcAft>
                <a:spcPts val="600"/>
              </a:spcAft>
            </a:pPr>
            <a:fld id="{FDAE80E6-E264-4845-B67B-A4FE0B0AFF4F}" type="slidenum">
              <a:rPr lang="fr-FR" smtClean="0"/>
              <a:pPr>
                <a:spcAft>
                  <a:spcPts val="600"/>
                </a:spcAft>
              </a:pPr>
              <a:t>9</a:t>
            </a:fld>
            <a:endParaRPr lang="fr-FR"/>
          </a:p>
        </p:txBody>
      </p:sp>
    </p:spTree>
    <p:extLst>
      <p:ext uri="{BB962C8B-B14F-4D97-AF65-F5344CB8AC3E}">
        <p14:creationId xmlns:p14="http://schemas.microsoft.com/office/powerpoint/2010/main" val="2621796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11547</TotalTime>
  <Words>5711</Words>
  <Application>Microsoft Office PowerPoint</Application>
  <PresentationFormat>On-screen Show (4:3)</PresentationFormat>
  <Paragraphs>2532</Paragraphs>
  <Slides>76</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Baskerville Old Face</vt:lpstr>
      <vt:lpstr>Bookman Old Style</vt:lpstr>
      <vt:lpstr>Calibri</vt:lpstr>
      <vt:lpstr>Cambria Math</vt:lpstr>
      <vt:lpstr>Gill Sans MT</vt:lpstr>
      <vt:lpstr>Wingdings</vt:lpstr>
      <vt:lpstr>Wingdings 3</vt:lpstr>
      <vt:lpstr>Origine</vt:lpstr>
      <vt:lpstr>Chapter 5: Shortest Path Algorithms</vt:lpstr>
      <vt:lpstr>Shortest Path Algorithms</vt:lpstr>
      <vt:lpstr>Shortest Path Algorithms</vt:lpstr>
      <vt:lpstr>Types of Shortest Path Algorithms</vt:lpstr>
      <vt:lpstr>Types of Shortest Path Algorithms</vt:lpstr>
      <vt:lpstr>Types of Shortest Path Algorithms</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Dijkstra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lpstr>Bellman-Ford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IV: Colouring graphs </dc:title>
  <dc:creator>karama jeribi</dc:creator>
  <cp:lastModifiedBy>B-200</cp:lastModifiedBy>
  <cp:revision>95</cp:revision>
  <dcterms:created xsi:type="dcterms:W3CDTF">2020-03-29T18:19:48Z</dcterms:created>
  <dcterms:modified xsi:type="dcterms:W3CDTF">2024-04-14T16:33:36Z</dcterms:modified>
</cp:coreProperties>
</file>