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67" r:id="rId8"/>
    <p:sldId id="25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0" r:id="rId31"/>
    <p:sldId id="290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435E3D-4779-4F74-B50E-7D6C92F116A8}" type="datetime1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4E80F0-1DF1-4858-9B22-BB5AEB10E915}" type="datetime1">
              <a:rPr lang="ru-RU" noProof="0" smtClean="0"/>
              <a:t>12.09.2021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=""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 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=""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Ключевая фраза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=""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 rtl="0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=""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Месяц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благодарственного текст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=""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Рисунок 19">
            <a:extLst>
              <a:ext uri="{FF2B5EF4-FFF2-40B4-BE49-F238E27FC236}">
                <a16:creationId xmlns=""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БЛАГОДАРИМ</a:t>
            </a:r>
            <a:br>
              <a:rPr lang="ru-RU" noProof="0"/>
            </a:br>
            <a:r>
              <a:rPr lang="ru-RU" noProof="0"/>
              <a:t>ВАС!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=""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Иван</a:t>
            </a:r>
            <a:br>
              <a:rPr lang="ru-RU" noProof="0"/>
            </a:br>
            <a:r>
              <a:rPr lang="ru-RU" noProof="0"/>
              <a:t>Воронков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=""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678-555-0128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=""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31" name="Текст 26">
            <a:extLst>
              <a:ext uri="{FF2B5EF4-FFF2-40B4-BE49-F238E27FC236}">
                <a16:creationId xmlns=""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voronkov@example.com</a:t>
            </a:r>
          </a:p>
        </p:txBody>
      </p:sp>
      <p:sp>
        <p:nvSpPr>
          <p:cNvPr id="32" name="Текст 26">
            <a:extLst>
              <a:ext uri="{FF2B5EF4-FFF2-40B4-BE49-F238E27FC236}">
                <a16:creationId xmlns=""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Эл. почта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 13">
            <a:extLst>
              <a:ext uri="{FF2B5EF4-FFF2-40B4-BE49-F238E27FC236}">
                <a16:creationId xmlns=""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2" name="Рисунок 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ru-RU" noProof="0"/>
              <a:t> 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  <a:br>
              <a:rPr lang="ru-RU" noProof="0"/>
            </a:br>
            <a:r>
              <a:rPr lang="ru-RU" noProof="0"/>
              <a:t>ПРЕЗЕНТАЦИИ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=""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=""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=""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Объект 2">
            <a:extLst>
              <a:ext uri="{FF2B5EF4-FFF2-40B4-BE49-F238E27FC236}">
                <a16:creationId xmlns=""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6" name="Объект 3">
            <a:extLst>
              <a:ext uri="{FF2B5EF4-FFF2-40B4-BE49-F238E27FC236}">
                <a16:creationId xmlns=""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Рисунок 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5" name="Текст 2">
            <a:extLst>
              <a:ext uri="{FF2B5EF4-FFF2-40B4-BE49-F238E27FC236}">
                <a16:creationId xmlns=""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3">
            <a:extLst>
              <a:ext uri="{FF2B5EF4-FFF2-40B4-BE49-F238E27FC236}">
                <a16:creationId xmlns=""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Текст 4">
            <a:extLst>
              <a:ext uri="{FF2B5EF4-FFF2-40B4-BE49-F238E27FC236}">
                <a16:creationId xmlns=""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 5">
            <a:extLst>
              <a:ext uri="{FF2B5EF4-FFF2-40B4-BE49-F238E27FC236}">
                <a16:creationId xmlns=""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Объект 2">
            <a:extLst>
              <a:ext uri="{FF2B5EF4-FFF2-40B4-BE49-F238E27FC236}">
                <a16:creationId xmlns=""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Рисунок 15">
            <a:extLst>
              <a:ext uri="{FF2B5EF4-FFF2-40B4-BE49-F238E27FC236}">
                <a16:creationId xmlns=""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6" name="Рисунок 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Заголовок 1">
            <a:extLst>
              <a:ext uri="{FF2B5EF4-FFF2-40B4-BE49-F238E27FC236}">
                <a16:creationId xmlns=""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ПУСТОЙ СЛАЙД</a:t>
            </a:r>
          </a:p>
        </p:txBody>
      </p:sp>
      <p:sp>
        <p:nvSpPr>
          <p:cNvPr id="14" name="Рисунок 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Рисунок 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олилиния: фигура 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=""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СЛАЙД-РАЗДЕЛИТЕЛЬ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Рисунок 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Рисунок 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Текст 17">
            <a:extLst>
              <a:ext uri="{FF2B5EF4-FFF2-40B4-BE49-F238E27FC236}">
                <a16:creationId xmlns=""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21">
            <a:extLst>
              <a:ext uri="{FF2B5EF4-FFF2-40B4-BE49-F238E27FC236}">
                <a16:creationId xmlns=""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2" name="Текст 24">
            <a:extLst>
              <a:ext uri="{FF2B5EF4-FFF2-40B4-BE49-F238E27FC236}">
                <a16:creationId xmlns=""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21">
            <a:extLst>
              <a:ext uri="{FF2B5EF4-FFF2-40B4-BE49-F238E27FC236}">
                <a16:creationId xmlns=""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4" name="Текст 24">
            <a:extLst>
              <a:ext uri="{FF2B5EF4-FFF2-40B4-BE49-F238E27FC236}">
                <a16:creationId xmlns=""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Текст 21">
            <a:extLst>
              <a:ext uri="{FF2B5EF4-FFF2-40B4-BE49-F238E27FC236}">
                <a16:creationId xmlns=""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6" name="Текст 24">
            <a:extLst>
              <a:ext uri="{FF2B5EF4-FFF2-40B4-BE49-F238E27FC236}">
                <a16:creationId xmlns=""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4">
            <a:extLst>
              <a:ext uri="{FF2B5EF4-FFF2-40B4-BE49-F238E27FC236}">
                <a16:creationId xmlns=""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Текст 24">
            <a:extLst>
              <a:ext uri="{FF2B5EF4-FFF2-40B4-BE49-F238E27FC236}">
                <a16:creationId xmlns=""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Текст 24">
            <a:extLst>
              <a:ext uri="{FF2B5EF4-FFF2-40B4-BE49-F238E27FC236}">
                <a16:creationId xmlns=""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0" name="Текст 24">
            <a:extLst>
              <a:ext uri="{FF2B5EF4-FFF2-40B4-BE49-F238E27FC236}">
                <a16:creationId xmlns=""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1" name="Текст 24">
            <a:extLst>
              <a:ext uri="{FF2B5EF4-FFF2-40B4-BE49-F238E27FC236}">
                <a16:creationId xmlns=""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Текст 24">
            <a:extLst>
              <a:ext uri="{FF2B5EF4-FFF2-40B4-BE49-F238E27FC236}">
                <a16:creationId xmlns=""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3" name="Текст 24">
            <a:extLst>
              <a:ext uri="{FF2B5EF4-FFF2-40B4-BE49-F238E27FC236}">
                <a16:creationId xmlns=""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4" name="Рисунок 12">
            <a:extLst>
              <a:ext uri="{FF2B5EF4-FFF2-40B4-BE49-F238E27FC236}">
                <a16:creationId xmlns=""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6" name="Рисунок 12">
            <a:extLst>
              <a:ext uri="{FF2B5EF4-FFF2-40B4-BE49-F238E27FC236}">
                <a16:creationId xmlns=""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7" name="Рисунок 9">
            <a:extLst>
              <a:ext uri="{FF2B5EF4-FFF2-40B4-BE49-F238E27FC236}">
                <a16:creationId xmlns=""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23" name="Рисунок 15">
            <a:extLst>
              <a:ext uri="{FF2B5EF4-FFF2-40B4-BE49-F238E27FC236}">
                <a16:creationId xmlns=""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Текст 14">
            <a:extLst>
              <a:ext uri="{FF2B5EF4-FFF2-40B4-BE49-F238E27FC236}">
                <a16:creationId xmlns=""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=""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1</a:t>
            </a:r>
          </a:p>
        </p:txBody>
      </p:sp>
      <p:sp>
        <p:nvSpPr>
          <p:cNvPr id="22" name="Текст 17">
            <a:extLst>
              <a:ext uri="{FF2B5EF4-FFF2-40B4-BE49-F238E27FC236}">
                <a16:creationId xmlns=""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 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Рисунок 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=""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6" name="Текст 14">
            <a:extLst>
              <a:ext uri="{FF2B5EF4-FFF2-40B4-BE49-F238E27FC236}">
                <a16:creationId xmlns=""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РАЗМЕТКА ТЕКСТА 2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=""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15">
            <a:extLst>
              <a:ext uri="{FF2B5EF4-FFF2-40B4-BE49-F238E27FC236}">
                <a16:creationId xmlns=""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Рисунок 4">
            <a:extLst>
              <a:ext uri="{FF2B5EF4-FFF2-40B4-BE49-F238E27FC236}">
                <a16:creationId xmlns=""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для дву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11" name="Текст 26">
            <a:extLst>
              <a:ext uri="{FF2B5EF4-FFF2-40B4-BE49-F238E27FC236}">
                <a16:creationId xmlns=""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26">
            <a:extLst>
              <a:ext uri="{FF2B5EF4-FFF2-40B4-BE49-F238E27FC236}">
                <a16:creationId xmlns=""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 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СРАВНЕНИЕ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Рисунок 15">
            <a:extLst>
              <a:ext uri="{FF2B5EF4-FFF2-40B4-BE49-F238E27FC236}">
                <a16:creationId xmlns=""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Диаграмма 18">
            <a:extLst>
              <a:ext uri="{FF2B5EF4-FFF2-40B4-BE49-F238E27FC236}">
                <a16:creationId xmlns=""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ДИАГРАММОЙ</a:t>
            </a:r>
          </a:p>
        </p:txBody>
      </p:sp>
      <p:sp>
        <p:nvSpPr>
          <p:cNvPr id="23" name="Текст 17">
            <a:extLst>
              <a:ext uri="{FF2B5EF4-FFF2-40B4-BE49-F238E27FC236}">
                <a16:creationId xmlns=""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 15">
            <a:extLst>
              <a:ext uri="{FF2B5EF4-FFF2-40B4-BE49-F238E27FC236}">
                <a16:creationId xmlns=""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7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Рисунок 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Рисунок 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</a:t>
            </a:r>
            <a:br>
              <a:rPr lang="ru-RU" noProof="0"/>
            </a:br>
            <a:r>
              <a:rPr lang="ru-RU" noProof="0"/>
              <a:t>ТАБЛИЦЕЙ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Рисунок 15">
            <a:extLst>
              <a:ext uri="{FF2B5EF4-FFF2-40B4-BE49-F238E27FC236}">
                <a16:creationId xmlns=""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374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8" name="Таблица 17">
            <a:extLst>
              <a:ext uri="{FF2B5EF4-FFF2-40B4-BE49-F238E27FC236}">
                <a16:creationId xmlns=""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БОЛЬШИМ ИЗОБРАЖЕНИЕМ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=""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 4">
            <a:extLst>
              <a:ext uri="{FF2B5EF4-FFF2-40B4-BE49-F238E27FC236}">
                <a16:creationId xmlns=""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Надпись 1">
            <a:extLst>
              <a:ext uri="{FF2B5EF4-FFF2-40B4-BE49-F238E27FC236}">
                <a16:creationId xmlns=""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ультимеди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ru-RU" noProof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=""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СЛАЙД С ВИДЕО</a:t>
            </a:r>
          </a:p>
        </p:txBody>
      </p:sp>
      <p:sp>
        <p:nvSpPr>
          <p:cNvPr id="16" name="Мультимедиа 7">
            <a:extLst>
              <a:ext uri="{FF2B5EF4-FFF2-40B4-BE49-F238E27FC236}">
                <a16:creationId xmlns=""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мультимедиа</a:t>
            </a:r>
          </a:p>
        </p:txBody>
      </p:sp>
      <p:sp>
        <p:nvSpPr>
          <p:cNvPr id="12" name="Рисунок 4">
            <a:extLst>
              <a:ext uri="{FF2B5EF4-FFF2-40B4-BE49-F238E27FC236}">
                <a16:creationId xmlns=""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JSREF/jsref_includes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w3schools.com/JSREF/jsref_tolowercase.as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includes.asp" TargetMode="External"/><Relationship Id="rId13" Type="http://schemas.openxmlformats.org/officeDocument/2006/relationships/hyperlink" Target="https://www.w3schools.com/JSREF/jsref_repeat.asp" TargetMode="External"/><Relationship Id="rId18" Type="http://schemas.openxmlformats.org/officeDocument/2006/relationships/hyperlink" Target="https://www.w3schools.com/JSREF/jsref_startswith.asp" TargetMode="External"/><Relationship Id="rId26" Type="http://schemas.openxmlformats.org/officeDocument/2006/relationships/hyperlink" Target="https://www.w3schools.com/JSREF/jsref_valueof_string.asp" TargetMode="External"/><Relationship Id="rId3" Type="http://schemas.openxmlformats.org/officeDocument/2006/relationships/hyperlink" Target="https://www.w3schools.com/JSREF/jsref_charat.asp" TargetMode="External"/><Relationship Id="rId21" Type="http://schemas.openxmlformats.org/officeDocument/2006/relationships/hyperlink" Target="https://www.w3schools.com/JSREF/jsref_tolocaleuppercase.asp" TargetMode="External"/><Relationship Id="rId7" Type="http://schemas.openxmlformats.org/officeDocument/2006/relationships/hyperlink" Target="https://www.w3schools.com/JSREF/jsref_fromcharcode.asp" TargetMode="External"/><Relationship Id="rId12" Type="http://schemas.openxmlformats.org/officeDocument/2006/relationships/hyperlink" Target="https://www.w3schools.com/JSREF/jsref_match.asp" TargetMode="External"/><Relationship Id="rId17" Type="http://schemas.openxmlformats.org/officeDocument/2006/relationships/hyperlink" Target="https://www.w3schools.com/JSREF/jsref_split.asp" TargetMode="External"/><Relationship Id="rId25" Type="http://schemas.openxmlformats.org/officeDocument/2006/relationships/hyperlink" Target="https://www.w3schools.com/JSREF/jsref_trim_string.asp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w3schools.com/JSREF/jsref_slice_string.asp" TargetMode="External"/><Relationship Id="rId20" Type="http://schemas.openxmlformats.org/officeDocument/2006/relationships/hyperlink" Target="https://www.w3schools.com/JSREF/jsref_tolocalelowercase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SREF/jsref_endswith.asp" TargetMode="External"/><Relationship Id="rId11" Type="http://schemas.openxmlformats.org/officeDocument/2006/relationships/hyperlink" Target="https://www.w3schools.com/JSREF/jsref_localecompare.asp" TargetMode="External"/><Relationship Id="rId24" Type="http://schemas.openxmlformats.org/officeDocument/2006/relationships/hyperlink" Target="https://www.w3schools.com/JSREF/jsref_touppercase.asp" TargetMode="External"/><Relationship Id="rId5" Type="http://schemas.openxmlformats.org/officeDocument/2006/relationships/hyperlink" Target="https://www.w3schools.com/JSREF/jsref_concat_string.asp" TargetMode="External"/><Relationship Id="rId15" Type="http://schemas.openxmlformats.org/officeDocument/2006/relationships/hyperlink" Target="https://www.w3schools.com/JSREF/jsref_search.asp" TargetMode="External"/><Relationship Id="rId23" Type="http://schemas.openxmlformats.org/officeDocument/2006/relationships/hyperlink" Target="https://www.w3schools.com/JSREF/jsref_tostring_string.asp" TargetMode="External"/><Relationship Id="rId10" Type="http://schemas.openxmlformats.org/officeDocument/2006/relationships/hyperlink" Target="https://www.w3schools.com/JSREF/jsref_lastindexof.asp" TargetMode="External"/><Relationship Id="rId19" Type="http://schemas.openxmlformats.org/officeDocument/2006/relationships/hyperlink" Target="https://www.w3schools.com/JSREF/jsref_substring.asp" TargetMode="External"/><Relationship Id="rId4" Type="http://schemas.openxmlformats.org/officeDocument/2006/relationships/hyperlink" Target="https://www.w3schools.com/JSREF/jsref_charcodeat.asp" TargetMode="External"/><Relationship Id="rId9" Type="http://schemas.openxmlformats.org/officeDocument/2006/relationships/hyperlink" Target="https://www.w3schools.com/JSREF/jsref_indexof.asp" TargetMode="External"/><Relationship Id="rId14" Type="http://schemas.openxmlformats.org/officeDocument/2006/relationships/hyperlink" Target="https://www.w3schools.com/JSREF/jsref_replace.asp" TargetMode="External"/><Relationship Id="rId22" Type="http://schemas.openxmlformats.org/officeDocument/2006/relationships/hyperlink" Target="https://www.w3schools.com/JSREF/jsref_tolowercase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hara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REF/jsref_charcodeat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JSREF/jsref_endswith.a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harcodeat.asp" TargetMode="External"/><Relationship Id="rId2" Type="http://schemas.openxmlformats.org/officeDocument/2006/relationships/hyperlink" Target="https://www.w3schools.com/JSREF/jsref_fromcharcode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Стеклянные стены здания и небо">
            <a:extLst>
              <a:ext uri="{FF2B5EF4-FFF2-40B4-BE49-F238E27FC236}">
                <a16:creationId xmlns=""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164469" y="-51301"/>
            <a:ext cx="9155634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az-Latn-AZ" dirty="0" smtClean="0"/>
              <a:t>Javascript referance- String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3861796"/>
            <a:ext cx="4472144" cy="1589988"/>
          </a:xfrm>
        </p:spPr>
        <p:txBody>
          <a:bodyPr rtlCol="0"/>
          <a:lstStyle/>
          <a:p>
            <a:pPr rtl="0"/>
            <a:r>
              <a:rPr lang="az-Latn-AZ" dirty="0" smtClean="0"/>
              <a:t>Kurs: Pragmatech</a:t>
            </a:r>
          </a:p>
          <a:p>
            <a:pPr rtl="0"/>
            <a:r>
              <a:rPr lang="az-Latn-AZ" dirty="0" smtClean="0"/>
              <a:t>Qrup: Foundation-021</a:t>
            </a:r>
          </a:p>
          <a:p>
            <a:pPr rtl="0"/>
            <a:r>
              <a:rPr lang="az-Latn-AZ" dirty="0" smtClean="0"/>
              <a:t>Müəllim: Samir Kərimov </a:t>
            </a:r>
          </a:p>
          <a:p>
            <a:r>
              <a:rPr lang="az-Latn-AZ" dirty="0" smtClean="0"/>
              <a:t>Tələbə: Xaliq </a:t>
            </a:r>
            <a:r>
              <a:rPr lang="az-Latn-AZ" dirty="0"/>
              <a:t>Rəhimov </a:t>
            </a:r>
            <a:endParaRPr lang="az-Latn-AZ" dirty="0" smtClean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>
                <a:hlinkClick r:id="rId2"/>
              </a:rPr>
              <a:t>includes</a:t>
            </a:r>
            <a:r>
              <a:rPr lang="az-Latn-AZ" dirty="0" smtClean="0">
                <a:hlinkClick r:id="rId2"/>
              </a:rPr>
              <a:t>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283924"/>
            <a:ext cx="4633510" cy="2549427"/>
          </a:xfrm>
        </p:spPr>
        <p:txBody>
          <a:bodyPr>
            <a:normAutofit fontScale="92500" lnSpcReduction="20000"/>
          </a:bodyPr>
          <a:lstStyle/>
          <a:p>
            <a:r>
              <a:rPr lang="az-Latn-AZ" dirty="0" smtClean="0"/>
              <a:t>Bu üsul hər hansı cüməlinin içərisində olan sözü inculde yazsaq  onda true həmin cümlənin içərisində olmayan sözü yazsaq o zaman false olur.</a:t>
            </a:r>
          </a:p>
          <a:p>
            <a:r>
              <a:rPr lang="az-Latn-AZ" dirty="0" smtClean="0"/>
              <a:t>Sintaksisi</a:t>
            </a:r>
          </a:p>
          <a:p>
            <a:r>
              <a:rPr lang="az-Latn-AZ" i="1" dirty="0"/>
              <a:t>string</a:t>
            </a:r>
            <a:r>
              <a:rPr lang="az-Latn-AZ" dirty="0"/>
              <a:t>.includes(</a:t>
            </a:r>
            <a:r>
              <a:rPr lang="az-Latn-AZ" i="1" dirty="0"/>
              <a:t>searchvalue</a:t>
            </a:r>
            <a:r>
              <a:rPr lang="az-Latn-AZ" dirty="0"/>
              <a:t>,</a:t>
            </a:r>
            <a:r>
              <a:rPr lang="az-Latn-AZ" i="1" dirty="0"/>
              <a:t> start</a:t>
            </a:r>
            <a:r>
              <a:rPr lang="az-Latn-AZ" dirty="0" smtClean="0"/>
              <a:t>)</a:t>
            </a:r>
          </a:p>
          <a:p>
            <a:r>
              <a:rPr lang="az-Latn-AZ" dirty="0" smtClean="0"/>
              <a:t>Searchvalue- string axtarır</a:t>
            </a:r>
          </a:p>
          <a:p>
            <a:r>
              <a:rPr lang="az-Latn-AZ" dirty="0" smtClean="0"/>
              <a:t>Start – default olaraq 0 yəni false</a:t>
            </a:r>
          </a:p>
          <a:p>
            <a:endParaRPr lang="az-Latn-AZ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928335"/>
            <a:ext cx="9971423" cy="32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İndex0f()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7100147" y="2241515"/>
            <a:ext cx="4398398" cy="3154733"/>
          </a:xfrm>
        </p:spPr>
        <p:txBody>
          <a:bodyPr/>
          <a:lstStyle/>
          <a:p>
            <a:r>
              <a:rPr lang="az-Latn-AZ" dirty="0" smtClean="0"/>
              <a:t>İndexOf </a:t>
            </a:r>
            <a:r>
              <a:rPr lang="az-Latn-AZ" dirty="0"/>
              <a:t>() metodu, bir sətirdə göstərilən dəyərin ilk dəfə </a:t>
            </a:r>
            <a:r>
              <a:rPr lang="az-Latn-AZ" dirty="0" smtClean="0"/>
              <a:t>harda yarandığı </a:t>
            </a:r>
            <a:r>
              <a:rPr lang="az-Latn-AZ" dirty="0"/>
              <a:t>mövqeyini </a:t>
            </a:r>
            <a:r>
              <a:rPr lang="az-Latn-AZ" dirty="0" smtClean="0"/>
              <a:t>göstərir.</a:t>
            </a:r>
            <a:endParaRPr lang="az-Latn-AZ" dirty="0"/>
          </a:p>
        </p:txBody>
      </p:sp>
      <p:pic>
        <p:nvPicPr>
          <p:cNvPr id="3074" name="Picture 2" descr="lastIndexOf()&#10;Description:&#10;– This method returns the index within the calling String&#10;object of the last occurrence of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6" y="247650"/>
            <a:ext cx="6076950" cy="4562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89" y="4939048"/>
            <a:ext cx="6172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5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Lastindexof()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z-Latn-AZ" dirty="0" smtClean="0"/>
              <a:t>Bu metodda isə əksinə olaraqbir </a:t>
            </a:r>
            <a:r>
              <a:rPr lang="az-Latn-AZ" dirty="0"/>
              <a:t>sətirdə göstərilən dəyərin </a:t>
            </a:r>
            <a:r>
              <a:rPr lang="az-Latn-AZ" dirty="0" smtClean="0"/>
              <a:t>son </a:t>
            </a:r>
            <a:r>
              <a:rPr lang="az-Latn-AZ" dirty="0"/>
              <a:t>dəfə harda yarandığı mövqeyini göstərir.</a:t>
            </a:r>
          </a:p>
          <a:p>
            <a:endParaRPr lang="az-Latn-AZ" dirty="0"/>
          </a:p>
        </p:txBody>
      </p:sp>
      <p:pic>
        <p:nvPicPr>
          <p:cNvPr id="4098" name="Picture 2" descr="replace()&#10;Description:&#10;This method finds a match between a regular expression&#10;and a string, and replaces the matched subs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15" y="31867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6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Match()</a:t>
            </a:r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6" y="2003463"/>
            <a:ext cx="5305797" cy="1242014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2856454"/>
            <a:ext cx="4421856" cy="2282215"/>
          </a:xfrm>
        </p:spPr>
        <p:txBody>
          <a:bodyPr>
            <a:normAutofit fontScale="92500" lnSpcReduction="20000"/>
          </a:bodyPr>
          <a:lstStyle/>
          <a:p>
            <a:r>
              <a:rPr lang="az-Latn-AZ" dirty="0" smtClean="0"/>
              <a:t>Match() vasitəsilə bir cümlədə olan ona veriləni axtarır</a:t>
            </a:r>
          </a:p>
          <a:p>
            <a:r>
              <a:rPr lang="az-Latn-AZ" dirty="0" smtClean="0"/>
              <a:t>Qeyd: Bu ifadədə g dəyişəni qlobal olaraq axtarmaq üçün istifadə olunub. Əgər o yoxdursa onda match() metodu yalnız ilk uyğunluğu tapıb göstərir.</a:t>
            </a:r>
          </a:p>
          <a:p>
            <a:r>
              <a:rPr lang="az-Latn-AZ" dirty="0" smtClean="0"/>
              <a:t>Əgər uğunluq tapılmırsa null olaraq göstərilir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8626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Repeat()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399569" cy="1918361"/>
          </a:xfrm>
        </p:spPr>
        <p:txBody>
          <a:bodyPr>
            <a:normAutofit fontScale="92500" lnSpcReduction="10000"/>
          </a:bodyPr>
          <a:lstStyle/>
          <a:p>
            <a:r>
              <a:rPr lang="az-Latn-AZ" dirty="0" smtClean="0"/>
              <a:t>Hər hansı bir sətiri təkrarlamaq üçün istifadə olunur.</a:t>
            </a:r>
          </a:p>
          <a:p>
            <a:r>
              <a:rPr lang="az-Latn-AZ" dirty="0" smtClean="0"/>
              <a:t>Sintaksisi</a:t>
            </a:r>
          </a:p>
          <a:p>
            <a:r>
              <a:rPr lang="az-Latn-AZ" dirty="0"/>
              <a:t>Count – say tələb </a:t>
            </a:r>
            <a:r>
              <a:rPr lang="az-Latn-AZ" dirty="0" smtClean="0"/>
              <a:t>olunur, dəyərin </a:t>
            </a:r>
            <a:r>
              <a:rPr lang="az-Latn-AZ" dirty="0"/>
              <a:t>yeni sətirdə neçə dəfə təkrarlanması </a:t>
            </a:r>
            <a:r>
              <a:rPr lang="az-Latn-AZ" dirty="0" smtClean="0"/>
              <a:t>lazımdır</a:t>
            </a:r>
            <a:endParaRPr lang="az-Latn-AZ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" y="3608231"/>
            <a:ext cx="6791609" cy="21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3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Replace()</a:t>
            </a:r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4378818"/>
            <a:ext cx="2619375" cy="120015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7096259" y="2156153"/>
            <a:ext cx="4082603" cy="23385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Replace – </a:t>
            </a:r>
            <a:r>
              <a:rPr lang="az-Latn-AZ" dirty="0" smtClean="0"/>
              <a:t>ə</a:t>
            </a:r>
            <a:r>
              <a:rPr lang="en-US" dirty="0" smtClean="0"/>
              <a:t>v</a:t>
            </a:r>
            <a:r>
              <a:rPr lang="az-Latn-AZ" dirty="0" smtClean="0"/>
              <a:t>ə</a:t>
            </a:r>
            <a:r>
              <a:rPr lang="en-US" dirty="0" smtClean="0"/>
              <a:t>z </a:t>
            </a:r>
            <a:r>
              <a:rPr lang="en-US" dirty="0" err="1" smtClean="0"/>
              <a:t>etm</a:t>
            </a:r>
            <a:r>
              <a:rPr lang="az-Latn-AZ" dirty="0"/>
              <a:t>ə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az-Latn-AZ" dirty="0" smtClean="0"/>
              <a:t> </a:t>
            </a:r>
            <a:r>
              <a:rPr lang="az-Latn-AZ" dirty="0"/>
              <a:t> dəyər və ya </a:t>
            </a:r>
            <a:r>
              <a:rPr lang="az-Latn-AZ" i="1" dirty="0"/>
              <a:t>normal ifadə</a:t>
            </a:r>
            <a:r>
              <a:rPr lang="az-Latn-AZ" dirty="0"/>
              <a:t> üçün bir </a:t>
            </a:r>
            <a:r>
              <a:rPr lang="az-Latn-AZ" dirty="0" smtClean="0"/>
              <a:t>sətir </a:t>
            </a:r>
            <a:r>
              <a:rPr lang="az-Latn-AZ" dirty="0"/>
              <a:t>axtarır və göstərilən dəyərlərin dəyişdirildiyi yeni bir </a:t>
            </a:r>
            <a:r>
              <a:rPr lang="az-Latn-AZ" dirty="0" smtClean="0"/>
              <a:t>sətir yaradır.</a:t>
            </a:r>
          </a:p>
          <a:p>
            <a:r>
              <a:rPr lang="az-Latn-AZ" dirty="0" smtClean="0"/>
              <a:t>Qeyd: bir dəyərin ümumi axtarmaq üçün g qlobal axtarışa verilir.</a:t>
            </a:r>
          </a:p>
          <a:p>
            <a:r>
              <a:rPr lang="az-Latn-AZ" dirty="0" smtClean="0"/>
              <a:t>Həmçinin orijinal sətir dəyişmir</a:t>
            </a:r>
            <a:endParaRPr lang="az-Latn-AZ" dirty="0"/>
          </a:p>
        </p:txBody>
      </p:sp>
      <p:pic>
        <p:nvPicPr>
          <p:cNvPr id="7172" name="Picture 4" descr="string.replace() Solution - JavaScript Basics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1" y="620916"/>
            <a:ext cx="6242340" cy="3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23935"/>
            <a:ext cx="5056083" cy="782638"/>
          </a:xfrm>
        </p:spPr>
        <p:txBody>
          <a:bodyPr/>
          <a:lstStyle/>
          <a:p>
            <a:r>
              <a:rPr lang="en-US" dirty="0" smtClean="0"/>
              <a:t>Search()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1000639"/>
            <a:ext cx="5536617" cy="1665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Search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</a:t>
            </a:r>
            <a:r>
              <a:rPr lang="az-Latn-AZ" dirty="0" smtClean="0"/>
              <a:t>əyər</a:t>
            </a:r>
            <a:r>
              <a:rPr lang="en-US" dirty="0" smtClean="0"/>
              <a:t> v</a:t>
            </a:r>
            <a:r>
              <a:rPr lang="az-Latn-AZ" dirty="0" smtClean="0"/>
              <a:t>ə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ifad</a:t>
            </a:r>
            <a:r>
              <a:rPr lang="az-Latn-AZ" dirty="0" smtClean="0"/>
              <a:t>ə</a:t>
            </a:r>
            <a:r>
              <a:rPr lang="en-US" dirty="0" smtClean="0"/>
              <a:t> </a:t>
            </a:r>
            <a:r>
              <a:rPr lang="en-US" dirty="0" err="1" smtClean="0"/>
              <a:t>axtar</a:t>
            </a:r>
            <a:r>
              <a:rPr lang="az-Latn-AZ" dirty="0" smtClean="0"/>
              <a:t> və hansı yeri tutur onu göstərir.</a:t>
            </a:r>
          </a:p>
          <a:p>
            <a:r>
              <a:rPr lang="az-Latn-AZ" dirty="0" smtClean="0"/>
              <a:t>Sintaksisi</a:t>
            </a:r>
          </a:p>
          <a:p>
            <a:r>
              <a:rPr lang="az-Latn-AZ" dirty="0" smtClean="0"/>
              <a:t>Searchvaule – həmişə tələb olunur ki,  string bir ifadəyə çevrilsin.</a:t>
            </a:r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0" y="3164862"/>
            <a:ext cx="10442570" cy="2630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83" y="123935"/>
            <a:ext cx="4013917" cy="9444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484" y="1392650"/>
            <a:ext cx="4123956" cy="9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8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17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25412"/>
            <a:ext cx="5056083" cy="782638"/>
          </a:xfrm>
        </p:spPr>
        <p:txBody>
          <a:bodyPr/>
          <a:lstStyle/>
          <a:p>
            <a:r>
              <a:rPr lang="az-Latn-AZ" dirty="0" smtClean="0"/>
              <a:t>Slice()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945225"/>
            <a:ext cx="4284663" cy="1831453"/>
          </a:xfrm>
        </p:spPr>
        <p:txBody>
          <a:bodyPr>
            <a:normAutofit fontScale="92500" lnSpcReduction="20000"/>
          </a:bodyPr>
          <a:lstStyle/>
          <a:p>
            <a:r>
              <a:rPr lang="az-Latn-AZ" sz="2000" dirty="0"/>
              <a:t>Bir sətrin bir hissəsini çıxarır və yeni bir sətir </a:t>
            </a:r>
            <a:r>
              <a:rPr lang="az-Latn-AZ" sz="2000" dirty="0" smtClean="0"/>
              <a:t>qaytarır.</a:t>
            </a:r>
            <a:r>
              <a:rPr lang="en-US" sz="2000" dirty="0" smtClean="0"/>
              <a:t> </a:t>
            </a:r>
            <a:r>
              <a:rPr lang="az-Latn-AZ" sz="2000" dirty="0"/>
              <a:t>Çıxarmaq </a:t>
            </a:r>
            <a:r>
              <a:rPr lang="az-Latn-AZ" sz="2000" dirty="0" smtClean="0"/>
              <a:t>istədiyi</a:t>
            </a:r>
            <a:r>
              <a:rPr lang="en-US" sz="2000" dirty="0" smtClean="0"/>
              <a:t>m</a:t>
            </a:r>
            <a:r>
              <a:rPr lang="az-Latn-AZ" sz="2000" dirty="0" smtClean="0"/>
              <a:t>iz </a:t>
            </a:r>
            <a:r>
              <a:rPr lang="az-Latn-AZ" sz="2000" dirty="0"/>
              <a:t>sətrin hissəsini göstərmək üçün başlanğıc və son parametrlərindən </a:t>
            </a:r>
            <a:r>
              <a:rPr lang="az-Latn-AZ" sz="2000" dirty="0" smtClean="0"/>
              <a:t>istifadə edi</a:t>
            </a:r>
            <a:r>
              <a:rPr lang="en-US" sz="2000" dirty="0" err="1" smtClean="0"/>
              <a:t>rik</a:t>
            </a:r>
            <a:r>
              <a:rPr lang="az-Latn-AZ" sz="2000" dirty="0" smtClean="0"/>
              <a:t>.</a:t>
            </a:r>
            <a:endParaRPr lang="en-US" sz="2000" dirty="0" smtClean="0"/>
          </a:p>
          <a:p>
            <a:r>
              <a:rPr lang="en-US" sz="2000" dirty="0" err="1" smtClean="0"/>
              <a:t>Sintaksis</a:t>
            </a:r>
            <a:endParaRPr lang="en-US" sz="2000" dirty="0" smtClean="0"/>
          </a:p>
          <a:p>
            <a:r>
              <a:rPr lang="en-US" sz="2000" dirty="0" err="1" smtClean="0"/>
              <a:t>string.slice</a:t>
            </a:r>
            <a:r>
              <a:rPr lang="en-US" sz="2000" dirty="0" smtClean="0"/>
              <a:t>(</a:t>
            </a:r>
            <a:r>
              <a:rPr lang="en-US" sz="2000" dirty="0" err="1" smtClean="0"/>
              <a:t>start,end</a:t>
            </a:r>
            <a:r>
              <a:rPr lang="en-US" sz="2000" dirty="0" smtClean="0"/>
              <a:t>)</a:t>
            </a:r>
            <a:endParaRPr lang="az-Latn-AZ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6" y="3084132"/>
            <a:ext cx="10884929" cy="28658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00" y="19437"/>
            <a:ext cx="3410017" cy="99458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900" y="1413275"/>
            <a:ext cx="3010773" cy="12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3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25412"/>
            <a:ext cx="5056083" cy="782638"/>
          </a:xfrm>
        </p:spPr>
        <p:txBody>
          <a:bodyPr/>
          <a:lstStyle/>
          <a:p>
            <a:r>
              <a:rPr lang="en-US" dirty="0" smtClean="0"/>
              <a:t>Split()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908050"/>
            <a:ext cx="4421856" cy="18572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metod</a:t>
            </a:r>
            <a:r>
              <a:rPr lang="az-Latn-AZ" dirty="0" smtClean="0"/>
              <a:t> bir sətir</a:t>
            </a:r>
            <a:r>
              <a:rPr lang="en-US" dirty="0" smtClean="0"/>
              <a:t> </a:t>
            </a:r>
            <a:r>
              <a:rPr lang="az-Latn-AZ" dirty="0" smtClean="0"/>
              <a:t>tək-tək </a:t>
            </a:r>
            <a:r>
              <a:rPr lang="az-Latn-AZ" dirty="0"/>
              <a:t>sətirləri</a:t>
            </a:r>
            <a:r>
              <a:rPr lang="az-Latn-AZ" dirty="0" smtClean="0"/>
              <a:t> ayırır. </a:t>
            </a:r>
          </a:p>
          <a:p>
            <a:r>
              <a:rPr lang="az-Latn-AZ" dirty="0"/>
              <a:t>Ayırıcı olaraq boş bir </a:t>
            </a:r>
            <a:r>
              <a:rPr lang="az-Latn-AZ" dirty="0" smtClean="0"/>
              <a:t>string </a:t>
            </a:r>
            <a:r>
              <a:rPr lang="az-Latn-AZ" dirty="0"/>
              <a:t>("") istifadə edilərsə, </a:t>
            </a:r>
            <a:r>
              <a:rPr lang="az-Latn-AZ" dirty="0" smtClean="0"/>
              <a:t>string </a:t>
            </a:r>
            <a:r>
              <a:rPr lang="az-Latn-AZ" dirty="0"/>
              <a:t>hər bir </a:t>
            </a:r>
            <a:r>
              <a:rPr lang="az-Latn-AZ" dirty="0" smtClean="0"/>
              <a:t>simvola </a:t>
            </a:r>
            <a:r>
              <a:rPr lang="az-Latn-AZ" dirty="0"/>
              <a:t>bölünür</a:t>
            </a:r>
            <a:r>
              <a:rPr lang="az-Latn-AZ" dirty="0" smtClean="0"/>
              <a:t>. Əgər </a:t>
            </a:r>
            <a:r>
              <a:rPr lang="az-Latn-AZ" dirty="0"/>
              <a:t>string </a:t>
            </a:r>
            <a:r>
              <a:rPr lang="az-Latn-AZ" dirty="0" smtClean="0"/>
              <a:t>("  ")  bu o deməkdirki sözə görə bölünəcək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string.split(separator</a:t>
            </a:r>
            <a:r>
              <a:rPr lang="az-Latn-AZ" dirty="0"/>
              <a:t>,</a:t>
            </a:r>
            <a:r>
              <a:rPr lang="az-Latn-AZ" i="1" dirty="0"/>
              <a:t> limit</a:t>
            </a:r>
            <a:r>
              <a:rPr lang="az-Latn-AZ" dirty="0"/>
              <a:t>)</a:t>
            </a:r>
            <a:endParaRPr lang="az-Latn-AZ" dirty="0" smtClean="0"/>
          </a:p>
          <a:p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0" y="2909521"/>
            <a:ext cx="10245480" cy="30404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52" y="1565192"/>
            <a:ext cx="2847975" cy="5429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52" y="1012407"/>
            <a:ext cx="29622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0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25412"/>
            <a:ext cx="5056083" cy="782638"/>
          </a:xfrm>
        </p:spPr>
        <p:txBody>
          <a:bodyPr/>
          <a:lstStyle/>
          <a:p>
            <a:r>
              <a:rPr lang="az-Latn-AZ" dirty="0" smtClean="0"/>
              <a:t>Starts</a:t>
            </a:r>
            <a:r>
              <a:rPr lang="en-US" dirty="0" smtClean="0"/>
              <a:t>w</a:t>
            </a:r>
            <a:r>
              <a:rPr lang="az-Latn-AZ" dirty="0" smtClean="0"/>
              <a:t>ith()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1002033"/>
            <a:ext cx="4433507" cy="2160004"/>
          </a:xfrm>
        </p:spPr>
        <p:txBody>
          <a:bodyPr>
            <a:normAutofit/>
          </a:bodyPr>
          <a:lstStyle/>
          <a:p>
            <a:r>
              <a:rPr lang="az-Latn-AZ" dirty="0" smtClean="0"/>
              <a:t>Bu metod ilə bir sətirdə içərsinidə olan yazı ilə başlayırsa onda true əksa halda false 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dirty="0" smtClean="0"/>
              <a:t>Starts</a:t>
            </a:r>
            <a:r>
              <a:rPr lang="en-US" dirty="0" smtClean="0"/>
              <a:t>with(</a:t>
            </a:r>
            <a:r>
              <a:rPr lang="en-US" dirty="0" err="1" smtClean="0"/>
              <a:t>searchvaule,limit</a:t>
            </a:r>
            <a:r>
              <a:rPr lang="en-US" dirty="0" smtClean="0"/>
              <a:t>)</a:t>
            </a:r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523462"/>
            <a:ext cx="9896593" cy="22076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8543"/>
            <a:ext cx="5734050" cy="7334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3466"/>
            <a:ext cx="1105705" cy="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Офисное здание на фоне чистого неба, вид под небольшим углом">
            <a:extLst>
              <a:ext uri="{FF2B5EF4-FFF2-40B4-BE49-F238E27FC236}">
                <a16:creationId xmlns=""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222" y="908050"/>
            <a:ext cx="9049556" cy="77908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 err="1" smtClean="0"/>
              <a:t>Javascript</a:t>
            </a:r>
            <a:r>
              <a:rPr lang="en-US" dirty="0" smtClean="0"/>
              <a:t>  </a:t>
            </a:r>
            <a:r>
              <a:rPr lang="en-US" dirty="0" err="1" smtClean="0"/>
              <a:t>Referance</a:t>
            </a:r>
            <a:r>
              <a:rPr lang="az-Latn-AZ" dirty="0" smtClean="0"/>
              <a:t> </a:t>
            </a:r>
            <a:br>
              <a:rPr lang="az-Latn-AZ" dirty="0" smtClean="0"/>
            </a:br>
            <a:r>
              <a:rPr lang="az-Latn-AZ" dirty="0" smtClean="0"/>
              <a:t>( Javascript İstinadı)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3132219"/>
          </a:xfrm>
        </p:spPr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String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Number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Math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Boolean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Array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Date 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az-Latn-AZ" dirty="0" smtClean="0"/>
              <a:t>Classes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Текст 4">
            <a:extLst>
              <a:ext uri="{FF2B5EF4-FFF2-40B4-BE49-F238E27FC236}">
                <a16:creationId xmlns="" xmlns:a16="http://schemas.microsoft.com/office/drawing/2014/main" id="{02A2A374-6D41-4D06-9363-30924664025A}"/>
              </a:ext>
            </a:extLst>
          </p:cNvPr>
          <p:cNvSpPr txBox="1">
            <a:spLocks/>
          </p:cNvSpPr>
          <p:nvPr/>
        </p:nvSpPr>
        <p:spPr>
          <a:xfrm>
            <a:off x="6483015" y="2218234"/>
            <a:ext cx="4421856" cy="2843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Error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Global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Operators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RegExp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Statements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z-Latn-AZ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20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25412"/>
            <a:ext cx="5056083" cy="782638"/>
          </a:xfrm>
        </p:spPr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027134" y="908050"/>
            <a:ext cx="4549417" cy="2037515"/>
          </a:xfrm>
        </p:spPr>
        <p:txBody>
          <a:bodyPr/>
          <a:lstStyle/>
          <a:p>
            <a:r>
              <a:rPr lang="az-Latn-AZ" dirty="0"/>
              <a:t>Substr () metodu bir sətrin </a:t>
            </a:r>
            <a:r>
              <a:rPr lang="az-Latn-AZ" dirty="0" smtClean="0"/>
              <a:t>hissələrini </a:t>
            </a:r>
            <a:r>
              <a:rPr lang="az-Latn-AZ" dirty="0"/>
              <a:t>çıxarır</a:t>
            </a:r>
            <a:r>
              <a:rPr lang="az-Latn-AZ" dirty="0" smtClean="0"/>
              <a:t>.</a:t>
            </a:r>
            <a:endParaRPr lang="en-US" dirty="0" smtClean="0"/>
          </a:p>
          <a:p>
            <a:r>
              <a:rPr lang="en-US" dirty="0" err="1" smtClean="0"/>
              <a:t>Sintaksis</a:t>
            </a:r>
            <a:endParaRPr lang="en-US" dirty="0" smtClean="0"/>
          </a:p>
          <a:p>
            <a:r>
              <a:rPr lang="az-Latn-AZ" i="1" dirty="0"/>
              <a:t>string</a:t>
            </a:r>
            <a:r>
              <a:rPr lang="az-Latn-AZ" dirty="0"/>
              <a:t>.substr(</a:t>
            </a:r>
            <a:r>
              <a:rPr lang="az-Latn-AZ" i="1" dirty="0"/>
              <a:t>start</a:t>
            </a:r>
            <a:r>
              <a:rPr lang="az-Latn-AZ" dirty="0"/>
              <a:t>,</a:t>
            </a:r>
            <a:r>
              <a:rPr lang="az-Latn-AZ" i="1" dirty="0"/>
              <a:t> length</a:t>
            </a:r>
            <a:r>
              <a:rPr lang="az-Latn-AZ" dirty="0" smtClean="0"/>
              <a:t>)</a:t>
            </a:r>
            <a:endParaRPr lang="en-US" dirty="0" smtClean="0"/>
          </a:p>
          <a:p>
            <a:endParaRPr lang="az-Latn-A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429000"/>
            <a:ext cx="7910803" cy="24670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3" y="1048755"/>
            <a:ext cx="4619625" cy="561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113" y="1562434"/>
            <a:ext cx="866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81206" y="908050"/>
            <a:ext cx="5056083" cy="782638"/>
          </a:xfrm>
        </p:spPr>
        <p:txBody>
          <a:bodyPr/>
          <a:lstStyle/>
          <a:p>
            <a:r>
              <a:rPr lang="az-Latn-AZ" dirty="0"/>
              <a:t>substring()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996113" y="2090189"/>
            <a:ext cx="4399569" cy="1287296"/>
          </a:xfr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az-Latn-AZ" dirty="0"/>
              <a:t>substr () Simvolları müəyyən bir başlanğıc mövqeyindən başlayaraq və müəyyən sayda xarakter vasitəsilə bir sətirdən </a:t>
            </a:r>
            <a:r>
              <a:rPr lang="az-Latn-AZ" dirty="0" smtClean="0"/>
              <a:t>çıxarır</a:t>
            </a:r>
            <a:endParaRPr lang="en-US" dirty="0" smtClean="0"/>
          </a:p>
          <a:p>
            <a:r>
              <a:rPr lang="az-Latn-AZ" dirty="0" smtClean="0"/>
              <a:t>substring </a:t>
            </a:r>
            <a:r>
              <a:rPr lang="az-Latn-AZ" dirty="0"/>
              <a:t>() Simvolları iki göstərilən indeks arasında bir sətirdən çıxarır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6" y="3450105"/>
            <a:ext cx="8129744" cy="25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22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b="0" dirty="0"/>
              <a:t>toLocaleLowerCase</a:t>
            </a:r>
            <a:r>
              <a:rPr lang="az-Latn-AZ" b="0" dirty="0" smtClean="0"/>
              <a:t>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881205" y="2241515"/>
            <a:ext cx="4580992" cy="15319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</a:t>
            </a:r>
            <a:r>
              <a:rPr lang="az-Latn-AZ" dirty="0" smtClean="0"/>
              <a:t>ütün yazını lokal host görə cari dildə( yəni lokal host hansı dilləri icazə verirsə hansı dildə yazılıbsa) kiçik hərflərə çeviir.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.toLocaleLowerCase()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05" y="4269218"/>
            <a:ext cx="5279484" cy="892936"/>
          </a:xfrm>
          <a:prstGeom prst="rect">
            <a:avLst/>
          </a:prstGeom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911225" y="908050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b="0" dirty="0" smtClean="0"/>
              <a:t>toLocaleUpperCase()</a:t>
            </a:r>
            <a:endParaRPr lang="az-Latn-AZ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2138484"/>
            <a:ext cx="4399569" cy="1187485"/>
          </a:xfrm>
        </p:spPr>
        <p:txBody>
          <a:bodyPr>
            <a:normAutofit fontScale="85000" lnSpcReduction="20000"/>
          </a:bodyPr>
          <a:lstStyle/>
          <a:p>
            <a:r>
              <a:rPr lang="az-Latn-AZ" dirty="0" smtClean="0"/>
              <a:t>Bütün yazını lokal host görə cari dildə Böyük hərflərə çevirir.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.toLocaleUpperCase()</a:t>
            </a:r>
            <a:endParaRPr lang="az-Latn-AZ" dirty="0" smtClean="0"/>
          </a:p>
          <a:p>
            <a:endParaRPr lang="az-Latn-AZ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42" y="3600383"/>
            <a:ext cx="4942766" cy="7197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42" y="4320119"/>
            <a:ext cx="13811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5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23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0" dirty="0">
                <a:hlinkClick r:id="rId2"/>
              </a:rPr>
              <a:t>toLowerCase()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399569" cy="1187485"/>
          </a:xfrm>
        </p:spPr>
        <p:txBody>
          <a:bodyPr>
            <a:normAutofit lnSpcReduction="10000"/>
          </a:bodyPr>
          <a:lstStyle/>
          <a:p>
            <a:r>
              <a:rPr lang="az-Latn-AZ" dirty="0" smtClean="0"/>
              <a:t>Bütün sözləri kiçik hərflərə çevirir.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.toLowerCase()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911225" y="1046140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b="0" dirty="0" smtClean="0">
                <a:hlinkClick r:id="rId2"/>
              </a:rPr>
              <a:t>toUpperCase()</a:t>
            </a:r>
            <a:endParaRPr lang="az-Latn-AZ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2149217"/>
            <a:ext cx="4399569" cy="1187485"/>
          </a:xfrm>
        </p:spPr>
        <p:txBody>
          <a:bodyPr>
            <a:normAutofit fontScale="92500"/>
          </a:bodyPr>
          <a:lstStyle/>
          <a:p>
            <a:r>
              <a:rPr lang="az-Latn-AZ" dirty="0" smtClean="0"/>
              <a:t>Bütün sözləri Böyük hərflərə çevirir.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 smtClean="0"/>
              <a:t>string</a:t>
            </a:r>
            <a:r>
              <a:rPr lang="az-Latn-AZ" dirty="0" smtClean="0"/>
              <a:t>.toUpperCase</a:t>
            </a:r>
            <a:r>
              <a:rPr lang="az-Latn-AZ" dirty="0"/>
              <a:t>()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625" y="3540951"/>
            <a:ext cx="8719785" cy="24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24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135917" y="908050"/>
            <a:ext cx="5056083" cy="782638"/>
          </a:xfrm>
        </p:spPr>
        <p:txBody>
          <a:bodyPr/>
          <a:lstStyle/>
          <a:p>
            <a:r>
              <a:rPr lang="az-Latn-AZ" dirty="0" smtClean="0"/>
              <a:t>tostring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4" y="929468"/>
            <a:ext cx="4459265" cy="17107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</a:t>
            </a:r>
            <a:r>
              <a:rPr lang="az-Latn-AZ" dirty="0" smtClean="0"/>
              <a:t>ər hansı dəyəri </a:t>
            </a:r>
            <a:r>
              <a:rPr lang="az-Latn-AZ" dirty="0"/>
              <a:t>yazıya çevirir. ToString () metodu bir sətrin dəyərini qaytarır.</a:t>
            </a:r>
            <a:endParaRPr lang="az-Latn-AZ" dirty="0" smtClean="0"/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.toString()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37" y="3213134"/>
            <a:ext cx="9648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25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t</a:t>
            </a:r>
            <a:r>
              <a:rPr lang="az-Latn-AZ" dirty="0" smtClean="0"/>
              <a:t>rim()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399569" cy="1187485"/>
          </a:xfrm>
        </p:spPr>
        <p:txBody>
          <a:bodyPr>
            <a:normAutofit fontScale="85000" lnSpcReduction="10000"/>
          </a:bodyPr>
          <a:lstStyle/>
          <a:p>
            <a:r>
              <a:rPr lang="az-Latn-AZ" dirty="0"/>
              <a:t>Bir sətrin hər iki ucundakı boşluğu silir</a:t>
            </a:r>
            <a:endParaRPr lang="az-Latn-AZ" dirty="0" smtClean="0"/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.trim()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415372"/>
            <a:ext cx="9191961" cy="25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26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ValueOf()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86975" y="1046140"/>
            <a:ext cx="4503718" cy="1187485"/>
          </a:xfrm>
        </p:spPr>
        <p:txBody>
          <a:bodyPr>
            <a:normAutofit fontScale="85000" lnSpcReduction="10000"/>
          </a:bodyPr>
          <a:lstStyle/>
          <a:p>
            <a:r>
              <a:rPr lang="az-Latn-AZ" dirty="0"/>
              <a:t>String obyektinin ibtidai dəyərini </a:t>
            </a:r>
            <a:r>
              <a:rPr lang="az-Latn-AZ" dirty="0" smtClean="0"/>
              <a:t>qaytarır</a:t>
            </a:r>
          </a:p>
          <a:p>
            <a:r>
              <a:rPr lang="az-Latn-AZ" dirty="0" smtClean="0"/>
              <a:t>Sintaksis</a:t>
            </a:r>
          </a:p>
          <a:p>
            <a:r>
              <a:rPr lang="az-Latn-AZ" i="1" dirty="0"/>
              <a:t>string</a:t>
            </a:r>
            <a:r>
              <a:rPr lang="az-Latn-AZ" dirty="0"/>
              <a:t>.valueOf()</a:t>
            </a:r>
            <a:endParaRPr lang="az-Latn-AZ" dirty="0" smtClean="0"/>
          </a:p>
          <a:p>
            <a:endParaRPr lang="az-Latn-AZ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5" y="2882900"/>
            <a:ext cx="9620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=""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ru-RU"/>
              <a:t>СРАВНЕНИЕ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ru-RU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ru-RU"/>
              <a:t>Заголовок раздела 1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ru-RU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ru-RU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ru-RU"/>
              <a:t>Pellentesque habitant morbi tristique senectus et netus et malesuada fames ac turpis egestas.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ru-RU"/>
              <a:t>Заголовок раздела 2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ru-RU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ru-RU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ru-RU"/>
              <a:t>Pellentesque habitant morbi tristique senectus et netus et malesuada fames ac turpis egestas.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28</a:t>
            </a:fld>
            <a:endParaRPr lang="ru-RU" noProof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296214"/>
            <a:ext cx="6723529" cy="65617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3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8" y="254162"/>
            <a:ext cx="5056083" cy="782638"/>
          </a:xfrm>
        </p:spPr>
        <p:txBody>
          <a:bodyPr rtlCol="0">
            <a:normAutofit/>
          </a:bodyPr>
          <a:lstStyle/>
          <a:p>
            <a:pPr rtl="0"/>
            <a:r>
              <a:rPr lang="az-Latn-AZ" dirty="0" smtClean="0"/>
              <a:t>String Referance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5" y="1057182"/>
            <a:ext cx="9984302" cy="385252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az-Latn-AZ" dirty="0" smtClean="0"/>
              <a:t>String yazarkən dırnaqlardan istifadə olunur. Bunun üçün tək və ya qoşa dırnaqlar yazılır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225" y="2137592"/>
            <a:ext cx="4284663" cy="1095006"/>
          </a:xfrm>
        </p:spPr>
        <p:txBody>
          <a:bodyPr rtlCol="0">
            <a:noAutofit/>
          </a:bodyPr>
          <a:lstStyle/>
          <a:p>
            <a:pPr rtl="0"/>
            <a:r>
              <a:rPr lang="az-Latn-AZ" sz="1800" dirty="0" smtClean="0"/>
              <a:t>Constructor</a:t>
            </a:r>
          </a:p>
          <a:p>
            <a:pPr rtl="0"/>
            <a:r>
              <a:rPr lang="az-Latn-AZ" sz="1800" dirty="0" smtClean="0"/>
              <a:t>Length</a:t>
            </a:r>
          </a:p>
          <a:p>
            <a:pPr rtl="0"/>
            <a:r>
              <a:rPr lang="az-Latn-AZ" sz="1800" dirty="0" smtClean="0"/>
              <a:t>Prototype</a:t>
            </a:r>
            <a:r>
              <a:rPr lang="az-Latn-AZ" dirty="0" smtClean="0"/>
              <a:t> </a:t>
            </a:r>
          </a:p>
          <a:p>
            <a:pPr rtl="0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2" name="Заголовок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 txBox="1">
            <a:spLocks/>
          </p:cNvSpPr>
          <p:nvPr/>
        </p:nvSpPr>
        <p:spPr>
          <a:xfrm>
            <a:off x="3567957" y="2841279"/>
            <a:ext cx="5056084" cy="58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 smtClean="0"/>
              <a:t>String Metodları</a:t>
            </a:r>
            <a:endParaRPr lang="ru-RU" dirty="0"/>
          </a:p>
        </p:txBody>
      </p:sp>
      <p:sp>
        <p:nvSpPr>
          <p:cNvPr id="15" name="Заголовок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 txBox="1">
            <a:spLocks/>
          </p:cNvSpPr>
          <p:nvPr/>
        </p:nvSpPr>
        <p:spPr>
          <a:xfrm>
            <a:off x="847292" y="1398694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 smtClean="0"/>
              <a:t>String Xüsusiyyətləri</a:t>
            </a:r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 txBox="1">
            <a:spLocks/>
          </p:cNvSpPr>
          <p:nvPr/>
        </p:nvSpPr>
        <p:spPr>
          <a:xfrm>
            <a:off x="911225" y="3429001"/>
            <a:ext cx="2926679" cy="293849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1600" dirty="0" smtClean="0">
                <a:hlinkClick r:id="rId3"/>
              </a:rPr>
              <a:t>charAt()</a:t>
            </a:r>
            <a:r>
              <a:rPr lang="az-Latn-AZ" sz="1600" dirty="0" smtClean="0"/>
              <a:t>	</a:t>
            </a:r>
          </a:p>
          <a:p>
            <a:r>
              <a:rPr lang="az-Latn-AZ" sz="1600" dirty="0" smtClean="0">
                <a:hlinkClick r:id="rId4"/>
              </a:rPr>
              <a:t>charCodeAt()</a:t>
            </a:r>
            <a:endParaRPr lang="az-Latn-AZ" sz="1600" dirty="0" smtClean="0"/>
          </a:p>
          <a:p>
            <a:r>
              <a:rPr lang="az-Latn-AZ" sz="1600" dirty="0">
                <a:hlinkClick r:id="rId5"/>
              </a:rPr>
              <a:t>concat</a:t>
            </a:r>
            <a:r>
              <a:rPr lang="az-Latn-AZ" sz="1600" dirty="0" smtClean="0">
                <a:hlinkClick r:id="rId5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6"/>
              </a:rPr>
              <a:t>endsWith</a:t>
            </a:r>
            <a:r>
              <a:rPr lang="az-Latn-AZ" sz="1600" dirty="0" smtClean="0">
                <a:hlinkClick r:id="rId6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7"/>
              </a:rPr>
              <a:t>fromCharCode</a:t>
            </a:r>
            <a:r>
              <a:rPr lang="az-Latn-AZ" sz="1600" dirty="0" smtClean="0">
                <a:hlinkClick r:id="rId7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8"/>
              </a:rPr>
              <a:t>includes</a:t>
            </a:r>
            <a:r>
              <a:rPr lang="az-Latn-AZ" sz="1600" dirty="0" smtClean="0">
                <a:hlinkClick r:id="rId8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9"/>
              </a:rPr>
              <a:t>indexOf</a:t>
            </a:r>
            <a:r>
              <a:rPr lang="az-Latn-AZ" sz="1600" dirty="0" smtClean="0">
                <a:hlinkClick r:id="rId9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0"/>
              </a:rPr>
              <a:t>lastIndexOf</a:t>
            </a:r>
            <a:r>
              <a:rPr lang="az-Latn-AZ" sz="1600" dirty="0" smtClean="0">
                <a:hlinkClick r:id="rId10"/>
              </a:rPr>
              <a:t>()</a:t>
            </a:r>
            <a:endParaRPr lang="az-Latn-AZ" sz="1600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7" name="Текст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 txBox="1">
            <a:spLocks/>
          </p:cNvSpPr>
          <p:nvPr/>
        </p:nvSpPr>
        <p:spPr>
          <a:xfrm>
            <a:off x="3873985" y="3429000"/>
            <a:ext cx="2643806" cy="257890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1600" dirty="0">
                <a:hlinkClick r:id="rId11"/>
              </a:rPr>
              <a:t>localeCompare</a:t>
            </a:r>
            <a:r>
              <a:rPr lang="az-Latn-AZ" sz="1600" dirty="0" smtClean="0">
                <a:hlinkClick r:id="rId11"/>
              </a:rPr>
              <a:t>()</a:t>
            </a:r>
            <a:endParaRPr lang="az-Latn-AZ" sz="1600" dirty="0" smtClean="0">
              <a:hlinkClick r:id="rId12"/>
            </a:endParaRPr>
          </a:p>
          <a:p>
            <a:r>
              <a:rPr lang="az-Latn-AZ" sz="1600" dirty="0" smtClean="0">
                <a:hlinkClick r:id="rId12"/>
              </a:rPr>
              <a:t>match</a:t>
            </a:r>
            <a:r>
              <a:rPr lang="az-Latn-AZ" sz="1600" dirty="0">
                <a:hlinkClick r:id="rId12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3"/>
              </a:rPr>
              <a:t>repeat</a:t>
            </a:r>
            <a:r>
              <a:rPr lang="az-Latn-AZ" sz="1600" dirty="0" smtClean="0">
                <a:hlinkClick r:id="rId13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4"/>
              </a:rPr>
              <a:t>replace</a:t>
            </a:r>
            <a:r>
              <a:rPr lang="az-Latn-AZ" sz="1600" dirty="0" smtClean="0">
                <a:hlinkClick r:id="rId14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5"/>
              </a:rPr>
              <a:t>search</a:t>
            </a:r>
            <a:r>
              <a:rPr lang="az-Latn-AZ" sz="1600" dirty="0" smtClean="0">
                <a:hlinkClick r:id="rId15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6"/>
              </a:rPr>
              <a:t>slice</a:t>
            </a:r>
            <a:r>
              <a:rPr lang="az-Latn-AZ" sz="1600" dirty="0" smtClean="0">
                <a:hlinkClick r:id="rId16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17"/>
              </a:rPr>
              <a:t>split</a:t>
            </a:r>
            <a:r>
              <a:rPr lang="az-Latn-AZ" sz="1600" dirty="0" smtClean="0">
                <a:hlinkClick r:id="rId17"/>
              </a:rPr>
              <a:t>()</a:t>
            </a:r>
            <a:endParaRPr lang="az-Latn-AZ" sz="1600" dirty="0" smtClean="0"/>
          </a:p>
          <a:p>
            <a:r>
              <a:rPr lang="az-Latn-AZ" sz="1600" dirty="0" smtClean="0">
                <a:hlinkClick r:id="rId18"/>
              </a:rPr>
              <a:t>startsWith()</a:t>
            </a:r>
            <a:endParaRPr lang="az-Latn-AZ" sz="1600" dirty="0" smtClean="0"/>
          </a:p>
        </p:txBody>
      </p:sp>
      <p:sp>
        <p:nvSpPr>
          <p:cNvPr id="18" name="Текст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 txBox="1">
            <a:spLocks/>
          </p:cNvSpPr>
          <p:nvPr/>
        </p:nvSpPr>
        <p:spPr>
          <a:xfrm>
            <a:off x="7160701" y="3423379"/>
            <a:ext cx="3206792" cy="274560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sz="1600" dirty="0" smtClean="0">
                <a:hlinkClick r:id="rId19"/>
              </a:rPr>
              <a:t>Substr()</a:t>
            </a:r>
          </a:p>
          <a:p>
            <a:r>
              <a:rPr lang="az-Latn-AZ" sz="1600" dirty="0" smtClean="0">
                <a:hlinkClick r:id="rId19"/>
              </a:rPr>
              <a:t>substring</a:t>
            </a:r>
            <a:r>
              <a:rPr lang="az-Latn-AZ" dirty="0" smtClean="0">
                <a:hlinkClick r:id="rId19"/>
              </a:rPr>
              <a:t>()</a:t>
            </a:r>
            <a:endParaRPr lang="az-Latn-AZ" dirty="0" smtClean="0">
              <a:hlinkClick r:id="rId20"/>
            </a:endParaRPr>
          </a:p>
          <a:p>
            <a:r>
              <a:rPr lang="az-Latn-AZ" sz="1600" dirty="0" smtClean="0">
                <a:hlinkClick r:id="rId20"/>
              </a:rPr>
              <a:t>toLocaleLowerCase()</a:t>
            </a:r>
            <a:r>
              <a:rPr lang="az-Latn-AZ" sz="1600" dirty="0" smtClean="0"/>
              <a:t>	</a:t>
            </a:r>
          </a:p>
          <a:p>
            <a:r>
              <a:rPr lang="az-Latn-AZ" sz="1600" dirty="0">
                <a:hlinkClick r:id="rId21"/>
              </a:rPr>
              <a:t>toLocaleUpperCase</a:t>
            </a:r>
            <a:r>
              <a:rPr lang="az-Latn-AZ" sz="1600" dirty="0" smtClean="0">
                <a:hlinkClick r:id="rId21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22"/>
              </a:rPr>
              <a:t>toLowerCase</a:t>
            </a:r>
            <a:r>
              <a:rPr lang="az-Latn-AZ" sz="1600" dirty="0" smtClean="0">
                <a:hlinkClick r:id="rId22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23"/>
              </a:rPr>
              <a:t>toString</a:t>
            </a:r>
            <a:r>
              <a:rPr lang="az-Latn-AZ" sz="1600" dirty="0" smtClean="0">
                <a:hlinkClick r:id="rId23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24"/>
              </a:rPr>
              <a:t>toUpperCase</a:t>
            </a:r>
            <a:r>
              <a:rPr lang="az-Latn-AZ" sz="1600" dirty="0" smtClean="0">
                <a:hlinkClick r:id="rId24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25"/>
              </a:rPr>
              <a:t>trim</a:t>
            </a:r>
            <a:r>
              <a:rPr lang="az-Latn-AZ" sz="1600" dirty="0" smtClean="0">
                <a:hlinkClick r:id="rId25"/>
              </a:rPr>
              <a:t>()</a:t>
            </a:r>
            <a:endParaRPr lang="az-Latn-AZ" sz="1600" dirty="0" smtClean="0"/>
          </a:p>
          <a:p>
            <a:r>
              <a:rPr lang="az-Latn-AZ" sz="1600" dirty="0">
                <a:hlinkClick r:id="rId26"/>
              </a:rPr>
              <a:t>valueOf()</a:t>
            </a:r>
            <a:endParaRPr lang="az-Latn-AZ" sz="16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743798" y="1285235"/>
            <a:ext cx="9147175" cy="11102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Constructor – </a:t>
            </a:r>
            <a:r>
              <a:rPr lang="en-US" dirty="0" err="1"/>
              <a:t>Stringin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funksiyasını</a:t>
            </a:r>
            <a:r>
              <a:rPr lang="en-US" dirty="0"/>
              <a:t> </a:t>
            </a:r>
            <a:r>
              <a:rPr lang="en-US" dirty="0" err="1"/>
              <a:t>qaytarır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Length – </a:t>
            </a:r>
            <a:r>
              <a:rPr lang="en-US" dirty="0"/>
              <a:t>String </a:t>
            </a:r>
            <a:r>
              <a:rPr lang="en-US" dirty="0" err="1"/>
              <a:t>uzunluğunu</a:t>
            </a:r>
            <a:r>
              <a:rPr lang="en-US" dirty="0"/>
              <a:t> </a:t>
            </a:r>
            <a:r>
              <a:rPr lang="en-US" dirty="0" err="1"/>
              <a:t>qaytarır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Prototype – </a:t>
            </a:r>
            <a:r>
              <a:rPr lang="en-US" dirty="0" err="1" smtClean="0"/>
              <a:t>bu</a:t>
            </a:r>
            <a:r>
              <a:rPr lang="en-US" dirty="0" smtClean="0"/>
              <a:t> x</a:t>
            </a:r>
            <a:r>
              <a:rPr lang="az-Latn-AZ" dirty="0" smtClean="0"/>
              <a:t>ü</a:t>
            </a:r>
            <a:r>
              <a:rPr lang="en-US" dirty="0" err="1" smtClean="0"/>
              <a:t>susiyy</a:t>
            </a:r>
            <a:r>
              <a:rPr lang="az-Latn-AZ" dirty="0" smtClean="0"/>
              <a:t>ət mövcud olan obyektlərə yeni xüsusiyyət verir</a:t>
            </a:r>
            <a:endParaRPr lang="en-US" dirty="0" smtClean="0"/>
          </a:p>
        </p:txBody>
      </p:sp>
      <p:sp>
        <p:nvSpPr>
          <p:cNvPr id="7" name="Заголовок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225" y="144104"/>
            <a:ext cx="6222081" cy="64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dirty="0" smtClean="0"/>
              <a:t>String Xüsusiyyətləri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7" y="2763872"/>
            <a:ext cx="11334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908050"/>
            <a:ext cx="5310794" cy="872212"/>
          </a:xfrm>
        </p:spPr>
        <p:txBody>
          <a:bodyPr rtlCol="0">
            <a:normAutofit/>
          </a:bodyPr>
          <a:lstStyle/>
          <a:p>
            <a:r>
              <a:rPr lang="az-Latn-AZ" sz="3600" dirty="0">
                <a:hlinkClick r:id="rId3"/>
              </a:rPr>
              <a:t>charAt()</a:t>
            </a:r>
            <a:r>
              <a:rPr lang="az-Latn-AZ" dirty="0"/>
              <a:t>	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6113" y="2241515"/>
            <a:ext cx="4398398" cy="11874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 smtClean="0"/>
              <a:t>Bu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az-Latn-AZ" dirty="0" smtClean="0"/>
              <a:t>ə hər hansı indeks yerini göstərir. </a:t>
            </a:r>
          </a:p>
          <a:p>
            <a:r>
              <a:rPr lang="az-Latn-AZ" dirty="0" smtClean="0"/>
              <a:t>() içərisində indeks yazılmırsa default </a:t>
            </a:r>
            <a:r>
              <a:rPr lang="az-Latn-AZ" dirty="0"/>
              <a:t>dəyər olaraq</a:t>
            </a:r>
            <a:r>
              <a:rPr lang="az-Latn-AZ" dirty="0" smtClean="0"/>
              <a:t> 0 götürülür.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908050"/>
            <a:ext cx="5850183" cy="24860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25" y="3618828"/>
            <a:ext cx="4334882" cy="25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1225" y="1071897"/>
            <a:ext cx="5056083" cy="782638"/>
          </a:xfrm>
        </p:spPr>
        <p:txBody>
          <a:bodyPr>
            <a:normAutofit/>
          </a:bodyPr>
          <a:lstStyle/>
          <a:p>
            <a:r>
              <a:rPr lang="az-Latn-AZ" dirty="0">
                <a:hlinkClick r:id="rId2"/>
              </a:rPr>
              <a:t>charCodeAt</a:t>
            </a:r>
            <a:r>
              <a:rPr lang="az-Latn-AZ" dirty="0" smtClean="0">
                <a:hlinkClick r:id="rId2"/>
              </a:rPr>
              <a:t>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864217" y="2137871"/>
            <a:ext cx="4331671" cy="785633"/>
          </a:xfrm>
        </p:spPr>
        <p:txBody>
          <a:bodyPr/>
          <a:lstStyle/>
          <a:p>
            <a:r>
              <a:rPr lang="az-Latn-AZ" dirty="0" smtClean="0"/>
              <a:t>Bu metod hər hansı yazı, durğu işarəsini bir unicode çevirir </a:t>
            </a:r>
            <a:endParaRPr lang="az-Latn-AZ" dirty="0"/>
          </a:p>
        </p:txBody>
      </p:sp>
      <p:pic>
        <p:nvPicPr>
          <p:cNvPr id="2050" name="Picture 2" descr="10 JavaScript String Methods You Should Master To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" y="3870745"/>
            <a:ext cx="5213797" cy="15641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Letters of the Alphabet Numbered: Get alphabet position value of a letter [ JavaScript] -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7" y="536711"/>
            <a:ext cx="6541627" cy="46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 smtClean="0"/>
              <a:t>Concat metodu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308306" y="1085949"/>
            <a:ext cx="4421856" cy="749047"/>
          </a:xfrm>
        </p:spPr>
        <p:txBody>
          <a:bodyPr/>
          <a:lstStyle/>
          <a:p>
            <a:r>
              <a:rPr lang="az-Latn-AZ" dirty="0" smtClean="0"/>
              <a:t>Bu üsul ilə 2 və daha çox yazını(string) birlşdirmək olur.</a:t>
            </a:r>
            <a:endParaRPr lang="az-Latn-AZ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2406650"/>
            <a:ext cx="9448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0" dirty="0">
                <a:hlinkClick r:id="rId2"/>
              </a:rPr>
              <a:t>endsWith()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2191844"/>
            <a:ext cx="4421856" cy="7490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Burada</a:t>
            </a:r>
            <a:r>
              <a:rPr lang="en-US" dirty="0" smtClean="0"/>
              <a:t> s</a:t>
            </a:r>
            <a:r>
              <a:rPr lang="az-Latn-AZ" dirty="0" smtClean="0"/>
              <a:t>ətir müəyyən bir sətirlə bitərsə doğru əks halda yanlış qayıdır</a:t>
            </a:r>
            <a:endParaRPr lang="az-Latn-AZ" dirty="0"/>
          </a:p>
        </p:txBody>
      </p:sp>
      <p:pic>
        <p:nvPicPr>
          <p:cNvPr id="1026" name="Picture 2" descr="JavaScript Strings. charAt(): By this method we can see the… | by Md Piash 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90" y="1032746"/>
            <a:ext cx="6343650" cy="4248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4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>
                <a:hlinkClick r:id="rId2"/>
              </a:rPr>
              <a:t>fromCharCode</a:t>
            </a:r>
            <a:r>
              <a:rPr lang="az-Latn-AZ" dirty="0" smtClean="0">
                <a:hlinkClick r:id="rId2"/>
              </a:rPr>
              <a:t>()</a:t>
            </a:r>
            <a:endParaRPr lang="az-Latn-AZ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911225" y="1046140"/>
            <a:ext cx="4555234" cy="186684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Burada</a:t>
            </a:r>
            <a:r>
              <a:rPr lang="en-US" sz="2000" dirty="0" smtClean="0"/>
              <a:t> is</a:t>
            </a:r>
            <a:r>
              <a:rPr lang="az-Latn-AZ" sz="2000" dirty="0" smtClean="0"/>
              <a:t>ə </a:t>
            </a:r>
            <a:r>
              <a:rPr lang="az-Latn-AZ" sz="2000" dirty="0">
                <a:hlinkClick r:id="rId3"/>
              </a:rPr>
              <a:t>charCodeAt</a:t>
            </a:r>
            <a:r>
              <a:rPr lang="az-Latn-AZ" sz="2000" dirty="0" smtClean="0">
                <a:hlinkClick r:id="rId3"/>
              </a:rPr>
              <a:t>()</a:t>
            </a:r>
            <a:r>
              <a:rPr lang="az-Latn-AZ" sz="2000" dirty="0" smtClean="0"/>
              <a:t>-dun əksi olaraq unicode nömrəsini hər hansı simvola çevirir. </a:t>
            </a:r>
          </a:p>
          <a:p>
            <a:r>
              <a:rPr lang="az-Latn-AZ" sz="2000" b="1" dirty="0"/>
              <a:t>Qeyd:</a:t>
            </a:r>
            <a:r>
              <a:rPr lang="az-Latn-AZ" sz="2000" dirty="0"/>
              <a:t> Bu String obyektinin statik metodudur və </a:t>
            </a:r>
            <a:r>
              <a:rPr lang="az-Latn-AZ" sz="2000" dirty="0" smtClean="0"/>
              <a:t>sintaksisi </a:t>
            </a:r>
            <a:r>
              <a:rPr lang="az-Latn-AZ" sz="2000" dirty="0"/>
              <a:t>həmişə String.fromCharCode () dur</a:t>
            </a:r>
            <a:r>
              <a:rPr lang="az-Latn-AZ" sz="2000" dirty="0" smtClean="0"/>
              <a:t>.</a:t>
            </a:r>
          </a:p>
          <a:p>
            <a:endParaRPr lang="az-Latn-AZ" sz="2000" dirty="0"/>
          </a:p>
          <a:p>
            <a:endParaRPr lang="az-Latn-AZ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3091632"/>
            <a:ext cx="10267637" cy="28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662_TF45331398" id="{54C9E4F3-3A03-4402-A107-9DDD7A71BB82}" vid="{F9B8EB22-9DB8-442E-BFF0-27918EB9B0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fb0879af-3eba-417a-a55a-ffe6dcd6ca77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0</TotalTime>
  <Words>773</Words>
  <Application>Microsoft Office PowerPoint</Application>
  <PresentationFormat>Широкоэкранный</PresentationFormat>
  <Paragraphs>183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Lucida Grande</vt:lpstr>
      <vt:lpstr>Verdana</vt:lpstr>
      <vt:lpstr>Wingdings</vt:lpstr>
      <vt:lpstr>Тема Office</vt:lpstr>
      <vt:lpstr>Javascript referance- String</vt:lpstr>
      <vt:lpstr>Javascript  Referance  ( Javascript İstinadı)</vt:lpstr>
      <vt:lpstr>String Referance</vt:lpstr>
      <vt:lpstr>String Xüsusiyyətləri</vt:lpstr>
      <vt:lpstr>charAt() </vt:lpstr>
      <vt:lpstr>charCodeAt()</vt:lpstr>
      <vt:lpstr>Concat metodu</vt:lpstr>
      <vt:lpstr>endsWith()</vt:lpstr>
      <vt:lpstr>fromCharCode()</vt:lpstr>
      <vt:lpstr>includes()</vt:lpstr>
      <vt:lpstr>İndex0f()</vt:lpstr>
      <vt:lpstr>Lastindexof()</vt:lpstr>
      <vt:lpstr>Match()</vt:lpstr>
      <vt:lpstr>Repeat()</vt:lpstr>
      <vt:lpstr>Replace()</vt:lpstr>
      <vt:lpstr>Search()</vt:lpstr>
      <vt:lpstr>Slice()</vt:lpstr>
      <vt:lpstr>Split()</vt:lpstr>
      <vt:lpstr>Startswith()</vt:lpstr>
      <vt:lpstr>Substr()</vt:lpstr>
      <vt:lpstr>substring()</vt:lpstr>
      <vt:lpstr>toLocaleLowerCase()</vt:lpstr>
      <vt:lpstr>toLowerCase()</vt:lpstr>
      <vt:lpstr>tostring</vt:lpstr>
      <vt:lpstr>trim()</vt:lpstr>
      <vt:lpstr>ValueOf()</vt:lpstr>
      <vt:lpstr>СРАВНЕНИЕ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2021-09-07T02:42:41Z</dcterms:created>
  <dcterms:modified xsi:type="dcterms:W3CDTF">2021-09-12T14:12:01Z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