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1" r:id="rId1"/>
  </p:sldMasterIdLst>
  <p:sldIdLst>
    <p:sldId id="256" r:id="rId2"/>
    <p:sldId id="258" r:id="rId3"/>
    <p:sldId id="257" r:id="rId4"/>
    <p:sldId id="273" r:id="rId5"/>
    <p:sldId id="272" r:id="rId6"/>
    <p:sldId id="260" r:id="rId7"/>
    <p:sldId id="261" r:id="rId8"/>
    <p:sldId id="263" r:id="rId9"/>
    <p:sldId id="264" r:id="rId10"/>
    <p:sldId id="265" r:id="rId11"/>
    <p:sldId id="262"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ED623-601F-497D-9F59-8AB132DBC966}" type="doc">
      <dgm:prSet loTypeId="urn:microsoft.com/office/officeart/2005/8/layout/hProcess9" loCatId="process" qsTypeId="urn:microsoft.com/office/officeart/2005/8/quickstyle/3d3" qsCatId="3D" csTypeId="urn:microsoft.com/office/officeart/2005/8/colors/accent1_2" csCatId="accent1" phldr="1"/>
      <dgm:spPr/>
    </dgm:pt>
    <dgm:pt modelId="{BBD48F68-79E7-4777-8BF6-B7335B9AA5C9}">
      <dgm:prSet phldrT="[Текст]" custT="1"/>
      <dgm:spPr/>
      <dgm:t>
        <a:bodyPr/>
        <a:lstStyle/>
        <a:p>
          <a:r>
            <a:rPr lang="en-US" sz="1600" i="1" dirty="0" smtClean="0">
              <a:latin typeface="Century Schoolbook" panose="02040604050505020304" pitchFamily="18" charset="0"/>
            </a:rPr>
            <a:t>Assembly Language </a:t>
          </a:r>
        </a:p>
        <a:p>
          <a:r>
            <a:rPr lang="en-US" sz="1600" i="1" dirty="0" smtClean="0">
              <a:latin typeface="Century Schoolbook" panose="02040604050505020304" pitchFamily="18" charset="0"/>
            </a:rPr>
            <a:t>( Source Code).ASM</a:t>
          </a:r>
          <a:endParaRPr lang="az-Latn-AZ" sz="1600" i="1" dirty="0">
            <a:latin typeface="Century Schoolbook" panose="02040604050505020304" pitchFamily="18" charset="0"/>
          </a:endParaRPr>
        </a:p>
      </dgm:t>
    </dgm:pt>
    <dgm:pt modelId="{F94D9402-45FD-44BB-BBD4-9501C67788D4}" type="parTrans" cxnId="{F6ED5706-05CC-45F5-8F73-AEDE46A171BF}">
      <dgm:prSet/>
      <dgm:spPr/>
      <dgm:t>
        <a:bodyPr/>
        <a:lstStyle/>
        <a:p>
          <a:endParaRPr lang="az-Latn-AZ"/>
        </a:p>
      </dgm:t>
    </dgm:pt>
    <dgm:pt modelId="{41AD5DC2-C225-4ADE-9466-B28DF9DA6FE8}" type="sibTrans" cxnId="{F6ED5706-05CC-45F5-8F73-AEDE46A171BF}">
      <dgm:prSet/>
      <dgm:spPr/>
      <dgm:t>
        <a:bodyPr/>
        <a:lstStyle/>
        <a:p>
          <a:endParaRPr lang="az-Latn-AZ"/>
        </a:p>
      </dgm:t>
    </dgm:pt>
    <dgm:pt modelId="{96FD4D69-6200-46CE-B934-B841033B7D26}">
      <dgm:prSet phldrT="[Текст]" custT="1"/>
      <dgm:spPr/>
      <dgm:t>
        <a:bodyPr/>
        <a:lstStyle/>
        <a:p>
          <a:r>
            <a:rPr lang="en-US" sz="1600" i="1" dirty="0" smtClean="0">
              <a:latin typeface="Century Schoolbook" panose="02040604050505020304" pitchFamily="18" charset="0"/>
            </a:rPr>
            <a:t>Machine Language </a:t>
          </a:r>
        </a:p>
        <a:p>
          <a:r>
            <a:rPr lang="en-US" sz="1600" i="1" dirty="0" smtClean="0">
              <a:latin typeface="Century Schoolbook" panose="02040604050505020304" pitchFamily="18" charset="0"/>
            </a:rPr>
            <a:t>( Object Code ).OBJ</a:t>
          </a:r>
          <a:endParaRPr lang="az-Latn-AZ" sz="1600" i="1" dirty="0">
            <a:latin typeface="Century Schoolbook" panose="02040604050505020304" pitchFamily="18" charset="0"/>
          </a:endParaRPr>
        </a:p>
      </dgm:t>
    </dgm:pt>
    <dgm:pt modelId="{8F5BDAC2-A627-4AA8-A5DB-E86E1094334A}" type="parTrans" cxnId="{5EABFA25-7C92-4090-9B68-BD6BC1624010}">
      <dgm:prSet/>
      <dgm:spPr/>
      <dgm:t>
        <a:bodyPr/>
        <a:lstStyle/>
        <a:p>
          <a:endParaRPr lang="az-Latn-AZ"/>
        </a:p>
      </dgm:t>
    </dgm:pt>
    <dgm:pt modelId="{35B379A3-2B33-4F13-8C34-4A3A9E6CE702}" type="sibTrans" cxnId="{5EABFA25-7C92-4090-9B68-BD6BC1624010}">
      <dgm:prSet/>
      <dgm:spPr/>
      <dgm:t>
        <a:bodyPr/>
        <a:lstStyle/>
        <a:p>
          <a:endParaRPr lang="az-Latn-AZ"/>
        </a:p>
      </dgm:t>
    </dgm:pt>
    <dgm:pt modelId="{CA117AA1-CE94-4471-9A67-D3E391B5705A}">
      <dgm:prSet phldrT="[Текст]" custT="1"/>
      <dgm:spPr/>
      <dgm:t>
        <a:bodyPr/>
        <a:lstStyle/>
        <a:p>
          <a:r>
            <a:rPr lang="en-US" sz="1600" i="1" dirty="0" smtClean="0">
              <a:latin typeface="Century Schoolbook" panose="02040604050505020304" pitchFamily="18" charset="0"/>
            </a:rPr>
            <a:t>Executable File *EXE or *COM</a:t>
          </a:r>
          <a:endParaRPr lang="az-Latn-AZ" sz="1600" i="1" dirty="0">
            <a:latin typeface="Century Schoolbook" panose="02040604050505020304" pitchFamily="18" charset="0"/>
          </a:endParaRPr>
        </a:p>
      </dgm:t>
    </dgm:pt>
    <dgm:pt modelId="{EE448AE0-59D1-427B-85C1-0EBB3FC27957}" type="parTrans" cxnId="{4E3A851D-67DC-40A0-9C77-A54DEB69AB02}">
      <dgm:prSet/>
      <dgm:spPr/>
      <dgm:t>
        <a:bodyPr/>
        <a:lstStyle/>
        <a:p>
          <a:endParaRPr lang="az-Latn-AZ"/>
        </a:p>
      </dgm:t>
    </dgm:pt>
    <dgm:pt modelId="{D32D3F1C-254A-42F5-AD41-3DED9D4C86FC}" type="sibTrans" cxnId="{4E3A851D-67DC-40A0-9C77-A54DEB69AB02}">
      <dgm:prSet/>
      <dgm:spPr/>
      <dgm:t>
        <a:bodyPr/>
        <a:lstStyle/>
        <a:p>
          <a:endParaRPr lang="az-Latn-AZ"/>
        </a:p>
      </dgm:t>
    </dgm:pt>
    <dgm:pt modelId="{1C74C10B-60BF-4725-A9C4-A19707D708D6}" type="pres">
      <dgm:prSet presAssocID="{A17ED623-601F-497D-9F59-8AB132DBC966}" presName="CompostProcess" presStyleCnt="0">
        <dgm:presLayoutVars>
          <dgm:dir/>
          <dgm:resizeHandles val="exact"/>
        </dgm:presLayoutVars>
      </dgm:prSet>
      <dgm:spPr/>
    </dgm:pt>
    <dgm:pt modelId="{419D2AA1-D16F-4DFE-8A93-9C14FC8A09C0}" type="pres">
      <dgm:prSet presAssocID="{A17ED623-601F-497D-9F59-8AB132DBC966}" presName="arrow" presStyleLbl="bgShp" presStyleIdx="0" presStyleCnt="1"/>
      <dgm:spPr/>
    </dgm:pt>
    <dgm:pt modelId="{8AD50C2A-263E-4815-9C87-1CDB01BD3BFA}" type="pres">
      <dgm:prSet presAssocID="{A17ED623-601F-497D-9F59-8AB132DBC966}" presName="linearProcess" presStyleCnt="0"/>
      <dgm:spPr/>
    </dgm:pt>
    <dgm:pt modelId="{1B3C0B07-5975-4B9D-BE84-42DB9C01A2B2}" type="pres">
      <dgm:prSet presAssocID="{BBD48F68-79E7-4777-8BF6-B7335B9AA5C9}" presName="textNode" presStyleLbl="node1" presStyleIdx="0" presStyleCnt="3">
        <dgm:presLayoutVars>
          <dgm:bulletEnabled val="1"/>
        </dgm:presLayoutVars>
      </dgm:prSet>
      <dgm:spPr/>
    </dgm:pt>
    <dgm:pt modelId="{528E7541-D53C-4E37-823E-EDCE5CB83516}" type="pres">
      <dgm:prSet presAssocID="{41AD5DC2-C225-4ADE-9466-B28DF9DA6FE8}" presName="sibTrans" presStyleCnt="0"/>
      <dgm:spPr/>
    </dgm:pt>
    <dgm:pt modelId="{BA42B760-88A4-4AAA-9F7A-69DE6DB54FED}" type="pres">
      <dgm:prSet presAssocID="{96FD4D69-6200-46CE-B934-B841033B7D26}" presName="textNode" presStyleLbl="node1" presStyleIdx="1" presStyleCnt="3">
        <dgm:presLayoutVars>
          <dgm:bulletEnabled val="1"/>
        </dgm:presLayoutVars>
      </dgm:prSet>
      <dgm:spPr/>
      <dgm:t>
        <a:bodyPr/>
        <a:lstStyle/>
        <a:p>
          <a:endParaRPr lang="az-Latn-AZ"/>
        </a:p>
      </dgm:t>
    </dgm:pt>
    <dgm:pt modelId="{09BEFCD3-07ED-4187-A423-05B3D5231110}" type="pres">
      <dgm:prSet presAssocID="{35B379A3-2B33-4F13-8C34-4A3A9E6CE702}" presName="sibTrans" presStyleCnt="0"/>
      <dgm:spPr/>
    </dgm:pt>
    <dgm:pt modelId="{09D08DAE-E65C-425F-9894-CBFD4E8BEB8A}" type="pres">
      <dgm:prSet presAssocID="{CA117AA1-CE94-4471-9A67-D3E391B5705A}" presName="textNode" presStyleLbl="node1" presStyleIdx="2" presStyleCnt="3">
        <dgm:presLayoutVars>
          <dgm:bulletEnabled val="1"/>
        </dgm:presLayoutVars>
      </dgm:prSet>
      <dgm:spPr/>
      <dgm:t>
        <a:bodyPr/>
        <a:lstStyle/>
        <a:p>
          <a:endParaRPr lang="az-Latn-AZ"/>
        </a:p>
      </dgm:t>
    </dgm:pt>
  </dgm:ptLst>
  <dgm:cxnLst>
    <dgm:cxn modelId="{649C22F5-E172-4543-A8A4-37147FBD318C}" type="presOf" srcId="{A17ED623-601F-497D-9F59-8AB132DBC966}" destId="{1C74C10B-60BF-4725-A9C4-A19707D708D6}" srcOrd="0" destOrd="0" presId="urn:microsoft.com/office/officeart/2005/8/layout/hProcess9"/>
    <dgm:cxn modelId="{F6ED5706-05CC-45F5-8F73-AEDE46A171BF}" srcId="{A17ED623-601F-497D-9F59-8AB132DBC966}" destId="{BBD48F68-79E7-4777-8BF6-B7335B9AA5C9}" srcOrd="0" destOrd="0" parTransId="{F94D9402-45FD-44BB-BBD4-9501C67788D4}" sibTransId="{41AD5DC2-C225-4ADE-9466-B28DF9DA6FE8}"/>
    <dgm:cxn modelId="{5EABFA25-7C92-4090-9B68-BD6BC1624010}" srcId="{A17ED623-601F-497D-9F59-8AB132DBC966}" destId="{96FD4D69-6200-46CE-B934-B841033B7D26}" srcOrd="1" destOrd="0" parTransId="{8F5BDAC2-A627-4AA8-A5DB-E86E1094334A}" sibTransId="{35B379A3-2B33-4F13-8C34-4A3A9E6CE702}"/>
    <dgm:cxn modelId="{A419F331-8DA8-409B-B60D-EB399C3E7D83}" type="presOf" srcId="{CA117AA1-CE94-4471-9A67-D3E391B5705A}" destId="{09D08DAE-E65C-425F-9894-CBFD4E8BEB8A}" srcOrd="0" destOrd="0" presId="urn:microsoft.com/office/officeart/2005/8/layout/hProcess9"/>
    <dgm:cxn modelId="{EDDB668F-532B-44CF-9E59-7BF7A748A5AE}" type="presOf" srcId="{BBD48F68-79E7-4777-8BF6-B7335B9AA5C9}" destId="{1B3C0B07-5975-4B9D-BE84-42DB9C01A2B2}" srcOrd="0" destOrd="0" presId="urn:microsoft.com/office/officeart/2005/8/layout/hProcess9"/>
    <dgm:cxn modelId="{4E3A851D-67DC-40A0-9C77-A54DEB69AB02}" srcId="{A17ED623-601F-497D-9F59-8AB132DBC966}" destId="{CA117AA1-CE94-4471-9A67-D3E391B5705A}" srcOrd="2" destOrd="0" parTransId="{EE448AE0-59D1-427B-85C1-0EBB3FC27957}" sibTransId="{D32D3F1C-254A-42F5-AD41-3DED9D4C86FC}"/>
    <dgm:cxn modelId="{A31AA1AB-E8F4-43E6-8EF9-3E6D216BBC61}" type="presOf" srcId="{96FD4D69-6200-46CE-B934-B841033B7D26}" destId="{BA42B760-88A4-4AAA-9F7A-69DE6DB54FED}" srcOrd="0" destOrd="0" presId="urn:microsoft.com/office/officeart/2005/8/layout/hProcess9"/>
    <dgm:cxn modelId="{906DBCA4-EAC1-4C03-A7FA-1F15E08E61DD}" type="presParOf" srcId="{1C74C10B-60BF-4725-A9C4-A19707D708D6}" destId="{419D2AA1-D16F-4DFE-8A93-9C14FC8A09C0}" srcOrd="0" destOrd="0" presId="urn:microsoft.com/office/officeart/2005/8/layout/hProcess9"/>
    <dgm:cxn modelId="{2BB449FD-EAB2-42EA-BCCF-BE183948B911}" type="presParOf" srcId="{1C74C10B-60BF-4725-A9C4-A19707D708D6}" destId="{8AD50C2A-263E-4815-9C87-1CDB01BD3BFA}" srcOrd="1" destOrd="0" presId="urn:microsoft.com/office/officeart/2005/8/layout/hProcess9"/>
    <dgm:cxn modelId="{E9C5D525-3F07-4914-877F-5D70B100C21D}" type="presParOf" srcId="{8AD50C2A-263E-4815-9C87-1CDB01BD3BFA}" destId="{1B3C0B07-5975-4B9D-BE84-42DB9C01A2B2}" srcOrd="0" destOrd="0" presId="urn:microsoft.com/office/officeart/2005/8/layout/hProcess9"/>
    <dgm:cxn modelId="{29AAF2E9-D855-4CF5-AE41-D3A901871295}" type="presParOf" srcId="{8AD50C2A-263E-4815-9C87-1CDB01BD3BFA}" destId="{528E7541-D53C-4E37-823E-EDCE5CB83516}" srcOrd="1" destOrd="0" presId="urn:microsoft.com/office/officeart/2005/8/layout/hProcess9"/>
    <dgm:cxn modelId="{8B4C6032-665B-4CBF-9FD2-EA0A30BEC8C3}" type="presParOf" srcId="{8AD50C2A-263E-4815-9C87-1CDB01BD3BFA}" destId="{BA42B760-88A4-4AAA-9F7A-69DE6DB54FED}" srcOrd="2" destOrd="0" presId="urn:microsoft.com/office/officeart/2005/8/layout/hProcess9"/>
    <dgm:cxn modelId="{01E5BE6A-A451-49F4-AE83-C1411530FBDA}" type="presParOf" srcId="{8AD50C2A-263E-4815-9C87-1CDB01BD3BFA}" destId="{09BEFCD3-07ED-4187-A423-05B3D5231110}" srcOrd="3" destOrd="0" presId="urn:microsoft.com/office/officeart/2005/8/layout/hProcess9"/>
    <dgm:cxn modelId="{13F6B88C-D3AE-4581-A930-2FD66A758135}" type="presParOf" srcId="{8AD50C2A-263E-4815-9C87-1CDB01BD3BFA}" destId="{09D08DAE-E65C-425F-9894-CBFD4E8BEB8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D2AA1-D16F-4DFE-8A93-9C14FC8A09C0}">
      <dsp:nvSpPr>
        <dsp:cNvPr id="0" name=""/>
        <dsp:cNvSpPr/>
      </dsp:nvSpPr>
      <dsp:spPr>
        <a:xfrm>
          <a:off x="658808" y="0"/>
          <a:ext cx="7466492" cy="2691685"/>
        </a:xfrm>
        <a:prstGeom prst="rightArrow">
          <a:avLst/>
        </a:prstGeom>
        <a:solidFill>
          <a:schemeClr val="accent1">
            <a:tint val="40000"/>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B3C0B07-5975-4B9D-BE84-42DB9C01A2B2}">
      <dsp:nvSpPr>
        <dsp:cNvPr id="0" name=""/>
        <dsp:cNvSpPr/>
      </dsp:nvSpPr>
      <dsp:spPr>
        <a:xfrm>
          <a:off x="0" y="807505"/>
          <a:ext cx="2635232" cy="1076674"/>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1" kern="1200" dirty="0" smtClean="0">
              <a:latin typeface="Century Schoolbook" panose="02040604050505020304" pitchFamily="18" charset="0"/>
            </a:rPr>
            <a:t>Assembly Language </a:t>
          </a:r>
        </a:p>
        <a:p>
          <a:pPr lvl="0" algn="ctr" defTabSz="711200">
            <a:lnSpc>
              <a:spcPct val="90000"/>
            </a:lnSpc>
            <a:spcBef>
              <a:spcPct val="0"/>
            </a:spcBef>
            <a:spcAft>
              <a:spcPct val="35000"/>
            </a:spcAft>
          </a:pPr>
          <a:r>
            <a:rPr lang="en-US" sz="1600" i="1" kern="1200" dirty="0" smtClean="0">
              <a:latin typeface="Century Schoolbook" panose="02040604050505020304" pitchFamily="18" charset="0"/>
            </a:rPr>
            <a:t>( Source Code).ASM</a:t>
          </a:r>
          <a:endParaRPr lang="az-Latn-AZ" sz="1600" i="1" kern="1200" dirty="0">
            <a:latin typeface="Century Schoolbook" panose="02040604050505020304" pitchFamily="18" charset="0"/>
          </a:endParaRPr>
        </a:p>
      </dsp:txBody>
      <dsp:txXfrm>
        <a:off x="52559" y="860064"/>
        <a:ext cx="2530114" cy="971556"/>
      </dsp:txXfrm>
    </dsp:sp>
    <dsp:sp modelId="{BA42B760-88A4-4AAA-9F7A-69DE6DB54FED}">
      <dsp:nvSpPr>
        <dsp:cNvPr id="0" name=""/>
        <dsp:cNvSpPr/>
      </dsp:nvSpPr>
      <dsp:spPr>
        <a:xfrm>
          <a:off x="3074438" y="807505"/>
          <a:ext cx="2635232" cy="1076674"/>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1" kern="1200" dirty="0" smtClean="0">
              <a:latin typeface="Century Schoolbook" panose="02040604050505020304" pitchFamily="18" charset="0"/>
            </a:rPr>
            <a:t>Machine Language </a:t>
          </a:r>
        </a:p>
        <a:p>
          <a:pPr lvl="0" algn="ctr" defTabSz="711200">
            <a:lnSpc>
              <a:spcPct val="90000"/>
            </a:lnSpc>
            <a:spcBef>
              <a:spcPct val="0"/>
            </a:spcBef>
            <a:spcAft>
              <a:spcPct val="35000"/>
            </a:spcAft>
          </a:pPr>
          <a:r>
            <a:rPr lang="en-US" sz="1600" i="1" kern="1200" dirty="0" smtClean="0">
              <a:latin typeface="Century Schoolbook" panose="02040604050505020304" pitchFamily="18" charset="0"/>
            </a:rPr>
            <a:t>( Object Code ).OBJ</a:t>
          </a:r>
          <a:endParaRPr lang="az-Latn-AZ" sz="1600" i="1" kern="1200" dirty="0">
            <a:latin typeface="Century Schoolbook" panose="02040604050505020304" pitchFamily="18" charset="0"/>
          </a:endParaRPr>
        </a:p>
      </dsp:txBody>
      <dsp:txXfrm>
        <a:off x="3126997" y="860064"/>
        <a:ext cx="2530114" cy="971556"/>
      </dsp:txXfrm>
    </dsp:sp>
    <dsp:sp modelId="{09D08DAE-E65C-425F-9894-CBFD4E8BEB8A}">
      <dsp:nvSpPr>
        <dsp:cNvPr id="0" name=""/>
        <dsp:cNvSpPr/>
      </dsp:nvSpPr>
      <dsp:spPr>
        <a:xfrm>
          <a:off x="6148876" y="807505"/>
          <a:ext cx="2635232" cy="1076674"/>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1" kern="1200" dirty="0" smtClean="0">
              <a:latin typeface="Century Schoolbook" panose="02040604050505020304" pitchFamily="18" charset="0"/>
            </a:rPr>
            <a:t>Executable File *EXE or *COM</a:t>
          </a:r>
          <a:endParaRPr lang="az-Latn-AZ" sz="1600" i="1" kern="1200" dirty="0">
            <a:latin typeface="Century Schoolbook" panose="02040604050505020304" pitchFamily="18" charset="0"/>
          </a:endParaRPr>
        </a:p>
      </dsp:txBody>
      <dsp:txXfrm>
        <a:off x="6201435" y="860064"/>
        <a:ext cx="2530114" cy="9715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770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DFF08F-DC6B-4601-B491-B0F83F6DD2DA}" type="datetimeFigureOut">
              <a:rPr lang="en-US" smtClean="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38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DFF08F-DC6B-4601-B491-B0F83F6DD2DA}" type="datetimeFigureOut">
              <a:rPr lang="en-US" smtClean="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949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smtClean="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3631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smtClean="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1468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smtClean="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0781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7836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6046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xmlns=""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5302005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457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925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31121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00131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536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277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94302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6DFF08F-DC6B-4601-B491-B0F83F6DD2DA}" type="datetimeFigureOut">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463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8/24/2021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4483563"/>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wikipedia.org/wiki/%C4%B0ngilis_dil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az-Latn-AZ" dirty="0"/>
          </a:p>
        </p:txBody>
      </p:sp>
      <p:sp>
        <p:nvSpPr>
          <p:cNvPr id="3" name="Подзаголовок 2"/>
          <p:cNvSpPr>
            <a:spLocks noGrp="1"/>
          </p:cNvSpPr>
          <p:nvPr>
            <p:ph type="subTitle" idx="1"/>
          </p:nvPr>
        </p:nvSpPr>
        <p:spPr/>
        <p:txBody>
          <a:bodyPr/>
          <a:lstStyle/>
          <a:p>
            <a:endParaRPr lang="az-Latn-AZ"/>
          </a:p>
        </p:txBody>
      </p:sp>
      <p:sp>
        <p:nvSpPr>
          <p:cNvPr id="4" name="Slide Number Placeholder 1"/>
          <p:cNvSpPr>
            <a:spLocks noGrp="1"/>
          </p:cNvSpPr>
          <p:nvPr>
            <p:ph type="sldNum" sz="quarter" idx="12"/>
          </p:nvPr>
        </p:nvSpPr>
        <p:spPr>
          <a:xfrm>
            <a:off x="11311128" y="6272784"/>
            <a:ext cx="640080" cy="365125"/>
          </a:xfrm>
        </p:spPr>
        <p:txBody>
          <a:bodyPr/>
          <a:lstStyle/>
          <a:p>
            <a:fld id="{13D2E340-0663-474B-992C-9192B5C45E57}" type="slidenum">
              <a:rPr lang="en-US" noProof="0" smtClean="0"/>
              <a:t>1</a:t>
            </a:fld>
            <a:endParaRPr lang="en-US" noProof="0"/>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Rectangle 4"/>
          <p:cNvSpPr/>
          <p:nvPr/>
        </p:nvSpPr>
        <p:spPr>
          <a:xfrm>
            <a:off x="279041" y="4548063"/>
            <a:ext cx="8221015" cy="1477328"/>
          </a:xfrm>
          <a:prstGeom prst="rect">
            <a:avLst/>
          </a:prstGeom>
        </p:spPr>
        <p:txBody>
          <a:bodyPr wrap="square">
            <a:spAutoFit/>
          </a:bodyPr>
          <a:lstStyle/>
          <a:p>
            <a:r>
              <a:rPr lang="az-Latn-AZ" b="1" dirty="0" smtClean="0">
                <a:solidFill>
                  <a:srgbClr val="FFC000"/>
                </a:solidFill>
                <a:latin typeface="Times New Roman" panose="02020603050405020304" pitchFamily="18" charset="0"/>
                <a:cs typeface="Times New Roman" panose="02020603050405020304" pitchFamily="18" charset="0"/>
              </a:rPr>
              <a:t>Mövzu</a:t>
            </a:r>
            <a:r>
              <a:rPr lang="en-US" b="1" dirty="0" smtClean="0">
                <a:solidFill>
                  <a:srgbClr val="FFC000"/>
                </a:solidFill>
                <a:latin typeface="Times New Roman" panose="02020603050405020304" pitchFamily="18" charset="0"/>
                <a:cs typeface="Times New Roman" panose="02020603050405020304" pitchFamily="18" charset="0"/>
              </a:rPr>
              <a:t>: </a:t>
            </a:r>
            <a:r>
              <a:rPr lang="az-Latn-AZ" b="1" dirty="0" smtClean="0">
                <a:solidFill>
                  <a:srgbClr val="FFC000"/>
                </a:solidFill>
                <a:latin typeface="Times New Roman" panose="02020603050405020304" pitchFamily="18" charset="0"/>
                <a:cs typeface="Times New Roman" panose="02020603050405020304" pitchFamily="18" charset="0"/>
              </a:rPr>
              <a:t>Translator və Assembler</a:t>
            </a:r>
            <a:r>
              <a:rPr lang="en-US" b="1" dirty="0" smtClean="0">
                <a:solidFill>
                  <a:srgbClr val="FFC000"/>
                </a:solidFill>
                <a:latin typeface="Times New Roman" panose="02020603050405020304" pitchFamily="18" charset="0"/>
                <a:cs typeface="Times New Roman" panose="02020603050405020304" pitchFamily="18" charset="0"/>
              </a:rPr>
              <a:t>”</a:t>
            </a:r>
            <a:endParaRPr lang="en-US" b="1" dirty="0">
              <a:solidFill>
                <a:srgbClr val="FFC000"/>
              </a:solidFill>
              <a:latin typeface="Times New Roman" panose="02020603050405020304" pitchFamily="18" charset="0"/>
              <a:cs typeface="Times New Roman" panose="02020603050405020304" pitchFamily="18" charset="0"/>
            </a:endParaRPr>
          </a:p>
          <a:p>
            <a:r>
              <a:rPr lang="az-Latn-AZ" b="1" dirty="0" smtClean="0">
                <a:solidFill>
                  <a:srgbClr val="FFC000"/>
                </a:solidFill>
                <a:latin typeface="Times New Roman" panose="02020603050405020304" pitchFamily="18" charset="0"/>
                <a:cs typeface="Times New Roman" panose="02020603050405020304" pitchFamily="18" charset="0"/>
              </a:rPr>
              <a:t>Kurs</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err="1" smtClean="0">
                <a:solidFill>
                  <a:srgbClr val="FFC000"/>
                </a:solidFill>
                <a:latin typeface="Times New Roman" panose="02020603050405020304" pitchFamily="18" charset="0"/>
                <a:cs typeface="Times New Roman" panose="02020603050405020304" pitchFamily="18" charset="0"/>
              </a:rPr>
              <a:t>Pragmatech</a:t>
            </a:r>
            <a:r>
              <a:rPr lang="az-Latn-AZ" b="1" dirty="0" smtClean="0">
                <a:solidFill>
                  <a:srgbClr val="FFC000"/>
                </a:solidFill>
                <a:latin typeface="Times New Roman" panose="02020603050405020304" pitchFamily="18" charset="0"/>
                <a:cs typeface="Times New Roman" panose="02020603050405020304" pitchFamily="18" charset="0"/>
              </a:rPr>
              <a:t> Education</a:t>
            </a:r>
            <a:endParaRPr lang="en-US" b="1" dirty="0">
              <a:solidFill>
                <a:srgbClr val="FFC000"/>
              </a:solidFill>
              <a:latin typeface="Times New Roman" panose="02020603050405020304" pitchFamily="18" charset="0"/>
              <a:cs typeface="Times New Roman" panose="02020603050405020304" pitchFamily="18" charset="0"/>
            </a:endParaRPr>
          </a:p>
          <a:p>
            <a:r>
              <a:rPr lang="az-Latn-AZ" b="1" dirty="0" smtClean="0">
                <a:solidFill>
                  <a:srgbClr val="FFC000"/>
                </a:solidFill>
                <a:latin typeface="Times New Roman" panose="02020603050405020304" pitchFamily="18" charset="0"/>
                <a:cs typeface="Times New Roman" panose="02020603050405020304" pitchFamily="18" charset="0"/>
              </a:rPr>
              <a:t>Qrup</a:t>
            </a:r>
            <a:r>
              <a:rPr lang="en-US" b="1" dirty="0" smtClean="0">
                <a:solidFill>
                  <a:srgbClr val="FFC000"/>
                </a:solidFill>
                <a:latin typeface="Times New Roman" panose="02020603050405020304" pitchFamily="18" charset="0"/>
                <a:cs typeface="Times New Roman" panose="02020603050405020304" pitchFamily="18" charset="0"/>
              </a:rPr>
              <a:t>: Foundation-021</a:t>
            </a:r>
            <a:endParaRPr lang="en-US" b="1" dirty="0">
              <a:solidFill>
                <a:srgbClr val="FFC000"/>
              </a:solidFill>
              <a:latin typeface="Times New Roman" panose="02020603050405020304" pitchFamily="18" charset="0"/>
              <a:cs typeface="Times New Roman" panose="02020603050405020304" pitchFamily="18" charset="0"/>
            </a:endParaRPr>
          </a:p>
          <a:p>
            <a:r>
              <a:rPr lang="az-Latn-AZ" b="1" dirty="0" smtClean="0">
                <a:solidFill>
                  <a:srgbClr val="FFC000"/>
                </a:solidFill>
                <a:latin typeface="Times New Roman" panose="02020603050405020304" pitchFamily="18" charset="0"/>
                <a:cs typeface="Times New Roman" panose="02020603050405020304" pitchFamily="18" charset="0"/>
              </a:rPr>
              <a:t>Tələbələr</a:t>
            </a:r>
            <a:r>
              <a:rPr lang="en-US" b="1" dirty="0" smtClean="0">
                <a:solidFill>
                  <a:srgbClr val="FFC000"/>
                </a:solidFill>
                <a:latin typeface="Times New Roman" panose="02020603050405020304" pitchFamily="18" charset="0"/>
                <a:cs typeface="Times New Roman" panose="02020603050405020304" pitchFamily="18" charset="0"/>
              </a:rPr>
              <a:t>: </a:t>
            </a:r>
            <a:r>
              <a:rPr lang="az-Latn-AZ" b="1" dirty="0" smtClean="0">
                <a:solidFill>
                  <a:srgbClr val="FFC000"/>
                </a:solidFill>
                <a:latin typeface="Times New Roman" panose="02020603050405020304" pitchFamily="18" charset="0"/>
                <a:cs typeface="Times New Roman" panose="02020603050405020304" pitchFamily="18" charset="0"/>
              </a:rPr>
              <a:t>Zöhrab Səmədzadə, </a:t>
            </a:r>
            <a:r>
              <a:rPr lang="en-US" b="1" dirty="0" smtClean="0">
                <a:solidFill>
                  <a:srgbClr val="FFC000"/>
                </a:solidFill>
                <a:latin typeface="Times New Roman" panose="02020603050405020304" pitchFamily="18" charset="0"/>
                <a:cs typeface="Times New Roman" panose="02020603050405020304" pitchFamily="18" charset="0"/>
              </a:rPr>
              <a:t>R</a:t>
            </a:r>
            <a:r>
              <a:rPr lang="az-Latn-AZ" b="1" dirty="0" smtClean="0">
                <a:solidFill>
                  <a:srgbClr val="FFC000"/>
                </a:solidFill>
                <a:latin typeface="Times New Roman" panose="02020603050405020304" pitchFamily="18" charset="0"/>
                <a:cs typeface="Times New Roman" panose="02020603050405020304" pitchFamily="18" charset="0"/>
              </a:rPr>
              <a:t>əhimov Xaliq, Hüseyn İbadzadə, Ülvi Həmidov</a:t>
            </a:r>
            <a:r>
              <a:rPr lang="en-US" b="1" dirty="0" smtClean="0">
                <a:solidFill>
                  <a:srgbClr val="FFC000"/>
                </a:solidFill>
                <a:latin typeface="Times New Roman" panose="02020603050405020304" pitchFamily="18" charset="0"/>
                <a:cs typeface="Times New Roman" panose="02020603050405020304" pitchFamily="18" charset="0"/>
              </a:rPr>
              <a:t>.</a:t>
            </a:r>
            <a:endParaRPr lang="en-US" b="1" dirty="0">
              <a:solidFill>
                <a:srgbClr val="FFC000"/>
              </a:solidFill>
              <a:latin typeface="Times New Roman" panose="02020603050405020304" pitchFamily="18" charset="0"/>
              <a:cs typeface="Times New Roman" panose="02020603050405020304" pitchFamily="18" charset="0"/>
            </a:endParaRPr>
          </a:p>
          <a:p>
            <a:pPr algn="just"/>
            <a:r>
              <a:rPr lang="az-Latn-AZ" b="1" dirty="0" smtClean="0">
                <a:solidFill>
                  <a:srgbClr val="FFC000"/>
                </a:solidFill>
                <a:latin typeface="Times New Roman" panose="02020603050405020304" pitchFamily="18" charset="0"/>
                <a:cs typeface="Times New Roman" panose="02020603050405020304" pitchFamily="18" charset="0"/>
              </a:rPr>
              <a:t>Müəllim</a:t>
            </a:r>
            <a:r>
              <a:rPr lang="en-US" b="1" dirty="0" smtClean="0">
                <a:solidFill>
                  <a:srgbClr val="FFC000"/>
                </a:solidFill>
                <a:latin typeface="Times New Roman" panose="02020603050405020304" pitchFamily="18" charset="0"/>
                <a:cs typeface="Times New Roman" panose="02020603050405020304" pitchFamily="18" charset="0"/>
              </a:rPr>
              <a:t> </a:t>
            </a:r>
            <a:r>
              <a:rPr lang="en-US" b="1" dirty="0">
                <a:solidFill>
                  <a:srgbClr val="FFC000"/>
                </a:solidFill>
                <a:latin typeface="Times New Roman" panose="02020603050405020304" pitchFamily="18" charset="0"/>
                <a:cs typeface="Times New Roman" panose="02020603050405020304" pitchFamily="18" charset="0"/>
              </a:rPr>
              <a:t>: </a:t>
            </a:r>
            <a:r>
              <a:rPr lang="en-US" b="1" dirty="0" smtClean="0">
                <a:solidFill>
                  <a:srgbClr val="FFC000"/>
                </a:solidFill>
                <a:latin typeface="Times New Roman" panose="02020603050405020304" pitchFamily="18" charset="0"/>
                <a:cs typeface="Times New Roman" panose="02020603050405020304" pitchFamily="18" charset="0"/>
              </a:rPr>
              <a:t>K</a:t>
            </a:r>
            <a:r>
              <a:rPr lang="az-Latn-AZ" b="1" dirty="0" smtClean="0">
                <a:solidFill>
                  <a:srgbClr val="FFC000"/>
                </a:solidFill>
                <a:latin typeface="Times New Roman" panose="02020603050405020304" pitchFamily="18" charset="0"/>
                <a:cs typeface="Times New Roman" panose="02020603050405020304" pitchFamily="18" charset="0"/>
              </a:rPr>
              <a:t>ərimov</a:t>
            </a:r>
            <a:r>
              <a:rPr lang="en-US" b="1" dirty="0" smtClean="0">
                <a:solidFill>
                  <a:srgbClr val="FFC000"/>
                </a:solidFill>
                <a:latin typeface="Times New Roman" panose="02020603050405020304" pitchFamily="18" charset="0"/>
                <a:cs typeface="Times New Roman" panose="02020603050405020304" pitchFamily="18" charset="0"/>
              </a:rPr>
              <a:t> Samir.</a:t>
            </a:r>
            <a:endParaRPr lang="en-US"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0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712319"/>
          </a:xfrm>
        </p:spPr>
        <p:txBody>
          <a:bodyPr>
            <a:normAutofit/>
          </a:bodyPr>
          <a:lstStyle/>
          <a:p>
            <a:pPr lvl="0"/>
            <a:r>
              <a:rPr lang="az-Latn-AZ" dirty="0" smtClean="0"/>
              <a:t>Necə istifadə olunur</a:t>
            </a:r>
            <a:endParaRPr lang="az-Latn-AZ" dirty="0"/>
          </a:p>
        </p:txBody>
      </p:sp>
      <p:sp>
        <p:nvSpPr>
          <p:cNvPr id="5" name="Rectangle 2"/>
          <p:cNvSpPr>
            <a:spLocks noGrp="1" noChangeArrowheads="1"/>
          </p:cNvSpPr>
          <p:nvPr>
            <p:ph idx="1"/>
          </p:nvPr>
        </p:nvSpPr>
        <p:spPr bwMode="auto">
          <a:xfrm>
            <a:off x="1251678" y="1243437"/>
            <a:ext cx="75627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az-Latn-AZ" sz="1800" b="0" i="0" u="none" strike="noStrike" cap="none" normalizeH="0" baseline="0" dirty="0" smtClean="0">
                <a:ln>
                  <a:noFill/>
                </a:ln>
                <a:solidFill>
                  <a:srgbClr val="24292E"/>
                </a:solidFill>
                <a:effectLst/>
                <a:latin typeface="ui-monospace"/>
              </a:rPr>
              <a:t>&lt;script src="https://cdn.webrtc-experiment.com/Translator.js"&gt; &lt;/script&gt;</a:t>
            </a:r>
            <a:r>
              <a:rPr kumimoji="0" lang="az-Latn-AZ" altLang="az-Latn-AZ" sz="2800" b="0" i="0" u="none" strike="noStrike" cap="none" normalizeH="0" baseline="0" dirty="0" smtClean="0">
                <a:ln>
                  <a:noFill/>
                </a:ln>
                <a:solidFill>
                  <a:schemeClr val="tx1"/>
                </a:solidFill>
                <a:effectLst/>
              </a:rPr>
              <a:t> </a:t>
            </a:r>
            <a:endParaRPr kumimoji="0" lang="az-Latn-AZ" altLang="az-Latn-AZ" sz="4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txBox="1">
            <a:spLocks noChangeArrowheads="1"/>
          </p:cNvSpPr>
          <p:nvPr/>
        </p:nvSpPr>
        <p:spPr bwMode="auto">
          <a:xfrm>
            <a:off x="1251677" y="2838582"/>
            <a:ext cx="99199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eaLnBrk="0" fontAlgn="base" hangingPunct="0">
              <a:lnSpc>
                <a:spcPct val="100000"/>
              </a:lnSpc>
              <a:spcBef>
                <a:spcPct val="0"/>
              </a:spcBef>
              <a:spcAft>
                <a:spcPct val="0"/>
              </a:spcAft>
              <a:buClrTx/>
              <a:buFontTx/>
              <a:buNone/>
            </a:pPr>
            <a:r>
              <a:rPr lang="az-Latn-AZ" altLang="az-Latn-AZ" dirty="0">
                <a:solidFill>
                  <a:schemeClr val="tx1"/>
                </a:solidFill>
                <a:latin typeface="Arial" panose="020B0604020202020204" pitchFamily="34" charset="0"/>
              </a:rPr>
              <a:t>Həyatımız asanlaşdıran </a:t>
            </a:r>
            <a:r>
              <a:rPr lang="az-Latn-AZ" altLang="az-Latn-AZ" dirty="0" smtClean="0">
                <a:solidFill>
                  <a:schemeClr val="tx1"/>
                </a:solidFill>
                <a:latin typeface="Arial" panose="020B0604020202020204" pitchFamily="34" charset="0"/>
              </a:rPr>
              <a:t>bu sistemə APİ(Tətbiq </a:t>
            </a:r>
            <a:r>
              <a:rPr lang="az-Latn-AZ" altLang="az-Latn-AZ" dirty="0">
                <a:solidFill>
                  <a:schemeClr val="tx1"/>
                </a:solidFill>
                <a:latin typeface="Arial" panose="020B0604020202020204" pitchFamily="34" charset="0"/>
              </a:rPr>
              <a:t>Proqramlaşdırma İnterfeysləri) deyilir</a:t>
            </a:r>
            <a:r>
              <a:rPr lang="az-Latn-AZ" altLang="az-Latn-AZ" dirty="0" smtClean="0">
                <a:solidFill>
                  <a:schemeClr val="tx1"/>
                </a:solidFill>
                <a:latin typeface="Arial" panose="020B0604020202020204" pitchFamily="34" charset="0"/>
              </a:rPr>
              <a:t>. Qısacası APİ: iki  proqram</a:t>
            </a:r>
            <a:r>
              <a:rPr lang="en-US" altLang="az-Latn-AZ" dirty="0" smtClean="0">
                <a:solidFill>
                  <a:schemeClr val="tx1"/>
                </a:solidFill>
                <a:latin typeface="Arial" panose="020B0604020202020204" pitchFamily="34" charset="0"/>
              </a:rPr>
              <a:t>/</a:t>
            </a:r>
            <a:r>
              <a:rPr lang="az-Latn-AZ" altLang="az-Latn-AZ" dirty="0" smtClean="0">
                <a:solidFill>
                  <a:schemeClr val="tx1"/>
                </a:solidFill>
                <a:latin typeface="Arial" panose="020B0604020202020204" pitchFamily="34" charset="0"/>
              </a:rPr>
              <a:t>verilənlər bazası bir-biri ilə əlaqə yaratmasına kömək edən vasitədir.</a:t>
            </a:r>
          </a:p>
        </p:txBody>
      </p:sp>
      <p:sp>
        <p:nvSpPr>
          <p:cNvPr id="8" name="Заголовок 1"/>
          <p:cNvSpPr txBox="1">
            <a:spLocks/>
          </p:cNvSpPr>
          <p:nvPr/>
        </p:nvSpPr>
        <p:spPr>
          <a:xfrm>
            <a:off x="1136047" y="2212022"/>
            <a:ext cx="9919905" cy="626560"/>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az-Latn-AZ" dirty="0" smtClean="0"/>
              <a:t>Api Reference </a:t>
            </a:r>
            <a:endParaRPr lang="az-Latn-AZ" dirty="0"/>
          </a:p>
        </p:txBody>
      </p:sp>
      <p:pic>
        <p:nvPicPr>
          <p:cNvPr id="9" name="Рисунок 8"/>
          <p:cNvPicPr>
            <a:picLocks noChangeAspect="1"/>
          </p:cNvPicPr>
          <p:nvPr/>
        </p:nvPicPr>
        <p:blipFill>
          <a:blip r:embed="rId2"/>
          <a:stretch>
            <a:fillRect/>
          </a:stretch>
        </p:blipFill>
        <p:spPr>
          <a:xfrm>
            <a:off x="3605916" y="4009766"/>
            <a:ext cx="4980167" cy="2517727"/>
          </a:xfrm>
          <a:prstGeom prst="rect">
            <a:avLst/>
          </a:prstGeom>
        </p:spPr>
      </p:pic>
    </p:spTree>
    <p:extLst>
      <p:ext uri="{BB962C8B-B14F-4D97-AF65-F5344CB8AC3E}">
        <p14:creationId xmlns:p14="http://schemas.microsoft.com/office/powerpoint/2010/main" val="857505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marL="571500" indent="-571500" algn="ctr">
              <a:buFont typeface="Wingdings" panose="05000000000000000000" pitchFamily="2" charset="2"/>
              <a:buChar char="v"/>
            </a:pPr>
            <a:r>
              <a:rPr lang="az-Latn-AZ" i="1" dirty="0" smtClean="0">
                <a:latin typeface="Century Schoolbook" panose="02040604050505020304" pitchFamily="18" charset="0"/>
              </a:rPr>
              <a:t>Get list of languages</a:t>
            </a:r>
            <a:endParaRPr lang="az-Latn-AZ" i="1" dirty="0">
              <a:latin typeface="Century Schoolbook" panose="02040604050505020304" pitchFamily="18" charset="0"/>
            </a:endParaRPr>
          </a:p>
        </p:txBody>
      </p:sp>
      <p:sp>
        <p:nvSpPr>
          <p:cNvPr id="3" name="Объект 2"/>
          <p:cNvSpPr>
            <a:spLocks noGrp="1"/>
          </p:cNvSpPr>
          <p:nvPr>
            <p:ph sz="half" idx="1"/>
          </p:nvPr>
        </p:nvSpPr>
        <p:spPr>
          <a:xfrm>
            <a:off x="1251677" y="1307205"/>
            <a:ext cx="9978699" cy="4217832"/>
          </a:xfrm>
        </p:spPr>
        <p:txBody>
          <a:bodyPr/>
          <a:lstStyle/>
          <a:p>
            <a:r>
              <a:rPr lang="az-Latn-AZ" dirty="0" smtClean="0"/>
              <a:t>Bütün dəstəklənən dillərin siyahısını </a:t>
            </a:r>
          </a:p>
          <a:p>
            <a:endParaRPr lang="az-Latn-AZ" dirty="0"/>
          </a:p>
        </p:txBody>
      </p:sp>
      <p:pic>
        <p:nvPicPr>
          <p:cNvPr id="7" name="Рисунок 6"/>
          <p:cNvPicPr>
            <a:picLocks noChangeAspect="1"/>
          </p:cNvPicPr>
          <p:nvPr/>
        </p:nvPicPr>
        <p:blipFill>
          <a:blip r:embed="rId2"/>
          <a:stretch>
            <a:fillRect/>
          </a:stretch>
        </p:blipFill>
        <p:spPr>
          <a:xfrm>
            <a:off x="1452762" y="1874516"/>
            <a:ext cx="9305789" cy="2555815"/>
          </a:xfrm>
          <a:prstGeom prst="rect">
            <a:avLst/>
          </a:prstGeom>
        </p:spPr>
      </p:pic>
    </p:spTree>
    <p:extLst>
      <p:ext uri="{BB962C8B-B14F-4D97-AF65-F5344CB8AC3E}">
        <p14:creationId xmlns:p14="http://schemas.microsoft.com/office/powerpoint/2010/main" val="4231660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815350"/>
          </a:xfrm>
        </p:spPr>
        <p:txBody>
          <a:bodyPr/>
          <a:lstStyle/>
          <a:p>
            <a:pPr marL="571500" indent="-571500">
              <a:buFont typeface="Wingdings" panose="05000000000000000000" pitchFamily="2" charset="2"/>
              <a:buChar char="v"/>
            </a:pPr>
            <a:r>
              <a:rPr lang="az-Latn-AZ" i="1" dirty="0" smtClean="0">
                <a:latin typeface="Century Schoolbook" panose="02040604050505020304" pitchFamily="18" charset="0"/>
              </a:rPr>
              <a:t>Translate Language </a:t>
            </a:r>
            <a:r>
              <a:rPr lang="az-Latn-AZ" i="1" dirty="0" smtClean="0">
                <a:latin typeface="Century Schoolbook" panose="02040604050505020304" pitchFamily="18" charset="0"/>
              </a:rPr>
              <a:t>nəd</a:t>
            </a:r>
            <a:r>
              <a:rPr lang="en-US" i="1" dirty="0" err="1" smtClean="0">
                <a:latin typeface="Century Schoolbook" panose="02040604050505020304" pitchFamily="18" charset="0"/>
              </a:rPr>
              <a:t>ir</a:t>
            </a:r>
            <a:r>
              <a:rPr lang="en-US" i="1" dirty="0" smtClean="0">
                <a:latin typeface="Century Schoolbook" panose="02040604050505020304" pitchFamily="18" charset="0"/>
              </a:rPr>
              <a:t> ?</a:t>
            </a:r>
            <a:endParaRPr lang="az-Latn-AZ" i="1" dirty="0">
              <a:latin typeface="Century Schoolbook" panose="02040604050505020304" pitchFamily="18" charset="0"/>
            </a:endParaRPr>
          </a:p>
        </p:txBody>
      </p:sp>
      <p:sp>
        <p:nvSpPr>
          <p:cNvPr id="3" name="Объект 2"/>
          <p:cNvSpPr>
            <a:spLocks noGrp="1"/>
          </p:cNvSpPr>
          <p:nvPr>
            <p:ph idx="1"/>
          </p:nvPr>
        </p:nvSpPr>
        <p:spPr>
          <a:xfrm>
            <a:off x="1251678" y="1255690"/>
            <a:ext cx="10178322" cy="4861775"/>
          </a:xfrm>
        </p:spPr>
        <p:txBody>
          <a:bodyPr>
            <a:normAutofit fontScale="77500" lnSpcReduction="20000"/>
          </a:bodyPr>
          <a:lstStyle/>
          <a:p>
            <a:pPr>
              <a:buFont typeface="Wingdings" panose="05000000000000000000" pitchFamily="2" charset="2"/>
              <a:buChar char="ü"/>
            </a:pPr>
            <a:r>
              <a:rPr lang="az-Latn-AZ" sz="2300" dirty="0" smtClean="0">
                <a:latin typeface="Times New Roman" panose="02020603050405020304" pitchFamily="18" charset="0"/>
                <a:cs typeface="Times New Roman" panose="02020603050405020304" pitchFamily="18" charset="0"/>
              </a:rPr>
              <a:t>Bu üsul mətni bir dildən digər dilə çevirir</a:t>
            </a:r>
          </a:p>
          <a:p>
            <a:endParaRPr lang="az-Latn-AZ" dirty="0" smtClean="0"/>
          </a:p>
          <a:p>
            <a:endParaRPr lang="az-Latn-AZ" dirty="0"/>
          </a:p>
          <a:p>
            <a:endParaRPr lang="az-Latn-AZ" dirty="0" smtClean="0"/>
          </a:p>
          <a:p>
            <a:endParaRPr lang="az-Latn-AZ" dirty="0"/>
          </a:p>
          <a:p>
            <a:endParaRPr lang="az-Latn-AZ" dirty="0" smtClean="0"/>
          </a:p>
          <a:p>
            <a:endParaRPr lang="az-Latn-AZ" dirty="0"/>
          </a:p>
          <a:p>
            <a:endParaRPr lang="az-Latn-AZ" dirty="0" smtClean="0"/>
          </a:p>
          <a:p>
            <a:endParaRPr lang="az-Latn-AZ" dirty="0"/>
          </a:p>
          <a:p>
            <a:endParaRPr lang="az-Latn-AZ" dirty="0" smtClean="0"/>
          </a:p>
          <a:p>
            <a:pPr marL="0" indent="0">
              <a:buNone/>
            </a:pPr>
            <a:endParaRPr lang="az-Latn-AZ" dirty="0" smtClean="0"/>
          </a:p>
          <a:p>
            <a:pPr>
              <a:buFont typeface="Wingdings" panose="05000000000000000000" pitchFamily="2" charset="2"/>
              <a:buChar char="ü"/>
            </a:pPr>
            <a:r>
              <a:rPr lang="az-Latn-AZ" sz="2100" dirty="0" smtClean="0">
                <a:latin typeface="Times New Roman" panose="02020603050405020304" pitchFamily="18" charset="0"/>
                <a:cs typeface="Times New Roman" panose="02020603050405020304" pitchFamily="18" charset="0"/>
              </a:rPr>
              <a:t>translateLanguage </a:t>
            </a:r>
            <a:r>
              <a:rPr lang="az-Latn-AZ" sz="2100" dirty="0">
                <a:latin typeface="Times New Roman" panose="02020603050405020304" pitchFamily="18" charset="0"/>
                <a:cs typeface="Times New Roman" panose="02020603050405020304" pitchFamily="18" charset="0"/>
              </a:rPr>
              <a:t>metodu iki arqument </a:t>
            </a:r>
            <a:r>
              <a:rPr lang="az-Latn-AZ" sz="2100" dirty="0" smtClean="0">
                <a:latin typeface="Times New Roman" panose="02020603050405020304" pitchFamily="18" charset="0"/>
                <a:cs typeface="Times New Roman" panose="02020603050405020304" pitchFamily="18" charset="0"/>
              </a:rPr>
              <a:t>götürür</a:t>
            </a:r>
          </a:p>
          <a:p>
            <a:pPr>
              <a:buFont typeface="Wingdings" panose="05000000000000000000" pitchFamily="2" charset="2"/>
              <a:buChar char="ü"/>
            </a:pPr>
            <a:r>
              <a:rPr lang="az-Latn-AZ" sz="2100" dirty="0" smtClean="0">
                <a:latin typeface="Times New Roman" panose="02020603050405020304" pitchFamily="18" charset="0"/>
                <a:cs typeface="Times New Roman" panose="02020603050405020304" pitchFamily="18" charset="0"/>
              </a:rPr>
              <a:t>:</a:t>
            </a:r>
            <a:r>
              <a:rPr lang="az-Latn-AZ" sz="2100" dirty="0">
                <a:latin typeface="Times New Roman" panose="02020603050405020304" pitchFamily="18" charset="0"/>
                <a:cs typeface="Times New Roman" panose="02020603050405020304" pitchFamily="18" charset="0"/>
              </a:rPr>
              <a:t>Çevirmək üçün </a:t>
            </a:r>
            <a:r>
              <a:rPr lang="az-Latn-AZ" sz="2100" dirty="0" smtClean="0">
                <a:latin typeface="Times New Roman" panose="02020603050405020304" pitchFamily="18" charset="0"/>
                <a:cs typeface="Times New Roman" panose="02020603050405020304" pitchFamily="18" charset="0"/>
              </a:rPr>
              <a:t>mətn</a:t>
            </a:r>
          </a:p>
          <a:p>
            <a:pPr>
              <a:buFont typeface="Wingdings" panose="05000000000000000000" pitchFamily="2" charset="2"/>
              <a:buChar char="ü"/>
            </a:pPr>
            <a:r>
              <a:rPr lang="az-Latn-AZ" sz="2100" dirty="0" smtClean="0">
                <a:latin typeface="Times New Roman" panose="02020603050405020304" pitchFamily="18" charset="0"/>
                <a:cs typeface="Times New Roman" panose="02020603050405020304" pitchFamily="18" charset="0"/>
              </a:rPr>
              <a:t>Mənbə </a:t>
            </a:r>
            <a:r>
              <a:rPr lang="az-Latn-AZ" sz="2100" dirty="0">
                <a:latin typeface="Times New Roman" panose="02020603050405020304" pitchFamily="18" charset="0"/>
                <a:cs typeface="Times New Roman" panose="02020603050405020304" pitchFamily="18" charset="0"/>
              </a:rPr>
              <a:t>və Hədəf Dillər; həm də geri çağırma üsuluİkinci arqument bir obyektdir.Nə edə bilərsiniz ya tərcümə edilmiş mətni söhbət qutusunda göstərin; və ya səs çalmaq üçün speakTextUsingRobot və ya talkTextUsingGoogleSpeaker metodlarından istifadə edin.</a:t>
            </a:r>
          </a:p>
        </p:txBody>
      </p:sp>
      <p:pic>
        <p:nvPicPr>
          <p:cNvPr id="4" name="Рисунок 3"/>
          <p:cNvPicPr>
            <a:picLocks noChangeAspect="1"/>
          </p:cNvPicPr>
          <p:nvPr/>
        </p:nvPicPr>
        <p:blipFill>
          <a:blip r:embed="rId2"/>
          <a:stretch>
            <a:fillRect/>
          </a:stretch>
        </p:blipFill>
        <p:spPr>
          <a:xfrm>
            <a:off x="3418804" y="1516286"/>
            <a:ext cx="7180509" cy="3123522"/>
          </a:xfrm>
          <a:prstGeom prst="rect">
            <a:avLst/>
          </a:prstGeom>
        </p:spPr>
      </p:pic>
    </p:spTree>
    <p:extLst>
      <p:ext uri="{BB962C8B-B14F-4D97-AF65-F5344CB8AC3E}">
        <p14:creationId xmlns:p14="http://schemas.microsoft.com/office/powerpoint/2010/main" val="422412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8313" y="412683"/>
            <a:ext cx="8911687" cy="1280890"/>
          </a:xfrm>
        </p:spPr>
        <p:txBody>
          <a:bodyPr/>
          <a:lstStyle/>
          <a:p>
            <a:pPr marL="571500" indent="-571500">
              <a:buFont typeface="Wingdings" panose="05000000000000000000" pitchFamily="2" charset="2"/>
              <a:buChar char="v"/>
            </a:pPr>
            <a:r>
              <a:rPr lang="az-Latn-AZ" i="1" dirty="0" smtClean="0">
                <a:latin typeface="Century Schoolbook" panose="02040604050505020304" pitchFamily="18" charset="0"/>
                <a:cs typeface="Times New Roman" panose="02020603050405020304" pitchFamily="18" charset="0"/>
              </a:rPr>
              <a:t>Voice to text- </a:t>
            </a:r>
            <a:r>
              <a:rPr lang="az-Latn-AZ" i="1" dirty="0" smtClean="0">
                <a:latin typeface="Century Schoolbook" panose="02040604050505020304" pitchFamily="18" charset="0"/>
                <a:cs typeface="Times New Roman" panose="02020603050405020304" pitchFamily="18" charset="0"/>
              </a:rPr>
              <a:t>səsl</a:t>
            </a:r>
            <a:r>
              <a:rPr lang="en-US" i="1" dirty="0" err="1" smtClean="0">
                <a:latin typeface="Century Schoolbook" panose="02040604050505020304" pitchFamily="18" charset="0"/>
                <a:cs typeface="Times New Roman" panose="02020603050405020304" pitchFamily="18" charset="0"/>
              </a:rPr>
              <a:t>i</a:t>
            </a:r>
            <a:r>
              <a:rPr lang="az-Latn-AZ" i="1" dirty="0" smtClean="0">
                <a:latin typeface="Century Schoolbook" panose="02040604050505020304" pitchFamily="18" charset="0"/>
                <a:cs typeface="Times New Roman" panose="02020603050405020304" pitchFamily="18" charset="0"/>
              </a:rPr>
              <a:t> </a:t>
            </a:r>
            <a:r>
              <a:rPr lang="az-Latn-AZ" i="1" dirty="0" smtClean="0">
                <a:latin typeface="Century Schoolbook" panose="02040604050505020304" pitchFamily="18" charset="0"/>
                <a:cs typeface="Times New Roman" panose="02020603050405020304" pitchFamily="18" charset="0"/>
              </a:rPr>
              <a:t>mətn</a:t>
            </a:r>
            <a:endParaRPr lang="az-Latn-AZ" i="1" dirty="0">
              <a:latin typeface="Century Schoolbook" panose="02040604050505020304" pitchFamily="18" charset="0"/>
              <a:cs typeface="Times New Roman" panose="02020603050405020304" pitchFamily="18" charset="0"/>
            </a:endParaRPr>
          </a:p>
        </p:txBody>
      </p:sp>
      <p:sp>
        <p:nvSpPr>
          <p:cNvPr id="3" name="Объект 2"/>
          <p:cNvSpPr>
            <a:spLocks noGrp="1"/>
          </p:cNvSpPr>
          <p:nvPr>
            <p:ph idx="1"/>
          </p:nvPr>
        </p:nvSpPr>
        <p:spPr>
          <a:xfrm>
            <a:off x="1257300" y="1184856"/>
            <a:ext cx="10172700" cy="5318975"/>
          </a:xfrm>
        </p:spPr>
        <p:txBody>
          <a:bodyPr>
            <a:normAutofit fontScale="92500" lnSpcReduction="20000"/>
          </a:bodyPr>
          <a:lstStyle/>
          <a:p>
            <a:r>
              <a:rPr lang="az-Latn-AZ" sz="2000" dirty="0">
                <a:latin typeface="Times New Roman" panose="02020603050405020304" pitchFamily="18" charset="0"/>
                <a:cs typeface="Times New Roman" panose="02020603050405020304" pitchFamily="18" charset="0"/>
              </a:rPr>
              <a:t>Bu üsul səsi mətnə çevirməyə imkan verir; danışdığınız hər şey Google Speech-Recognition API istifadə edərək tanınır; və eyni API istifadə edərək mətnə </a:t>
            </a:r>
            <a:r>
              <a:rPr lang="az-Latn-AZ" sz="2000" dirty="0" smtClean="0">
                <a:latin typeface="Times New Roman" panose="02020603050405020304" pitchFamily="18" charset="0"/>
                <a:cs typeface="Times New Roman" panose="02020603050405020304" pitchFamily="18" charset="0"/>
              </a:rPr>
              <a:t>çevrir:</a:t>
            </a:r>
          </a:p>
          <a:p>
            <a:endParaRPr lang="az-Latn-AZ" dirty="0" smtClean="0"/>
          </a:p>
          <a:p>
            <a:endParaRPr lang="az-Latn-AZ" dirty="0" smtClean="0"/>
          </a:p>
          <a:p>
            <a:endParaRPr lang="az-Latn-AZ" dirty="0"/>
          </a:p>
          <a:p>
            <a:endParaRPr lang="az-Latn-AZ" dirty="0" smtClean="0"/>
          </a:p>
          <a:p>
            <a:pPr marL="0" indent="0">
              <a:buNone/>
            </a:pPr>
            <a:endParaRPr lang="az-Latn-AZ" dirty="0"/>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az-Latn-AZ" sz="2000" dirty="0" smtClean="0">
                <a:latin typeface="Times New Roman" panose="02020603050405020304" pitchFamily="18" charset="0"/>
                <a:cs typeface="Times New Roman" panose="02020603050405020304" pitchFamily="18" charset="0"/>
              </a:rPr>
              <a:t>Voice </a:t>
            </a:r>
            <a:r>
              <a:rPr lang="az-Latn-AZ" sz="2000" dirty="0" smtClean="0">
                <a:latin typeface="Times New Roman" panose="02020603050405020304" pitchFamily="18" charset="0"/>
                <a:cs typeface="Times New Roman" panose="02020603050405020304" pitchFamily="18" charset="0"/>
              </a:rPr>
              <a:t>to text: </a:t>
            </a:r>
          </a:p>
          <a:p>
            <a:r>
              <a:rPr lang="az-Latn-AZ" sz="2000" dirty="0" smtClean="0">
                <a:latin typeface="Times New Roman" panose="02020603050405020304" pitchFamily="18" charset="0"/>
                <a:cs typeface="Times New Roman" panose="02020603050405020304" pitchFamily="18" charset="0"/>
              </a:rPr>
              <a:t>Dil</a:t>
            </a:r>
            <a:r>
              <a:rPr lang="az-Latn-AZ" sz="2000" dirty="0">
                <a:latin typeface="Times New Roman" panose="02020603050405020304" pitchFamily="18" charset="0"/>
                <a:cs typeface="Times New Roman" panose="02020603050405020304" pitchFamily="18" charset="0"/>
              </a:rPr>
              <a:t>: danışanın dilini asanlıqla tanımaq üçün Speech-Recognition API təklif etmək üçün istifadə </a:t>
            </a:r>
            <a:r>
              <a:rPr lang="az-Latn-AZ" sz="2000" dirty="0" smtClean="0">
                <a:latin typeface="Times New Roman" panose="02020603050405020304" pitchFamily="18" charset="0"/>
                <a:cs typeface="Times New Roman" panose="02020603050405020304" pitchFamily="18" charset="0"/>
              </a:rPr>
              <a:t>olunur</a:t>
            </a:r>
          </a:p>
          <a:p>
            <a:r>
              <a:rPr lang="az-Latn-AZ" sz="2000" dirty="0" smtClean="0">
                <a:latin typeface="Times New Roman" panose="02020603050405020304" pitchFamily="18" charset="0"/>
                <a:cs typeface="Times New Roman" panose="02020603050405020304" pitchFamily="18" charset="0"/>
              </a:rPr>
              <a:t>Əgər dil seçilmirsə default dil kimi en-us olaraq istifadə olunur</a:t>
            </a:r>
            <a:r>
              <a:rPr lang="az-Latn-AZ" dirty="0" smtClean="0"/>
              <a:t>.</a:t>
            </a:r>
            <a:endParaRPr lang="az-Latn-AZ" dirty="0"/>
          </a:p>
        </p:txBody>
      </p:sp>
      <p:pic>
        <p:nvPicPr>
          <p:cNvPr id="4" name="Рисунок 3"/>
          <p:cNvPicPr>
            <a:picLocks noChangeAspect="1"/>
          </p:cNvPicPr>
          <p:nvPr/>
        </p:nvPicPr>
        <p:blipFill>
          <a:blip r:embed="rId2"/>
          <a:stretch>
            <a:fillRect/>
          </a:stretch>
        </p:blipFill>
        <p:spPr>
          <a:xfrm>
            <a:off x="1936802" y="2157211"/>
            <a:ext cx="6331435" cy="2543578"/>
          </a:xfrm>
          <a:prstGeom prst="rect">
            <a:avLst/>
          </a:prstGeom>
        </p:spPr>
      </p:pic>
    </p:spTree>
    <p:extLst>
      <p:ext uri="{BB962C8B-B14F-4D97-AF65-F5344CB8AC3E}">
        <p14:creationId xmlns:p14="http://schemas.microsoft.com/office/powerpoint/2010/main" val="984309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marL="571500" indent="-571500">
              <a:buFont typeface="Wingdings" panose="05000000000000000000" pitchFamily="2" charset="2"/>
              <a:buChar char="v"/>
            </a:pPr>
            <a:r>
              <a:rPr lang="az-Latn-AZ" i="1" dirty="0" smtClean="0">
                <a:latin typeface="Century Schoolbook" panose="02040604050505020304" pitchFamily="18" charset="0"/>
              </a:rPr>
              <a:t>Speak text using robot-Robot vaİstəsİlə mətn danışmaq</a:t>
            </a:r>
            <a:endParaRPr lang="az-Latn-AZ" i="1" dirty="0">
              <a:latin typeface="Century Schoolbook" panose="02040604050505020304" pitchFamily="18" charset="0"/>
            </a:endParaRPr>
          </a:p>
        </p:txBody>
      </p:sp>
      <p:sp>
        <p:nvSpPr>
          <p:cNvPr id="3" name="Объект 2"/>
          <p:cNvSpPr>
            <a:spLocks noGrp="1"/>
          </p:cNvSpPr>
          <p:nvPr>
            <p:ph sz="half" idx="1"/>
          </p:nvPr>
        </p:nvSpPr>
        <p:spPr>
          <a:xfrm>
            <a:off x="1251678" y="1915462"/>
            <a:ext cx="10178322" cy="4447237"/>
          </a:xfrm>
        </p:spPr>
        <p:txBody>
          <a:bodyPr/>
          <a:lstStyle/>
          <a:p>
            <a:r>
              <a:rPr lang="az-Latn-AZ" sz="2000" dirty="0">
                <a:latin typeface="Times New Roman" panose="02020603050405020304" pitchFamily="18" charset="0"/>
                <a:cs typeface="Times New Roman" panose="02020603050405020304" pitchFamily="18" charset="0"/>
              </a:rPr>
              <a:t>Mətni danışmaq üçün bir JavaScript faylı istifadə </a:t>
            </a:r>
            <a:r>
              <a:rPr lang="az-Latn-AZ" sz="2000" dirty="0" smtClean="0">
                <a:latin typeface="Times New Roman" panose="02020603050405020304" pitchFamily="18" charset="0"/>
                <a:cs typeface="Times New Roman" panose="02020603050405020304" pitchFamily="18" charset="0"/>
              </a:rPr>
              <a:t>edilir.</a:t>
            </a:r>
          </a:p>
          <a:p>
            <a:endParaRPr lang="az-Latn-AZ" dirty="0" smtClean="0"/>
          </a:p>
          <a:p>
            <a:endParaRPr lang="az-Latn-AZ" dirty="0"/>
          </a:p>
          <a:p>
            <a:endParaRPr lang="az-Latn-AZ" dirty="0" smtClean="0"/>
          </a:p>
          <a:p>
            <a:endParaRPr lang="az-Latn-AZ" dirty="0"/>
          </a:p>
          <a:p>
            <a:endParaRPr lang="az-Latn-AZ" dirty="0" smtClean="0"/>
          </a:p>
          <a:p>
            <a:endParaRPr lang="az-Latn-AZ" dirty="0" smtClean="0"/>
          </a:p>
          <a:p>
            <a:endParaRPr lang="en-US" sz="2000" dirty="0" smtClean="0">
              <a:latin typeface="Times New Roman" panose="02020603050405020304" pitchFamily="18" charset="0"/>
              <a:cs typeface="Times New Roman" panose="02020603050405020304" pitchFamily="18" charset="0"/>
            </a:endParaRPr>
          </a:p>
          <a:p>
            <a:r>
              <a:rPr lang="az-Latn-AZ" sz="2000" dirty="0" smtClean="0">
                <a:latin typeface="Times New Roman" panose="02020603050405020304" pitchFamily="18" charset="0"/>
                <a:cs typeface="Times New Roman" panose="02020603050405020304" pitchFamily="18" charset="0"/>
              </a:rPr>
              <a:t>Bu </a:t>
            </a:r>
            <a:r>
              <a:rPr lang="az-Latn-AZ" sz="2000" dirty="0">
                <a:latin typeface="Times New Roman" panose="02020603050405020304" pitchFamily="18" charset="0"/>
                <a:cs typeface="Times New Roman" panose="02020603050405020304" pitchFamily="18" charset="0"/>
              </a:rPr>
              <a:t>üsul, robot səsi istifadə edərək mətni oxumaq üçün meSpeak.js kitabxanasından istifadə edir. Səhnə arxasında; mətn </a:t>
            </a:r>
            <a:r>
              <a:rPr lang="az-Latn-AZ" sz="2000" dirty="0" smtClean="0">
                <a:latin typeface="Times New Roman" panose="02020603050405020304" pitchFamily="18" charset="0"/>
                <a:cs typeface="Times New Roman" panose="02020603050405020304" pitchFamily="18" charset="0"/>
              </a:rPr>
              <a:t>toplanır </a:t>
            </a:r>
            <a:r>
              <a:rPr lang="az-Latn-AZ" sz="2000" dirty="0">
                <a:latin typeface="Times New Roman" panose="02020603050405020304" pitchFamily="18" charset="0"/>
                <a:cs typeface="Times New Roman" panose="02020603050405020304" pitchFamily="18" charset="0"/>
              </a:rPr>
              <a:t>və WAV faylına çevrilir; görünməyən &lt;audio&gt; elementindən istifadə olunaraq oynanılır.</a:t>
            </a:r>
          </a:p>
        </p:txBody>
      </p:sp>
      <p:pic>
        <p:nvPicPr>
          <p:cNvPr id="5" name="Рисунок 4"/>
          <p:cNvPicPr>
            <a:picLocks noChangeAspect="1"/>
          </p:cNvPicPr>
          <p:nvPr/>
        </p:nvPicPr>
        <p:blipFill>
          <a:blip r:embed="rId2"/>
          <a:stretch>
            <a:fillRect/>
          </a:stretch>
        </p:blipFill>
        <p:spPr>
          <a:xfrm>
            <a:off x="2592924" y="2354082"/>
            <a:ext cx="5962918" cy="2836103"/>
          </a:xfrm>
          <a:prstGeom prst="rect">
            <a:avLst/>
          </a:prstGeom>
        </p:spPr>
      </p:pic>
    </p:spTree>
    <p:extLst>
      <p:ext uri="{BB962C8B-B14F-4D97-AF65-F5344CB8AC3E}">
        <p14:creationId xmlns:p14="http://schemas.microsoft.com/office/powerpoint/2010/main" val="2074783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1257299" y="380999"/>
            <a:ext cx="9960199" cy="5350099"/>
          </a:xfrm>
        </p:spPr>
        <p:txBody>
          <a:bodyPr>
            <a:normAutofit/>
          </a:bodyPr>
          <a:lstStyle/>
          <a:p>
            <a:pPr algn="just"/>
            <a:r>
              <a:rPr lang="az-Latn-AZ" sz="2000" dirty="0">
                <a:latin typeface="Times New Roman" panose="02020603050405020304" pitchFamily="18" charset="0"/>
                <a:cs typeface="Times New Roman" panose="02020603050405020304" pitchFamily="18" charset="0"/>
              </a:rPr>
              <a:t>speakTextUsingRobot metodu iki arqument qəbul edir; birincisi məcburidir, ikincisi isə isteğe bağlıdır:Danışmaq üçün mətn, yəni mətni səs sənədinə çevirmək (WAV)İşçi faylı yolu və s. Kimi seçimlər</a:t>
            </a:r>
            <a:r>
              <a:rPr lang="az-Latn-AZ" sz="2000" dirty="0" smtClean="0">
                <a:latin typeface="Times New Roman" panose="02020603050405020304" pitchFamily="18" charset="0"/>
                <a:cs typeface="Times New Roman" panose="02020603050405020304" pitchFamily="18" charset="0"/>
              </a:rPr>
              <a:t>.</a:t>
            </a:r>
          </a:p>
          <a:p>
            <a:pPr algn="just"/>
            <a:r>
              <a:rPr lang="az-Latn-AZ" sz="2000" dirty="0">
                <a:latin typeface="Times New Roman" panose="02020603050405020304" pitchFamily="18" charset="0"/>
                <a:cs typeface="Times New Roman" panose="02020603050405020304" pitchFamily="18" charset="0"/>
              </a:rPr>
              <a:t>WAV faylını özünüz oynamaq istəyirsinizsə və ya WAV faylını POST/mağaza saxlamaq istəyirsinizsə; Varsayılan davranışı ləğv etmək üçün geri çağırma parametrindən istifadə edə bilərsiniz</a:t>
            </a:r>
            <a:r>
              <a:rPr lang="az-Latn-AZ" sz="2000" dirty="0" smtClean="0">
                <a:latin typeface="Times New Roman" panose="02020603050405020304" pitchFamily="18" charset="0"/>
                <a:cs typeface="Times New Roman" panose="02020603050405020304" pitchFamily="18" charset="0"/>
              </a:rPr>
              <a:t>:</a:t>
            </a:r>
          </a:p>
          <a:p>
            <a:pPr algn="just"/>
            <a:endParaRPr lang="az-Latn-AZ" sz="2000" dirty="0">
              <a:latin typeface="Times New Roman" panose="02020603050405020304" pitchFamily="18" charset="0"/>
              <a:cs typeface="Times New Roman" panose="02020603050405020304" pitchFamily="18" charset="0"/>
            </a:endParaRPr>
          </a:p>
          <a:p>
            <a:pPr algn="just"/>
            <a:endParaRPr lang="az-Latn-AZ" sz="2000" dirty="0" smtClean="0">
              <a:latin typeface="Times New Roman" panose="02020603050405020304" pitchFamily="18" charset="0"/>
              <a:cs typeface="Times New Roman" panose="02020603050405020304" pitchFamily="18" charset="0"/>
            </a:endParaRPr>
          </a:p>
          <a:p>
            <a:pPr algn="just"/>
            <a:endParaRPr lang="az-Latn-AZ" sz="2000" dirty="0">
              <a:latin typeface="Times New Roman" panose="02020603050405020304" pitchFamily="18" charset="0"/>
              <a:cs typeface="Times New Roman" panose="02020603050405020304" pitchFamily="18" charset="0"/>
            </a:endParaRPr>
          </a:p>
          <a:p>
            <a:pPr algn="just"/>
            <a:endParaRPr lang="az-Latn-AZ" sz="2000" dirty="0" smtClean="0">
              <a:latin typeface="Times New Roman" panose="02020603050405020304" pitchFamily="18" charset="0"/>
              <a:cs typeface="Times New Roman" panose="02020603050405020304" pitchFamily="18" charset="0"/>
            </a:endParaRPr>
          </a:p>
          <a:p>
            <a:pPr algn="just"/>
            <a:endParaRPr lang="az-Latn-AZ" sz="2000" dirty="0" smtClean="0">
              <a:latin typeface="Times New Roman" panose="02020603050405020304" pitchFamily="18" charset="0"/>
              <a:cs typeface="Times New Roman" panose="02020603050405020304" pitchFamily="18" charset="0"/>
            </a:endParaRPr>
          </a:p>
          <a:p>
            <a:pPr algn="just"/>
            <a:endParaRPr lang="az-Latn-AZ" sz="20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2215167" y="2692889"/>
            <a:ext cx="6181859" cy="2420023"/>
          </a:xfrm>
          <a:prstGeom prst="rect">
            <a:avLst/>
          </a:prstGeom>
        </p:spPr>
      </p:pic>
    </p:spTree>
    <p:extLst>
      <p:ext uri="{BB962C8B-B14F-4D97-AF65-F5344CB8AC3E}">
        <p14:creationId xmlns:p14="http://schemas.microsoft.com/office/powerpoint/2010/main" val="707036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38044" y="229985"/>
            <a:ext cx="10184762" cy="1302601"/>
          </a:xfrm>
        </p:spPr>
        <p:txBody>
          <a:bodyPr>
            <a:normAutofit/>
          </a:bodyPr>
          <a:lstStyle/>
          <a:p>
            <a:pPr marL="571500" indent="-571500">
              <a:buFont typeface="Wingdings" panose="05000000000000000000" pitchFamily="2" charset="2"/>
              <a:buChar char="v"/>
            </a:pPr>
            <a:r>
              <a:rPr lang="en-US" i="1" dirty="0">
                <a:latin typeface="Century Schoolbook" panose="02040604050505020304" pitchFamily="18" charset="0"/>
              </a:rPr>
              <a:t>S</a:t>
            </a:r>
            <a:r>
              <a:rPr lang="en-US" i="1" dirty="0" smtClean="0">
                <a:latin typeface="Century Schoolbook" panose="02040604050505020304" pitchFamily="18" charset="0"/>
              </a:rPr>
              <a:t>peak </a:t>
            </a:r>
            <a:r>
              <a:rPr lang="en-US" i="1" dirty="0">
                <a:latin typeface="Century Schoolbook" panose="02040604050505020304" pitchFamily="18" charset="0"/>
              </a:rPr>
              <a:t>Text Using Google </a:t>
            </a:r>
            <a:r>
              <a:rPr lang="en-US" i="1" dirty="0" smtClean="0">
                <a:latin typeface="Century Schoolbook" panose="02040604050505020304" pitchFamily="18" charset="0"/>
              </a:rPr>
              <a:t>Speaker</a:t>
            </a:r>
            <a:r>
              <a:rPr lang="az-Latn-AZ" i="1" dirty="0">
                <a:latin typeface="Century Schoolbook" panose="02040604050505020304" pitchFamily="18" charset="0"/>
              </a:rPr>
              <a:t>-Google Dinamikdən istifadə edərək mətn danışın</a:t>
            </a:r>
          </a:p>
        </p:txBody>
      </p:sp>
      <p:sp>
        <p:nvSpPr>
          <p:cNvPr id="3" name="Объект 2"/>
          <p:cNvSpPr>
            <a:spLocks noGrp="1"/>
          </p:cNvSpPr>
          <p:nvPr>
            <p:ph sz="half" idx="1"/>
          </p:nvPr>
        </p:nvSpPr>
        <p:spPr>
          <a:xfrm>
            <a:off x="1372813" y="1978070"/>
            <a:ext cx="10184762" cy="5195462"/>
          </a:xfrm>
        </p:spPr>
        <p:txBody>
          <a:bodyPr/>
          <a:lstStyle/>
          <a:p>
            <a:r>
              <a:rPr lang="az-Latn-AZ" sz="2000" dirty="0">
                <a:latin typeface="Times New Roman" panose="02020603050405020304" pitchFamily="18" charset="0"/>
                <a:cs typeface="Times New Roman" panose="02020603050405020304" pitchFamily="18" charset="0"/>
              </a:rPr>
              <a:t>Mətni danışmaq üçün Google Serversindən (Tərcümə API) istifadə edin.Bu üsul mətni mp3 səsinə çevirmək üçün Google Qeyri-Rəsmi Tərcümə API-dən istifadə edir. İstifadə olunan API Açarı İnternetdəki birindən alınır; və mövcudluğuna heç bir zəmanət yoxdur; </a:t>
            </a:r>
            <a:r>
              <a:rPr lang="az-Latn-AZ" sz="2000" dirty="0" smtClean="0">
                <a:latin typeface="Times New Roman" panose="02020603050405020304" pitchFamily="18" charset="0"/>
                <a:cs typeface="Times New Roman" panose="02020603050405020304" pitchFamily="18" charset="0"/>
              </a:rPr>
              <a:t>buna </a:t>
            </a:r>
            <a:r>
              <a:rPr lang="az-Latn-AZ" sz="2000" dirty="0">
                <a:latin typeface="Times New Roman" panose="02020603050405020304" pitchFamily="18" charset="0"/>
                <a:cs typeface="Times New Roman" panose="02020603050405020304" pitchFamily="18" charset="0"/>
              </a:rPr>
              <a:t>görə də öz KEY -ni almaq və api_key parametrindən istifadə etmək tövsiyə olunur</a:t>
            </a:r>
            <a:r>
              <a:rPr lang="az-Latn-AZ" sz="2000" dirty="0" smtClean="0">
                <a:latin typeface="Times New Roman" panose="02020603050405020304" pitchFamily="18" charset="0"/>
                <a:cs typeface="Times New Roman" panose="02020603050405020304" pitchFamily="18" charset="0"/>
              </a:rPr>
              <a:t>:</a:t>
            </a:r>
          </a:p>
          <a:p>
            <a:endParaRPr lang="az-Latn-AZ" dirty="0" smtClean="0"/>
          </a:p>
          <a:p>
            <a:endParaRPr lang="az-Latn-AZ" dirty="0"/>
          </a:p>
          <a:p>
            <a:endParaRPr lang="az-Latn-AZ" dirty="0" smtClean="0"/>
          </a:p>
          <a:p>
            <a:endParaRPr lang="az-Latn-AZ" dirty="0"/>
          </a:p>
          <a:p>
            <a:endParaRPr lang="az-Latn-AZ" dirty="0" smtClean="0"/>
          </a:p>
          <a:p>
            <a:r>
              <a:rPr lang="az-Latn-AZ" sz="2000" dirty="0">
                <a:latin typeface="Times New Roman" panose="02020603050405020304" pitchFamily="18" charset="0"/>
                <a:cs typeface="Times New Roman" panose="02020603050405020304" pitchFamily="18" charset="0"/>
              </a:rPr>
              <a:t>Danışmaq üçün həm mətn, həm də </a:t>
            </a:r>
            <a:r>
              <a:rPr lang="az-Latn-AZ" sz="2000" dirty="0" smtClean="0">
                <a:latin typeface="Times New Roman" panose="02020603050405020304" pitchFamily="18" charset="0"/>
                <a:cs typeface="Times New Roman" panose="02020603050405020304" pitchFamily="18" charset="0"/>
              </a:rPr>
              <a:t>(tərcümə olunacaq dil)hədəf </a:t>
            </a:r>
            <a:r>
              <a:rPr lang="az-Latn-AZ" sz="2000" dirty="0">
                <a:latin typeface="Times New Roman" panose="02020603050405020304" pitchFamily="18" charset="0"/>
                <a:cs typeface="Times New Roman" panose="02020603050405020304" pitchFamily="18" charset="0"/>
              </a:rPr>
              <a:t>dil məcburidir. Yalnız api_key isteğe bağlıdır.</a:t>
            </a:r>
          </a:p>
        </p:txBody>
      </p:sp>
      <p:pic>
        <p:nvPicPr>
          <p:cNvPr id="6" name="Рисунок 5"/>
          <p:cNvPicPr>
            <a:picLocks noChangeAspect="1"/>
          </p:cNvPicPr>
          <p:nvPr/>
        </p:nvPicPr>
        <p:blipFill>
          <a:blip r:embed="rId2"/>
          <a:stretch>
            <a:fillRect/>
          </a:stretch>
        </p:blipFill>
        <p:spPr>
          <a:xfrm>
            <a:off x="3219919" y="3319932"/>
            <a:ext cx="4649073" cy="2009686"/>
          </a:xfrm>
          <a:prstGeom prst="rect">
            <a:avLst/>
          </a:prstGeom>
        </p:spPr>
      </p:pic>
    </p:spTree>
    <p:extLst>
      <p:ext uri="{BB962C8B-B14F-4D97-AF65-F5344CB8AC3E}">
        <p14:creationId xmlns:p14="http://schemas.microsoft.com/office/powerpoint/2010/main" val="252074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57" y="154546"/>
            <a:ext cx="11747679" cy="6706674"/>
          </a:xfrm>
          <a:prstGeom prst="rect">
            <a:avLst/>
          </a:prstGeom>
        </p:spPr>
      </p:pic>
    </p:spTree>
    <p:extLst>
      <p:ext uri="{BB962C8B-B14F-4D97-AF65-F5344CB8AC3E}">
        <p14:creationId xmlns:p14="http://schemas.microsoft.com/office/powerpoint/2010/main" val="305298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79374-8EAE-4873-9BB6-F6C630302DA2}"/>
              </a:ext>
            </a:extLst>
          </p:cNvPr>
          <p:cNvSpPr>
            <a:spLocks noGrp="1"/>
          </p:cNvSpPr>
          <p:nvPr>
            <p:ph type="ctrTitle"/>
          </p:nvPr>
        </p:nvSpPr>
        <p:spPr>
          <a:xfrm>
            <a:off x="5653773" y="1508895"/>
            <a:ext cx="5670487" cy="4268965"/>
          </a:xfrm>
        </p:spPr>
        <p:txBody>
          <a:bodyPr/>
          <a:lstStyle/>
          <a:p>
            <a:pPr algn="just"/>
            <a:r>
              <a:rPr lang="az-Latn-AZ" i="1" dirty="0" smtClean="0">
                <a:latin typeface="Century Schoolbook" panose="02040604050505020304" pitchFamily="18" charset="0"/>
              </a:rPr>
              <a:t>Qreys Hopper</a:t>
            </a:r>
            <a:br>
              <a:rPr lang="az-Latn-AZ" i="1" dirty="0" smtClean="0">
                <a:latin typeface="Century Schoolbook" panose="02040604050505020304" pitchFamily="18" charset="0"/>
              </a:rPr>
            </a:br>
            <a:r>
              <a:rPr lang="en-US" i="1" dirty="0" smtClean="0">
                <a:latin typeface="Century Schoolbook" panose="02040604050505020304" pitchFamily="18" charset="0"/>
              </a:rPr>
              <a:t>(1</a:t>
            </a:r>
            <a:r>
              <a:rPr lang="az-Latn-AZ" i="1" dirty="0" smtClean="0">
                <a:latin typeface="Century Schoolbook" panose="02040604050505020304" pitchFamily="18" charset="0"/>
              </a:rPr>
              <a:t>906-1992</a:t>
            </a:r>
            <a:r>
              <a:rPr lang="en-US" i="1" dirty="0" smtClean="0">
                <a:latin typeface="Century Schoolbook" panose="02040604050505020304" pitchFamily="18" charset="0"/>
              </a:rPr>
              <a:t>)</a:t>
            </a:r>
            <a:endParaRPr lang="en-US" i="1" dirty="0">
              <a:latin typeface="Century Schoolbook" panose="02040604050505020304" pitchFamily="18" charset="0"/>
            </a:endParaRPr>
          </a:p>
        </p:txBody>
      </p:sp>
      <p:sp>
        <p:nvSpPr>
          <p:cNvPr id="3" name="Subtitle 2">
            <a:extLst>
              <a:ext uri="{FF2B5EF4-FFF2-40B4-BE49-F238E27FC236}">
                <a16:creationId xmlns:a16="http://schemas.microsoft.com/office/drawing/2014/main" xmlns="" id="{7E42C4E3-AFAF-4630-AF6D-21FB3C29CF71}"/>
              </a:ext>
            </a:extLst>
          </p:cNvPr>
          <p:cNvSpPr>
            <a:spLocks noGrp="1"/>
          </p:cNvSpPr>
          <p:nvPr>
            <p:ph type="subTitle" idx="1"/>
          </p:nvPr>
        </p:nvSpPr>
        <p:spPr>
          <a:xfrm>
            <a:off x="297270" y="3816234"/>
            <a:ext cx="5140824" cy="652735"/>
          </a:xfrm>
        </p:spPr>
        <p:txBody>
          <a:bodyPr/>
          <a:lstStyle/>
          <a:p>
            <a:r>
              <a:rPr lang="en-US" b="1" dirty="0" smtClean="0">
                <a:latin typeface="Century Schoolbook" panose="02040604050505020304" pitchFamily="18" charset="0"/>
              </a:rPr>
              <a:t>“</a:t>
            </a:r>
            <a:r>
              <a:rPr lang="az-Latn-AZ" b="1" dirty="0" smtClean="0">
                <a:latin typeface="Century Schoolbook" panose="02040604050505020304" pitchFamily="18" charset="0"/>
              </a:rPr>
              <a:t>Assembler</a:t>
            </a:r>
            <a:r>
              <a:rPr lang="en-US" b="1" dirty="0" smtClean="0">
                <a:latin typeface="Century Schoolbook" panose="02040604050505020304" pitchFamily="18" charset="0"/>
              </a:rPr>
              <a:t>”</a:t>
            </a:r>
            <a:r>
              <a:rPr lang="az-Latn-AZ" b="1" dirty="0" smtClean="0">
                <a:latin typeface="Century Schoolbook" panose="02040604050505020304" pitchFamily="18" charset="0"/>
              </a:rPr>
              <a:t> </a:t>
            </a:r>
            <a:r>
              <a:rPr lang="az-Latn-AZ" b="1" dirty="0" smtClean="0">
                <a:latin typeface="Century Schoolbook" panose="02040604050505020304" pitchFamily="18" charset="0"/>
              </a:rPr>
              <a:t>dilini yaradan şəxs</a:t>
            </a:r>
            <a:r>
              <a:rPr lang="en-US" b="1" dirty="0" smtClean="0">
                <a:latin typeface="Century Schoolbook" panose="02040604050505020304" pitchFamily="18" charset="0"/>
              </a:rPr>
              <a:t> </a:t>
            </a:r>
            <a:endParaRPr lang="en-US" b="1" dirty="0">
              <a:latin typeface="Century Schoolbook" panose="02040604050505020304" pitchFamily="18" charset="0"/>
            </a:endParaRPr>
          </a:p>
        </p:txBody>
      </p:sp>
      <p:pic>
        <p:nvPicPr>
          <p:cNvPr id="5" name="Рисунок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343" b="7343"/>
          <a:stretch>
            <a:fillRect/>
          </a:stretch>
        </p:blipFill>
        <p:spPr>
          <a:xfrm>
            <a:off x="2575776" y="876244"/>
            <a:ext cx="2552756" cy="2552756"/>
          </a:xfrm>
          <a:ln>
            <a:solidFill>
              <a:schemeClr val="accent5">
                <a:lumMod val="40000"/>
                <a:lumOff val="60000"/>
              </a:schemeClr>
            </a:solidFill>
          </a:ln>
          <a:effectLst>
            <a:glow rad="1397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TextBox 3"/>
          <p:cNvSpPr txBox="1"/>
          <p:nvPr/>
        </p:nvSpPr>
        <p:spPr>
          <a:xfrm>
            <a:off x="6362163" y="427358"/>
            <a:ext cx="5203273" cy="707886"/>
          </a:xfrm>
          <a:prstGeom prst="rect">
            <a:avLst/>
          </a:prstGeom>
          <a:noFill/>
        </p:spPr>
        <p:txBody>
          <a:bodyPr wrap="square" rtlCol="0">
            <a:spAutoFit/>
          </a:bodyPr>
          <a:lstStyle/>
          <a:p>
            <a:r>
              <a:rPr lang="en-US" sz="2000" i="1" dirty="0" smtClean="0">
                <a:effectLst>
                  <a:glow rad="63500">
                    <a:schemeClr val="accent6">
                      <a:satMod val="175000"/>
                      <a:alpha val="40000"/>
                    </a:schemeClr>
                  </a:glow>
                </a:effectLst>
                <a:latin typeface="Century Schoolbook" panose="02040604050505020304" pitchFamily="18" charset="0"/>
              </a:rPr>
              <a:t>The most dangerous </a:t>
            </a:r>
            <a:r>
              <a:rPr lang="en-US" sz="2000" i="1" dirty="0" err="1" smtClean="0">
                <a:effectLst>
                  <a:glow rad="63500">
                    <a:schemeClr val="accent6">
                      <a:satMod val="175000"/>
                      <a:alpha val="40000"/>
                    </a:schemeClr>
                  </a:glow>
                </a:effectLst>
                <a:latin typeface="Century Schoolbook" panose="02040604050505020304" pitchFamily="18" charset="0"/>
              </a:rPr>
              <a:t>pharse</a:t>
            </a:r>
            <a:r>
              <a:rPr lang="en-US" sz="2000" i="1" dirty="0" smtClean="0">
                <a:effectLst>
                  <a:glow rad="63500">
                    <a:schemeClr val="accent6">
                      <a:satMod val="175000"/>
                      <a:alpha val="40000"/>
                    </a:schemeClr>
                  </a:glow>
                </a:effectLst>
                <a:latin typeface="Century Schoolbook" panose="02040604050505020304" pitchFamily="18" charset="0"/>
              </a:rPr>
              <a:t> in the English is “ we have always done it this way”. </a:t>
            </a:r>
            <a:endParaRPr lang="az-Latn-AZ" sz="2000" i="1" dirty="0">
              <a:effectLst>
                <a:glow rad="63500">
                  <a:schemeClr val="accent6">
                    <a:satMod val="175000"/>
                    <a:alpha val="40000"/>
                  </a:schemeClr>
                </a:glow>
              </a:effectLst>
              <a:latin typeface="Century Schoolbook" panose="02040604050505020304" pitchFamily="18" charset="0"/>
            </a:endParaRPr>
          </a:p>
        </p:txBody>
      </p:sp>
    </p:spTree>
    <p:extLst>
      <p:ext uri="{BB962C8B-B14F-4D97-AF65-F5344CB8AC3E}">
        <p14:creationId xmlns:p14="http://schemas.microsoft.com/office/powerpoint/2010/main" val="381081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Скругленный прямоугольник 3"/>
          <p:cNvSpPr/>
          <p:nvPr/>
        </p:nvSpPr>
        <p:spPr>
          <a:xfrm>
            <a:off x="1854558" y="1924121"/>
            <a:ext cx="9710671" cy="3330460"/>
          </a:xfrm>
          <a:prstGeom prst="roundRect">
            <a:avLst/>
          </a:prstGeom>
          <a:ln>
            <a:noFill/>
          </a:ln>
          <a:effectLst>
            <a:glow rad="1397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2000" dirty="0" smtClean="0">
              <a:solidFill>
                <a:schemeClr val="tx1">
                  <a:lumMod val="95000"/>
                  <a:lumOff val="5000"/>
                </a:schemeClr>
              </a:solidFill>
              <a:latin typeface="Century Schoolbook" panose="02040604050505020304" pitchFamily="18" charset="0"/>
              <a:cs typeface="Times New Roman" panose="02020603050405020304" pitchFamily="18" charset="0"/>
            </a:endParaRPr>
          </a:p>
          <a:p>
            <a:pPr algn="ctr"/>
            <a:endParaRPr lang="en-US" sz="2000" dirty="0" smtClean="0">
              <a:solidFill>
                <a:schemeClr val="tx1">
                  <a:lumMod val="95000"/>
                  <a:lumOff val="5000"/>
                </a:schemeClr>
              </a:solidFill>
              <a:latin typeface="Century Schoolbook" panose="02040604050505020304" pitchFamily="18" charset="0"/>
              <a:cs typeface="Times New Roman" panose="02020603050405020304" pitchFamily="18" charset="0"/>
            </a:endParaRPr>
          </a:p>
          <a:p>
            <a:pPr algn="ctr"/>
            <a:r>
              <a:rPr lang="az-Latn-AZ" sz="2000" dirty="0" smtClean="0">
                <a:solidFill>
                  <a:schemeClr val="tx1">
                    <a:lumMod val="95000"/>
                    <a:lumOff val="5000"/>
                  </a:schemeClr>
                </a:solidFill>
                <a:latin typeface="Century Schoolbook" panose="02040604050505020304" pitchFamily="18" charset="0"/>
                <a:cs typeface="Times New Roman" panose="02020603050405020304" pitchFamily="18" charset="0"/>
              </a:rPr>
              <a:t>1952-ci </a:t>
            </a:r>
            <a:r>
              <a:rPr lang="az-Latn-AZ" sz="2000" dirty="0">
                <a:solidFill>
                  <a:schemeClr val="tx1">
                    <a:lumMod val="95000"/>
                    <a:lumOff val="5000"/>
                  </a:schemeClr>
                </a:solidFill>
                <a:latin typeface="Century Schoolbook" panose="02040604050505020304" pitchFamily="18" charset="0"/>
                <a:cs typeface="Times New Roman" panose="02020603050405020304" pitchFamily="18" charset="0"/>
              </a:rPr>
              <a:t>ildə amerikalı qadın </a:t>
            </a:r>
            <a:r>
              <a:rPr lang="az-Latn-AZ" sz="2000" b="1" dirty="0">
                <a:solidFill>
                  <a:schemeClr val="tx1">
                    <a:lumMod val="95000"/>
                    <a:lumOff val="5000"/>
                  </a:schemeClr>
                </a:solidFill>
                <a:latin typeface="Century Schoolbook" panose="02040604050505020304" pitchFamily="18" charset="0"/>
                <a:cs typeface="Times New Roman" panose="02020603050405020304" pitchFamily="18" charset="0"/>
              </a:rPr>
              <a:t>Qreys Hopper</a:t>
            </a:r>
            <a:r>
              <a:rPr lang="az-Latn-AZ" sz="2000" dirty="0">
                <a:solidFill>
                  <a:schemeClr val="tx1">
                    <a:lumMod val="95000"/>
                    <a:lumOff val="5000"/>
                  </a:schemeClr>
                </a:solidFill>
                <a:latin typeface="Century Schoolbook" panose="02040604050505020304" pitchFamily="18" charset="0"/>
                <a:cs typeface="Times New Roman" panose="02020603050405020304" pitchFamily="18" charset="0"/>
              </a:rPr>
              <a:t> dünyada ilk mnemonik proqramlaşdırma dili olan Assembler dilini yaratdı. Onun adı "assemble" ingilis sözündən götürülmüşdür, "yığmaq", "quraşdırmaq" mənasını verir. O, özündə mnemonik komandalar sistemini (komandaların siyahısı), prosedurlar kitabxanasını və proqram mətnlərini maşın koduna çevirmək üçün xüsusi proqramı birləşdirirdi. M</a:t>
            </a:r>
            <a:r>
              <a:rPr lang="en-US" sz="2000" dirty="0">
                <a:solidFill>
                  <a:schemeClr val="tx1">
                    <a:lumMod val="95000"/>
                    <a:lumOff val="5000"/>
                  </a:schemeClr>
                </a:solidFill>
                <a:latin typeface="Century Schoolbook" panose="02040604050505020304" pitchFamily="18" charset="0"/>
                <a:cs typeface="Times New Roman" panose="02020603050405020304" pitchFamily="18" charset="0"/>
              </a:rPr>
              <a:t>a</a:t>
            </a:r>
            <a:r>
              <a:rPr lang="az-Latn-AZ" sz="2000" dirty="0">
                <a:solidFill>
                  <a:schemeClr val="tx1">
                    <a:lumMod val="95000"/>
                    <a:lumOff val="5000"/>
                  </a:schemeClr>
                </a:solidFill>
                <a:latin typeface="Century Schoolbook" panose="02040604050505020304" pitchFamily="18" charset="0"/>
                <a:cs typeface="Times New Roman" panose="02020603050405020304" pitchFamily="18" charset="0"/>
              </a:rPr>
              <a:t>şın kodunun alınmasının belə proseduru kompilyasiya (</a:t>
            </a:r>
            <a:r>
              <a:rPr lang="az-Latn-AZ" sz="2000" dirty="0">
                <a:solidFill>
                  <a:schemeClr val="tx1">
                    <a:lumMod val="95000"/>
                    <a:lumOff val="5000"/>
                  </a:schemeClr>
                </a:solidFill>
                <a:latin typeface="Century Schoolbook" panose="02040604050505020304" pitchFamily="18" charset="0"/>
                <a:cs typeface="Times New Roman" panose="02020603050405020304" pitchFamily="18" charset="0"/>
                <a:hlinkClick r:id="rId2" tooltip="İngilis dili"/>
              </a:rPr>
              <a:t>ing.</a:t>
            </a:r>
            <a:r>
              <a:rPr lang="az-Latn-AZ" sz="2000" dirty="0">
                <a:solidFill>
                  <a:schemeClr val="tx1">
                    <a:lumMod val="95000"/>
                    <a:lumOff val="5000"/>
                  </a:schemeClr>
                </a:solidFill>
                <a:latin typeface="Century Schoolbook" panose="02040604050505020304" pitchFamily="18" charset="0"/>
                <a:cs typeface="Times New Roman" panose="02020603050405020304" pitchFamily="18" charset="0"/>
              </a:rPr>
              <a:t> </a:t>
            </a:r>
            <a:r>
              <a:rPr lang="az-Latn-AZ" sz="2000" i="1" dirty="0">
                <a:solidFill>
                  <a:schemeClr val="tx1">
                    <a:lumMod val="95000"/>
                    <a:lumOff val="5000"/>
                  </a:schemeClr>
                </a:solidFill>
                <a:latin typeface="Century Schoolbook" panose="02040604050505020304" pitchFamily="18" charset="0"/>
                <a:cs typeface="Times New Roman" panose="02020603050405020304" pitchFamily="18" charset="0"/>
              </a:rPr>
              <a:t>compile</a:t>
            </a:r>
            <a:r>
              <a:rPr lang="az-Latn-AZ" sz="2000" dirty="0">
                <a:solidFill>
                  <a:schemeClr val="tx1">
                    <a:lumMod val="95000"/>
                    <a:lumOff val="5000"/>
                  </a:schemeClr>
                </a:solidFill>
                <a:latin typeface="Century Schoolbook" panose="02040604050505020304" pitchFamily="18" charset="0"/>
                <a:cs typeface="Times New Roman" panose="02020603050405020304" pitchFamily="18" charset="0"/>
              </a:rPr>
              <a:t> – "tərtib etmək", "yığmaq"), onu həyata keçirən proqram isə </a:t>
            </a:r>
            <a:r>
              <a:rPr lang="az-Latn-AZ" sz="2000" b="1" dirty="0">
                <a:solidFill>
                  <a:schemeClr val="tx1">
                    <a:lumMod val="95000"/>
                    <a:lumOff val="5000"/>
                  </a:schemeClr>
                </a:solidFill>
                <a:latin typeface="Century Schoolbook" panose="02040604050505020304" pitchFamily="18" charset="0"/>
                <a:cs typeface="Times New Roman" panose="02020603050405020304" pitchFamily="18" charset="0"/>
              </a:rPr>
              <a:t>kompilyator</a:t>
            </a:r>
            <a:r>
              <a:rPr lang="az-Latn-AZ" sz="2000" dirty="0">
                <a:solidFill>
                  <a:schemeClr val="tx1">
                    <a:lumMod val="95000"/>
                    <a:lumOff val="5000"/>
                  </a:schemeClr>
                </a:solidFill>
                <a:latin typeface="Century Schoolbook" panose="02040604050505020304" pitchFamily="18" charset="0"/>
                <a:cs typeface="Times New Roman" panose="02020603050405020304" pitchFamily="18" charset="0"/>
              </a:rPr>
              <a:t> adlanır. Bunları da Qreys M.Hopper düşünüb </a:t>
            </a:r>
            <a:r>
              <a:rPr lang="az-Latn-AZ" sz="2000" dirty="0" smtClean="0">
                <a:solidFill>
                  <a:schemeClr val="tx1">
                    <a:lumMod val="95000"/>
                    <a:lumOff val="5000"/>
                  </a:schemeClr>
                </a:solidFill>
                <a:latin typeface="Century Schoolbook" panose="02040604050505020304" pitchFamily="18" charset="0"/>
                <a:cs typeface="Times New Roman" panose="02020603050405020304" pitchFamily="18" charset="0"/>
              </a:rPr>
              <a:t>tapmışdır</a:t>
            </a:r>
            <a:r>
              <a:rPr lang="en-US" sz="2000" dirty="0">
                <a:solidFill>
                  <a:schemeClr val="tx1">
                    <a:lumMod val="95000"/>
                    <a:lumOff val="5000"/>
                  </a:schemeClr>
                </a:solidFill>
                <a:latin typeface="Century Schoolbook" panose="02040604050505020304" pitchFamily="18" charset="0"/>
                <a:cs typeface="Times New Roman" panose="02020603050405020304" pitchFamily="18" charset="0"/>
              </a:rPr>
              <a:t>.</a:t>
            </a:r>
            <a:endParaRPr lang="az-Latn-AZ" sz="2000" dirty="0">
              <a:solidFill>
                <a:schemeClr val="tx1">
                  <a:lumMod val="95000"/>
                  <a:lumOff val="5000"/>
                </a:schemeClr>
              </a:solidFill>
              <a:latin typeface="Century Schoolbook" panose="02040604050505020304" pitchFamily="18" charset="0"/>
              <a:cs typeface="Times New Roman" panose="02020603050405020304" pitchFamily="18" charset="0"/>
            </a:endParaRPr>
          </a:p>
          <a:p>
            <a:pPr algn="ctr"/>
            <a:endParaRPr lang="az-Latn-AZ" sz="2000" dirty="0">
              <a:solidFill>
                <a:schemeClr val="tx1">
                  <a:lumMod val="95000"/>
                  <a:lumOff val="5000"/>
                </a:schemeClr>
              </a:solidFill>
              <a:latin typeface="Century Schoolbook" panose="02040604050505020304" pitchFamily="18" charset="0"/>
              <a:cs typeface="Times New Roman" panose="02020603050405020304" pitchFamily="18" charset="0"/>
            </a:endParaRPr>
          </a:p>
          <a:p>
            <a:pPr algn="ctr"/>
            <a:endParaRPr lang="az-Latn-AZ" sz="2000" dirty="0">
              <a:solidFill>
                <a:schemeClr val="tx1">
                  <a:lumMod val="95000"/>
                  <a:lumOff val="5000"/>
                </a:schemeClr>
              </a:solidFill>
              <a:latin typeface="Century Schoolbook" panose="02040604050505020304" pitchFamily="18" charset="0"/>
            </a:endParaRPr>
          </a:p>
        </p:txBody>
      </p:sp>
      <p:sp>
        <p:nvSpPr>
          <p:cNvPr id="5" name="TextBox 4"/>
          <p:cNvSpPr txBox="1"/>
          <p:nvPr/>
        </p:nvSpPr>
        <p:spPr>
          <a:xfrm>
            <a:off x="330021" y="6185081"/>
            <a:ext cx="4023038" cy="461665"/>
          </a:xfrm>
          <a:prstGeom prst="rect">
            <a:avLst/>
          </a:prstGeom>
          <a:noFill/>
        </p:spPr>
        <p:txBody>
          <a:bodyPr wrap="square" rtlCol="0">
            <a:spAutoFit/>
          </a:bodyPr>
          <a:lstStyle/>
          <a:p>
            <a:pPr marL="285750" indent="-285750">
              <a:buFont typeface="Wingdings" panose="05000000000000000000" pitchFamily="2" charset="2"/>
              <a:buChar char="ü"/>
            </a:pPr>
            <a:r>
              <a:rPr lang="az-Latn-AZ" sz="2400" dirty="0">
                <a:latin typeface="Times New Roman" panose="02020603050405020304" pitchFamily="18" charset="0"/>
                <a:cs typeface="Times New Roman" panose="02020603050405020304" pitchFamily="18" charset="0"/>
              </a:rPr>
              <a:t>Fayl sonluğu: .asm və </a:t>
            </a:r>
            <a:r>
              <a:rPr lang="az-Latn-AZ" sz="2400" dirty="0" smtClean="0">
                <a:latin typeface="Times New Roman" panose="02020603050405020304" pitchFamily="18" charset="0"/>
                <a:cs typeface="Times New Roman" panose="02020603050405020304" pitchFamily="18" charset="0"/>
              </a:rPr>
              <a:t>ya</a:t>
            </a:r>
            <a:r>
              <a:rPr lang="en-US" sz="2400" dirty="0" smtClean="0">
                <a:latin typeface="Times New Roman" panose="02020603050405020304" pitchFamily="18" charset="0"/>
                <a:cs typeface="Times New Roman" panose="02020603050405020304" pitchFamily="18" charset="0"/>
              </a:rPr>
              <a:t>  .s</a:t>
            </a:r>
            <a:endParaRPr lang="az-Latn-AZ" sz="2400"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 y="181377"/>
            <a:ext cx="5915025" cy="13525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55203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6" y="244956"/>
            <a:ext cx="11423560" cy="6368088"/>
          </a:xfrm>
          <a:prstGeom prst="rect">
            <a:avLst/>
          </a:prstGeom>
        </p:spPr>
      </p:pic>
    </p:spTree>
    <p:extLst>
      <p:ext uri="{BB962C8B-B14F-4D97-AF65-F5344CB8AC3E}">
        <p14:creationId xmlns:p14="http://schemas.microsoft.com/office/powerpoint/2010/main" val="368537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Объект 2"/>
          <p:cNvSpPr txBox="1">
            <a:spLocks/>
          </p:cNvSpPr>
          <p:nvPr/>
        </p:nvSpPr>
        <p:spPr>
          <a:xfrm>
            <a:off x="296617" y="2358981"/>
            <a:ext cx="5408724" cy="476947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az-Latn-AZ" sz="1700" dirty="0" smtClean="0">
                <a:solidFill>
                  <a:schemeClr val="tx1">
                    <a:lumMod val="95000"/>
                    <a:lumOff val="5000"/>
                  </a:schemeClr>
                </a:solidFill>
                <a:latin typeface="Century Schoolbook" panose="02040604050505020304" pitchFamily="18" charset="0"/>
              </a:rPr>
              <a:t>Assembler dili digər proqramlaşdırma dillərinəbənzəmir və tamamilə fərqli bir dildir. Assembler dilinin 2-ci nəsil dil olması və 3-cü nəsil dillərin assembler üzərində inkişaf etdirilməsi qətiyyən o demək deyil ki, Assembler dili artıq köhnədir və o istifadə olunmur.</a:t>
            </a:r>
          </a:p>
          <a:p>
            <a:pPr>
              <a:buFont typeface="Wingdings" panose="05000000000000000000" pitchFamily="2" charset="2"/>
              <a:buChar char="Ø"/>
            </a:pPr>
            <a:endParaRPr lang="en-US" sz="1700" dirty="0" smtClean="0">
              <a:solidFill>
                <a:schemeClr val="tx1">
                  <a:lumMod val="95000"/>
                  <a:lumOff val="5000"/>
                </a:schemeClr>
              </a:solidFill>
              <a:latin typeface="Century Schoolbook" panose="02040604050505020304" pitchFamily="18" charset="0"/>
            </a:endParaRPr>
          </a:p>
          <a:p>
            <a:pPr>
              <a:buFont typeface="Wingdings" panose="05000000000000000000" pitchFamily="2" charset="2"/>
              <a:buChar char="Ø"/>
            </a:pPr>
            <a:r>
              <a:rPr lang="az-Latn-AZ" sz="1700" dirty="0" smtClean="0">
                <a:solidFill>
                  <a:schemeClr val="tx1">
                    <a:lumMod val="95000"/>
                    <a:lumOff val="5000"/>
                  </a:schemeClr>
                </a:solidFill>
                <a:latin typeface="Century Schoolbook" panose="02040604050505020304" pitchFamily="18" charset="0"/>
              </a:rPr>
              <a:t>Assembler dili hal-hazırda proqramlaşdırmada çox böyük çəkiyə malikdir və onsuz müasir proqramlaşdırmanı təsəvvür eləmək kompüteri prosessorsuz təsəvvür eləmək kimi bir şeydir. Assembler dili hal-hazırda inkişaf etdirilir, yeni-yeni standartları hazırlanıb test edilir, müxtəlif instutlar, İT şirkətlər tərəfindən.</a:t>
            </a:r>
          </a:p>
          <a:p>
            <a:pPr>
              <a:buFont typeface="Wingdings" panose="05000000000000000000" pitchFamily="2" charset="2"/>
              <a:buChar char="Ø"/>
            </a:pPr>
            <a:endParaRPr lang="az-Latn-AZ" sz="1700" dirty="0">
              <a:solidFill>
                <a:schemeClr val="tx1">
                  <a:lumMod val="95000"/>
                  <a:lumOff val="5000"/>
                </a:schemeClr>
              </a:solidFill>
              <a:latin typeface="Century Schoolbook" panose="02040604050505020304" pitchFamily="18" charset="0"/>
            </a:endParaRPr>
          </a:p>
        </p:txBody>
      </p:sp>
      <p:graphicFrame>
        <p:nvGraphicFramePr>
          <p:cNvPr id="6" name="Схема 5"/>
          <p:cNvGraphicFramePr/>
          <p:nvPr>
            <p:extLst>
              <p:ext uri="{D42A27DB-BD31-4B8C-83A1-F6EECF244321}">
                <p14:modId xmlns:p14="http://schemas.microsoft.com/office/powerpoint/2010/main" val="972394351"/>
              </p:ext>
            </p:extLst>
          </p:nvPr>
        </p:nvGraphicFramePr>
        <p:xfrm>
          <a:off x="1703945" y="0"/>
          <a:ext cx="8784109" cy="2691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284889" y="2567028"/>
            <a:ext cx="5061398" cy="4278094"/>
          </a:xfrm>
          <a:prstGeom prst="rect">
            <a:avLst/>
          </a:prstGeom>
          <a:noFill/>
        </p:spPr>
        <p:txBody>
          <a:bodyPr wrap="square" rtlCol="0">
            <a:spAutoFit/>
          </a:bodyPr>
          <a:lstStyle/>
          <a:p>
            <a:pPr marL="285750" indent="-285750">
              <a:buFont typeface="Wingdings" panose="05000000000000000000" pitchFamily="2" charset="2"/>
              <a:buChar char="Ø"/>
            </a:pPr>
            <a:r>
              <a:rPr lang="az-Latn-AZ" sz="1700" dirty="0">
                <a:solidFill>
                  <a:schemeClr val="tx1">
                    <a:lumMod val="95000"/>
                    <a:lumOff val="5000"/>
                  </a:schemeClr>
                </a:solidFill>
                <a:latin typeface="Century Schoolbook" panose="02040604050505020304" pitchFamily="18" charset="0"/>
              </a:rPr>
              <a:t>Assembler dilinin imkanları sonsuzdur(Digər dillərinki isə sonlu).</a:t>
            </a:r>
          </a:p>
          <a:p>
            <a:pPr marL="285750" indent="-285750">
              <a:buFont typeface="Wingdings" panose="05000000000000000000" pitchFamily="2" charset="2"/>
              <a:buChar char="Ø"/>
            </a:pPr>
            <a:endParaRPr lang="en-US" sz="1700" dirty="0" smtClean="0">
              <a:solidFill>
                <a:schemeClr val="tx1">
                  <a:lumMod val="95000"/>
                  <a:lumOff val="5000"/>
                </a:schemeClr>
              </a:solidFill>
              <a:latin typeface="Century Schoolbook" panose="02040604050505020304" pitchFamily="18" charset="0"/>
            </a:endParaRPr>
          </a:p>
          <a:p>
            <a:pPr marL="285750" indent="-285750">
              <a:buFont typeface="Wingdings" panose="05000000000000000000" pitchFamily="2" charset="2"/>
              <a:buChar char="Ø"/>
            </a:pPr>
            <a:r>
              <a:rPr lang="az-Latn-AZ" sz="1700" dirty="0" smtClean="0">
                <a:solidFill>
                  <a:schemeClr val="tx1">
                    <a:lumMod val="95000"/>
                    <a:lumOff val="5000"/>
                  </a:schemeClr>
                </a:solidFill>
                <a:latin typeface="Century Schoolbook" panose="02040604050505020304" pitchFamily="18" charset="0"/>
              </a:rPr>
              <a:t>Misal </a:t>
            </a:r>
            <a:r>
              <a:rPr lang="az-Latn-AZ" sz="1700" dirty="0">
                <a:solidFill>
                  <a:schemeClr val="tx1">
                    <a:lumMod val="95000"/>
                    <a:lumOff val="5000"/>
                  </a:schemeClr>
                </a:solidFill>
                <a:latin typeface="Century Schoolbook" panose="02040604050505020304" pitchFamily="18" charset="0"/>
              </a:rPr>
              <a:t>üçün ancaq Assembler dilində yazılmış proqram ilə Prosessorun xarici və daxili siqnallara cavab reaksiyasın (kəsilmələri) idarə etmək mümkündür. Ancaq assembler dilində yazılmış proqram ilə yaddaşa müraciət rejimlərin(segment:offset , paging ) idarə etmək mümkündür.</a:t>
            </a:r>
          </a:p>
          <a:p>
            <a:pPr marL="285750" indent="-285750">
              <a:buFont typeface="Wingdings" panose="05000000000000000000" pitchFamily="2" charset="2"/>
              <a:buChar char="Ø"/>
            </a:pPr>
            <a:endParaRPr lang="en-US" sz="1700" dirty="0" smtClean="0">
              <a:solidFill>
                <a:schemeClr val="tx1">
                  <a:lumMod val="95000"/>
                  <a:lumOff val="5000"/>
                </a:schemeClr>
              </a:solidFill>
              <a:latin typeface="Century Schoolbook" panose="02040604050505020304" pitchFamily="18" charset="0"/>
            </a:endParaRPr>
          </a:p>
          <a:p>
            <a:pPr marL="285750" indent="-285750">
              <a:buFont typeface="Wingdings" panose="05000000000000000000" pitchFamily="2" charset="2"/>
              <a:buChar char="Ø"/>
            </a:pPr>
            <a:r>
              <a:rPr lang="az-Latn-AZ" sz="1700" dirty="0" smtClean="0">
                <a:solidFill>
                  <a:schemeClr val="tx1">
                    <a:lumMod val="95000"/>
                    <a:lumOff val="5000"/>
                  </a:schemeClr>
                </a:solidFill>
                <a:latin typeface="Century Schoolbook" panose="02040604050505020304" pitchFamily="18" charset="0"/>
              </a:rPr>
              <a:t>Assembler </a:t>
            </a:r>
            <a:r>
              <a:rPr lang="az-Latn-AZ" sz="1700" dirty="0">
                <a:solidFill>
                  <a:schemeClr val="tx1">
                    <a:lumMod val="95000"/>
                    <a:lumOff val="5000"/>
                  </a:schemeClr>
                </a:solidFill>
                <a:latin typeface="Century Schoolbook" panose="02040604050505020304" pitchFamily="18" charset="0"/>
              </a:rPr>
              <a:t>hal-hazırda ancaq sistem proqramlaşdırmada istifadə olunur. Assembler dilinə aid çoxlu kitablar və məqalələr mövcuddur, elektron şəkildə və digər formalarda</a:t>
            </a:r>
          </a:p>
        </p:txBody>
      </p:sp>
    </p:spTree>
    <p:extLst>
      <p:ext uri="{BB962C8B-B14F-4D97-AF65-F5344CB8AC3E}">
        <p14:creationId xmlns:p14="http://schemas.microsoft.com/office/powerpoint/2010/main" val="395845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3154" y="130513"/>
            <a:ext cx="5301825" cy="1280890"/>
          </a:xfrm>
        </p:spPr>
        <p:txBody>
          <a:bodyPr/>
          <a:lstStyle/>
          <a:p>
            <a:pPr marL="571500" indent="-571500" algn="ctr">
              <a:buFont typeface="Wingdings" panose="05000000000000000000" pitchFamily="2" charset="2"/>
              <a:buChar char="v"/>
            </a:pPr>
            <a:r>
              <a:rPr lang="az-Latn-AZ" i="1" dirty="0" smtClean="0">
                <a:effectLst>
                  <a:glow rad="63500">
                    <a:schemeClr val="accent4">
                      <a:satMod val="175000"/>
                      <a:alpha val="40000"/>
                    </a:schemeClr>
                  </a:glow>
                </a:effectLst>
                <a:latin typeface="Century Schoolbook" panose="02040604050505020304" pitchFamily="18" charset="0"/>
              </a:rPr>
              <a:t>Assembler</a:t>
            </a:r>
            <a:endParaRPr lang="az-Latn-AZ" i="1" dirty="0">
              <a:effectLst>
                <a:glow rad="63500">
                  <a:schemeClr val="accent4">
                    <a:satMod val="175000"/>
                    <a:alpha val="40000"/>
                  </a:schemeClr>
                </a:glow>
              </a:effectLst>
              <a:latin typeface="Century Schoolbook" panose="02040604050505020304" pitchFamily="18" charset="0"/>
            </a:endParaRPr>
          </a:p>
        </p:txBody>
      </p:sp>
      <p:sp>
        <p:nvSpPr>
          <p:cNvPr id="3" name="Объект 2"/>
          <p:cNvSpPr>
            <a:spLocks noGrp="1"/>
          </p:cNvSpPr>
          <p:nvPr>
            <p:ph sz="half" idx="1"/>
          </p:nvPr>
        </p:nvSpPr>
        <p:spPr>
          <a:xfrm>
            <a:off x="313428" y="1213039"/>
            <a:ext cx="5239052" cy="3777622"/>
          </a:xfrm>
        </p:spPr>
        <p:txBody>
          <a:bodyPr>
            <a:noAutofit/>
          </a:bodyPr>
          <a:lstStyle/>
          <a:p>
            <a:pPr>
              <a:buFont typeface="Wingdings" panose="05000000000000000000" pitchFamily="2" charset="2"/>
              <a:buChar char="Ø"/>
            </a:pPr>
            <a:r>
              <a:rPr lang="en-US" sz="2000" b="1" i="1" dirty="0">
                <a:solidFill>
                  <a:schemeClr val="tx1">
                    <a:lumMod val="95000"/>
                    <a:lumOff val="5000"/>
                  </a:schemeClr>
                </a:solidFill>
                <a:latin typeface="Century Schoolbook" panose="02040604050505020304" pitchFamily="18" charset="0"/>
              </a:rPr>
              <a:t>Assembler </a:t>
            </a:r>
            <a:r>
              <a:rPr lang="en-US" sz="2000" b="1" i="1" dirty="0" err="1">
                <a:solidFill>
                  <a:schemeClr val="tx1">
                    <a:lumMod val="95000"/>
                    <a:lumOff val="5000"/>
                  </a:schemeClr>
                </a:solidFill>
                <a:latin typeface="Century Schoolbook" panose="02040604050505020304" pitchFamily="18" charset="0"/>
              </a:rPr>
              <a:t>haqq</a:t>
            </a:r>
            <a:r>
              <a:rPr lang="az-Latn-AZ" sz="2000" b="1" i="1" dirty="0">
                <a:solidFill>
                  <a:schemeClr val="tx1">
                    <a:lumMod val="95000"/>
                    <a:lumOff val="5000"/>
                  </a:schemeClr>
                </a:solidFill>
                <a:latin typeface="Century Schoolbook" panose="02040604050505020304" pitchFamily="18" charset="0"/>
              </a:rPr>
              <a:t>ında:</a:t>
            </a:r>
          </a:p>
          <a:p>
            <a:pPr lvl="0">
              <a:buFont typeface="Wingdings" panose="05000000000000000000" pitchFamily="2" charset="2"/>
              <a:buChar char="§"/>
            </a:pPr>
            <a:r>
              <a:rPr lang="az-Latn-AZ" sz="1700" dirty="0">
                <a:solidFill>
                  <a:schemeClr val="tx1">
                    <a:lumMod val="95000"/>
                    <a:lumOff val="5000"/>
                  </a:schemeClr>
                </a:solidFill>
                <a:latin typeface="Century Schoolbook" panose="02040604050505020304" pitchFamily="18" charset="0"/>
              </a:rPr>
              <a:t>Aşağı səviyyəli bir proqramlaşdırma dilidir.</a:t>
            </a:r>
          </a:p>
          <a:p>
            <a:pPr>
              <a:buFont typeface="Wingdings" panose="05000000000000000000" pitchFamily="2" charset="2"/>
              <a:buChar char="§"/>
            </a:pPr>
            <a:r>
              <a:rPr lang="az-Latn-AZ" sz="1700" dirty="0">
                <a:solidFill>
                  <a:schemeClr val="tx1">
                    <a:lumMod val="95000"/>
                    <a:lumOff val="5000"/>
                  </a:schemeClr>
                </a:solidFill>
                <a:latin typeface="Century Schoolbook" panose="02040604050505020304" pitchFamily="18" charset="0"/>
              </a:rPr>
              <a:t>Danışıq dilindən uzaq olduğu üçün səviyyə düşür.</a:t>
            </a:r>
          </a:p>
          <a:p>
            <a:pPr lvl="0">
              <a:buFont typeface="Wingdings" panose="05000000000000000000" pitchFamily="2" charset="2"/>
              <a:buChar char="§"/>
            </a:pPr>
            <a:r>
              <a:rPr lang="az-Latn-AZ" sz="1700" dirty="0">
                <a:solidFill>
                  <a:schemeClr val="tx1">
                    <a:lumMod val="95000"/>
                    <a:lumOff val="5000"/>
                  </a:schemeClr>
                </a:solidFill>
                <a:latin typeface="Century Schoolbook" panose="02040604050505020304" pitchFamily="18" charset="0"/>
              </a:rPr>
              <a:t>Maşın dilindən sonra ortaya çıxıb.</a:t>
            </a:r>
          </a:p>
          <a:p>
            <a:pPr lvl="0">
              <a:buFont typeface="Wingdings" panose="05000000000000000000" pitchFamily="2" charset="2"/>
              <a:buChar char="§"/>
            </a:pPr>
            <a:endParaRPr lang="en-US" sz="1700" dirty="0" smtClean="0">
              <a:solidFill>
                <a:schemeClr val="tx1">
                  <a:lumMod val="95000"/>
                  <a:lumOff val="5000"/>
                </a:schemeClr>
              </a:solidFill>
              <a:latin typeface="Century Schoolbook" panose="02040604050505020304" pitchFamily="18" charset="0"/>
            </a:endParaRPr>
          </a:p>
          <a:p>
            <a:pPr lvl="0">
              <a:buFont typeface="Wingdings" panose="05000000000000000000" pitchFamily="2" charset="2"/>
              <a:buChar char="§"/>
            </a:pPr>
            <a:endParaRPr lang="en-US" sz="1700" dirty="0" smtClean="0">
              <a:solidFill>
                <a:schemeClr val="tx1">
                  <a:lumMod val="95000"/>
                  <a:lumOff val="5000"/>
                </a:schemeClr>
              </a:solidFill>
              <a:latin typeface="Century Schoolbook" panose="02040604050505020304" pitchFamily="18" charset="0"/>
            </a:endParaRPr>
          </a:p>
          <a:p>
            <a:pPr lvl="0">
              <a:buFont typeface="Wingdings" panose="05000000000000000000" pitchFamily="2" charset="2"/>
              <a:buChar char="§"/>
            </a:pPr>
            <a:r>
              <a:rPr lang="az-Latn-AZ" dirty="0" smtClean="0">
                <a:solidFill>
                  <a:schemeClr val="tx1">
                    <a:lumMod val="95000"/>
                    <a:lumOff val="5000"/>
                  </a:schemeClr>
                </a:solidFill>
                <a:latin typeface="Century Schoolbook" panose="02040604050505020304" pitchFamily="18" charset="0"/>
              </a:rPr>
              <a:t>Ümumiyyətlə </a:t>
            </a:r>
            <a:r>
              <a:rPr lang="az-Latn-AZ" dirty="0">
                <a:solidFill>
                  <a:schemeClr val="tx1">
                    <a:lumMod val="95000"/>
                    <a:lumOff val="5000"/>
                  </a:schemeClr>
                </a:solidFill>
                <a:latin typeface="Century Schoolbook" panose="02040604050505020304" pitchFamily="18" charset="0"/>
              </a:rPr>
              <a:t>avadanlıq proqramlaşdırılmasında istifadə olunur.</a:t>
            </a:r>
          </a:p>
          <a:p>
            <a:pPr lvl="0">
              <a:buFont typeface="Wingdings" panose="05000000000000000000" pitchFamily="2" charset="2"/>
              <a:buChar char="§"/>
            </a:pPr>
            <a:r>
              <a:rPr lang="az-Latn-AZ" dirty="0" smtClean="0">
                <a:solidFill>
                  <a:schemeClr val="tx1">
                    <a:lumMod val="95000"/>
                    <a:lumOff val="5000"/>
                  </a:schemeClr>
                </a:solidFill>
                <a:latin typeface="Century Schoolbook" panose="02040604050505020304" pitchFamily="18" charset="0"/>
              </a:rPr>
              <a:t>Maşın </a:t>
            </a:r>
            <a:r>
              <a:rPr lang="az-Latn-AZ" dirty="0">
                <a:solidFill>
                  <a:schemeClr val="tx1">
                    <a:lumMod val="95000"/>
                    <a:lumOff val="5000"/>
                  </a:schemeClr>
                </a:solidFill>
                <a:latin typeface="Century Schoolbook" panose="02040604050505020304" pitchFamily="18" charset="0"/>
              </a:rPr>
              <a:t>dilinə yaxın olduğundan kodlar çıx sürətli tez yığılır (derlenir).</a:t>
            </a:r>
          </a:p>
          <a:p>
            <a:pPr lvl="0">
              <a:buFont typeface="Wingdings" panose="05000000000000000000" pitchFamily="2" charset="2"/>
              <a:buChar char="§"/>
            </a:pPr>
            <a:r>
              <a:rPr lang="az-Latn-AZ" dirty="0">
                <a:solidFill>
                  <a:schemeClr val="tx1">
                    <a:lumMod val="95000"/>
                    <a:lumOff val="5000"/>
                  </a:schemeClr>
                </a:solidFill>
                <a:latin typeface="Century Schoolbook" panose="02040604050505020304" pitchFamily="18" charset="0"/>
              </a:rPr>
              <a:t>Ancaq kodlaşdırma prosesi çətindir, uzundur.</a:t>
            </a:r>
          </a:p>
          <a:p>
            <a:pPr lvl="0">
              <a:buFont typeface="Wingdings" panose="05000000000000000000" pitchFamily="2" charset="2"/>
              <a:buChar char="§"/>
            </a:pPr>
            <a:r>
              <a:rPr lang="az-Latn-AZ" dirty="0">
                <a:solidFill>
                  <a:schemeClr val="tx1">
                    <a:lumMod val="95000"/>
                    <a:lumOff val="5000"/>
                  </a:schemeClr>
                </a:solidFill>
                <a:latin typeface="Century Schoolbook" panose="02040604050505020304" pitchFamily="18" charset="0"/>
              </a:rPr>
              <a:t>Çalışma məntiqi prosessora tək-tək anlatmak lazımdır ( yəni hər bir şeyi xırdalığına qədər anlatmaq)</a:t>
            </a:r>
          </a:p>
          <a:p>
            <a:endParaRPr lang="az-Latn-AZ" sz="1700" dirty="0">
              <a:solidFill>
                <a:schemeClr val="tx1">
                  <a:lumMod val="95000"/>
                  <a:lumOff val="5000"/>
                </a:schemeClr>
              </a:solidFill>
              <a:latin typeface="Century Schoolbook" panose="02040604050505020304" pitchFamily="18" charset="0"/>
            </a:endParaRPr>
          </a:p>
        </p:txBody>
      </p:sp>
      <p:sp>
        <p:nvSpPr>
          <p:cNvPr id="4" name="Объект 3"/>
          <p:cNvSpPr>
            <a:spLocks noGrp="1"/>
          </p:cNvSpPr>
          <p:nvPr>
            <p:ph sz="half" idx="2"/>
          </p:nvPr>
        </p:nvSpPr>
        <p:spPr>
          <a:xfrm>
            <a:off x="6752554" y="298228"/>
            <a:ext cx="4718304" cy="3310128"/>
          </a:xfrm>
        </p:spPr>
        <p:txBody>
          <a:bodyPr>
            <a:noAutofit/>
          </a:bodyPr>
          <a:lstStyle/>
          <a:p>
            <a:endParaRPr lang="az-Latn-AZ" sz="2000" b="1" dirty="0" smtClean="0">
              <a:solidFill>
                <a:schemeClr val="tx1">
                  <a:lumMod val="95000"/>
                  <a:lumOff val="5000"/>
                </a:schemeClr>
              </a:solidFill>
              <a:latin typeface="Century Schoolbook" panose="02040604050505020304" pitchFamily="18" charset="0"/>
            </a:endParaRPr>
          </a:p>
          <a:p>
            <a:pPr algn="ctr">
              <a:buFont typeface="Wingdings" panose="05000000000000000000" pitchFamily="2" charset="2"/>
              <a:buChar char="Ø"/>
            </a:pPr>
            <a:r>
              <a:rPr lang="en-US" sz="2000" b="1" i="1" dirty="0" smtClean="0">
                <a:solidFill>
                  <a:schemeClr val="tx1">
                    <a:lumMod val="95000"/>
                    <a:lumOff val="5000"/>
                  </a:schemeClr>
                </a:solidFill>
                <a:latin typeface="Century Schoolbook" panose="02040604050505020304" pitchFamily="18" charset="0"/>
              </a:rPr>
              <a:t>       </a:t>
            </a:r>
            <a:r>
              <a:rPr lang="az-Latn-AZ" sz="2000" b="1" i="1" dirty="0" smtClean="0">
                <a:solidFill>
                  <a:schemeClr val="tx1">
                    <a:lumMod val="95000"/>
                    <a:lumOff val="5000"/>
                  </a:schemeClr>
                </a:solidFill>
                <a:latin typeface="Century Schoolbook" panose="02040604050505020304" pitchFamily="18" charset="0"/>
              </a:rPr>
              <a:t>Nə </a:t>
            </a:r>
            <a:r>
              <a:rPr lang="az-Latn-AZ" sz="2000" b="1" i="1" dirty="0">
                <a:solidFill>
                  <a:schemeClr val="tx1">
                    <a:lumMod val="95000"/>
                    <a:lumOff val="5000"/>
                  </a:schemeClr>
                </a:solidFill>
                <a:latin typeface="Century Schoolbook" panose="02040604050505020304" pitchFamily="18" charset="0"/>
              </a:rPr>
              <a:t>işlər görmək olar:</a:t>
            </a:r>
            <a:endParaRPr lang="az-Latn-AZ" sz="2000" i="1" dirty="0">
              <a:solidFill>
                <a:schemeClr val="tx1">
                  <a:lumMod val="95000"/>
                  <a:lumOff val="5000"/>
                </a:schemeClr>
              </a:solidFill>
              <a:latin typeface="Century Schoolbook" panose="02040604050505020304" pitchFamily="18" charset="0"/>
            </a:endParaRPr>
          </a:p>
          <a:p>
            <a:pPr lvl="0">
              <a:buFont typeface="Wingdings" panose="05000000000000000000" pitchFamily="2" charset="2"/>
              <a:buChar char="§"/>
            </a:pPr>
            <a:r>
              <a:rPr lang="az-Latn-AZ" sz="2000" dirty="0">
                <a:solidFill>
                  <a:schemeClr val="tx1">
                    <a:lumMod val="95000"/>
                    <a:lumOff val="5000"/>
                  </a:schemeClr>
                </a:solidFill>
                <a:latin typeface="Century Schoolbook" panose="02040604050505020304" pitchFamily="18" charset="0"/>
              </a:rPr>
              <a:t>Əməliyyat sistemlərinin nüvələri yazıla bilir.</a:t>
            </a:r>
          </a:p>
          <a:p>
            <a:pPr lvl="0">
              <a:buFont typeface="Wingdings" panose="05000000000000000000" pitchFamily="2" charset="2"/>
              <a:buChar char="§"/>
            </a:pPr>
            <a:r>
              <a:rPr lang="az-Latn-AZ" sz="2000" dirty="0">
                <a:solidFill>
                  <a:schemeClr val="tx1">
                    <a:lumMod val="95000"/>
                    <a:lumOff val="5000"/>
                  </a:schemeClr>
                </a:solidFill>
                <a:latin typeface="Century Schoolbook" panose="02040604050505020304" pitchFamily="18" charset="0"/>
              </a:rPr>
              <a:t>Virus yazıla bilər.</a:t>
            </a:r>
          </a:p>
          <a:p>
            <a:pPr lvl="0">
              <a:buFont typeface="Wingdings" panose="05000000000000000000" pitchFamily="2" charset="2"/>
              <a:buChar char="§"/>
            </a:pPr>
            <a:r>
              <a:rPr lang="az-Latn-AZ" sz="2000" dirty="0">
                <a:solidFill>
                  <a:schemeClr val="tx1">
                    <a:lumMod val="95000"/>
                    <a:lumOff val="5000"/>
                  </a:schemeClr>
                </a:solidFill>
                <a:latin typeface="Century Schoolbook" panose="02040604050505020304" pitchFamily="18" charset="0"/>
              </a:rPr>
              <a:t>Yaddaşda az yer tutan kiçik proqram yazmaq olar.</a:t>
            </a:r>
          </a:p>
          <a:p>
            <a:pPr lvl="0">
              <a:buFont typeface="Wingdings" panose="05000000000000000000" pitchFamily="2" charset="2"/>
              <a:buChar char="§"/>
            </a:pPr>
            <a:endParaRPr lang="en-US" sz="2000" dirty="0" smtClean="0">
              <a:solidFill>
                <a:schemeClr val="tx1">
                  <a:lumMod val="95000"/>
                  <a:lumOff val="5000"/>
                </a:schemeClr>
              </a:solidFill>
              <a:latin typeface="Century Schoolbook" panose="02040604050505020304" pitchFamily="18" charset="0"/>
            </a:endParaRPr>
          </a:p>
          <a:p>
            <a:pPr lvl="0">
              <a:buFont typeface="Wingdings" panose="05000000000000000000" pitchFamily="2" charset="2"/>
              <a:buChar char="§"/>
            </a:pPr>
            <a:endParaRPr lang="en-US" sz="2000" dirty="0">
              <a:solidFill>
                <a:schemeClr val="tx1">
                  <a:lumMod val="95000"/>
                  <a:lumOff val="5000"/>
                </a:schemeClr>
              </a:solidFill>
              <a:latin typeface="Century Schoolbook" panose="02040604050505020304" pitchFamily="18" charset="0"/>
            </a:endParaRPr>
          </a:p>
          <a:p>
            <a:pPr lvl="0">
              <a:buFont typeface="Wingdings" panose="05000000000000000000" pitchFamily="2" charset="2"/>
              <a:buChar char="§"/>
            </a:pPr>
            <a:r>
              <a:rPr lang="az-Latn-AZ" sz="2000" dirty="0" smtClean="0">
                <a:solidFill>
                  <a:schemeClr val="tx1">
                    <a:lumMod val="95000"/>
                    <a:lumOff val="5000"/>
                  </a:schemeClr>
                </a:solidFill>
                <a:latin typeface="Century Schoolbook" panose="02040604050505020304" pitchFamily="18" charset="0"/>
              </a:rPr>
              <a:t>Əməliyyat </a:t>
            </a:r>
            <a:r>
              <a:rPr lang="az-Latn-AZ" sz="2000" dirty="0">
                <a:solidFill>
                  <a:schemeClr val="tx1">
                    <a:lumMod val="95000"/>
                    <a:lumOff val="5000"/>
                  </a:schemeClr>
                </a:solidFill>
                <a:latin typeface="Century Schoolbook" panose="02040604050505020304" pitchFamily="18" charset="0"/>
              </a:rPr>
              <a:t>sistemində sürət tələb edən tətbiqlərdə istifadə edilə bilər( Məsələn bir proyekt var onun sürətli çalışmasını istəyirik o zaman istifadə edilə bilər)</a:t>
            </a:r>
          </a:p>
          <a:p>
            <a:pPr lvl="0">
              <a:buFont typeface="Wingdings" panose="05000000000000000000" pitchFamily="2" charset="2"/>
              <a:buChar char="§"/>
            </a:pPr>
            <a:r>
              <a:rPr lang="az-Latn-AZ" sz="2000" dirty="0">
                <a:solidFill>
                  <a:schemeClr val="tx1">
                    <a:lumMod val="95000"/>
                    <a:lumOff val="5000"/>
                  </a:schemeClr>
                </a:solidFill>
                <a:latin typeface="Century Schoolbook" panose="02040604050505020304" pitchFamily="18" charset="0"/>
              </a:rPr>
              <a:t>Mikroprosessorlarla birlikdə istifadə edilə bilər. </a:t>
            </a:r>
            <a:r>
              <a:rPr lang="az-Latn-AZ" sz="2000" dirty="0" smtClean="0">
                <a:solidFill>
                  <a:schemeClr val="tx1">
                    <a:lumMod val="95000"/>
                    <a:lumOff val="5000"/>
                  </a:schemeClr>
                </a:solidFill>
                <a:latin typeface="Century Schoolbook" panose="02040604050505020304" pitchFamily="18" charset="0"/>
              </a:rPr>
              <a:t>()</a:t>
            </a:r>
            <a:endParaRPr lang="az-Latn-AZ" sz="2000" dirty="0">
              <a:solidFill>
                <a:schemeClr val="tx1">
                  <a:lumMod val="95000"/>
                  <a:lumOff val="5000"/>
                </a:schemeClr>
              </a:solidFill>
              <a:latin typeface="Century Schoolbook" panose="02040604050505020304" pitchFamily="18" charset="0"/>
            </a:endParaRPr>
          </a:p>
        </p:txBody>
      </p:sp>
      <p:sp>
        <p:nvSpPr>
          <p:cNvPr id="6" name="Стрелка вниз 5"/>
          <p:cNvSpPr/>
          <p:nvPr/>
        </p:nvSpPr>
        <p:spPr>
          <a:xfrm>
            <a:off x="5552480" y="0"/>
            <a:ext cx="905814" cy="6858000"/>
          </a:xfrm>
          <a:prstGeom prst="downArrow">
            <a:avLst/>
          </a:prstGeom>
          <a:ln>
            <a:noFill/>
          </a:ln>
          <a:effectLst>
            <a:glow rad="139700">
              <a:schemeClr val="accent5">
                <a:satMod val="175000"/>
                <a:alpha val="40000"/>
              </a:schemeClr>
            </a:glow>
            <a:outerShdw blurRad="149987" dist="250190" dir="8460000" algn="ctr">
              <a:srgbClr val="000000">
                <a:alpha val="28000"/>
              </a:srgbClr>
            </a:outerShdw>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tlCol="0" anchor="ctr"/>
          <a:lstStyle/>
          <a:p>
            <a:endParaRPr lang="az-Latn-AZ"/>
          </a:p>
        </p:txBody>
      </p:sp>
      <p:sp>
        <p:nvSpPr>
          <p:cNvPr id="8" name="Стрелка вправо 7"/>
          <p:cNvSpPr/>
          <p:nvPr/>
        </p:nvSpPr>
        <p:spPr>
          <a:xfrm>
            <a:off x="165175" y="3018254"/>
            <a:ext cx="11861650" cy="821491"/>
          </a:xfrm>
          <a:prstGeom prst="rightArrow">
            <a:avLst/>
          </a:prstGeom>
          <a:ln>
            <a:noFill/>
          </a:ln>
          <a:effectLst>
            <a:glow rad="101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az-Latn-AZ"/>
          </a:p>
        </p:txBody>
      </p:sp>
    </p:spTree>
    <p:extLst>
      <p:ext uri="{BB962C8B-B14F-4D97-AF65-F5344CB8AC3E}">
        <p14:creationId xmlns:p14="http://schemas.microsoft.com/office/powerpoint/2010/main" val="2733513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marL="571500" indent="-571500">
              <a:buFont typeface="Wingdings" panose="05000000000000000000" pitchFamily="2" charset="2"/>
              <a:buChar char="v"/>
            </a:pPr>
            <a:r>
              <a:rPr lang="az-Latn-AZ" i="1" dirty="0" smtClean="0">
                <a:ln w="0"/>
                <a:solidFill>
                  <a:schemeClr val="tx1"/>
                </a:solidFill>
                <a:effectLst>
                  <a:glow rad="63500">
                    <a:schemeClr val="accent2">
                      <a:satMod val="175000"/>
                      <a:alpha val="40000"/>
                    </a:schemeClr>
                  </a:glow>
                  <a:outerShdw blurRad="38100" dist="19050" dir="2700000" algn="tl" rotWithShape="0">
                    <a:schemeClr val="dk1">
                      <a:alpha val="40000"/>
                    </a:schemeClr>
                  </a:outerShdw>
                </a:effectLst>
                <a:latin typeface="Century Schoolbook" panose="02040604050505020304" pitchFamily="18" charset="0"/>
              </a:rPr>
              <a:t>Assembler dilinin müsbət və mənfi cəhətləri</a:t>
            </a:r>
            <a:endParaRPr lang="az-Latn-AZ" i="1" dirty="0">
              <a:ln w="0"/>
              <a:solidFill>
                <a:schemeClr val="tx1"/>
              </a:solidFill>
              <a:effectLst>
                <a:glow rad="63500">
                  <a:schemeClr val="accent2">
                    <a:satMod val="175000"/>
                    <a:alpha val="40000"/>
                  </a:schemeClr>
                </a:glow>
                <a:outerShdw blurRad="38100" dist="19050" dir="2700000" algn="tl" rotWithShape="0">
                  <a:schemeClr val="dk1">
                    <a:alpha val="40000"/>
                  </a:schemeClr>
                </a:outerShdw>
              </a:effectLst>
              <a:latin typeface="Century Schoolbook" panose="02040604050505020304" pitchFamily="18" charset="0"/>
            </a:endParaRPr>
          </a:p>
        </p:txBody>
      </p:sp>
      <p:sp>
        <p:nvSpPr>
          <p:cNvPr id="3" name="Объект 2"/>
          <p:cNvSpPr>
            <a:spLocks noGrp="1"/>
          </p:cNvSpPr>
          <p:nvPr>
            <p:ph sz="half" idx="1"/>
          </p:nvPr>
        </p:nvSpPr>
        <p:spPr>
          <a:xfrm>
            <a:off x="1295402" y="2096679"/>
            <a:ext cx="4706153" cy="4085179"/>
          </a:xfrm>
        </p:spPr>
        <p:txBody>
          <a:bodyPr>
            <a:normAutofit fontScale="85000" lnSpcReduction="20000"/>
          </a:bodyPr>
          <a:lstStyle/>
          <a:p>
            <a:pPr marL="0" indent="0" algn="ctr">
              <a:buNone/>
            </a:pPr>
            <a:r>
              <a:rPr lang="az-Latn-AZ" b="1" u="sng" dirty="0" smtClean="0"/>
              <a:t>Müsbət cəhətləri</a:t>
            </a:r>
          </a:p>
          <a:p>
            <a:pPr>
              <a:buFont typeface="Wingdings" panose="05000000000000000000" pitchFamily="2" charset="2"/>
              <a:buChar char="ü"/>
            </a:pP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Mürəkkəb işlərin daha sadə bir şəkildə işləməsinə imkan verir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Yaddaş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səmərəlidir, çünki daha az yaddaş tələb olunur.Sürəti daha sürətlidir, çünki icra müddəti azdır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Əsasən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aparat yönümlüdür.Nəticəni əldə etmək üçün daha az təlimat lazımdır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Kritik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işlərdə istifadə olunur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Yaddaş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yerlərini izləmək lazım deyil</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Aşağı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səviyyəli bir sistemdir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İngilis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dilinə bənzər mnemoniklərin istifadəsi səbəbindən montaj kodunu anlamaq olduqca asandır</a:t>
            </a:r>
          </a:p>
        </p:txBody>
      </p:sp>
      <p:sp>
        <p:nvSpPr>
          <p:cNvPr id="4" name="Объект 3"/>
          <p:cNvSpPr>
            <a:spLocks noGrp="1"/>
          </p:cNvSpPr>
          <p:nvPr>
            <p:ph sz="half" idx="2"/>
          </p:nvPr>
        </p:nvSpPr>
        <p:spPr/>
        <p:txBody>
          <a:bodyPr>
            <a:normAutofit fontScale="85000" lnSpcReduction="20000"/>
          </a:bodyPr>
          <a:lstStyle/>
          <a:p>
            <a:pPr marL="0" indent="0" algn="ctr">
              <a:buNone/>
            </a:pPr>
            <a:r>
              <a:rPr lang="az-Latn-AZ" b="1" dirty="0" smtClean="0"/>
              <a:t>Mənfi cəhətləri</a:t>
            </a:r>
          </a:p>
          <a:p>
            <a:pPr>
              <a:buFont typeface="Wingdings" panose="05000000000000000000" pitchFamily="2" charset="2"/>
              <a:buChar char="ü"/>
            </a:pP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Bunun üçün kodu yazmaq çox vaxt və səy tələb edir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Çox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mürəkkəb və başa düşülməsi çətindir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Assemler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dili müəyyən bir təlimat dəsti və/və ya prosessor üçün yazılmışdır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Assembly hər aparat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üçün </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optimallaşdırılır,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yəni tez -tez fərqli avadanlıqlarla uyğun gəlmir</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Nisbətən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sadə tapşırıqları yerinə yetirmək üçün çoxlu </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assembly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kodu tələb olunur və kompleks proqramlar </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çoxlu vaxt </a:t>
            </a:r>
            <a:r>
              <a:rPr lang="az-Latn-AZ" sz="2100" dirty="0">
                <a:solidFill>
                  <a:schemeClr val="tx1">
                    <a:lumMod val="95000"/>
                    <a:lumOff val="5000"/>
                  </a:schemeClr>
                </a:solidFill>
                <a:latin typeface="Times New Roman" panose="02020603050405020304" pitchFamily="18" charset="0"/>
                <a:cs typeface="Times New Roman" panose="02020603050405020304" pitchFamily="18" charset="0"/>
              </a:rPr>
              <a:t>tələb </a:t>
            </a:r>
            <a:r>
              <a:rPr lang="az-Latn-AZ" sz="2100" dirty="0" smtClean="0">
                <a:solidFill>
                  <a:schemeClr val="tx1">
                    <a:lumMod val="95000"/>
                    <a:lumOff val="5000"/>
                  </a:schemeClr>
                </a:solidFill>
                <a:latin typeface="Times New Roman" panose="02020603050405020304" pitchFamily="18" charset="0"/>
                <a:cs typeface="Times New Roman" panose="02020603050405020304" pitchFamily="18" charset="0"/>
              </a:rPr>
              <a:t>olunur.</a:t>
            </a:r>
          </a:p>
        </p:txBody>
      </p:sp>
    </p:spTree>
    <p:extLst>
      <p:ext uri="{BB962C8B-B14F-4D97-AF65-F5344CB8AC3E}">
        <p14:creationId xmlns:p14="http://schemas.microsoft.com/office/powerpoint/2010/main" val="3879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marL="571500" indent="-571500" algn="ctr">
              <a:buFont typeface="Wingdings" panose="05000000000000000000" pitchFamily="2" charset="2"/>
              <a:buChar char="v"/>
            </a:pPr>
            <a:r>
              <a:rPr lang="az-Latn-AZ" dirty="0">
                <a:latin typeface="Century Schoolbook" panose="02040604050505020304" pitchFamily="18" charset="0"/>
              </a:rPr>
              <a:t>Translator </a:t>
            </a:r>
            <a:r>
              <a:rPr lang="az-Latn-AZ" dirty="0" smtClean="0">
                <a:latin typeface="Century Schoolbook" panose="02040604050505020304" pitchFamily="18" charset="0"/>
              </a:rPr>
              <a:t>nəd</a:t>
            </a:r>
            <a:r>
              <a:rPr lang="en-US" dirty="0" err="1" smtClean="0">
                <a:latin typeface="Century Schoolbook" panose="02040604050505020304" pitchFamily="18" charset="0"/>
              </a:rPr>
              <a:t>i</a:t>
            </a:r>
            <a:r>
              <a:rPr lang="az-Latn-AZ" dirty="0" smtClean="0">
                <a:latin typeface="Century Schoolbook" panose="02040604050505020304" pitchFamily="18" charset="0"/>
              </a:rPr>
              <a:t>r</a:t>
            </a:r>
            <a:r>
              <a:rPr lang="az-Latn-AZ" dirty="0">
                <a:latin typeface="Century Schoolbook" panose="02040604050505020304" pitchFamily="18" charset="0"/>
              </a:rPr>
              <a:t>?</a:t>
            </a:r>
          </a:p>
        </p:txBody>
      </p:sp>
      <p:sp>
        <p:nvSpPr>
          <p:cNvPr id="3" name="Объект 2"/>
          <p:cNvSpPr>
            <a:spLocks noGrp="1"/>
          </p:cNvSpPr>
          <p:nvPr>
            <p:ph idx="1"/>
          </p:nvPr>
        </p:nvSpPr>
        <p:spPr>
          <a:xfrm>
            <a:off x="1251678" y="1500389"/>
            <a:ext cx="10178322" cy="4405111"/>
          </a:xfrm>
        </p:spPr>
        <p:txBody>
          <a:bodyPr>
            <a:normAutofit/>
          </a:bodyPr>
          <a:lstStyle/>
          <a:p>
            <a:pPr marL="0" indent="0">
              <a:buNone/>
            </a:pPr>
            <a:r>
              <a:rPr lang="az-Latn-AZ" sz="2000" dirty="0" smtClean="0">
                <a:latin typeface="Times New Roman" panose="02020603050405020304" pitchFamily="18" charset="0"/>
                <a:cs typeface="Times New Roman" panose="02020603050405020304" pitchFamily="18" charset="0"/>
              </a:rPr>
              <a:t>Tərkibi </a:t>
            </a:r>
            <a:r>
              <a:rPr lang="az-Latn-AZ" sz="2000" dirty="0">
                <a:latin typeface="Times New Roman" panose="02020603050405020304" pitchFamily="18" charset="0"/>
                <a:cs typeface="Times New Roman" panose="02020603050405020304" pitchFamily="18" charset="0"/>
              </a:rPr>
              <a:t>Google Speech-Recognition  &amp; Translation API ilə qurulmuş javascript kitabxanasidir ki səs və mətni köçürsün və tərcümə etsin. Bir çox yerləri dəstəkləyir və WebRTC -də qloballaşma gətirir! </a:t>
            </a:r>
            <a:endParaRPr lang="az-Latn-AZ" sz="2000" dirty="0" smtClean="0">
              <a:latin typeface="Times New Roman" panose="02020603050405020304" pitchFamily="18" charset="0"/>
              <a:cs typeface="Times New Roman" panose="02020603050405020304" pitchFamily="18" charset="0"/>
            </a:endParaRPr>
          </a:p>
          <a:p>
            <a:pPr algn="ctr">
              <a:buFont typeface="Wingdings" panose="05000000000000000000" pitchFamily="2" charset="2"/>
              <a:buChar char="v"/>
            </a:pPr>
            <a:r>
              <a:rPr lang="az-Latn-AZ" sz="2400" dirty="0" smtClean="0">
                <a:solidFill>
                  <a:srgbClr val="FF0000"/>
                </a:solidFill>
                <a:latin typeface="Century Schoolbook" panose="02040604050505020304" pitchFamily="18" charset="0"/>
              </a:rPr>
              <a:t>Google </a:t>
            </a:r>
            <a:r>
              <a:rPr lang="az-Latn-AZ" sz="2400" dirty="0">
                <a:solidFill>
                  <a:srgbClr val="FF0000"/>
                </a:solidFill>
                <a:latin typeface="Century Schoolbook" panose="02040604050505020304" pitchFamily="18" charset="0"/>
              </a:rPr>
              <a:t>Speech-Recognition  &amp; Translation </a:t>
            </a:r>
            <a:r>
              <a:rPr lang="az-Latn-AZ" sz="2400" dirty="0" smtClean="0">
                <a:solidFill>
                  <a:srgbClr val="FF0000"/>
                </a:solidFill>
                <a:latin typeface="Century Schoolbook" panose="02040604050505020304" pitchFamily="18" charset="0"/>
              </a:rPr>
              <a:t>API nədir</a:t>
            </a:r>
            <a:r>
              <a:rPr lang="az-Latn-AZ" dirty="0" smtClean="0">
                <a:solidFill>
                  <a:srgbClr val="FF0000"/>
                </a:solidFill>
              </a:rPr>
              <a:t>.</a:t>
            </a:r>
          </a:p>
          <a:p>
            <a:pPr marL="0" indent="0">
              <a:buNone/>
            </a:pPr>
            <a:r>
              <a:rPr lang="tr-TR" sz="2000" dirty="0">
                <a:latin typeface="Times New Roman" panose="02020603050405020304" pitchFamily="18" charset="0"/>
                <a:cs typeface="Times New Roman" panose="02020603050405020304" pitchFamily="18" charset="0"/>
              </a:rPr>
              <a:t>Google Speech-Recognition -Google AI texnologiyaları ilə işləyən bir API istifadə edərək nitqi dəqiq bir şəkildə mətnə ​​çevirmək üçündür</a:t>
            </a:r>
            <a:r>
              <a:rPr lang="tr-TR" sz="2000" dirty="0" smtClean="0">
                <a:latin typeface="Times New Roman" panose="02020603050405020304" pitchFamily="18" charset="0"/>
                <a:cs typeface="Times New Roman" panose="02020603050405020304" pitchFamily="18" charset="0"/>
              </a:rPr>
              <a:t>.</a:t>
            </a:r>
            <a:endParaRPr lang="az-Latn-AZ" sz="2000" dirty="0" smtClean="0">
              <a:latin typeface="Times New Roman" panose="02020603050405020304" pitchFamily="18" charset="0"/>
              <a:cs typeface="Times New Roman" panose="02020603050405020304" pitchFamily="18" charset="0"/>
            </a:endParaRPr>
          </a:p>
          <a:p>
            <a:pPr marL="0" indent="0">
              <a:buNone/>
            </a:pPr>
            <a:r>
              <a:rPr lang="tr-TR" sz="2000" dirty="0">
                <a:latin typeface="Times New Roman" panose="02020603050405020304" pitchFamily="18" charset="0"/>
                <a:cs typeface="Times New Roman" panose="02020603050405020304" pitchFamily="18" charset="0"/>
              </a:rPr>
              <a:t>Translation API- Cloud Translation API, istəyə bağlı bir dizeyi dəstəklənən hər hansı bir dile tərcümə etmək üçün sadə bir proqram təmin edir. Çeviri API'sı mükəmməl duyarlıdır; Bu səbəbdən, kaynak </a:t>
            </a:r>
            <a:r>
              <a:rPr lang="tr-TR" sz="2000" dirty="0" smtClean="0">
                <a:latin typeface="Times New Roman" panose="02020603050405020304" pitchFamily="18" charset="0"/>
                <a:cs typeface="Times New Roman" panose="02020603050405020304" pitchFamily="18" charset="0"/>
              </a:rPr>
              <a:t>m</a:t>
            </a:r>
            <a:r>
              <a:rPr lang="az-Latn-AZ" sz="2000" dirty="0" smtClean="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tinl</a:t>
            </a:r>
            <a:r>
              <a:rPr lang="az-Latn-AZ" sz="2000" dirty="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rin </a:t>
            </a:r>
            <a:r>
              <a:rPr lang="az-Latn-AZ" sz="2000" dirty="0" smtClean="0">
                <a:latin typeface="Times New Roman" panose="02020603050405020304" pitchFamily="18" charset="0"/>
                <a:cs typeface="Times New Roman" panose="02020603050405020304" pitchFamily="18" charset="0"/>
              </a:rPr>
              <a:t>mənbə</a:t>
            </a:r>
            <a:r>
              <a:rPr lang="tr-TR" sz="2000" dirty="0" smtClean="0">
                <a:latin typeface="Times New Roman" panose="02020603050405020304" pitchFamily="18" charset="0"/>
                <a:cs typeface="Times New Roman" panose="02020603050405020304" pitchFamily="18" charset="0"/>
              </a:rPr>
              <a:t> dild</a:t>
            </a:r>
            <a:r>
              <a:rPr lang="az-Latn-AZ" sz="2000" dirty="0" smtClean="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n </a:t>
            </a:r>
            <a:r>
              <a:rPr lang="tr-TR" sz="2000" dirty="0">
                <a:latin typeface="Times New Roman" panose="02020603050405020304" pitchFamily="18" charset="0"/>
                <a:cs typeface="Times New Roman" panose="02020603050405020304" pitchFamily="18" charset="0"/>
              </a:rPr>
              <a:t>bir </a:t>
            </a:r>
            <a:r>
              <a:rPr lang="tr-TR" sz="2000" dirty="0" smtClean="0">
                <a:latin typeface="Times New Roman" panose="02020603050405020304" pitchFamily="18" charset="0"/>
                <a:cs typeface="Times New Roman" panose="02020603050405020304" pitchFamily="18" charset="0"/>
              </a:rPr>
              <a:t>h</a:t>
            </a:r>
            <a:r>
              <a:rPr lang="az-Latn-AZ" sz="2000" dirty="0" smtClean="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d</a:t>
            </a:r>
            <a:r>
              <a:rPr lang="az-Latn-AZ" sz="2000" dirty="0" smtClean="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f dil</a:t>
            </a:r>
            <a:r>
              <a:rPr lang="az-Latn-AZ" sz="2000" dirty="0" smtClean="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(məsələn, Fransızca’dan English’ye) sürətli və dinamik olaraq aktarılması üçün web siteleri və tətbiqləri </a:t>
            </a:r>
            <a:r>
              <a:rPr lang="tr-TR" sz="2000" dirty="0" smtClean="0">
                <a:latin typeface="Times New Roman" panose="02020603050405020304" pitchFamily="18" charset="0"/>
                <a:cs typeface="Times New Roman" panose="02020603050405020304" pitchFamily="18" charset="0"/>
              </a:rPr>
              <a:t>T</a:t>
            </a:r>
            <a:r>
              <a:rPr lang="az-Latn-AZ" sz="2000" dirty="0" smtClean="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rcüm</a:t>
            </a:r>
            <a:r>
              <a:rPr lang="az-Latn-AZ" sz="2000" dirty="0" smtClean="0">
                <a:latin typeface="Times New Roman" panose="02020603050405020304" pitchFamily="18" charset="0"/>
                <a:cs typeface="Times New Roman" panose="02020603050405020304" pitchFamily="18" charset="0"/>
              </a:rPr>
              <a:t>ə</a:t>
            </a:r>
            <a:r>
              <a:rPr lang="tr-TR" sz="2000" dirty="0" smtClean="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API'si ilə entegre ola bilər</a:t>
            </a:r>
            <a:r>
              <a:rPr lang="tr-TR" sz="2000" dirty="0" smtClean="0">
                <a:latin typeface="Times New Roman" panose="02020603050405020304" pitchFamily="18" charset="0"/>
                <a:cs typeface="Times New Roman" panose="02020603050405020304" pitchFamily="18" charset="0"/>
              </a:rPr>
              <a:t>.</a:t>
            </a:r>
            <a:endParaRPr lang="az-Latn-AZ" sz="2000" dirty="0" smtClean="0">
              <a:latin typeface="Times New Roman" panose="02020603050405020304" pitchFamily="18" charset="0"/>
              <a:cs typeface="Times New Roman" panose="02020603050405020304" pitchFamily="18" charset="0"/>
            </a:endParaRPr>
          </a:p>
          <a:p>
            <a:pPr marL="0" indent="0">
              <a:buNone/>
            </a:pPr>
            <a:r>
              <a:rPr lang="en-US" sz="2000" dirty="0" smtClean="0">
                <a:solidFill>
                  <a:srgbClr val="00B0F0"/>
                </a:solidFill>
                <a:latin typeface="Times New Roman" panose="02020603050405020304" pitchFamily="18" charset="0"/>
                <a:cs typeface="Times New Roman" panose="02020603050405020304" pitchFamily="18" charset="0"/>
              </a:rPr>
              <a:t>W</a:t>
            </a:r>
            <a:r>
              <a:rPr lang="az-Latn-AZ" sz="2000" dirty="0" smtClean="0">
                <a:solidFill>
                  <a:srgbClr val="00B0F0"/>
                </a:solidFill>
                <a:latin typeface="Times New Roman" panose="02020603050405020304" pitchFamily="18" charset="0"/>
                <a:cs typeface="Times New Roman" panose="02020603050405020304" pitchFamily="18" charset="0"/>
              </a:rPr>
              <a:t>ebRTC </a:t>
            </a:r>
            <a:r>
              <a:rPr lang="en-US" sz="2000" dirty="0">
                <a:latin typeface="Times New Roman" panose="02020603050405020304" pitchFamily="18" charset="0"/>
                <a:cs typeface="Times New Roman" panose="02020603050405020304" pitchFamily="18" charset="0"/>
              </a:rPr>
              <a:t>w</a:t>
            </a:r>
            <a:r>
              <a:rPr lang="az-Latn-AZ" sz="2000" dirty="0" smtClean="0">
                <a:latin typeface="Times New Roman" panose="02020603050405020304" pitchFamily="18" charset="0"/>
                <a:cs typeface="Times New Roman" panose="02020603050405020304" pitchFamily="18" charset="0"/>
              </a:rPr>
              <a:t>eb bro</a:t>
            </a:r>
            <a:r>
              <a:rPr lang="en-US" sz="2000" dirty="0" err="1" smtClean="0">
                <a:latin typeface="Times New Roman" panose="02020603050405020304" pitchFamily="18" charset="0"/>
                <a:cs typeface="Times New Roman" panose="02020603050405020304" pitchFamily="18" charset="0"/>
              </a:rPr>
              <a:t>wser</a:t>
            </a:r>
            <a:r>
              <a:rPr lang="az-Latn-AZ" sz="2000" dirty="0" smtClean="0">
                <a:latin typeface="Times New Roman" panose="02020603050405020304" pitchFamily="18" charset="0"/>
                <a:cs typeface="Times New Roman" panose="02020603050405020304" pitchFamily="18" charset="0"/>
              </a:rPr>
              <a:t> üzərində əlaqə qurmağa kömək edən açıq texnoloji proyektidir</a:t>
            </a:r>
            <a:r>
              <a:rPr lang="az-Latn-AZ" dirty="0" smtClean="0"/>
              <a:t>.</a:t>
            </a:r>
            <a:r>
              <a:rPr lang="en-US" dirty="0" smtClean="0"/>
              <a:t> </a:t>
            </a:r>
            <a:endParaRPr lang="az-Latn-AZ" dirty="0" smtClean="0"/>
          </a:p>
          <a:p>
            <a:pPr marL="0" indent="0">
              <a:buNone/>
            </a:pPr>
            <a:endParaRPr lang="az-Latn-AZ" dirty="0"/>
          </a:p>
        </p:txBody>
      </p:sp>
    </p:spTree>
    <p:extLst>
      <p:ext uri="{BB962C8B-B14F-4D97-AF65-F5344CB8AC3E}">
        <p14:creationId xmlns:p14="http://schemas.microsoft.com/office/powerpoint/2010/main" val="3182889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31065" y="381000"/>
            <a:ext cx="10765876" cy="5112376"/>
          </a:xfrm>
        </p:spPr>
        <p:txBody>
          <a:bodyPr/>
          <a:lstStyle/>
          <a:p>
            <a:endParaRPr lang="az-Latn-AZ" dirty="0"/>
          </a:p>
        </p:txBody>
      </p:sp>
      <p:sp>
        <p:nvSpPr>
          <p:cNvPr id="3" name="Подзаголовок 2"/>
          <p:cNvSpPr>
            <a:spLocks noGrp="1"/>
          </p:cNvSpPr>
          <p:nvPr>
            <p:ph type="subTitle" idx="1"/>
          </p:nvPr>
        </p:nvSpPr>
        <p:spPr/>
        <p:txBody>
          <a:bodyPr/>
          <a:lstStyle/>
          <a:p>
            <a:endParaRPr lang="az-Latn-AZ"/>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68" y="476519"/>
            <a:ext cx="11286070" cy="5502678"/>
          </a:xfrm>
          <a:prstGeom prst="rect">
            <a:avLst/>
          </a:prstGeom>
        </p:spPr>
      </p:pic>
    </p:spTree>
    <p:extLst>
      <p:ext uri="{BB962C8B-B14F-4D97-AF65-F5344CB8AC3E}">
        <p14:creationId xmlns:p14="http://schemas.microsoft.com/office/powerpoint/2010/main" val="371762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Organic</Template>
  <TotalTime>268</TotalTime>
  <Words>1018</Words>
  <Application>Microsoft Office PowerPoint</Application>
  <PresentationFormat>Широкоэкранный</PresentationFormat>
  <Paragraphs>126</Paragraphs>
  <Slides>17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17</vt:i4>
      </vt:variant>
    </vt:vector>
  </HeadingPairs>
  <TitlesOfParts>
    <vt:vector size="25" baseType="lpstr">
      <vt:lpstr>Arial</vt:lpstr>
      <vt:lpstr>Century Gothic</vt:lpstr>
      <vt:lpstr>Century Schoolbook</vt:lpstr>
      <vt:lpstr>Times New Roman</vt:lpstr>
      <vt:lpstr>ui-monospace</vt:lpstr>
      <vt:lpstr>Wingdings</vt:lpstr>
      <vt:lpstr>Wingdings 3</vt:lpstr>
      <vt:lpstr>Легкий дым</vt:lpstr>
      <vt:lpstr>Презентация PowerPoint</vt:lpstr>
      <vt:lpstr>Qreys Hopper (1906-1992)</vt:lpstr>
      <vt:lpstr>Презентация PowerPoint</vt:lpstr>
      <vt:lpstr>Презентация PowerPoint</vt:lpstr>
      <vt:lpstr>Презентация PowerPoint</vt:lpstr>
      <vt:lpstr>Assembler</vt:lpstr>
      <vt:lpstr>Assembler dilinin müsbət və mənfi cəhətləri</vt:lpstr>
      <vt:lpstr>Translator nədir?</vt:lpstr>
      <vt:lpstr>Презентация PowerPoint</vt:lpstr>
      <vt:lpstr>Necə istifadə olunur</vt:lpstr>
      <vt:lpstr>Get list of languages</vt:lpstr>
      <vt:lpstr>Translate Language nədir ?</vt:lpstr>
      <vt:lpstr>Voice to text- səsli mətn</vt:lpstr>
      <vt:lpstr>Speak text using robot-Robot vaİstəsİlə mətn danışmaq</vt:lpstr>
      <vt:lpstr>Презентация PowerPoint</vt:lpstr>
      <vt:lpstr>Speak Text Using Google Speaker-Google Dinamikdən istifadə edərək mətn danışın</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COMPAG</dc:creator>
  <cp:lastModifiedBy>COMPAG</cp:lastModifiedBy>
  <cp:revision>27</cp:revision>
  <dcterms:created xsi:type="dcterms:W3CDTF">2021-08-24T10:13:50Z</dcterms:created>
  <dcterms:modified xsi:type="dcterms:W3CDTF">2021-08-24T20:10:13Z</dcterms:modified>
</cp:coreProperties>
</file>