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
      <p:font typeface="Alfa Slab On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gSGGMnNrTzAW7bysulRm4ME5RX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2" Type="http://schemas.openxmlformats.org/officeDocument/2006/relationships/font" Target="fonts/AlfaSlabOne-regular.fntdata"/><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a64d46821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3a64d46821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a64d46821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3a64d46821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a64d46821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3a64d46821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a64d46821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3a64d46821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a64d46821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3a64d46821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3a64d46821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33a64d46821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a64d46821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3a64d46821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a64d46821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3a64d46821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a64d46821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33a64d46821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a64d46821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3a64d46821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04fa06432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3004fa0643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a64d46821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33a64d46821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3a64d46821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33a64d46821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3a64d46821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33a64d46821_0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a64d46821_0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33a64d46821_0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3a64d46821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33a64d46821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3a64d46821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33a64d46821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3a64d46821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33a64d46821_0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3a64d46821_0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33a64d46821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3a64d46821_0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33a64d46821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3a64d46821_0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33a64d46821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a64d4682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3a64d4682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3a64d46821_0_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33a64d46821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3a64d46821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33a64d46821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3a64d46821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33a64d46821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a64d46821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33a64d4682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a64d46821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33a64d4682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a64d4682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33a64d4682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a64d46821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3a64d4682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a64d46821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3a64d46821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a64d46821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3a64d46821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3"/>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3"/>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23"/>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2"/>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32"/>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25"/>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8"/>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8"/>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29"/>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0"/>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3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30"/>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30"/>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2" name="Google Shape;4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rial"/>
              <a:buNone/>
              <a:defRPr b="0" i="0" sz="3000" u="none" cap="none" strike="noStrike">
                <a:solidFill>
                  <a:schemeClr val="accent3"/>
                </a:solidFill>
                <a:latin typeface="Arial"/>
                <a:ea typeface="Arial"/>
                <a:cs typeface="Arial"/>
                <a:sym typeface="Arial"/>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1pPr>
            <a:lvl2pPr indent="-317500" lvl="1" marL="9144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 TargetMode="External"/><Relationship Id="rId4" Type="http://schemas.openxmlformats.org/officeDocument/2006/relationships/hyperlink" Target="https://git-scm.com/downloads" TargetMode="External"/><Relationship Id="rId5" Type="http://schemas.openxmlformats.org/officeDocument/2006/relationships/hyperlink" Target="https://desktop.github.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b="1" lang="en-US" sz="3000">
                <a:solidFill>
                  <a:srgbClr val="151515"/>
                </a:solidFill>
                <a:latin typeface="Times New Roman"/>
                <a:ea typeface="Times New Roman"/>
                <a:cs typeface="Times New Roman"/>
                <a:sym typeface="Times New Roman"/>
              </a:rPr>
              <a:t>Hướng dẫn qua môn Lập Trình Nâng Cao</a:t>
            </a:r>
            <a:endParaRPr b="1" sz="3000">
              <a:solidFill>
                <a:srgbClr val="151515"/>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5400"/>
              <a:buNone/>
            </a:pPr>
            <a:r>
              <a:t/>
            </a:r>
            <a:endParaRPr sz="2200">
              <a:solidFill>
                <a:srgbClr val="151515"/>
              </a:solidFill>
              <a:latin typeface="Times New Roman"/>
              <a:ea typeface="Times New Roman"/>
              <a:cs typeface="Times New Roman"/>
              <a:sym typeface="Times New Roman"/>
            </a:endParaRPr>
          </a:p>
        </p:txBody>
      </p:sp>
      <p:sp>
        <p:nvSpPr>
          <p:cNvPr id="57" name="Google Shape;5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3a64d46821_0_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143" name="Google Shape;143;g33a64d46821_0_72"/>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144" name="Google Shape;144;g33a64d46821_0_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45" name="Google Shape;145;g33a64d46821_0_72"/>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33a64d46821_0_72"/>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147" name="Google Shape;147;g33a64d46821_0_72"/>
          <p:cNvPicPr preferRelativeResize="0"/>
          <p:nvPr/>
        </p:nvPicPr>
        <p:blipFill>
          <a:blip r:embed="rId3">
            <a:alphaModFix/>
          </a:blip>
          <a:stretch>
            <a:fillRect/>
          </a:stretch>
        </p:blipFill>
        <p:spPr>
          <a:xfrm>
            <a:off x="4631800" y="1294100"/>
            <a:ext cx="3920775" cy="3430675"/>
          </a:xfrm>
          <a:prstGeom prst="rect">
            <a:avLst/>
          </a:prstGeom>
          <a:noFill/>
          <a:ln>
            <a:noFill/>
          </a:ln>
        </p:spPr>
      </p:pic>
      <p:sp>
        <p:nvSpPr>
          <p:cNvPr id="148" name="Google Shape;148;g33a64d46821_0_72"/>
          <p:cNvSpPr txBox="1"/>
          <p:nvPr/>
        </p:nvSpPr>
        <p:spPr>
          <a:xfrm>
            <a:off x="852250" y="1110800"/>
            <a:ext cx="35286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Phân tích logic của game</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Xe tăng không di chuyển ra ngoài vùng biên.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Xe tăng không đi xuyên tường.</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Xe tăng có thể bắn đạn phá tường.</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Xe tăng địch bắn đạn vào mình thì mình bị nổ, thua.</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Xe tăng mình bắn đạn vào địch thì địch bị phá hủy.</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Tiêu diệt hết địch, hoặc khi nào mình bị tiêu diệt, thì trò chơi sẽ kết thúc.</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Khi trò chơi kết thúc, mình còn sống thì thắng.</a:t>
            </a:r>
            <a:endParaRPr sz="17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3a64d46821_0_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154" name="Google Shape;154;g33a64d46821_0_82"/>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155" name="Google Shape;155;g33a64d46821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56" name="Google Shape;156;g33a64d46821_0_82"/>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33a64d46821_0_82"/>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58" name="Google Shape;158;g33a64d46821_0_82"/>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1</a:t>
            </a:r>
            <a:r>
              <a:rPr lang="en-US" sz="1700">
                <a:latin typeface="Times New Roman"/>
                <a:ea typeface="Times New Roman"/>
                <a:cs typeface="Times New Roman"/>
                <a:sym typeface="Times New Roman"/>
              </a:rPr>
              <a:t>: Tạo class Game, có nhiệm vụ điều phối và quản lý trò chơi, và vẽ map</a:t>
            </a:r>
            <a:endParaRPr sz="1700">
              <a:latin typeface="Times New Roman"/>
              <a:ea typeface="Times New Roman"/>
              <a:cs typeface="Times New Roman"/>
              <a:sym typeface="Times New Roman"/>
            </a:endParaRPr>
          </a:p>
        </p:txBody>
      </p:sp>
      <p:sp>
        <p:nvSpPr>
          <p:cNvPr id="159" name="Google Shape;159;g33a64d46821_0_82"/>
          <p:cNvSpPr txBox="1"/>
          <p:nvPr/>
        </p:nvSpPr>
        <p:spPr>
          <a:xfrm>
            <a:off x="852250" y="1577125"/>
            <a:ext cx="36633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Hiện tại class Game gồm có:</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3 biến:</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window</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renderer</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running</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4 hàm:</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Hàm khởi tạo Game()</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Hàm render()</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Hàm run()</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Hàm hủy ~Game()</a:t>
            </a:r>
            <a:endParaRPr sz="1700">
              <a:latin typeface="Times New Roman"/>
              <a:ea typeface="Times New Roman"/>
              <a:cs typeface="Times New Roman"/>
              <a:sym typeface="Times New Roman"/>
            </a:endParaRPr>
          </a:p>
        </p:txBody>
      </p:sp>
      <p:pic>
        <p:nvPicPr>
          <p:cNvPr id="160" name="Google Shape;160;g33a64d46821_0_82"/>
          <p:cNvPicPr preferRelativeResize="0"/>
          <p:nvPr/>
        </p:nvPicPr>
        <p:blipFill>
          <a:blip r:embed="rId3">
            <a:alphaModFix/>
          </a:blip>
          <a:stretch>
            <a:fillRect/>
          </a:stretch>
        </p:blipFill>
        <p:spPr>
          <a:xfrm>
            <a:off x="5030050" y="1629450"/>
            <a:ext cx="3600450" cy="30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3a64d46821_0_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166" name="Google Shape;166;g33a64d46821_0_94"/>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167" name="Google Shape;167;g33a64d46821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68" name="Google Shape;168;g33a64d46821_0_94"/>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33a64d46821_0_94"/>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70" name="Google Shape;170;g33a64d46821_0_94"/>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1</a:t>
            </a:r>
            <a:r>
              <a:rPr lang="en-US" sz="1700">
                <a:latin typeface="Times New Roman"/>
                <a:ea typeface="Times New Roman"/>
                <a:cs typeface="Times New Roman"/>
                <a:sym typeface="Times New Roman"/>
              </a:rPr>
              <a:t>: Tạo class Game, có nhiệm vụ điều phối và quản lý trò chơi, và vẽ map</a:t>
            </a:r>
            <a:endParaRPr sz="1700">
              <a:latin typeface="Times New Roman"/>
              <a:ea typeface="Times New Roman"/>
              <a:cs typeface="Times New Roman"/>
              <a:sym typeface="Times New Roman"/>
            </a:endParaRPr>
          </a:p>
        </p:txBody>
      </p:sp>
      <p:sp>
        <p:nvSpPr>
          <p:cNvPr id="171" name="Google Shape;171;g33a64d46821_0_94"/>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Khai báo kích thước cửa sổ:</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SCREEN_WIDTH</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SCREEN_HEIGHT</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pic>
        <p:nvPicPr>
          <p:cNvPr id="172" name="Google Shape;172;g33a64d46821_0_94"/>
          <p:cNvPicPr preferRelativeResize="0"/>
          <p:nvPr/>
        </p:nvPicPr>
        <p:blipFill rotWithShape="1">
          <a:blip r:embed="rId3">
            <a:alphaModFix/>
          </a:blip>
          <a:srcRect b="0" l="0" r="0" t="37178"/>
          <a:stretch/>
        </p:blipFill>
        <p:spPr>
          <a:xfrm>
            <a:off x="5367750" y="1674625"/>
            <a:ext cx="2781050" cy="79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3a64d46821_0_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178" name="Google Shape;178;g33a64d46821_0_106"/>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179" name="Google Shape;179;g33a64d46821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80" name="Google Shape;180;g33a64d46821_0_106"/>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33a64d46821_0_106"/>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82" name="Google Shape;182;g33a64d46821_0_106"/>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1</a:t>
            </a:r>
            <a:r>
              <a:rPr lang="en-US" sz="1700">
                <a:latin typeface="Times New Roman"/>
                <a:ea typeface="Times New Roman"/>
                <a:cs typeface="Times New Roman"/>
                <a:sym typeface="Times New Roman"/>
              </a:rPr>
              <a:t>: Tạo class Game, có nhiệm vụ điều phối và quản lý trò chơi, và vẽ map</a:t>
            </a:r>
            <a:endParaRPr sz="1700">
              <a:latin typeface="Times New Roman"/>
              <a:ea typeface="Times New Roman"/>
              <a:cs typeface="Times New Roman"/>
              <a:sym typeface="Times New Roman"/>
            </a:endParaRPr>
          </a:p>
        </p:txBody>
      </p:sp>
      <p:sp>
        <p:nvSpPr>
          <p:cNvPr id="183" name="Google Shape;183;g33a64d46821_0_106"/>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Khởi tạo các biến cần thiết trong hàm khởi tạo Game()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pic>
        <p:nvPicPr>
          <p:cNvPr id="184" name="Google Shape;184;g33a64d46821_0_106"/>
          <p:cNvPicPr preferRelativeResize="0"/>
          <p:nvPr/>
        </p:nvPicPr>
        <p:blipFill>
          <a:blip r:embed="rId3">
            <a:alphaModFix/>
          </a:blip>
          <a:stretch>
            <a:fillRect/>
          </a:stretch>
        </p:blipFill>
        <p:spPr>
          <a:xfrm>
            <a:off x="524550" y="1953913"/>
            <a:ext cx="8464799" cy="2779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3a64d46821_0_1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190" name="Google Shape;190;g33a64d46821_0_118"/>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191" name="Google Shape;191;g33a64d46821_0_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92" name="Google Shape;192;g33a64d46821_0_118"/>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33a64d46821_0_118"/>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94" name="Google Shape;194;g33a64d46821_0_118"/>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1</a:t>
            </a:r>
            <a:r>
              <a:rPr lang="en-US" sz="1700">
                <a:latin typeface="Times New Roman"/>
                <a:ea typeface="Times New Roman"/>
                <a:cs typeface="Times New Roman"/>
                <a:sym typeface="Times New Roman"/>
              </a:rPr>
              <a:t>: Tạo class Game, có nhiệm vụ điều phối và quản lý trò chơi, và vẽ map</a:t>
            </a:r>
            <a:endParaRPr sz="1700">
              <a:latin typeface="Times New Roman"/>
              <a:ea typeface="Times New Roman"/>
              <a:cs typeface="Times New Roman"/>
              <a:sym typeface="Times New Roman"/>
            </a:endParaRPr>
          </a:p>
        </p:txBody>
      </p:sp>
      <p:sp>
        <p:nvSpPr>
          <p:cNvPr id="195" name="Google Shape;195;g33a64d46821_0_118"/>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Để vẽ map, ta cần xác định kích thước của map. Do cửa sổ có kích thước 800 x 600 (W x H), ta có tất cả 48000 ô vuông nhỏ.</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Thay vì làm việc với các ô vuông nhỏ, ta coi 1 ô vuông trên map tương ứng với các ô vuông kích cỡ 40 x 40.</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Khai báo biến kích thước của map</a:t>
            </a:r>
            <a:endParaRPr sz="1700">
              <a:latin typeface="Times New Roman"/>
              <a:ea typeface="Times New Roman"/>
              <a:cs typeface="Times New Roman"/>
              <a:sym typeface="Times New Roman"/>
            </a:endParaRPr>
          </a:p>
        </p:txBody>
      </p:sp>
      <p:pic>
        <p:nvPicPr>
          <p:cNvPr id="196" name="Google Shape;196;g33a64d46821_0_118"/>
          <p:cNvPicPr preferRelativeResize="0"/>
          <p:nvPr/>
        </p:nvPicPr>
        <p:blipFill>
          <a:blip r:embed="rId3">
            <a:alphaModFix/>
          </a:blip>
          <a:stretch>
            <a:fillRect/>
          </a:stretch>
        </p:blipFill>
        <p:spPr>
          <a:xfrm>
            <a:off x="2153361" y="3100475"/>
            <a:ext cx="5098176" cy="137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3a64d46821_0_1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202" name="Google Shape;202;g33a64d46821_0_130"/>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203" name="Google Shape;203;g33a64d46821_0_1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04" name="Google Shape;204;g33a64d46821_0_130"/>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33a64d46821_0_130"/>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06" name="Google Shape;206;g33a64d46821_0_130"/>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1</a:t>
            </a:r>
            <a:r>
              <a:rPr lang="en-US" sz="1700">
                <a:latin typeface="Times New Roman"/>
                <a:ea typeface="Times New Roman"/>
                <a:cs typeface="Times New Roman"/>
                <a:sym typeface="Times New Roman"/>
              </a:rPr>
              <a:t>: Tạo class Game, có nhiệm vụ điều phối và quản lý trò chơi, và vẽ map</a:t>
            </a:r>
            <a:endParaRPr sz="1700">
              <a:latin typeface="Times New Roman"/>
              <a:ea typeface="Times New Roman"/>
              <a:cs typeface="Times New Roman"/>
              <a:sym typeface="Times New Roman"/>
            </a:endParaRPr>
          </a:p>
        </p:txBody>
      </p:sp>
      <p:sp>
        <p:nvSpPr>
          <p:cNvPr id="207" name="Google Shape;207;g33a64d46821_0_130"/>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render() để vẽ map</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208" name="Google Shape;208;g33a64d46821_0_130"/>
          <p:cNvPicPr preferRelativeResize="0"/>
          <p:nvPr/>
        </p:nvPicPr>
        <p:blipFill>
          <a:blip r:embed="rId3">
            <a:alphaModFix/>
          </a:blip>
          <a:stretch>
            <a:fillRect/>
          </a:stretch>
        </p:blipFill>
        <p:spPr>
          <a:xfrm>
            <a:off x="511512" y="2007725"/>
            <a:ext cx="8247174" cy="246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3a64d46821_0_1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214" name="Google Shape;214;g33a64d46821_0_142"/>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215" name="Google Shape;215;g33a64d46821_0_1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16" name="Google Shape;216;g33a64d46821_0_142"/>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33a64d46821_0_142"/>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18" name="Google Shape;218;g33a64d46821_0_142"/>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1</a:t>
            </a:r>
            <a:r>
              <a:rPr lang="en-US" sz="1700">
                <a:latin typeface="Times New Roman"/>
                <a:ea typeface="Times New Roman"/>
                <a:cs typeface="Times New Roman"/>
                <a:sym typeface="Times New Roman"/>
              </a:rPr>
              <a:t>: Tạo class Game, có nhiệm vụ điều phối và quản lý trò chơi, và vẽ map</a:t>
            </a:r>
            <a:endParaRPr sz="1700">
              <a:latin typeface="Times New Roman"/>
              <a:ea typeface="Times New Roman"/>
              <a:cs typeface="Times New Roman"/>
              <a:sym typeface="Times New Roman"/>
            </a:endParaRPr>
          </a:p>
        </p:txBody>
      </p:sp>
      <p:sp>
        <p:nvSpPr>
          <p:cNvPr id="219" name="Google Shape;219;g33a64d46821_0_142"/>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run() để chạy game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hủy ~Game()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220" name="Google Shape;220;g33a64d46821_0_142"/>
          <p:cNvPicPr preferRelativeResize="0"/>
          <p:nvPr/>
        </p:nvPicPr>
        <p:blipFill>
          <a:blip r:embed="rId3">
            <a:alphaModFix/>
          </a:blip>
          <a:stretch>
            <a:fillRect/>
          </a:stretch>
        </p:blipFill>
        <p:spPr>
          <a:xfrm>
            <a:off x="5317250" y="1726200"/>
            <a:ext cx="2450925" cy="1277025"/>
          </a:xfrm>
          <a:prstGeom prst="rect">
            <a:avLst/>
          </a:prstGeom>
          <a:noFill/>
          <a:ln>
            <a:noFill/>
          </a:ln>
        </p:spPr>
      </p:pic>
      <p:pic>
        <p:nvPicPr>
          <p:cNvPr id="221" name="Google Shape;221;g33a64d46821_0_142"/>
          <p:cNvPicPr preferRelativeResize="0"/>
          <p:nvPr/>
        </p:nvPicPr>
        <p:blipFill>
          <a:blip r:embed="rId4">
            <a:alphaModFix/>
          </a:blip>
          <a:stretch>
            <a:fillRect/>
          </a:stretch>
        </p:blipFill>
        <p:spPr>
          <a:xfrm>
            <a:off x="4782060" y="3436097"/>
            <a:ext cx="3521300" cy="951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3a64d46821_0_1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227" name="Google Shape;227;g33a64d46821_0_155"/>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228" name="Google Shape;228;g33a64d46821_0_1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29" name="Google Shape;229;g33a64d46821_0_155"/>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33a64d46821_0_155"/>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31" name="Google Shape;231;g33a64d46821_0_155"/>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1</a:t>
            </a:r>
            <a:r>
              <a:rPr lang="en-US" sz="1700">
                <a:latin typeface="Times New Roman"/>
                <a:ea typeface="Times New Roman"/>
                <a:cs typeface="Times New Roman"/>
                <a:sym typeface="Times New Roman"/>
              </a:rPr>
              <a:t>: Tạo class Game, có nhiệm vụ điều phối và quản lý trò chơi, và vẽ map</a:t>
            </a:r>
            <a:endParaRPr sz="1700">
              <a:latin typeface="Times New Roman"/>
              <a:ea typeface="Times New Roman"/>
              <a:cs typeface="Times New Roman"/>
              <a:sym typeface="Times New Roman"/>
            </a:endParaRPr>
          </a:p>
        </p:txBody>
      </p:sp>
      <p:sp>
        <p:nvSpPr>
          <p:cNvPr id="232" name="Google Shape;232;g33a64d46821_0_155"/>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main():</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Khai báo một biến kiểu Game</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Chạy game bằng hàm run()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Kết quả thu được: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233" name="Google Shape;233;g33a64d46821_0_155"/>
          <p:cNvPicPr preferRelativeResize="0"/>
          <p:nvPr/>
        </p:nvPicPr>
        <p:blipFill>
          <a:blip r:embed="rId3">
            <a:alphaModFix/>
          </a:blip>
          <a:stretch>
            <a:fillRect/>
          </a:stretch>
        </p:blipFill>
        <p:spPr>
          <a:xfrm>
            <a:off x="5494875" y="1577125"/>
            <a:ext cx="3012775" cy="1439428"/>
          </a:xfrm>
          <a:prstGeom prst="rect">
            <a:avLst/>
          </a:prstGeom>
          <a:noFill/>
          <a:ln>
            <a:noFill/>
          </a:ln>
        </p:spPr>
      </p:pic>
      <p:pic>
        <p:nvPicPr>
          <p:cNvPr id="234" name="Google Shape;234;g33a64d46821_0_155"/>
          <p:cNvPicPr preferRelativeResize="0"/>
          <p:nvPr/>
        </p:nvPicPr>
        <p:blipFill>
          <a:blip r:embed="rId4">
            <a:alphaModFix/>
          </a:blip>
          <a:stretch>
            <a:fillRect/>
          </a:stretch>
        </p:blipFill>
        <p:spPr>
          <a:xfrm>
            <a:off x="3146352" y="3225875"/>
            <a:ext cx="2154149" cy="1684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3a64d46821_0_1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240" name="Google Shape;240;g33a64d46821_0_169"/>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241" name="Google Shape;241;g33a64d46821_0_1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42" name="Google Shape;242;g33a64d46821_0_169"/>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33a64d46821_0_169"/>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44" name="Google Shape;244;g33a64d46821_0_169"/>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a:t>
            </a:r>
            <a:r>
              <a:rPr lang="en-US" sz="1700">
                <a:latin typeface="Times New Roman"/>
                <a:ea typeface="Times New Roman"/>
                <a:cs typeface="Times New Roman"/>
                <a:sym typeface="Times New Roman"/>
              </a:rPr>
              <a:t>: Xây dựng các thực thể trong trò chơi, bao gồm:</a:t>
            </a:r>
            <a:endParaRPr sz="1700">
              <a:latin typeface="Times New Roman"/>
              <a:ea typeface="Times New Roman"/>
              <a:cs typeface="Times New Roman"/>
              <a:sym typeface="Times New Roman"/>
            </a:endParaRPr>
          </a:p>
        </p:txBody>
      </p:sp>
      <p:sp>
        <p:nvSpPr>
          <p:cNvPr id="245" name="Google Shape;245;g33a64d46821_0_169"/>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Tường gạch</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Xe tăng của người chơi</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Đạn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Xe tăng địch</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3a64d46821_0_1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251" name="Google Shape;251;g33a64d46821_0_181"/>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252" name="Google Shape;252;g33a64d46821_0_1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53" name="Google Shape;253;g33a64d46821_0_181"/>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33a64d46821_0_181"/>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55" name="Google Shape;255;g33a64d46821_0_181"/>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2.1</a:t>
            </a:r>
            <a:r>
              <a:rPr lang="en-US" sz="1700">
                <a:latin typeface="Times New Roman"/>
                <a:ea typeface="Times New Roman"/>
                <a:cs typeface="Times New Roman"/>
                <a:sym typeface="Times New Roman"/>
              </a:rPr>
              <a:t>: Xây dựng Tường gạch (Wall)</a:t>
            </a:r>
            <a:endParaRPr sz="1700">
              <a:latin typeface="Times New Roman"/>
              <a:ea typeface="Times New Roman"/>
              <a:cs typeface="Times New Roman"/>
              <a:sym typeface="Times New Roman"/>
            </a:endParaRPr>
          </a:p>
        </p:txBody>
      </p:sp>
      <p:sp>
        <p:nvSpPr>
          <p:cNvPr id="256" name="Google Shape;256;g33a64d46821_0_181"/>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kiểu dữ liệu (class) Wall</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257" name="Google Shape;257;g33a64d46821_0_181"/>
          <p:cNvPicPr preferRelativeResize="0"/>
          <p:nvPr/>
        </p:nvPicPr>
        <p:blipFill>
          <a:blip r:embed="rId3">
            <a:alphaModFix/>
          </a:blip>
          <a:stretch>
            <a:fillRect/>
          </a:stretch>
        </p:blipFill>
        <p:spPr>
          <a:xfrm>
            <a:off x="3368113" y="2084224"/>
            <a:ext cx="2407775" cy="225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3004fa06432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1. GitHub và GitHub Desktop</a:t>
            </a:r>
            <a:endParaRPr b="1" sz="2420">
              <a:solidFill>
                <a:schemeClr val="accent1"/>
              </a:solidFill>
              <a:latin typeface="Times New Roman"/>
              <a:ea typeface="Times New Roman"/>
              <a:cs typeface="Times New Roman"/>
              <a:sym typeface="Times New Roman"/>
            </a:endParaRPr>
          </a:p>
        </p:txBody>
      </p:sp>
      <p:sp>
        <p:nvSpPr>
          <p:cNvPr id="63" name="Google Shape;63;g3004fa06432_1_0"/>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700"/>
              <a:t>Cài đặt</a:t>
            </a:r>
            <a:endParaRPr sz="1700"/>
          </a:p>
          <a:p>
            <a:pPr indent="0" lvl="0" marL="0" rtl="0" algn="l">
              <a:lnSpc>
                <a:spcPct val="115000"/>
              </a:lnSpc>
              <a:spcBef>
                <a:spcPts val="1200"/>
              </a:spcBef>
              <a:spcAft>
                <a:spcPts val="0"/>
              </a:spcAft>
              <a:buNone/>
            </a:pPr>
            <a:r>
              <a:rPr b="1" lang="en-US" sz="1700"/>
              <a:t>Bước 1</a:t>
            </a:r>
            <a:r>
              <a:rPr lang="en-US" sz="1700"/>
              <a:t>: Mở tài khoản tại </a:t>
            </a:r>
            <a:r>
              <a:rPr lang="en-US" sz="1700" u="sng">
                <a:solidFill>
                  <a:schemeClr val="hlink"/>
                </a:solidFill>
                <a:hlinkClick r:id="rId3"/>
              </a:rPr>
              <a:t>https://github.com/</a:t>
            </a:r>
            <a:r>
              <a:rPr lang="en-US" sz="1700"/>
              <a:t> nếu chưa có tài khoản. Lưu ý chọn một cái tên nghiêm túc để sau còn cho vào CV và dùng lâu dài.</a:t>
            </a:r>
            <a:endParaRPr sz="1700"/>
          </a:p>
          <a:p>
            <a:pPr indent="0" lvl="0" marL="0" rtl="0" algn="l">
              <a:lnSpc>
                <a:spcPct val="115000"/>
              </a:lnSpc>
              <a:spcBef>
                <a:spcPts val="1200"/>
              </a:spcBef>
              <a:spcAft>
                <a:spcPts val="0"/>
              </a:spcAft>
              <a:buSzPts val="1800"/>
              <a:buNone/>
            </a:pPr>
            <a:r>
              <a:rPr b="1" lang="en-US" sz="1600"/>
              <a:t>Bước 2</a:t>
            </a:r>
            <a:r>
              <a:rPr lang="en-US" sz="1600"/>
              <a:t>: Cài đặt Git qua link </a:t>
            </a:r>
            <a:r>
              <a:rPr lang="en-US" sz="1600" u="sng">
                <a:solidFill>
                  <a:schemeClr val="hlink"/>
                </a:solidFill>
                <a:hlinkClick r:id="rId4"/>
              </a:rPr>
              <a:t>https://git-scm.com/downloads</a:t>
            </a:r>
            <a:r>
              <a:rPr lang="en-US" sz="1600"/>
              <a:t>. Cài đặt theo chế độ mặc định.</a:t>
            </a:r>
            <a:endParaRPr sz="1600"/>
          </a:p>
          <a:p>
            <a:pPr indent="0" lvl="0" marL="0" rtl="0" algn="l">
              <a:lnSpc>
                <a:spcPct val="115000"/>
              </a:lnSpc>
              <a:spcBef>
                <a:spcPts val="1200"/>
              </a:spcBef>
              <a:spcAft>
                <a:spcPts val="0"/>
              </a:spcAft>
              <a:buSzPts val="1800"/>
              <a:buNone/>
            </a:pPr>
            <a:r>
              <a:rPr b="1" lang="en-US" sz="1600"/>
              <a:t>Bước 3</a:t>
            </a:r>
            <a:r>
              <a:rPr lang="en-US" sz="1600"/>
              <a:t>: Cài đặt GitHub Desktop từ </a:t>
            </a:r>
            <a:r>
              <a:rPr lang="en-US" sz="1600" u="sng">
                <a:solidFill>
                  <a:schemeClr val="hlink"/>
                </a:solidFill>
                <a:hlinkClick r:id="rId5"/>
              </a:rPr>
              <a:t>https://desktop.github.com/</a:t>
            </a:r>
            <a:r>
              <a:rPr lang="en-US" sz="1600"/>
              <a:t>. Cài đặt theo chế độ mặc định.</a:t>
            </a:r>
            <a:endParaRPr sz="1600"/>
          </a:p>
          <a:p>
            <a:pPr indent="0" lvl="0" marL="0" rtl="0" algn="l">
              <a:lnSpc>
                <a:spcPct val="115000"/>
              </a:lnSpc>
              <a:spcBef>
                <a:spcPts val="1200"/>
              </a:spcBef>
              <a:spcAft>
                <a:spcPts val="0"/>
              </a:spcAft>
              <a:buSzPts val="1800"/>
              <a:buNone/>
            </a:pPr>
            <a:r>
              <a:rPr lang="en-US" sz="1600"/>
              <a:t>GitHub là một dịch vụ giúp quản lý, lưu trữ và tìm kiếm code. Cần đưa bài tập lớn lên GitHub.</a:t>
            </a:r>
            <a:endParaRPr sz="1600"/>
          </a:p>
          <a:p>
            <a:pPr indent="0" lvl="0" marL="0" rtl="0" algn="l">
              <a:lnSpc>
                <a:spcPct val="115000"/>
              </a:lnSpc>
              <a:spcBef>
                <a:spcPts val="1200"/>
              </a:spcBef>
              <a:spcAft>
                <a:spcPts val="0"/>
              </a:spcAft>
              <a:buSzPts val="1800"/>
              <a:buNone/>
            </a:pPr>
            <a:r>
              <a:rPr b="1" lang="en-US" sz="1600"/>
              <a:t>Repository: </a:t>
            </a:r>
            <a:r>
              <a:rPr lang="en-US" sz="1600"/>
              <a:t>là một thư mục lưu trữ các file code ở trên GitHub. Một tài khoản có thể có nhiều Repository. Trong môn học này, ta sẽ tạo một Repository để lưu bài tập lớn.</a:t>
            </a:r>
            <a:endParaRPr sz="1600"/>
          </a:p>
          <a:p>
            <a:pPr indent="0" lvl="0" marL="0" rtl="0" algn="just">
              <a:lnSpc>
                <a:spcPct val="115000"/>
              </a:lnSpc>
              <a:spcBef>
                <a:spcPts val="1200"/>
              </a:spcBef>
              <a:spcAft>
                <a:spcPts val="0"/>
              </a:spcAft>
              <a:buSzPts val="1800"/>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64" name="Google Shape;64;g3004fa06432_1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65" name="Google Shape;65;g3004fa06432_1_0"/>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3004fa06432_1_0"/>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3a64d46821_0_2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263" name="Google Shape;263;g33a64d46821_0_224"/>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264" name="Google Shape;264;g33a64d46821_0_2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65" name="Google Shape;265;g33a64d46821_0_224"/>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33a64d46821_0_224"/>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67" name="Google Shape;267;g33a64d46821_0_224"/>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2.1</a:t>
            </a:r>
            <a:r>
              <a:rPr lang="en-US" sz="1700">
                <a:latin typeface="Times New Roman"/>
                <a:ea typeface="Times New Roman"/>
                <a:cs typeface="Times New Roman"/>
                <a:sym typeface="Times New Roman"/>
              </a:rPr>
              <a:t>: Xây dựng Tường gạch (Wall)</a:t>
            </a:r>
            <a:endParaRPr sz="1700">
              <a:latin typeface="Times New Roman"/>
              <a:ea typeface="Times New Roman"/>
              <a:cs typeface="Times New Roman"/>
              <a:sym typeface="Times New Roman"/>
            </a:endParaRPr>
          </a:p>
        </p:txBody>
      </p:sp>
      <p:sp>
        <p:nvSpPr>
          <p:cNvPr id="268" name="Google Shape;268;g33a64d46821_0_224"/>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khởi tạo:</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render:</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269" name="Google Shape;269;g33a64d46821_0_224"/>
          <p:cNvPicPr preferRelativeResize="0"/>
          <p:nvPr/>
        </p:nvPicPr>
        <p:blipFill>
          <a:blip r:embed="rId3">
            <a:alphaModFix/>
          </a:blip>
          <a:stretch>
            <a:fillRect/>
          </a:stretch>
        </p:blipFill>
        <p:spPr>
          <a:xfrm>
            <a:off x="2701026" y="1993750"/>
            <a:ext cx="4111851" cy="1156000"/>
          </a:xfrm>
          <a:prstGeom prst="rect">
            <a:avLst/>
          </a:prstGeom>
          <a:noFill/>
          <a:ln>
            <a:noFill/>
          </a:ln>
        </p:spPr>
      </p:pic>
      <p:pic>
        <p:nvPicPr>
          <p:cNvPr id="270" name="Google Shape;270;g33a64d46821_0_224"/>
          <p:cNvPicPr preferRelativeResize="0"/>
          <p:nvPr/>
        </p:nvPicPr>
        <p:blipFill>
          <a:blip r:embed="rId4">
            <a:alphaModFix/>
          </a:blip>
          <a:stretch>
            <a:fillRect/>
          </a:stretch>
        </p:blipFill>
        <p:spPr>
          <a:xfrm>
            <a:off x="951755" y="3571674"/>
            <a:ext cx="7610383" cy="115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3a64d46821_0_2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276" name="Google Shape;276;g33a64d46821_0_237"/>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277" name="Google Shape;277;g33a64d46821_0_2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78" name="Google Shape;278;g33a64d46821_0_237"/>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33a64d46821_0_237"/>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80" name="Google Shape;280;g33a64d46821_0_237"/>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2.1</a:t>
            </a:r>
            <a:r>
              <a:rPr lang="en-US" sz="1700">
                <a:latin typeface="Times New Roman"/>
                <a:ea typeface="Times New Roman"/>
                <a:cs typeface="Times New Roman"/>
                <a:sym typeface="Times New Roman"/>
              </a:rPr>
              <a:t>: Xây dựng Tường gạch (Wall)</a:t>
            </a:r>
            <a:endParaRPr sz="1700">
              <a:latin typeface="Times New Roman"/>
              <a:ea typeface="Times New Roman"/>
              <a:cs typeface="Times New Roman"/>
              <a:sym typeface="Times New Roman"/>
            </a:endParaRPr>
          </a:p>
        </p:txBody>
      </p:sp>
      <p:sp>
        <p:nvSpPr>
          <p:cNvPr id="281" name="Google Shape;281;g33a64d46821_0_237"/>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Ta sẽ cho class Game quản lý Wall. Sử dụng vector để lưu trữ các biến Wall. </a:t>
            </a:r>
            <a:endParaRPr sz="1700">
              <a:latin typeface="Times New Roman"/>
              <a:ea typeface="Times New Roman"/>
              <a:cs typeface="Times New Roman"/>
              <a:sym typeface="Times New Roman"/>
            </a:endParaRPr>
          </a:p>
          <a:p>
            <a:pPr indent="0" lvl="0" marL="457200" rtl="0" algn="l">
              <a:spcBef>
                <a:spcPts val="0"/>
              </a:spcBef>
              <a:spcAft>
                <a:spcPts val="0"/>
              </a:spcAft>
              <a:buNone/>
            </a:pPr>
            <a:r>
              <a:rPr b="1" lang="en-US" sz="1700">
                <a:latin typeface="Times New Roman"/>
                <a:ea typeface="Times New Roman"/>
                <a:cs typeface="Times New Roman"/>
                <a:sym typeface="Times New Roman"/>
              </a:rPr>
              <a:t>Lưu ý:</a:t>
            </a:r>
            <a:r>
              <a:rPr lang="en-US" sz="1700">
                <a:latin typeface="Times New Roman"/>
                <a:ea typeface="Times New Roman"/>
                <a:cs typeface="Times New Roman"/>
                <a:sym typeface="Times New Roman"/>
              </a:rPr>
              <a:t> thêm thư viện &lt;vector&gt; ở đầu chương trình.</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Khai báo thêm thành viên của Game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282" name="Google Shape;282;g33a64d46821_0_237"/>
          <p:cNvPicPr preferRelativeResize="0"/>
          <p:nvPr/>
        </p:nvPicPr>
        <p:blipFill rotWithShape="1">
          <a:blip r:embed="rId3">
            <a:alphaModFix/>
          </a:blip>
          <a:srcRect b="0" l="2060" r="-2060" t="0"/>
          <a:stretch/>
        </p:blipFill>
        <p:spPr>
          <a:xfrm>
            <a:off x="1443550" y="2486350"/>
            <a:ext cx="3029875" cy="1819425"/>
          </a:xfrm>
          <a:prstGeom prst="rect">
            <a:avLst/>
          </a:prstGeom>
          <a:noFill/>
          <a:ln>
            <a:noFill/>
          </a:ln>
        </p:spPr>
      </p:pic>
      <p:sp>
        <p:nvSpPr>
          <p:cNvPr id="283" name="Google Shape;283;g33a64d46821_0_237"/>
          <p:cNvSpPr/>
          <p:nvPr/>
        </p:nvSpPr>
        <p:spPr>
          <a:xfrm>
            <a:off x="4091375" y="3534325"/>
            <a:ext cx="1779300" cy="1047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33a64d46821_0_2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289" name="Google Shape;289;g33a64d46821_0_252"/>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290" name="Google Shape;290;g33a64d46821_0_2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91" name="Google Shape;291;g33a64d46821_0_252"/>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33a64d46821_0_252"/>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93" name="Google Shape;293;g33a64d46821_0_252"/>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2.1</a:t>
            </a:r>
            <a:r>
              <a:rPr lang="en-US" sz="1700">
                <a:latin typeface="Times New Roman"/>
                <a:ea typeface="Times New Roman"/>
                <a:cs typeface="Times New Roman"/>
                <a:sym typeface="Times New Roman"/>
              </a:rPr>
              <a:t>: Xây dựng Tường gạch (Wall)</a:t>
            </a:r>
            <a:endParaRPr sz="1700">
              <a:latin typeface="Times New Roman"/>
              <a:ea typeface="Times New Roman"/>
              <a:cs typeface="Times New Roman"/>
              <a:sym typeface="Times New Roman"/>
            </a:endParaRPr>
          </a:p>
        </p:txBody>
      </p:sp>
      <p:sp>
        <p:nvSpPr>
          <p:cNvPr id="294" name="Google Shape;294;g33a64d46821_0_252"/>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generateWalls để khởi các biến Wall ở trong class Game.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Sau đó gọi hàm này ở trong hàm khởi tạo của Game.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295" name="Google Shape;295;g33a64d46821_0_252"/>
          <p:cNvPicPr preferRelativeResize="0"/>
          <p:nvPr/>
        </p:nvPicPr>
        <p:blipFill>
          <a:blip r:embed="rId3">
            <a:alphaModFix/>
          </a:blip>
          <a:stretch>
            <a:fillRect/>
          </a:stretch>
        </p:blipFill>
        <p:spPr>
          <a:xfrm>
            <a:off x="2075350" y="3999075"/>
            <a:ext cx="5119499" cy="990475"/>
          </a:xfrm>
          <a:prstGeom prst="rect">
            <a:avLst/>
          </a:prstGeom>
          <a:noFill/>
          <a:ln>
            <a:noFill/>
          </a:ln>
        </p:spPr>
      </p:pic>
      <p:sp>
        <p:nvSpPr>
          <p:cNvPr id="296" name="Google Shape;296;g33a64d46821_0_252"/>
          <p:cNvSpPr/>
          <p:nvPr/>
        </p:nvSpPr>
        <p:spPr>
          <a:xfrm>
            <a:off x="3962275" y="4663225"/>
            <a:ext cx="1779300" cy="1047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297" name="Google Shape;297;g33a64d46821_0_252"/>
          <p:cNvPicPr preferRelativeResize="0"/>
          <p:nvPr/>
        </p:nvPicPr>
        <p:blipFill>
          <a:blip r:embed="rId4">
            <a:alphaModFix/>
          </a:blip>
          <a:stretch>
            <a:fillRect/>
          </a:stretch>
        </p:blipFill>
        <p:spPr>
          <a:xfrm>
            <a:off x="1902113" y="2045525"/>
            <a:ext cx="5339774" cy="146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g33a64d46821_0_269"/>
          <p:cNvPicPr preferRelativeResize="0"/>
          <p:nvPr/>
        </p:nvPicPr>
        <p:blipFill>
          <a:blip r:embed="rId3">
            <a:alphaModFix/>
          </a:blip>
          <a:stretch>
            <a:fillRect/>
          </a:stretch>
        </p:blipFill>
        <p:spPr>
          <a:xfrm>
            <a:off x="817275" y="1918001"/>
            <a:ext cx="7030549" cy="2930400"/>
          </a:xfrm>
          <a:prstGeom prst="rect">
            <a:avLst/>
          </a:prstGeom>
          <a:noFill/>
          <a:ln>
            <a:noFill/>
          </a:ln>
        </p:spPr>
      </p:pic>
      <p:sp>
        <p:nvSpPr>
          <p:cNvPr id="303" name="Google Shape;303;g33a64d46821_0_2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304" name="Google Shape;304;g33a64d46821_0_269"/>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305" name="Google Shape;305;g33a64d46821_0_2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06" name="Google Shape;306;g33a64d46821_0_269"/>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33a64d46821_0_269"/>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08" name="Google Shape;308;g33a64d46821_0_269"/>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2.1</a:t>
            </a:r>
            <a:r>
              <a:rPr lang="en-US" sz="1700">
                <a:latin typeface="Times New Roman"/>
                <a:ea typeface="Times New Roman"/>
                <a:cs typeface="Times New Roman"/>
                <a:sym typeface="Times New Roman"/>
              </a:rPr>
              <a:t>: Xây dựng Tường gạch (Wall)</a:t>
            </a:r>
            <a:endParaRPr sz="1700">
              <a:latin typeface="Times New Roman"/>
              <a:ea typeface="Times New Roman"/>
              <a:cs typeface="Times New Roman"/>
              <a:sym typeface="Times New Roman"/>
            </a:endParaRPr>
          </a:p>
        </p:txBody>
      </p:sp>
      <p:sp>
        <p:nvSpPr>
          <p:cNvPr id="309" name="Google Shape;309;g33a64d46821_0_269"/>
          <p:cNvSpPr txBox="1"/>
          <p:nvPr/>
        </p:nvSpPr>
        <p:spPr>
          <a:xfrm>
            <a:off x="852250" y="15503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Thêm vào hàm render() của Game đoạn code để vẽ Wall</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sp>
        <p:nvSpPr>
          <p:cNvPr id="310" name="Google Shape;310;g33a64d46821_0_269"/>
          <p:cNvSpPr/>
          <p:nvPr/>
        </p:nvSpPr>
        <p:spPr>
          <a:xfrm>
            <a:off x="4946025" y="3894325"/>
            <a:ext cx="1916400" cy="2553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11" name="Google Shape;311;g33a64d46821_0_269"/>
          <p:cNvSpPr txBox="1"/>
          <p:nvPr/>
        </p:nvSpPr>
        <p:spPr>
          <a:xfrm>
            <a:off x="6893900" y="3763150"/>
            <a:ext cx="21939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Viết trước hàm SDL_RenderPresent</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3a64d46821_0_1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317" name="Google Shape;317;g33a64d46821_0_191"/>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318" name="Google Shape;318;g33a64d46821_0_1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19" name="Google Shape;319;g33a64d46821_0_191"/>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33a64d46821_0_191"/>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21" name="Google Shape;321;g33a64d46821_0_191"/>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2.2</a:t>
            </a:r>
            <a:r>
              <a:rPr lang="en-US" sz="1700">
                <a:latin typeface="Times New Roman"/>
                <a:ea typeface="Times New Roman"/>
                <a:cs typeface="Times New Roman"/>
                <a:sym typeface="Times New Roman"/>
              </a:rPr>
              <a:t>: Xây dựng Xe tăng của người chơi (PlayerTank)</a:t>
            </a:r>
            <a:endParaRPr sz="1700">
              <a:latin typeface="Times New Roman"/>
              <a:ea typeface="Times New Roman"/>
              <a:cs typeface="Times New Roman"/>
              <a:sym typeface="Times New Roman"/>
            </a:endParaRPr>
          </a:p>
        </p:txBody>
      </p:sp>
      <p:sp>
        <p:nvSpPr>
          <p:cNvPr id="322" name="Google Shape;322;g33a64d46821_0_191"/>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kiểu dữ liệu (class) PlayerTank</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323" name="Google Shape;323;g33a64d46821_0_191"/>
          <p:cNvPicPr preferRelativeResize="0"/>
          <p:nvPr/>
        </p:nvPicPr>
        <p:blipFill>
          <a:blip r:embed="rId3">
            <a:alphaModFix/>
          </a:blip>
          <a:stretch>
            <a:fillRect/>
          </a:stretch>
        </p:blipFill>
        <p:spPr>
          <a:xfrm>
            <a:off x="2624026" y="1938224"/>
            <a:ext cx="3526125" cy="272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33a64d46821_0_2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329" name="Google Shape;329;g33a64d46821_0_289"/>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330" name="Google Shape;330;g33a64d46821_0_2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31" name="Google Shape;331;g33a64d46821_0_289"/>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33a64d46821_0_289"/>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33" name="Google Shape;333;g33a64d46821_0_289"/>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2.2</a:t>
            </a:r>
            <a:r>
              <a:rPr lang="en-US" sz="1700">
                <a:latin typeface="Times New Roman"/>
                <a:ea typeface="Times New Roman"/>
                <a:cs typeface="Times New Roman"/>
                <a:sym typeface="Times New Roman"/>
              </a:rPr>
              <a:t>: Xây dựng Xe tăng của người chơi (PlayerTank)</a:t>
            </a:r>
            <a:endParaRPr sz="1700">
              <a:latin typeface="Times New Roman"/>
              <a:ea typeface="Times New Roman"/>
              <a:cs typeface="Times New Roman"/>
              <a:sym typeface="Times New Roman"/>
            </a:endParaRPr>
          </a:p>
        </p:txBody>
      </p:sp>
      <p:sp>
        <p:nvSpPr>
          <p:cNvPr id="334" name="Google Shape;334;g33a64d46821_0_289"/>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render trong PlayerTank</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335" name="Google Shape;335;g33a64d46821_0_289"/>
          <p:cNvPicPr preferRelativeResize="0"/>
          <p:nvPr/>
        </p:nvPicPr>
        <p:blipFill>
          <a:blip r:embed="rId3">
            <a:alphaModFix/>
          </a:blip>
          <a:stretch>
            <a:fillRect/>
          </a:stretch>
        </p:blipFill>
        <p:spPr>
          <a:xfrm>
            <a:off x="1579325" y="2077225"/>
            <a:ext cx="6111526" cy="85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33a64d46821_0_3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341" name="Google Shape;341;g33a64d46821_0_314"/>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342" name="Google Shape;342;g33a64d46821_0_3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43" name="Google Shape;343;g33a64d46821_0_314"/>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33a64d46821_0_314"/>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45" name="Google Shape;345;g33a64d46821_0_314"/>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2.2</a:t>
            </a:r>
            <a:r>
              <a:rPr lang="en-US" sz="1700">
                <a:latin typeface="Times New Roman"/>
                <a:ea typeface="Times New Roman"/>
                <a:cs typeface="Times New Roman"/>
                <a:sym typeface="Times New Roman"/>
              </a:rPr>
              <a:t>: Xây dựng Xe tăng của người chơi (PlayerTank)</a:t>
            </a:r>
            <a:endParaRPr sz="1700">
              <a:latin typeface="Times New Roman"/>
              <a:ea typeface="Times New Roman"/>
              <a:cs typeface="Times New Roman"/>
              <a:sym typeface="Times New Roman"/>
            </a:endParaRPr>
          </a:p>
        </p:txBody>
      </p:sp>
      <p:sp>
        <p:nvSpPr>
          <p:cNvPr id="346" name="Google Shape;346;g33a64d46821_0_314"/>
          <p:cNvSpPr txBox="1"/>
          <p:nvPr/>
        </p:nvSpPr>
        <p:spPr>
          <a:xfrm>
            <a:off x="852250" y="14946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move trong PlayerTank</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347" name="Google Shape;347;g33a64d46821_0_314"/>
          <p:cNvPicPr preferRelativeResize="0"/>
          <p:nvPr/>
        </p:nvPicPr>
        <p:blipFill>
          <a:blip r:embed="rId3">
            <a:alphaModFix/>
          </a:blip>
          <a:stretch>
            <a:fillRect/>
          </a:stretch>
        </p:blipFill>
        <p:spPr>
          <a:xfrm>
            <a:off x="1724037" y="1904975"/>
            <a:ext cx="6065831" cy="3073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33a64d46821_0_3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353" name="Google Shape;353;g33a64d46821_0_301"/>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354" name="Google Shape;354;g33a64d46821_0_3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55" name="Google Shape;355;g33a64d46821_0_301"/>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33a64d46821_0_301"/>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57" name="Google Shape;357;g33a64d46821_0_301"/>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2.2</a:t>
            </a:r>
            <a:r>
              <a:rPr lang="en-US" sz="1700">
                <a:latin typeface="Times New Roman"/>
                <a:ea typeface="Times New Roman"/>
                <a:cs typeface="Times New Roman"/>
                <a:sym typeface="Times New Roman"/>
              </a:rPr>
              <a:t>: Xây dựng Xe tăng của người chơi (PlayerTank)</a:t>
            </a:r>
            <a:endParaRPr sz="1700">
              <a:latin typeface="Times New Roman"/>
              <a:ea typeface="Times New Roman"/>
              <a:cs typeface="Times New Roman"/>
              <a:sym typeface="Times New Roman"/>
            </a:endParaRPr>
          </a:p>
        </p:txBody>
      </p:sp>
      <p:sp>
        <p:nvSpPr>
          <p:cNvPr id="358" name="Google Shape;358;g33a64d46821_0_301"/>
          <p:cNvSpPr txBox="1"/>
          <p:nvPr/>
        </p:nvSpPr>
        <p:spPr>
          <a:xfrm>
            <a:off x="852250" y="14946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Tiếp theo khai báo biến kiểu</a:t>
            </a:r>
            <a:r>
              <a:rPr lang="en-US" sz="1700">
                <a:latin typeface="Times New Roman"/>
                <a:ea typeface="Times New Roman"/>
                <a:cs typeface="Times New Roman"/>
                <a:sym typeface="Times New Roman"/>
              </a:rPr>
              <a:t> PlayerTank trong Game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Khởi tạo biến player ở trong hàm khởi tạo Game():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359" name="Google Shape;359;g33a64d46821_0_301"/>
          <p:cNvPicPr preferRelativeResize="0"/>
          <p:nvPr/>
        </p:nvPicPr>
        <p:blipFill>
          <a:blip r:embed="rId3">
            <a:alphaModFix/>
          </a:blip>
          <a:stretch>
            <a:fillRect/>
          </a:stretch>
        </p:blipFill>
        <p:spPr>
          <a:xfrm>
            <a:off x="3233650" y="1903922"/>
            <a:ext cx="2676700" cy="1359500"/>
          </a:xfrm>
          <a:prstGeom prst="rect">
            <a:avLst/>
          </a:prstGeom>
          <a:noFill/>
          <a:ln>
            <a:noFill/>
          </a:ln>
        </p:spPr>
      </p:pic>
      <p:sp>
        <p:nvSpPr>
          <p:cNvPr id="360" name="Google Shape;360;g33a64d46821_0_301"/>
          <p:cNvSpPr/>
          <p:nvPr/>
        </p:nvSpPr>
        <p:spPr>
          <a:xfrm>
            <a:off x="5640900" y="3044875"/>
            <a:ext cx="1518600" cy="1248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361" name="Google Shape;361;g33a64d46821_0_301"/>
          <p:cNvPicPr preferRelativeResize="0"/>
          <p:nvPr/>
        </p:nvPicPr>
        <p:blipFill>
          <a:blip r:embed="rId4">
            <a:alphaModFix/>
          </a:blip>
          <a:stretch>
            <a:fillRect/>
          </a:stretch>
        </p:blipFill>
        <p:spPr>
          <a:xfrm>
            <a:off x="1021325" y="3694876"/>
            <a:ext cx="7784926" cy="777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33a64d46821_0_3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367" name="Google Shape;367;g33a64d46821_0_325"/>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368" name="Google Shape;368;g33a64d46821_0_3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69" name="Google Shape;369;g33a64d46821_0_325"/>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33a64d46821_0_325"/>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71" name="Google Shape;371;g33a64d46821_0_325"/>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2.2</a:t>
            </a:r>
            <a:r>
              <a:rPr lang="en-US" sz="1700">
                <a:latin typeface="Times New Roman"/>
                <a:ea typeface="Times New Roman"/>
                <a:cs typeface="Times New Roman"/>
                <a:sym typeface="Times New Roman"/>
              </a:rPr>
              <a:t>: Xây dựng Xe tăng của người chơi (PlayerTank)</a:t>
            </a:r>
            <a:endParaRPr sz="1700">
              <a:latin typeface="Times New Roman"/>
              <a:ea typeface="Times New Roman"/>
              <a:cs typeface="Times New Roman"/>
              <a:sym typeface="Times New Roman"/>
            </a:endParaRPr>
          </a:p>
        </p:txBody>
      </p:sp>
      <p:sp>
        <p:nvSpPr>
          <p:cNvPr id="372" name="Google Shape;372;g33a64d46821_0_325"/>
          <p:cNvSpPr txBox="1"/>
          <p:nvPr/>
        </p:nvSpPr>
        <p:spPr>
          <a:xfrm>
            <a:off x="852250" y="14946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Định nghĩa hàm handleEvents() trong class Game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373" name="Google Shape;373;g33a64d46821_0_325"/>
          <p:cNvPicPr preferRelativeResize="0"/>
          <p:nvPr/>
        </p:nvPicPr>
        <p:blipFill>
          <a:blip r:embed="rId3">
            <a:alphaModFix/>
          </a:blip>
          <a:stretch>
            <a:fillRect/>
          </a:stretch>
        </p:blipFill>
        <p:spPr>
          <a:xfrm>
            <a:off x="1491349" y="1942100"/>
            <a:ext cx="6161325" cy="2694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33a64d46821_0_3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379" name="Google Shape;379;g33a64d46821_0_341"/>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380" name="Google Shape;380;g33a64d46821_0_3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81" name="Google Shape;381;g33a64d46821_0_341"/>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33a64d46821_0_341"/>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83" name="Google Shape;383;g33a64d46821_0_341"/>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2.2</a:t>
            </a:r>
            <a:r>
              <a:rPr lang="en-US" sz="1700">
                <a:latin typeface="Times New Roman"/>
                <a:ea typeface="Times New Roman"/>
                <a:cs typeface="Times New Roman"/>
                <a:sym typeface="Times New Roman"/>
              </a:rPr>
              <a:t>: Xây dựng Xe tăng của người chơi (PlayerTank)</a:t>
            </a:r>
            <a:endParaRPr sz="1700">
              <a:latin typeface="Times New Roman"/>
              <a:ea typeface="Times New Roman"/>
              <a:cs typeface="Times New Roman"/>
              <a:sym typeface="Times New Roman"/>
            </a:endParaRPr>
          </a:p>
        </p:txBody>
      </p:sp>
      <p:sp>
        <p:nvSpPr>
          <p:cNvPr id="384" name="Google Shape;384;g33a64d46821_0_341"/>
          <p:cNvSpPr txBox="1"/>
          <p:nvPr/>
        </p:nvSpPr>
        <p:spPr>
          <a:xfrm>
            <a:off x="852250" y="14946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Sau đó gọi</a:t>
            </a:r>
            <a:r>
              <a:rPr lang="en-US" sz="1700">
                <a:latin typeface="Times New Roman"/>
                <a:ea typeface="Times New Roman"/>
                <a:cs typeface="Times New Roman"/>
                <a:sym typeface="Times New Roman"/>
              </a:rPr>
              <a:t> hàm handleEvents() trong hàm run của Game</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385" name="Google Shape;385;g33a64d46821_0_341"/>
          <p:cNvPicPr preferRelativeResize="0"/>
          <p:nvPr/>
        </p:nvPicPr>
        <p:blipFill>
          <a:blip r:embed="rId3">
            <a:alphaModFix/>
          </a:blip>
          <a:stretch>
            <a:fillRect/>
          </a:stretch>
        </p:blipFill>
        <p:spPr>
          <a:xfrm>
            <a:off x="2656238" y="1935373"/>
            <a:ext cx="2774275" cy="1586500"/>
          </a:xfrm>
          <a:prstGeom prst="rect">
            <a:avLst/>
          </a:prstGeom>
          <a:noFill/>
          <a:ln>
            <a:noFill/>
          </a:ln>
        </p:spPr>
      </p:pic>
      <p:sp>
        <p:nvSpPr>
          <p:cNvPr id="386" name="Google Shape;386;g33a64d46821_0_341"/>
          <p:cNvSpPr/>
          <p:nvPr/>
        </p:nvSpPr>
        <p:spPr>
          <a:xfrm>
            <a:off x="5465175" y="2470350"/>
            <a:ext cx="1249200" cy="1014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33a64d46821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1. GitHub và GitHub Desktop</a:t>
            </a:r>
            <a:endParaRPr b="1" sz="2420">
              <a:solidFill>
                <a:schemeClr val="accent1"/>
              </a:solidFill>
              <a:latin typeface="Times New Roman"/>
              <a:ea typeface="Times New Roman"/>
              <a:cs typeface="Times New Roman"/>
              <a:sym typeface="Times New Roman"/>
            </a:endParaRPr>
          </a:p>
        </p:txBody>
      </p:sp>
      <p:sp>
        <p:nvSpPr>
          <p:cNvPr id="72" name="Google Shape;72;g33a64d46821_0_1"/>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700"/>
              <a:t>Tạo repository cho bài tập lớn</a:t>
            </a:r>
            <a:endParaRPr b="1" sz="1700"/>
          </a:p>
          <a:p>
            <a:pPr indent="0" lvl="0" marL="0" rtl="0" algn="l">
              <a:lnSpc>
                <a:spcPct val="115000"/>
              </a:lnSpc>
              <a:spcBef>
                <a:spcPts val="1200"/>
              </a:spcBef>
              <a:spcAft>
                <a:spcPts val="0"/>
              </a:spcAft>
              <a:buNone/>
            </a:pPr>
            <a:r>
              <a:rPr b="1" lang="en-US" sz="1700"/>
              <a:t>Bước 1</a:t>
            </a:r>
            <a:r>
              <a:rPr lang="en-US" sz="1700"/>
              <a:t>: Chuẩn bị project bài tập lớn theo hướng dẫn buổi trước.</a:t>
            </a:r>
            <a:endParaRPr sz="1700"/>
          </a:p>
          <a:p>
            <a:pPr indent="0" lvl="0" marL="0" rtl="0" algn="l">
              <a:lnSpc>
                <a:spcPct val="115000"/>
              </a:lnSpc>
              <a:spcBef>
                <a:spcPts val="1200"/>
              </a:spcBef>
              <a:spcAft>
                <a:spcPts val="0"/>
              </a:spcAft>
              <a:buNone/>
            </a:pPr>
            <a:r>
              <a:rPr b="1" lang="en-US" sz="1700"/>
              <a:t>Bước 2</a:t>
            </a:r>
            <a:r>
              <a:rPr lang="en-US" sz="1700"/>
              <a:t>: Mở GitHub Desktop. Chọn </a:t>
            </a:r>
            <a:r>
              <a:rPr b="1" lang="en-US" sz="1700"/>
              <a:t>File | Add local repository …</a:t>
            </a:r>
            <a:r>
              <a:rPr lang="en-US" sz="1700"/>
              <a:t> Sau đó chọn lấy thư mục game project của mình. Bấm </a:t>
            </a:r>
            <a:r>
              <a:rPr b="1" lang="en-US" sz="1700"/>
              <a:t>Add repository</a:t>
            </a:r>
            <a:r>
              <a:rPr lang="en-US" sz="1700"/>
              <a:t> một lần thì ta sẽ thấy cảnh báo với dòng </a:t>
            </a:r>
            <a:r>
              <a:rPr b="1" lang="en-US" sz="1700" u="sng"/>
              <a:t>create a repository. </a:t>
            </a:r>
            <a:r>
              <a:rPr lang="en-US" sz="1700"/>
              <a:t>Chọn </a:t>
            </a:r>
            <a:r>
              <a:rPr b="1" lang="en-US" sz="1700" u="sng"/>
              <a:t>create a repository</a:t>
            </a:r>
            <a:endParaRPr sz="1700"/>
          </a:p>
          <a:p>
            <a:pPr indent="0" lvl="0" marL="0" rtl="0" algn="just">
              <a:lnSpc>
                <a:spcPct val="115000"/>
              </a:lnSpc>
              <a:spcBef>
                <a:spcPts val="1200"/>
              </a:spcBef>
              <a:spcAft>
                <a:spcPts val="0"/>
              </a:spcAft>
              <a:buSzPts val="1800"/>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73" name="Google Shape;73;g33a64d46821_0_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74" name="Google Shape;74;g33a64d46821_0_1"/>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33a64d46821_0_1"/>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76" name="Google Shape;76;g33a64d46821_0_1"/>
          <p:cNvPicPr preferRelativeResize="0"/>
          <p:nvPr/>
        </p:nvPicPr>
        <p:blipFill>
          <a:blip r:embed="rId3">
            <a:alphaModFix/>
          </a:blip>
          <a:stretch>
            <a:fillRect/>
          </a:stretch>
        </p:blipFill>
        <p:spPr>
          <a:xfrm>
            <a:off x="3027800" y="3039800"/>
            <a:ext cx="2764187" cy="1623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33a64d46821_0_3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392" name="Google Shape;392;g33a64d46821_0_355"/>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393" name="Google Shape;393;g33a64d46821_0_3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94" name="Google Shape;394;g33a64d46821_0_355"/>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33a64d46821_0_355"/>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96" name="Google Shape;396;g33a64d46821_0_355"/>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2.2</a:t>
            </a:r>
            <a:r>
              <a:rPr lang="en-US" sz="1700">
                <a:latin typeface="Times New Roman"/>
                <a:ea typeface="Times New Roman"/>
                <a:cs typeface="Times New Roman"/>
                <a:sym typeface="Times New Roman"/>
              </a:rPr>
              <a:t>: Xây dựng Xe tăng của người chơi (PlayerTank)</a:t>
            </a:r>
            <a:endParaRPr sz="1700">
              <a:latin typeface="Times New Roman"/>
              <a:ea typeface="Times New Roman"/>
              <a:cs typeface="Times New Roman"/>
              <a:sym typeface="Times New Roman"/>
            </a:endParaRPr>
          </a:p>
        </p:txBody>
      </p:sp>
      <p:sp>
        <p:nvSpPr>
          <p:cNvPr id="397" name="Google Shape;397;g33a64d46821_0_355"/>
          <p:cNvSpPr txBox="1"/>
          <p:nvPr/>
        </p:nvSpPr>
        <p:spPr>
          <a:xfrm>
            <a:off x="852250" y="1494625"/>
            <a:ext cx="7700400" cy="3086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Cuối cùng sửa hàm render của Game để vẽ thêm xe của người chơi</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pic>
        <p:nvPicPr>
          <p:cNvPr id="398" name="Google Shape;398;g33a64d46821_0_355"/>
          <p:cNvPicPr preferRelativeResize="0"/>
          <p:nvPr/>
        </p:nvPicPr>
        <p:blipFill>
          <a:blip r:embed="rId3">
            <a:alphaModFix/>
          </a:blip>
          <a:stretch>
            <a:fillRect/>
          </a:stretch>
        </p:blipFill>
        <p:spPr>
          <a:xfrm>
            <a:off x="1655175" y="1940752"/>
            <a:ext cx="6354499" cy="2991950"/>
          </a:xfrm>
          <a:prstGeom prst="rect">
            <a:avLst/>
          </a:prstGeom>
          <a:noFill/>
          <a:ln>
            <a:noFill/>
          </a:ln>
        </p:spPr>
      </p:pic>
      <p:sp>
        <p:nvSpPr>
          <p:cNvPr id="399" name="Google Shape;399;g33a64d46821_0_355"/>
          <p:cNvSpPr/>
          <p:nvPr/>
        </p:nvSpPr>
        <p:spPr>
          <a:xfrm>
            <a:off x="4384625" y="4331438"/>
            <a:ext cx="1249200" cy="1014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33a64d46821_0_2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405" name="Google Shape;405;g33a64d46821_0_201"/>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406" name="Google Shape;406;g33a64d46821_0_2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407" name="Google Shape;407;g33a64d46821_0_201"/>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33a64d46821_0_201"/>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409" name="Google Shape;409;g33a64d46821_0_201"/>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2.3</a:t>
            </a:r>
            <a:r>
              <a:rPr lang="en-US" sz="1700">
                <a:latin typeface="Times New Roman"/>
                <a:ea typeface="Times New Roman"/>
                <a:cs typeface="Times New Roman"/>
                <a:sym typeface="Times New Roman"/>
              </a:rPr>
              <a:t>: Xây dựng Đạn (Bullet)</a:t>
            </a:r>
            <a:endParaRPr sz="1700">
              <a:latin typeface="Times New Roman"/>
              <a:ea typeface="Times New Roman"/>
              <a:cs typeface="Times New Roman"/>
              <a:sym typeface="Times New Roman"/>
            </a:endParaRPr>
          </a:p>
        </p:txBody>
      </p:sp>
      <p:sp>
        <p:nvSpPr>
          <p:cNvPr id="410" name="Google Shape;410;g33a64d46821_0_201"/>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3a64d46821_0_2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416" name="Google Shape;416;g33a64d46821_0_211"/>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417" name="Google Shape;417;g33a64d46821_0_2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418" name="Google Shape;418;g33a64d46821_0_211"/>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33a64d46821_0_211"/>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420" name="Google Shape;420;g33a64d46821_0_211"/>
          <p:cNvSpPr txBox="1"/>
          <p:nvPr/>
        </p:nvSpPr>
        <p:spPr>
          <a:xfrm>
            <a:off x="852250" y="1110800"/>
            <a:ext cx="75657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Bước 2.4</a:t>
            </a:r>
            <a:r>
              <a:rPr lang="en-US" sz="1700">
                <a:latin typeface="Times New Roman"/>
                <a:ea typeface="Times New Roman"/>
                <a:cs typeface="Times New Roman"/>
                <a:sym typeface="Times New Roman"/>
              </a:rPr>
              <a:t>: Xây dựng Xe tăng địch (EnemyTank)</a:t>
            </a:r>
            <a:endParaRPr sz="1700">
              <a:latin typeface="Times New Roman"/>
              <a:ea typeface="Times New Roman"/>
              <a:cs typeface="Times New Roman"/>
              <a:sym typeface="Times New Roman"/>
            </a:endParaRPr>
          </a:p>
        </p:txBody>
      </p:sp>
      <p:sp>
        <p:nvSpPr>
          <p:cNvPr id="421" name="Google Shape;421;g33a64d46821_0_211"/>
          <p:cNvSpPr txBox="1"/>
          <p:nvPr/>
        </p:nvSpPr>
        <p:spPr>
          <a:xfrm>
            <a:off x="852250" y="1577125"/>
            <a:ext cx="7700400" cy="3086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33a64d46821_0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1. GitHub và GitHub Desktop</a:t>
            </a:r>
            <a:endParaRPr b="1" sz="2420">
              <a:solidFill>
                <a:schemeClr val="accent1"/>
              </a:solidFill>
              <a:latin typeface="Times New Roman"/>
              <a:ea typeface="Times New Roman"/>
              <a:cs typeface="Times New Roman"/>
              <a:sym typeface="Times New Roman"/>
            </a:endParaRPr>
          </a:p>
        </p:txBody>
      </p:sp>
      <p:sp>
        <p:nvSpPr>
          <p:cNvPr id="82" name="Google Shape;82;g33a64d46821_0_10"/>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700"/>
              <a:t>Tạo repository cho bài tập lớn</a:t>
            </a:r>
            <a:endParaRPr b="1" sz="1700"/>
          </a:p>
          <a:p>
            <a:pPr indent="0" lvl="0" marL="0" rtl="0" algn="l">
              <a:lnSpc>
                <a:spcPct val="115000"/>
              </a:lnSpc>
              <a:spcBef>
                <a:spcPts val="1200"/>
              </a:spcBef>
              <a:spcAft>
                <a:spcPts val="0"/>
              </a:spcAft>
              <a:buNone/>
            </a:pPr>
            <a:r>
              <a:rPr b="1" lang="en-US" sz="1700"/>
              <a:t>Bước 3</a:t>
            </a:r>
            <a:r>
              <a:rPr lang="en-US" sz="1700"/>
              <a:t>: Ta sẽ thấy một form repository. Điền thông tin: </a:t>
            </a:r>
            <a:r>
              <a:rPr i="1" lang="en-US" sz="1700"/>
              <a:t>Name </a:t>
            </a:r>
            <a:r>
              <a:rPr lang="en-US" sz="1700"/>
              <a:t>là tên của repository, </a:t>
            </a:r>
            <a:r>
              <a:rPr i="1" lang="en-US" sz="1700"/>
              <a:t>Description </a:t>
            </a:r>
            <a:r>
              <a:rPr lang="en-US" sz="1700"/>
              <a:t>là mô tả về repository (không bắt buộc). </a:t>
            </a:r>
            <a:r>
              <a:rPr i="1" lang="en-US" sz="1700"/>
              <a:t>Local path</a:t>
            </a:r>
            <a:r>
              <a:rPr lang="en-US" sz="1700"/>
              <a:t> là đường dẫn tới thư mục đã chọn và không được sửa. Tích vào ô README để có file Readme sau này tiện cho việc mô tả project (mã sinh viên, tên, lớp, chủ đề bài tập). Chọn </a:t>
            </a:r>
            <a:r>
              <a:rPr i="1" lang="en-US" sz="1700"/>
              <a:t>Git ignore</a:t>
            </a:r>
            <a:r>
              <a:rPr lang="en-US" sz="1700"/>
              <a:t> C++.</a:t>
            </a:r>
            <a:endParaRPr sz="1700"/>
          </a:p>
          <a:p>
            <a:pPr indent="0" lvl="0" marL="0" rtl="0" algn="l">
              <a:lnSpc>
                <a:spcPct val="115000"/>
              </a:lnSpc>
              <a:spcBef>
                <a:spcPts val="1200"/>
              </a:spcBef>
              <a:spcAft>
                <a:spcPts val="0"/>
              </a:spcAft>
              <a:buNone/>
            </a:pPr>
            <a:r>
              <a:rPr b="1" lang="en-US" sz="1700"/>
              <a:t>Bước 4</a:t>
            </a:r>
            <a:r>
              <a:rPr lang="en-US" sz="1700"/>
              <a:t>: Bấm Create repository. Nhìn góc bên trái ta sẽ thấy, chọn </a:t>
            </a:r>
            <a:r>
              <a:rPr b="1" lang="en-US" sz="1700"/>
              <a:t>publish repository, </a:t>
            </a:r>
            <a:r>
              <a:rPr lang="en-US" sz="1700"/>
              <a:t>điền thông tin như hình bên phải, chọn </a:t>
            </a:r>
            <a:r>
              <a:rPr b="1" lang="en-US" sz="1700"/>
              <a:t>Publish</a:t>
            </a:r>
            <a:r>
              <a:rPr lang="en-US" sz="1700"/>
              <a:t>.</a:t>
            </a:r>
            <a:endParaRPr sz="1700"/>
          </a:p>
          <a:p>
            <a:pPr indent="0" lvl="0" marL="0" rtl="0" algn="just">
              <a:lnSpc>
                <a:spcPct val="115000"/>
              </a:lnSpc>
              <a:spcBef>
                <a:spcPts val="1200"/>
              </a:spcBef>
              <a:spcAft>
                <a:spcPts val="0"/>
              </a:spcAft>
              <a:buSzPts val="1800"/>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83" name="Google Shape;83;g33a64d46821_0_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84" name="Google Shape;84;g33a64d46821_0_10"/>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33a64d46821_0_10"/>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86" name="Google Shape;86;g33a64d46821_0_10"/>
          <p:cNvPicPr preferRelativeResize="0"/>
          <p:nvPr/>
        </p:nvPicPr>
        <p:blipFill>
          <a:blip r:embed="rId3">
            <a:alphaModFix/>
          </a:blip>
          <a:stretch>
            <a:fillRect/>
          </a:stretch>
        </p:blipFill>
        <p:spPr>
          <a:xfrm>
            <a:off x="648100" y="3692250"/>
            <a:ext cx="4822475" cy="1116900"/>
          </a:xfrm>
          <a:prstGeom prst="rect">
            <a:avLst/>
          </a:prstGeom>
          <a:noFill/>
          <a:ln>
            <a:noFill/>
          </a:ln>
        </p:spPr>
      </p:pic>
      <p:pic>
        <p:nvPicPr>
          <p:cNvPr id="87" name="Google Shape;87;g33a64d46821_0_10"/>
          <p:cNvPicPr preferRelativeResize="0"/>
          <p:nvPr/>
        </p:nvPicPr>
        <p:blipFill>
          <a:blip r:embed="rId4">
            <a:alphaModFix/>
          </a:blip>
          <a:stretch>
            <a:fillRect/>
          </a:stretch>
        </p:blipFill>
        <p:spPr>
          <a:xfrm>
            <a:off x="6100424" y="3339924"/>
            <a:ext cx="2329525" cy="159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3a64d46821_0_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1. GitHub và GitHub Desktop</a:t>
            </a:r>
            <a:endParaRPr b="1" sz="2420">
              <a:solidFill>
                <a:schemeClr val="accent1"/>
              </a:solidFill>
              <a:latin typeface="Times New Roman"/>
              <a:ea typeface="Times New Roman"/>
              <a:cs typeface="Times New Roman"/>
              <a:sym typeface="Times New Roman"/>
            </a:endParaRPr>
          </a:p>
        </p:txBody>
      </p:sp>
      <p:sp>
        <p:nvSpPr>
          <p:cNvPr id="93" name="Google Shape;93;g33a64d46821_0_22"/>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700"/>
              <a:t>Tạo repository cho bài tập lớn</a:t>
            </a:r>
            <a:endParaRPr b="1" sz="1700"/>
          </a:p>
          <a:p>
            <a:pPr indent="0" lvl="0" marL="0" rtl="0" algn="l">
              <a:lnSpc>
                <a:spcPct val="115000"/>
              </a:lnSpc>
              <a:spcBef>
                <a:spcPts val="1200"/>
              </a:spcBef>
              <a:spcAft>
                <a:spcPts val="0"/>
              </a:spcAft>
              <a:buNone/>
            </a:pPr>
            <a:r>
              <a:rPr lang="en-US" sz="1700"/>
              <a:t>Vào tài khoản GitHub, vào phần </a:t>
            </a:r>
            <a:r>
              <a:rPr b="1" lang="en-US" sz="1700"/>
              <a:t>Repositories</a:t>
            </a:r>
            <a:r>
              <a:rPr lang="en-US" sz="1700"/>
              <a:t>, ta sẽ thấy Repository vừa tạo.</a:t>
            </a:r>
            <a:endParaRPr sz="1700"/>
          </a:p>
          <a:p>
            <a:pPr indent="0" lvl="0" marL="0" rtl="0" algn="just">
              <a:lnSpc>
                <a:spcPct val="115000"/>
              </a:lnSpc>
              <a:spcBef>
                <a:spcPts val="1200"/>
              </a:spcBef>
              <a:spcAft>
                <a:spcPts val="0"/>
              </a:spcAft>
              <a:buSzPts val="1800"/>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94" name="Google Shape;94;g33a64d46821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95" name="Google Shape;95;g33a64d46821_0_22"/>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33a64d46821_0_22"/>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97" name="Google Shape;97;g33a64d46821_0_22"/>
          <p:cNvPicPr preferRelativeResize="0"/>
          <p:nvPr/>
        </p:nvPicPr>
        <p:blipFill>
          <a:blip r:embed="rId3">
            <a:alphaModFix/>
          </a:blip>
          <a:stretch>
            <a:fillRect/>
          </a:stretch>
        </p:blipFill>
        <p:spPr>
          <a:xfrm>
            <a:off x="1861525" y="1979674"/>
            <a:ext cx="5719976" cy="287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3a64d46821_0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1. GitHub và GitHub Desktop</a:t>
            </a:r>
            <a:endParaRPr b="1" sz="2420">
              <a:solidFill>
                <a:schemeClr val="accent1"/>
              </a:solidFill>
              <a:latin typeface="Times New Roman"/>
              <a:ea typeface="Times New Roman"/>
              <a:cs typeface="Times New Roman"/>
              <a:sym typeface="Times New Roman"/>
            </a:endParaRPr>
          </a:p>
        </p:txBody>
      </p:sp>
      <p:sp>
        <p:nvSpPr>
          <p:cNvPr id="103" name="Google Shape;103;g33a64d46821_0_33"/>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700"/>
              <a:t>Sử dụng GitHub và GitHub Desktop</a:t>
            </a:r>
            <a:endParaRPr b="1" sz="1700"/>
          </a:p>
          <a:p>
            <a:pPr indent="0" lvl="0" marL="0" rtl="0" algn="l">
              <a:lnSpc>
                <a:spcPct val="115000"/>
              </a:lnSpc>
              <a:spcBef>
                <a:spcPts val="1200"/>
              </a:spcBef>
              <a:spcAft>
                <a:spcPts val="0"/>
              </a:spcAft>
              <a:buNone/>
            </a:pPr>
            <a:r>
              <a:rPr lang="en-US" sz="1700"/>
              <a:t>Khi ta thay đổi code trong project, hay thêm/bớt file vào project, cần phải </a:t>
            </a:r>
            <a:r>
              <a:rPr b="1" lang="en-US" sz="1700"/>
              <a:t>commit</a:t>
            </a:r>
            <a:r>
              <a:rPr lang="en-US" sz="1700"/>
              <a:t> trước, sau đó </a:t>
            </a:r>
            <a:r>
              <a:rPr b="1" lang="en-US" sz="1700"/>
              <a:t>push</a:t>
            </a:r>
            <a:r>
              <a:rPr lang="en-US" sz="1700"/>
              <a:t> lên GitHub để lưu những thay đổi mới.</a:t>
            </a:r>
            <a:endParaRPr sz="1700"/>
          </a:p>
          <a:p>
            <a:pPr indent="0" lvl="0" marL="0" rtl="0" algn="l">
              <a:lnSpc>
                <a:spcPct val="115000"/>
              </a:lnSpc>
              <a:spcBef>
                <a:spcPts val="1200"/>
              </a:spcBef>
              <a:spcAft>
                <a:spcPts val="0"/>
              </a:spcAft>
              <a:buNone/>
            </a:pPr>
            <a:r>
              <a:rPr lang="en-US" sz="1700"/>
              <a:t>Ví dụ: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104" name="Google Shape;104;g33a64d46821_0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05" name="Google Shape;105;g33a64d46821_0_33"/>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33a64d46821_0_33"/>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3a64d46821_0_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1.5</a:t>
            </a:r>
            <a:r>
              <a:rPr b="1" lang="en-US" sz="2420">
                <a:solidFill>
                  <a:schemeClr val="accent1"/>
                </a:solidFill>
                <a:latin typeface="Times New Roman"/>
                <a:ea typeface="Times New Roman"/>
                <a:cs typeface="Times New Roman"/>
                <a:sym typeface="Times New Roman"/>
              </a:rPr>
              <a:t>. Sử dụng file header (Tự học)</a:t>
            </a:r>
            <a:endParaRPr b="1" sz="2420">
              <a:solidFill>
                <a:schemeClr val="accent1"/>
              </a:solidFill>
              <a:latin typeface="Times New Roman"/>
              <a:ea typeface="Times New Roman"/>
              <a:cs typeface="Times New Roman"/>
              <a:sym typeface="Times New Roman"/>
            </a:endParaRPr>
          </a:p>
        </p:txBody>
      </p:sp>
      <p:sp>
        <p:nvSpPr>
          <p:cNvPr id="112" name="Google Shape;112;g33a64d46821_0_43"/>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700"/>
              <a:t>File Header: </a:t>
            </a:r>
            <a:r>
              <a:rPr lang="en-US" sz="1700"/>
              <a:t>là file có đuôi “.h”, Trong file header chứa các định nghĩa biến kiểu hằng số, các kiểu dữ liệu (class), các khai báo hàm và cài đặt một số hàm đơn giản. Về cơ bản, có thể coi file header là thư viện do mình định nghĩa. Cho nên nếu muốn sử dụng, ta phải </a:t>
            </a:r>
            <a:r>
              <a:rPr i="1" lang="en-US" sz="1700"/>
              <a:t>include.</a:t>
            </a:r>
            <a:endParaRPr i="1" sz="1700"/>
          </a:p>
          <a:p>
            <a:pPr indent="0" lvl="0" marL="0" rtl="0" algn="l">
              <a:lnSpc>
                <a:spcPct val="115000"/>
              </a:lnSpc>
              <a:spcBef>
                <a:spcPts val="1200"/>
              </a:spcBef>
              <a:spcAft>
                <a:spcPts val="0"/>
              </a:spcAft>
              <a:buNone/>
            </a:pPr>
            <a:r>
              <a:rPr lang="en-US" sz="1700"/>
              <a:t>Một số tutorial làm game ở trên mạng sẽ dạy tách chương trình thành các file header. Đừng quá lo lắng nếu bạn không hiểu gì. Lên mạng xem giải thích và hướng dẫn về file header là hiểu.</a:t>
            </a:r>
            <a:endParaRPr sz="1700"/>
          </a:p>
          <a:p>
            <a:pPr indent="0" lvl="0" marL="0" rtl="0" algn="l">
              <a:lnSpc>
                <a:spcPct val="115000"/>
              </a:lnSpc>
              <a:spcBef>
                <a:spcPts val="1200"/>
              </a:spcBef>
              <a:spcAft>
                <a:spcPts val="0"/>
              </a:spcAft>
              <a:buNone/>
            </a:pPr>
            <a:r>
              <a:rPr lang="en-US" sz="1700"/>
              <a:t>Phần này tự học. </a:t>
            </a:r>
            <a:r>
              <a:rPr b="1" lang="en-US" sz="1700"/>
              <a:t>Có khả năng cuối kì sẽ hỏi đến</a:t>
            </a:r>
            <a:r>
              <a:rPr lang="en-US" sz="1700"/>
              <a:t>.</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113" name="Google Shape;113;g33a64d46821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14" name="Google Shape;114;g33a64d46821_0_43"/>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33a64d46821_0_43"/>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3a64d46821_0_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a:t>
            </a:r>
            <a:r>
              <a:rPr b="1" lang="en-US" sz="2420">
                <a:solidFill>
                  <a:schemeClr val="accent1"/>
                </a:solidFill>
                <a:latin typeface="Times New Roman"/>
                <a:ea typeface="Times New Roman"/>
                <a:cs typeface="Times New Roman"/>
                <a:sym typeface="Times New Roman"/>
              </a:rPr>
              <a:t>.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121" name="Google Shape;121;g33a64d46821_0_51"/>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122" name="Google Shape;122;g33a64d46821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23" name="Google Shape;123;g33a64d46821_0_51"/>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33a64d46821_0_51"/>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125" name="Google Shape;125;g33a64d46821_0_51"/>
          <p:cNvPicPr preferRelativeResize="0"/>
          <p:nvPr/>
        </p:nvPicPr>
        <p:blipFill>
          <a:blip r:embed="rId3">
            <a:alphaModFix/>
          </a:blip>
          <a:stretch>
            <a:fillRect/>
          </a:stretch>
        </p:blipFill>
        <p:spPr>
          <a:xfrm>
            <a:off x="4631800" y="1294100"/>
            <a:ext cx="3920775" cy="3430675"/>
          </a:xfrm>
          <a:prstGeom prst="rect">
            <a:avLst/>
          </a:prstGeom>
          <a:noFill/>
          <a:ln>
            <a:noFill/>
          </a:ln>
        </p:spPr>
      </p:pic>
      <p:sp>
        <p:nvSpPr>
          <p:cNvPr id="126" name="Google Shape;126;g33a64d46821_0_51"/>
          <p:cNvSpPr txBox="1"/>
          <p:nvPr/>
        </p:nvSpPr>
        <p:spPr>
          <a:xfrm>
            <a:off x="874700" y="1450350"/>
            <a:ext cx="3528600" cy="19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Giới thiệu</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Battle City ra đời năm 1985.</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Nội dung: điều khiển xe tăng và bắn hết các xe địch.</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3a64d46821_0_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US" sz="2420">
                <a:solidFill>
                  <a:schemeClr val="accent1"/>
                </a:solidFill>
                <a:latin typeface="Times New Roman"/>
                <a:ea typeface="Times New Roman"/>
                <a:cs typeface="Times New Roman"/>
                <a:sym typeface="Times New Roman"/>
              </a:rPr>
              <a:t>2. Hướng dẫn làm game Battle City (ở mức cơ bản)</a:t>
            </a:r>
            <a:endParaRPr b="1" sz="2420">
              <a:solidFill>
                <a:schemeClr val="accent1"/>
              </a:solidFill>
              <a:latin typeface="Times New Roman"/>
              <a:ea typeface="Times New Roman"/>
              <a:cs typeface="Times New Roman"/>
              <a:sym typeface="Times New Roman"/>
            </a:endParaRPr>
          </a:p>
        </p:txBody>
      </p:sp>
      <p:sp>
        <p:nvSpPr>
          <p:cNvPr id="132" name="Google Shape;132;g33a64d46821_0_62"/>
          <p:cNvSpPr txBox="1"/>
          <p:nvPr>
            <p:ph idx="1" type="body"/>
          </p:nvPr>
        </p:nvSpPr>
        <p:spPr>
          <a:xfrm>
            <a:off x="681600" y="1073425"/>
            <a:ext cx="8150700" cy="35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700"/>
          </a:p>
          <a:p>
            <a:pPr indent="0" lvl="0" marL="457200" rtl="0" algn="just">
              <a:lnSpc>
                <a:spcPct val="115000"/>
              </a:lnSpc>
              <a:spcBef>
                <a:spcPts val="0"/>
              </a:spcBef>
              <a:spcAft>
                <a:spcPts val="0"/>
              </a:spcAft>
              <a:buSzPts val="1800"/>
              <a:buNone/>
            </a:pPr>
            <a:r>
              <a:t/>
            </a:r>
            <a:endParaRPr sz="1700"/>
          </a:p>
          <a:p>
            <a:pPr indent="0" lvl="0" marL="0" rtl="0" algn="just">
              <a:lnSpc>
                <a:spcPct val="115000"/>
              </a:lnSpc>
              <a:spcBef>
                <a:spcPts val="0"/>
              </a:spcBef>
              <a:spcAft>
                <a:spcPts val="0"/>
              </a:spcAft>
              <a:buSzPts val="1800"/>
              <a:buNone/>
            </a:pPr>
            <a:r>
              <a:t/>
            </a:r>
            <a:endParaRPr sz="1000"/>
          </a:p>
        </p:txBody>
      </p:sp>
      <p:sp>
        <p:nvSpPr>
          <p:cNvPr id="133" name="Google Shape;133;g33a64d46821_0_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34" name="Google Shape;134;g33a64d46821_0_62"/>
          <p:cNvSpPr txBox="1"/>
          <p:nvPr/>
        </p:nvSpPr>
        <p:spPr>
          <a:xfrm>
            <a:off x="1021318" y="4636414"/>
            <a:ext cx="60441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15151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33a64d46821_0_62"/>
          <p:cNvSpPr txBox="1"/>
          <p:nvPr/>
        </p:nvSpPr>
        <p:spPr>
          <a:xfrm>
            <a:off x="948150" y="4149625"/>
            <a:ext cx="7247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136" name="Google Shape;136;g33a64d46821_0_62"/>
          <p:cNvPicPr preferRelativeResize="0"/>
          <p:nvPr/>
        </p:nvPicPr>
        <p:blipFill>
          <a:blip r:embed="rId3">
            <a:alphaModFix/>
          </a:blip>
          <a:stretch>
            <a:fillRect/>
          </a:stretch>
        </p:blipFill>
        <p:spPr>
          <a:xfrm>
            <a:off x="4631800" y="1294100"/>
            <a:ext cx="3920775" cy="3430675"/>
          </a:xfrm>
          <a:prstGeom prst="rect">
            <a:avLst/>
          </a:prstGeom>
          <a:noFill/>
          <a:ln>
            <a:noFill/>
          </a:ln>
        </p:spPr>
      </p:pic>
      <p:sp>
        <p:nvSpPr>
          <p:cNvPr id="137" name="Google Shape;137;g33a64d46821_0_62"/>
          <p:cNvSpPr txBox="1"/>
          <p:nvPr/>
        </p:nvSpPr>
        <p:spPr>
          <a:xfrm>
            <a:off x="837300" y="1140700"/>
            <a:ext cx="3528600" cy="30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Times New Roman"/>
                <a:ea typeface="Times New Roman"/>
                <a:cs typeface="Times New Roman"/>
                <a:sym typeface="Times New Roman"/>
              </a:rPr>
              <a:t>Phân tích xem game này cần có gì</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Bản đồ (map): </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Vùng biên.</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Vùng di chuyển được.</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Tường gạch</a:t>
            </a:r>
            <a:r>
              <a:rPr lang="en-US" sz="1700">
                <a:latin typeface="Times New Roman"/>
                <a:ea typeface="Times New Roman"/>
                <a:cs typeface="Times New Roman"/>
                <a:sym typeface="Times New Roman"/>
              </a:rPr>
              <a:t> (phá hủy được, không phá hủy được).</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Xe tăng (người chơi):</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Di chuyển được (bằng bàn phím).</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Bắn đạn được.</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Xe tăng (địch):</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Di chuyển được (di chuyển ngẫu nhiên, AI).</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Bắn đạn được.</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phTheor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TRÀ MY</dc:creator>
</cp:coreProperties>
</file>