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9" r:id="rId1"/>
  </p:sldMasterIdLst>
  <p:notesMasterIdLst>
    <p:notesMasterId r:id="rId24"/>
  </p:notesMasterIdLst>
  <p:sldIdLst>
    <p:sldId id="256" r:id="rId2"/>
    <p:sldId id="257" r:id="rId3"/>
    <p:sldId id="258" r:id="rId4"/>
    <p:sldId id="259" r:id="rId5"/>
    <p:sldId id="260" r:id="rId6"/>
    <p:sldId id="261" r:id="rId7"/>
    <p:sldId id="262" r:id="rId8"/>
    <p:sldId id="266" r:id="rId9"/>
    <p:sldId id="263" r:id="rId10"/>
    <p:sldId id="268" r:id="rId11"/>
    <p:sldId id="264" r:id="rId12"/>
    <p:sldId id="269" r:id="rId13"/>
    <p:sldId id="265" r:id="rId14"/>
    <p:sldId id="267" r:id="rId15"/>
    <p:sldId id="270" r:id="rId16"/>
    <p:sldId id="271" r:id="rId17"/>
    <p:sldId id="272" r:id="rId18"/>
    <p:sldId id="273" r:id="rId19"/>
    <p:sldId id="274"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Đinh Khắc Quý" initials="ĐKQ" lastIdx="27" clrIdx="0">
    <p:extLst>
      <p:ext uri="{19B8F6BF-5375-455C-9EA6-DF929625EA0E}">
        <p15:presenceInfo xmlns:p15="http://schemas.microsoft.com/office/powerpoint/2012/main" userId="b6269084c95525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02T13:23:31.421" idx="3">
    <p:pos x="10" y="-252"/>
    <p:text>what is panchromatic image, multispectral image</p:text>
    <p:extLst>
      <p:ext uri="{C676402C-5697-4E1C-873F-D02D1690AC5C}">
        <p15:threadingInfo xmlns:p15="http://schemas.microsoft.com/office/powerpoint/2012/main" timeZoneBias="-420"/>
      </p:ext>
    </p:extLst>
  </p:cm>
  <p:cm authorId="1" dt="2018-11-02T13:26:13.931" idx="4">
    <p:pos x="10" y="-156"/>
    <p:text>why need fusion.</p:text>
    <p:extLst>
      <p:ext uri="{C676402C-5697-4E1C-873F-D02D1690AC5C}">
        <p15:threadingInfo xmlns:p15="http://schemas.microsoft.com/office/powerpoint/2012/main" timeZoneBias="-42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1-04T01:54:53.885" idx="17">
    <p:pos x="96" y="-297"/>
    <p:text>Where M,N is the size of the image, I’ is the fused image,
and I is the original multispectral image</p:text>
    <p:extLst>
      <p:ext uri="{C676402C-5697-4E1C-873F-D02D1690AC5C}">
        <p15:threadingInfo xmlns:p15="http://schemas.microsoft.com/office/powerpoint/2012/main" timeZoneBias="-420"/>
      </p:ext>
    </p:extLst>
  </p:cm>
  <p:cm authorId="1" dt="2018-11-04T01:56:18.034" idx="18">
    <p:pos x="96" y="-201"/>
    <p:text>Higher discrepancy between the fused image band and the
corresponding original multispectral image band indicates that
more color distortion at that band. A smaller discrepancy
between the fused image and the corresponding original
multispectral image is desire</p:text>
    <p:extLst>
      <p:ext uri="{C676402C-5697-4E1C-873F-D02D1690AC5C}">
        <p15:threadingInfo xmlns:p15="http://schemas.microsoft.com/office/powerpoint/2012/main" timeZoneBias="-420">
          <p15:parentCm authorId="1" idx="17"/>
        </p15:threadingInfo>
      </p:ext>
    </p:extLst>
  </p:cm>
  <p:cm authorId="1" dt="2018-11-04T02:13:36.265" idx="20">
    <p:pos x="96" y="-9"/>
    <p:text>where, xi and yi are intensity values of ith pixel in 1 st and 2nd
image respectively.
Also, xm and ym are mean intensity values of 1 st and 2nd image
respectively.</p:text>
    <p:extLst>
      <p:ext uri="{C676402C-5697-4E1C-873F-D02D1690AC5C}">
        <p15:threadingInfo xmlns:p15="http://schemas.microsoft.com/office/powerpoint/2012/main" timeZoneBias="-420">
          <p15:parentCm authorId="1" idx="17"/>
        </p15:threadingInfo>
      </p:ext>
    </p:extLst>
  </p:cm>
  <p:cm authorId="1" dt="2018-11-04T02:35:00.126" idx="22">
    <p:pos x="96" y="87"/>
    <p:text>Need to increase the correlation coefficient</p:text>
    <p:extLst>
      <p:ext uri="{C676402C-5697-4E1C-873F-D02D1690AC5C}">
        <p15:threadingInfo xmlns:p15="http://schemas.microsoft.com/office/powerpoint/2012/main" timeZoneBias="-420">
          <p15:parentCm authorId="1" idx="17"/>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1-04T03:04:07.517" idx="24">
    <p:pos x="202" y="-365"/>
    <p:text>where RMSE is the root mean square error.</p:text>
    <p:extLst>
      <p:ext uri="{C676402C-5697-4E1C-873F-D02D1690AC5C}">
        <p15:threadingInfo xmlns:p15="http://schemas.microsoft.com/office/powerpoint/2012/main" timeZoneBias="-420"/>
      </p:ext>
    </p:extLst>
  </p:cm>
  <p:cm authorId="1" dt="2018-11-04T03:04:28.344" idx="25">
    <p:pos x="202" y="-269"/>
    <p:text>need to decreae RMSE and  increase PSNR</p:text>
    <p:extLst>
      <p:ext uri="{C676402C-5697-4E1C-873F-D02D1690AC5C}">
        <p15:threadingInfo xmlns:p15="http://schemas.microsoft.com/office/powerpoint/2012/main" timeZoneBias="-420">
          <p15:parentCm authorId="1" idx="24"/>
        </p15:threadingInfo>
      </p:ext>
    </p:extLst>
  </p:cm>
  <p:cm authorId="1" dt="2018-11-04T03:21:05.479" idx="26">
    <p:pos x="202" y="-173"/>
    <p:text>Where L  is the grey level of the image, pi is the
probability of pixel grey value to be i . The computed
entropies of fused image are as table6.</p:text>
    <p:extLst>
      <p:ext uri="{C676402C-5697-4E1C-873F-D02D1690AC5C}">
        <p15:threadingInfo xmlns:p15="http://schemas.microsoft.com/office/powerpoint/2012/main" timeZoneBias="-420">
          <p15:parentCm authorId="1" idx="24"/>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11-04T03:25:18.504" idx="27">
    <p:pos x="71" y="-348"/>
    <p:text>From Table 1, we can see that the adaptive fusion
method based on regional feature produce better result with
higher correlation coefficient , higher PSNR and less band
spectral discrepancy . At the same time, the entropy of the
adaptive fusion method based on regional feature is not
obvious different from the other fusion methods.</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02T13:22:41.132" idx="2">
    <p:pos x="-18" y="-262"/>
    <p:text>Describe in detail the researches of those authors.</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1-02T13:22:13.149" idx="1">
    <p:pos x="-25" y="-225"/>
    <p:text>ALOS: which helps disaster monitoring, natural resources surveys and technology development.</p:text>
    <p:extLst>
      <p:ext uri="{C676402C-5697-4E1C-873F-D02D1690AC5C}">
        <p15:threadingInfo xmlns:p15="http://schemas.microsoft.com/office/powerpoint/2012/main" timeZoneBias="-420"/>
      </p:ext>
    </p:extLst>
  </p:cm>
  <p:cm authorId="1" dt="2018-11-02T13:27:49.805" idx="6">
    <p:pos x="-25" y="-129"/>
    <p:text>What is the proposed method.</p:text>
    <p:extLst>
      <p:ext uri="{C676402C-5697-4E1C-873F-D02D1690AC5C}">
        <p15:threadingInfo xmlns:p15="http://schemas.microsoft.com/office/powerpoint/2012/main" timeZoneBias="-420">
          <p15:parentCm authorId="1" idx="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1-02T13:53:36.344" idx="7">
    <p:pos x="-35" y="-227"/>
    <p:text>Explain what is H, I, S</p:text>
    <p:extLst>
      <p:ext uri="{C676402C-5697-4E1C-873F-D02D1690AC5C}">
        <p15:threadingInfo xmlns:p15="http://schemas.microsoft.com/office/powerpoint/2012/main" timeZoneBias="-420"/>
      </p:ext>
    </p:extLst>
  </p:cm>
  <p:cm authorId="1" dt="2018-11-02T14:07:15.408" idx="8">
    <p:pos x="-35" y="-131"/>
    <p:text>Talk in detail what the idea is.</p:text>
    <p:extLst>
      <p:ext uri="{C676402C-5697-4E1C-873F-D02D1690AC5C}">
        <p15:threadingInfo xmlns:p15="http://schemas.microsoft.com/office/powerpoint/2012/main" timeZoneBias="-420">
          <p15:parentCm authorId="1" idx="7"/>
        </p15:threadingInfo>
      </p:ext>
    </p:extLst>
  </p:cm>
  <p:cm authorId="1" dt="2018-11-02T14:19:11.719" idx="10">
    <p:pos x="-35" y="-35"/>
    <p:text>When convert an image from RGB space to HIS space, the intensity component of the origin RGB image (the intensity component image) appears as a panchromatic image.</p:text>
    <p:extLst>
      <p:ext uri="{C676402C-5697-4E1C-873F-D02D1690AC5C}">
        <p15:threadingInfo xmlns:p15="http://schemas.microsoft.com/office/powerpoint/2012/main" timeZoneBias="-420">
          <p15:parentCm authorId="1" idx="7"/>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1-02T14:09:28.405" idx="9">
    <p:pos x="-44" y="-227"/>
    <p:text>From idea to practise meet the old problem: color distortion.</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1-02T14:09:28.405" idx="9">
    <p:pos x="-44" y="-227"/>
    <p:text>From idea to practise meet the old problem: color distortion.</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1-03T19:36:26.505" idx="11">
    <p:pos x="289" y="-201"/>
    <p:text>1. the multispectral image to the panchromatic image.</p:text>
    <p:extLst>
      <p:ext uri="{C676402C-5697-4E1C-873F-D02D1690AC5C}">
        <p15:threadingInfo xmlns:p15="http://schemas.microsoft.com/office/powerpoint/2012/main" timeZoneBias="-420"/>
      </p:ext>
    </p:extLst>
  </p:cm>
  <p:cm authorId="1" dt="2018-11-03T19:43:28.305" idx="12">
    <p:pos x="289" y="-105"/>
    <p:text>3. to obtain the intensity component image.</p:text>
    <p:extLst>
      <p:ext uri="{C676402C-5697-4E1C-873F-D02D1690AC5C}">
        <p15:threadingInfo xmlns:p15="http://schemas.microsoft.com/office/powerpoint/2012/main" timeZoneBias="-420">
          <p15:parentCm authorId="1" idx="11"/>
        </p15:threadingInfo>
      </p:ext>
    </p:extLst>
  </p:cm>
  <p:cm authorId="1" dt="2018-11-03T19:44:03.446" idx="13">
    <p:pos x="289" y="-9"/>
    <p:text>2. to the same resolution as panchromatic image</p:text>
    <p:extLst>
      <p:ext uri="{C676402C-5697-4E1C-873F-D02D1690AC5C}">
        <p15:threadingInfo xmlns:p15="http://schemas.microsoft.com/office/powerpoint/2012/main" timeZoneBias="-420">
          <p15:parentCm authorId="1" idx="11"/>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1-04T01:15:55.692" idx="15">
    <p:pos x="27" y="-226"/>
    <p:text>From Figure2 we
can see that the SSIM is higher in the region where it is
smooth. On the country, the SSIM is lower. That is because
that in the smooth region, both I  and Pnew  do not have
much detail information, while in the detail region, there are
much more detail information in Pnew  the in I .</p:text>
    <p:extLst>
      <p:ext uri="{C676402C-5697-4E1C-873F-D02D1690AC5C}">
        <p15:threadingInfo xmlns:p15="http://schemas.microsoft.com/office/powerpoint/2012/main" timeZoneBias="-420"/>
      </p:ext>
    </p:extLst>
  </p:cm>
  <p:cm authorId="1" dt="2018-11-04T02:21:18.486" idx="21">
    <p:pos x="27" y="-130"/>
    <p:text>?taking th central pixel value</p:text>
    <p:extLst>
      <p:ext uri="{C676402C-5697-4E1C-873F-D02D1690AC5C}">
        <p15:threadingInfo xmlns:p15="http://schemas.microsoft.com/office/powerpoint/2012/main" timeZoneBias="-420">
          <p15:parentCm authorId="1" idx="15"/>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1-04T01:44:53.117" idx="16">
    <p:pos x="1" y="-261"/>
    <p:text>Visual comparison reveals that
all the fused images inherited high spatial information from
the panchromatic image, but the color distortion is different.
The fused images (b), (c), and(d) have much higher color
distortion. The crops and trees in the original multispectral
image is red, but in the fused image (b), (c), and(d), they
appeared dark red.</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EBF7C-6833-4558-9488-FCB01AA8F278}" type="datetimeFigureOut">
              <a:rPr lang="en-US" smtClean="0"/>
              <a:t>2018-11-30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76E77-E6E4-4786-85A7-F6BA76F1B6A2}" type="slidenum">
              <a:rPr lang="en-US" smtClean="0"/>
              <a:t>‹#›</a:t>
            </a:fld>
            <a:endParaRPr lang="en-US"/>
          </a:p>
        </p:txBody>
      </p:sp>
    </p:spTree>
    <p:extLst>
      <p:ext uri="{BB962C8B-B14F-4D97-AF65-F5344CB8AC3E}">
        <p14:creationId xmlns:p14="http://schemas.microsoft.com/office/powerpoint/2010/main" val="2544442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E76E77-E6E4-4786-85A7-F6BA76F1B6A2}" type="slidenum">
              <a:rPr lang="en-US" smtClean="0"/>
              <a:t>3</a:t>
            </a:fld>
            <a:endParaRPr lang="en-US"/>
          </a:p>
        </p:txBody>
      </p:sp>
    </p:spTree>
    <p:extLst>
      <p:ext uri="{BB962C8B-B14F-4D97-AF65-F5344CB8AC3E}">
        <p14:creationId xmlns:p14="http://schemas.microsoft.com/office/powerpoint/2010/main" val="283172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1F12F3-C329-402C-ACDB-58110E6940CB}"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47581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38165-166F-4F52-8A05-663D1F8FAA02}"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5325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59F094-1B82-410D-B315-94C3F94A4B91}"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966376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78552-F7CB-4C8F-8C71-274438809015}"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02760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161AB-7B4B-4B35-942B-9CD11AA30A3D}"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18747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E5F4B4-8DD7-4D50-B129-81BB863DEC64}"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43294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A3D57-549A-40DD-8819-9A1C29B87D2C}"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537264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DCDDA-210E-4AB9-A72B-006A12E2F298}"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6883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spcAft>
                <a:spcPts val="500"/>
              </a:spcAft>
              <a:defRPr sz="20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B3FA653-8373-40F4-8A2F-72BF19C7B4BF}"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4669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49766-6C69-44A1-9724-505517E4CDE9}" type="datetime1">
              <a:rPr lang="en-US" smtClean="0"/>
              <a:t>2018-11-30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2606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lvl1pPr>
              <a:defRPr sz="20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lvl1pPr>
              <a:defRPr sz="20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5AE5982-5953-4621-9F84-8BF3EF5E0114}" type="datetime1">
              <a:rPr lang="en-US" smtClean="0"/>
              <a:t>2018-11-30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078205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sz="2000">
                <a:latin typeface="Arial" panose="020B0604020202020204" pitchFamily="34" charset="0"/>
                <a:cs typeface="Arial" panose="020B0604020202020204"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sz="2000">
                <a:latin typeface="Arial" panose="020B0604020202020204" pitchFamily="34" charset="0"/>
                <a:cs typeface="Arial" panose="020B0604020202020204"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875EAE3-4E22-4BEB-BCB1-812A00EBA7FB}" type="datetime1">
              <a:rPr lang="en-US" smtClean="0"/>
              <a:t>2018-11-30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7586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097CC8-2413-44AC-B111-B20FF81A733E}" type="datetime1">
              <a:rPr lang="en-US" smtClean="0"/>
              <a:t>2018-11-30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84911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13A08-7469-46BA-A4C0-9ADEF61DB956}" type="datetime1">
              <a:rPr lang="en-US" smtClean="0"/>
              <a:t>2018-11-30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807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5869F-CC71-4923-B77E-2CF051615F9F}" type="datetime1">
              <a:rPr lang="en-US" smtClean="0"/>
              <a:t>2018-11-30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17495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E37E3-A739-4053-9F84-AAD7B5B576BB}" type="datetime1">
              <a:rPr lang="en-US" smtClean="0"/>
              <a:t>2018-11-30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4165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08C1AE-8854-4F2F-951D-B934774C1505}" type="datetime1">
              <a:rPr lang="en-US" smtClean="0"/>
              <a:t>2018-11-30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443028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iming>
    <p:tnLst>
      <p:par>
        <p:cTn id="1" dur="indefinite" restart="never" nodeType="tmRoot"/>
      </p:par>
    </p:tnLst>
  </p:timing>
  <p:hf hdr="0" ftr="0" dt="0"/>
  <p:txStyles>
    <p:titleStyle>
      <a:lvl1pPr algn="l" defTabSz="457200" rtl="0" eaLnBrk="1" latinLnBrk="0" hangingPunct="1">
        <a:spcBef>
          <a:spcPct val="0"/>
        </a:spcBef>
        <a:buNone/>
        <a:defRPr lang="en-US" sz="3600" kern="1200" dirty="0">
          <a:solidFill>
            <a:schemeClr val="accent1"/>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omments" Target="../comments/commen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comments" Target="../comments/comment11.xml"/><Relationship Id="rId4" Type="http://schemas.openxmlformats.org/officeDocument/2006/relationships/image" Target="../media/image17.gif"/></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3501430"/>
            <a:ext cx="7766936" cy="1646302"/>
          </a:xfrm>
        </p:spPr>
        <p:txBody>
          <a:bodyPr/>
          <a:lstStyle/>
          <a:p>
            <a:pPr algn="l"/>
            <a:r>
              <a:rPr lang="en-US" sz="3000" dirty="0" smtClean="0"/>
              <a:t/>
            </a:r>
            <a:br>
              <a:rPr lang="en-US" sz="3000" dirty="0" smtClean="0"/>
            </a:br>
            <a:r>
              <a:rPr lang="en-US" sz="3000" dirty="0"/>
              <a:t/>
            </a:r>
            <a:br>
              <a:rPr lang="en-US" sz="3000" dirty="0"/>
            </a:br>
            <a:r>
              <a:rPr lang="en-US" sz="3000" dirty="0" smtClean="0"/>
              <a:t/>
            </a:r>
            <a:br>
              <a:rPr lang="en-US" sz="3000" dirty="0" smtClean="0"/>
            </a:br>
            <a:r>
              <a:rPr lang="en-US" sz="3000" dirty="0"/>
              <a:t/>
            </a:r>
            <a:br>
              <a:rPr lang="en-US" sz="3000" dirty="0"/>
            </a:br>
            <a:r>
              <a:rPr lang="en-US" sz="3000" dirty="0" smtClean="0"/>
              <a:t/>
            </a:r>
            <a:br>
              <a:rPr lang="en-US" sz="3000" dirty="0" smtClean="0"/>
            </a:br>
            <a:r>
              <a:rPr lang="en-US" sz="3000" dirty="0" err="1" smtClean="0"/>
              <a:t>Nhóm</a:t>
            </a:r>
            <a:r>
              <a:rPr lang="en-US" sz="3000" dirty="0" smtClean="0"/>
              <a:t> </a:t>
            </a:r>
            <a:r>
              <a:rPr lang="en-US" sz="3000" dirty="0"/>
              <a:t>9: AN ADAPTIVE FUSION METHOD BASED ON REGIONAL FEATURE FOR ALOS </a:t>
            </a:r>
            <a:r>
              <a:rPr lang="en-US" sz="3000" dirty="0" smtClean="0"/>
              <a:t>IMAGE.</a:t>
            </a:r>
            <a:br>
              <a:rPr lang="en-US" sz="3000" dirty="0" smtClean="0"/>
            </a:br>
            <a:r>
              <a:rPr lang="en-US" sz="3000" dirty="0" smtClean="0"/>
              <a:t/>
            </a:r>
            <a:br>
              <a:rPr lang="en-US" sz="3000" dirty="0" smtClean="0"/>
            </a:br>
            <a:r>
              <a:rPr lang="en-US" sz="3000" dirty="0" smtClean="0"/>
              <a:t>AUTHORS: XIAO-YAN </a:t>
            </a:r>
            <a:r>
              <a:rPr lang="en-US" sz="3000" dirty="0"/>
              <a:t>WANG, YONG LIU, ZHI-YONG JIANG</a:t>
            </a:r>
            <a:r>
              <a:rPr lang="en-US" sz="4800" dirty="0"/>
              <a:t/>
            </a:r>
            <a:br>
              <a:rPr lang="en-US" sz="4800" dirty="0"/>
            </a:br>
            <a:r>
              <a:rPr lang="en-US" sz="4800" dirty="0"/>
              <a:t/>
            </a:r>
            <a:br>
              <a:rPr lang="en-US" sz="4800" dirty="0"/>
            </a:br>
            <a:endParaRPr lang="en-US" sz="5000" dirty="0"/>
          </a:p>
        </p:txBody>
      </p:sp>
      <p:sp>
        <p:nvSpPr>
          <p:cNvPr id="5" name="Subtitle 4"/>
          <p:cNvSpPr>
            <a:spLocks noGrp="1"/>
          </p:cNvSpPr>
          <p:nvPr>
            <p:ph type="subTitle" idx="1"/>
          </p:nvPr>
        </p:nvSpPr>
        <p:spPr/>
        <p:txBody>
          <a:bodyPr>
            <a:normAutofit fontScale="85000" lnSpcReduction="20000"/>
          </a:bodyPr>
          <a:lstStyle/>
          <a:p>
            <a:r>
              <a:rPr lang="en-US" dirty="0" smtClean="0"/>
              <a:t>Đinh Khắc Quý – 15022862</a:t>
            </a:r>
          </a:p>
          <a:p>
            <a:r>
              <a:rPr lang="en-US" dirty="0" err="1" smtClean="0"/>
              <a:t>Nguyễn</a:t>
            </a:r>
            <a:r>
              <a:rPr lang="en-US" dirty="0" smtClean="0"/>
              <a:t> </a:t>
            </a:r>
            <a:r>
              <a:rPr lang="en-US" dirty="0" err="1" smtClean="0"/>
              <a:t>Văn</a:t>
            </a:r>
            <a:r>
              <a:rPr lang="en-US" dirty="0" smtClean="0"/>
              <a:t> </a:t>
            </a:r>
            <a:r>
              <a:rPr lang="en-US" dirty="0" err="1" smtClean="0"/>
              <a:t>Tùng</a:t>
            </a:r>
            <a:r>
              <a:rPr lang="en-US" dirty="0" smtClean="0"/>
              <a:t> - </a:t>
            </a:r>
            <a:r>
              <a:rPr lang="en-US" dirty="0"/>
              <a:t>15021366</a:t>
            </a:r>
            <a:br>
              <a:rPr lang="en-US" dirty="0"/>
            </a:br>
            <a:r>
              <a:rPr lang="en-US" dirty="0"/>
              <a:t/>
            </a:r>
            <a:br>
              <a:rPr lang="en-US" dirty="0"/>
            </a:b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800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II. Four common image fusion methods</a:t>
            </a:r>
            <a:br>
              <a:rPr lang="en-US" dirty="0"/>
            </a:br>
            <a:r>
              <a:rPr lang="en-US" dirty="0"/>
              <a:t>2. Standard IHS fusion </a:t>
            </a:r>
            <a:r>
              <a:rPr lang="en-US" dirty="0" smtClean="0"/>
              <a:t>scheme – the result</a:t>
            </a:r>
            <a:r>
              <a:rPr lang="en-US" dirty="0"/>
              <a:t/>
            </a:r>
            <a:br>
              <a:rPr lang="en-US" dirty="0"/>
            </a:br>
            <a:endParaRPr lang="en-US" dirty="0"/>
          </a:p>
        </p:txBody>
      </p:sp>
      <p:sp>
        <p:nvSpPr>
          <p:cNvPr id="5" name="Content Placeholder 4"/>
          <p:cNvSpPr>
            <a:spLocks noGrp="1"/>
          </p:cNvSpPr>
          <p:nvPr>
            <p:ph sz="half" idx="2"/>
          </p:nvPr>
        </p:nvSpPr>
        <p:spPr>
          <a:xfrm>
            <a:off x="675745" y="2202873"/>
            <a:ext cx="4185623" cy="3838489"/>
          </a:xfrm>
        </p:spPr>
        <p:txBody>
          <a:bodyPr>
            <a:normAutofit/>
          </a:bodyPr>
          <a:lstStyle/>
          <a:p>
            <a:pPr algn="just"/>
            <a:r>
              <a:rPr lang="en-US" dirty="0" smtClean="0"/>
              <a:t>High </a:t>
            </a:r>
            <a:r>
              <a:rPr lang="en-US" dirty="0"/>
              <a:t>correlation between panchromatic image and intensity component image.</a:t>
            </a:r>
          </a:p>
          <a:p>
            <a:pPr algn="just"/>
            <a:r>
              <a:rPr lang="en-US" dirty="0"/>
              <a:t>Often have high color distortion.</a:t>
            </a:r>
          </a:p>
          <a:p>
            <a:r>
              <a:rPr lang="en-US" dirty="0"/>
              <a:t>Shows plentiful color in the fusion results and was used popularly.</a:t>
            </a:r>
            <a:br>
              <a:rPr lang="en-US" dirty="0"/>
            </a:b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Content Placeholder 2"/>
          <p:cNvPicPr>
            <a:picLocks noChangeAspect="1"/>
          </p:cNvPicPr>
          <p:nvPr/>
        </p:nvPicPr>
        <p:blipFill>
          <a:blip r:embed="rId2"/>
          <a:stretch>
            <a:fillRect/>
          </a:stretch>
        </p:blipFill>
        <p:spPr>
          <a:xfrm>
            <a:off x="5737993" y="2327564"/>
            <a:ext cx="1733550" cy="1866900"/>
          </a:xfrm>
          <a:prstGeom prst="rect">
            <a:avLst/>
          </a:prstGeom>
        </p:spPr>
      </p:pic>
      <p:pic>
        <p:nvPicPr>
          <p:cNvPr id="11" name="Picture 10"/>
          <p:cNvPicPr>
            <a:picLocks noChangeAspect="1"/>
          </p:cNvPicPr>
          <p:nvPr/>
        </p:nvPicPr>
        <p:blipFill>
          <a:blip r:embed="rId3"/>
          <a:stretch>
            <a:fillRect/>
          </a:stretch>
        </p:blipFill>
        <p:spPr>
          <a:xfrm>
            <a:off x="7721682" y="2327564"/>
            <a:ext cx="1724025" cy="1866900"/>
          </a:xfrm>
          <a:prstGeom prst="rect">
            <a:avLst/>
          </a:prstGeom>
        </p:spPr>
      </p:pic>
      <p:sp>
        <p:nvSpPr>
          <p:cNvPr id="12" name="TextBox 11"/>
          <p:cNvSpPr txBox="1"/>
          <p:nvPr/>
        </p:nvSpPr>
        <p:spPr>
          <a:xfrm flipH="1">
            <a:off x="5912193" y="4362058"/>
            <a:ext cx="1385150" cy="276999"/>
          </a:xfrm>
          <a:prstGeom prst="rect">
            <a:avLst/>
          </a:prstGeom>
          <a:noFill/>
        </p:spPr>
        <p:txBody>
          <a:bodyPr wrap="square" rtlCol="0">
            <a:spAutoFit/>
          </a:bodyPr>
          <a:lstStyle/>
          <a:p>
            <a:r>
              <a:rPr lang="en-US" sz="1200" dirty="0" smtClean="0">
                <a:solidFill>
                  <a:schemeClr val="tx1">
                    <a:lumMod val="65000"/>
                    <a:lumOff val="35000"/>
                  </a:schemeClr>
                </a:solidFill>
              </a:rPr>
              <a:t>IHS fusion image</a:t>
            </a:r>
            <a:endParaRPr lang="en-US" sz="1200" dirty="0">
              <a:solidFill>
                <a:schemeClr val="tx1">
                  <a:lumMod val="65000"/>
                  <a:lumOff val="35000"/>
                </a:schemeClr>
              </a:solidFill>
            </a:endParaRPr>
          </a:p>
        </p:txBody>
      </p:sp>
      <p:sp>
        <p:nvSpPr>
          <p:cNvPr id="13" name="TextBox 12"/>
          <p:cNvSpPr txBox="1"/>
          <p:nvPr/>
        </p:nvSpPr>
        <p:spPr>
          <a:xfrm flipH="1">
            <a:off x="8004230" y="4342338"/>
            <a:ext cx="1385150" cy="646331"/>
          </a:xfrm>
          <a:prstGeom prst="rect">
            <a:avLst/>
          </a:prstGeom>
          <a:noFill/>
        </p:spPr>
        <p:txBody>
          <a:bodyPr wrap="square" rtlCol="0">
            <a:spAutoFit/>
          </a:bodyPr>
          <a:lstStyle/>
          <a:p>
            <a:r>
              <a:rPr lang="en-US" sz="1200" dirty="0" smtClean="0">
                <a:solidFill>
                  <a:schemeClr val="tx1">
                    <a:lumMod val="65000"/>
                    <a:lumOff val="35000"/>
                  </a:schemeClr>
                </a:solidFill>
              </a:rPr>
              <a:t>The Origin multispectral </a:t>
            </a:r>
          </a:p>
          <a:p>
            <a:r>
              <a:rPr lang="en-US" sz="1200" dirty="0" smtClean="0">
                <a:solidFill>
                  <a:schemeClr val="tx1">
                    <a:lumMod val="65000"/>
                    <a:lumOff val="35000"/>
                  </a:schemeClr>
                </a:solidFill>
              </a:rPr>
              <a:t>image</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744267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II. Four common image fusion methods</a:t>
            </a:r>
            <a:r>
              <a:rPr lang="en-US" dirty="0" smtClean="0"/>
              <a:t/>
            </a:r>
            <a:br>
              <a:rPr lang="en-US" dirty="0" smtClean="0"/>
            </a:br>
            <a:r>
              <a:rPr lang="en-US" dirty="0" smtClean="0"/>
              <a:t>3. HPF </a:t>
            </a:r>
            <a:r>
              <a:rPr lang="en-US" dirty="0"/>
              <a:t>(High pass filter) fusion scheme</a:t>
            </a:r>
            <a:br>
              <a:rPr lang="en-US" dirty="0"/>
            </a:br>
            <a:r>
              <a:rPr lang="en-US" dirty="0"/>
              <a:t/>
            </a:r>
            <a:br>
              <a:rPr lang="en-US" dirty="0"/>
            </a:br>
            <a:r>
              <a:rPr lang="en-US" dirty="0"/>
              <a:t/>
            </a:r>
            <a:br>
              <a:rPr lang="en-US" dirty="0"/>
            </a:br>
            <a:endParaRPr lang="en-US" dirty="0"/>
          </a:p>
        </p:txBody>
      </p:sp>
      <p:sp>
        <p:nvSpPr>
          <p:cNvPr id="5" name="Content Placeholder 4"/>
          <p:cNvSpPr>
            <a:spLocks noGrp="1"/>
          </p:cNvSpPr>
          <p:nvPr>
            <p:ph sz="half" idx="1"/>
          </p:nvPr>
        </p:nvSpPr>
        <p:spPr/>
        <p:txBody>
          <a:bodyPr>
            <a:normAutofit/>
          </a:bodyPr>
          <a:lstStyle/>
          <a:p>
            <a:pPr algn="just"/>
            <a:r>
              <a:rPr lang="en-US" dirty="0" smtClean="0"/>
              <a:t>The detail information of panchromatic is extracted and added to each band (RGB) of multispectral image.</a:t>
            </a:r>
          </a:p>
          <a:p>
            <a:pPr marL="0" indent="0">
              <a:buNone/>
            </a:pPr>
            <a:endParaRPr lang="en-US" dirty="0" smtClean="0"/>
          </a:p>
          <a:p>
            <a:pPr marL="0" indent="0">
              <a:buNone/>
            </a:pPr>
            <a:endParaRPr lang="en-US" dirty="0"/>
          </a:p>
          <a:p>
            <a:pPr marL="0" indent="0">
              <a:buNone/>
            </a:pPr>
            <a:r>
              <a:rPr lang="en-US" dirty="0" smtClean="0"/>
              <a:t> </a:t>
            </a:r>
            <a:endParaRPr lang="en-US" dirty="0"/>
          </a:p>
        </p:txBody>
      </p:sp>
      <p:pic>
        <p:nvPicPr>
          <p:cNvPr id="7" name="Content Placeholder 6"/>
          <p:cNvPicPr>
            <a:picLocks noGrp="1" noChangeAspect="1"/>
          </p:cNvPicPr>
          <p:nvPr>
            <p:ph sz="half" idx="2"/>
          </p:nvPr>
        </p:nvPicPr>
        <p:blipFill>
          <a:blip r:embed="rId2"/>
          <a:stretch>
            <a:fillRect/>
          </a:stretch>
        </p:blipFill>
        <p:spPr>
          <a:xfrm>
            <a:off x="5816312" y="2160589"/>
            <a:ext cx="1733550" cy="1828800"/>
          </a:xfrm>
          <a:prstGeom prst="rect">
            <a:avLst/>
          </a:prstGeom>
        </p:spPr>
      </p:pic>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Picture 7"/>
          <p:cNvPicPr>
            <a:picLocks noChangeAspect="1"/>
          </p:cNvPicPr>
          <p:nvPr/>
        </p:nvPicPr>
        <p:blipFill>
          <a:blip r:embed="rId3"/>
          <a:stretch>
            <a:fillRect/>
          </a:stretch>
        </p:blipFill>
        <p:spPr>
          <a:xfrm>
            <a:off x="7709773" y="2160589"/>
            <a:ext cx="1724025" cy="1866900"/>
          </a:xfrm>
          <a:prstGeom prst="rect">
            <a:avLst/>
          </a:prstGeom>
        </p:spPr>
      </p:pic>
      <p:sp>
        <p:nvSpPr>
          <p:cNvPr id="9" name="TextBox 8"/>
          <p:cNvSpPr txBox="1"/>
          <p:nvPr/>
        </p:nvSpPr>
        <p:spPr>
          <a:xfrm flipH="1">
            <a:off x="5900284" y="4195083"/>
            <a:ext cx="1385150" cy="276999"/>
          </a:xfrm>
          <a:prstGeom prst="rect">
            <a:avLst/>
          </a:prstGeom>
          <a:noFill/>
        </p:spPr>
        <p:txBody>
          <a:bodyPr wrap="square" rtlCol="0">
            <a:spAutoFit/>
          </a:bodyPr>
          <a:lstStyle/>
          <a:p>
            <a:r>
              <a:rPr lang="en-US" sz="1200" dirty="0" smtClean="0">
                <a:solidFill>
                  <a:schemeClr val="tx1">
                    <a:lumMod val="65000"/>
                    <a:lumOff val="35000"/>
                  </a:schemeClr>
                </a:solidFill>
              </a:rPr>
              <a:t>HPF fusion image</a:t>
            </a:r>
            <a:endParaRPr lang="en-US" sz="1200" dirty="0">
              <a:solidFill>
                <a:schemeClr val="tx1">
                  <a:lumMod val="65000"/>
                  <a:lumOff val="35000"/>
                </a:schemeClr>
              </a:solidFill>
            </a:endParaRPr>
          </a:p>
        </p:txBody>
      </p:sp>
      <p:sp>
        <p:nvSpPr>
          <p:cNvPr id="10" name="TextBox 9"/>
          <p:cNvSpPr txBox="1"/>
          <p:nvPr/>
        </p:nvSpPr>
        <p:spPr>
          <a:xfrm flipH="1">
            <a:off x="7992321" y="4175363"/>
            <a:ext cx="1385150" cy="646331"/>
          </a:xfrm>
          <a:prstGeom prst="rect">
            <a:avLst/>
          </a:prstGeom>
          <a:noFill/>
        </p:spPr>
        <p:txBody>
          <a:bodyPr wrap="square" rtlCol="0">
            <a:spAutoFit/>
          </a:bodyPr>
          <a:lstStyle/>
          <a:p>
            <a:r>
              <a:rPr lang="en-US" sz="1200" dirty="0" smtClean="0">
                <a:solidFill>
                  <a:schemeClr val="tx1">
                    <a:lumMod val="65000"/>
                    <a:lumOff val="35000"/>
                  </a:schemeClr>
                </a:solidFill>
              </a:rPr>
              <a:t>The Origin multispectral </a:t>
            </a:r>
          </a:p>
          <a:p>
            <a:r>
              <a:rPr lang="en-US" sz="1200" dirty="0" smtClean="0">
                <a:solidFill>
                  <a:schemeClr val="tx1">
                    <a:lumMod val="65000"/>
                    <a:lumOff val="35000"/>
                  </a:schemeClr>
                </a:solidFill>
              </a:rPr>
              <a:t>image</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391455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II. Four common image fusion methods</a:t>
            </a:r>
            <a:r>
              <a:rPr lang="en-US" dirty="0" smtClean="0"/>
              <a:t/>
            </a:r>
            <a:br>
              <a:rPr lang="en-US" dirty="0" smtClean="0"/>
            </a:br>
            <a:r>
              <a:rPr lang="en-US" dirty="0"/>
              <a:t>4. DWT (discrete wavelet transform) fusion scheme</a:t>
            </a:r>
            <a:br>
              <a:rPr lang="en-US" dirty="0"/>
            </a:br>
            <a:r>
              <a:rPr lang="en-US" dirty="0"/>
              <a:t/>
            </a:r>
            <a:br>
              <a:rPr lang="en-US" dirty="0"/>
            </a:br>
            <a:r>
              <a:rPr lang="en-US" dirty="0"/>
              <a:t/>
            </a:r>
            <a:br>
              <a:rPr lang="en-US" dirty="0"/>
            </a:br>
            <a:endParaRPr lang="en-US" dirty="0"/>
          </a:p>
        </p:txBody>
      </p:sp>
      <p:sp>
        <p:nvSpPr>
          <p:cNvPr id="5" name="Content Placeholder 4"/>
          <p:cNvSpPr>
            <a:spLocks noGrp="1"/>
          </p:cNvSpPr>
          <p:nvPr>
            <p:ph sz="half" idx="1"/>
          </p:nvPr>
        </p:nvSpPr>
        <p:spPr/>
        <p:txBody>
          <a:bodyPr>
            <a:normAutofit/>
          </a:bodyPr>
          <a:lstStyle/>
          <a:p>
            <a:pPr marL="0" indent="0">
              <a:buNone/>
            </a:pPr>
            <a:endParaRPr lang="en-US" dirty="0" smtClean="0"/>
          </a:p>
          <a:p>
            <a:r>
              <a:rPr lang="en-US" sz="2000" dirty="0" smtClean="0">
                <a:latin typeface="Arial" panose="020B0604020202020204" pitchFamily="34" charset="0"/>
                <a:cs typeface="Arial" panose="020B0604020202020204" pitchFamily="34" charset="0"/>
              </a:rPr>
              <a:t>An underlying down-sampling process, it is multiresolution decompositions.</a:t>
            </a:r>
          </a:p>
          <a:p>
            <a:r>
              <a:rPr lang="en-US" sz="2000" dirty="0" smtClean="0">
                <a:latin typeface="Arial" panose="020B0604020202020204" pitchFamily="34" charset="0"/>
                <a:cs typeface="Arial" panose="020B0604020202020204" pitchFamily="34" charset="0"/>
              </a:rPr>
              <a:t>Cause a shift variant.</a:t>
            </a:r>
            <a:r>
              <a:rPr lang="en-US" dirty="0"/>
              <a:t/>
            </a:r>
            <a:br>
              <a:rPr lang="en-US" dirty="0"/>
            </a:br>
            <a:endParaRPr lang="en-US" dirty="0" smtClean="0"/>
          </a:p>
          <a:p>
            <a:pPr marL="0" indent="0">
              <a:buNone/>
            </a:pPr>
            <a:endParaRPr lang="en-US" dirty="0" smtClean="0"/>
          </a:p>
          <a:p>
            <a:pPr marL="0" indent="0">
              <a:buNone/>
            </a:pPr>
            <a:endParaRPr lang="en-US" dirty="0"/>
          </a:p>
          <a:p>
            <a:pPr marL="0" indent="0">
              <a:buNone/>
            </a:pPr>
            <a:r>
              <a:rPr lang="en-US" dirty="0" smtClean="0"/>
              <a:t> </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Content Placeholder 6"/>
          <p:cNvPicPr>
            <a:picLocks noChangeAspect="1"/>
          </p:cNvPicPr>
          <p:nvPr/>
        </p:nvPicPr>
        <p:blipFill>
          <a:blip r:embed="rId2"/>
          <a:stretch>
            <a:fillRect/>
          </a:stretch>
        </p:blipFill>
        <p:spPr>
          <a:xfrm>
            <a:off x="5656516" y="2685944"/>
            <a:ext cx="1733550" cy="1828800"/>
          </a:xfrm>
          <a:prstGeom prst="rect">
            <a:avLst/>
          </a:prstGeom>
        </p:spPr>
      </p:pic>
      <p:pic>
        <p:nvPicPr>
          <p:cNvPr id="7" name="Picture 6"/>
          <p:cNvPicPr>
            <a:picLocks noChangeAspect="1"/>
          </p:cNvPicPr>
          <p:nvPr/>
        </p:nvPicPr>
        <p:blipFill>
          <a:blip r:embed="rId3"/>
          <a:stretch>
            <a:fillRect/>
          </a:stretch>
        </p:blipFill>
        <p:spPr>
          <a:xfrm>
            <a:off x="7549977" y="2685944"/>
            <a:ext cx="1724025" cy="1866900"/>
          </a:xfrm>
          <a:prstGeom prst="rect">
            <a:avLst/>
          </a:prstGeom>
        </p:spPr>
      </p:pic>
      <p:sp>
        <p:nvSpPr>
          <p:cNvPr id="8" name="TextBox 7"/>
          <p:cNvSpPr txBox="1"/>
          <p:nvPr/>
        </p:nvSpPr>
        <p:spPr>
          <a:xfrm flipH="1">
            <a:off x="6004916" y="4666079"/>
            <a:ext cx="1385150" cy="461665"/>
          </a:xfrm>
          <a:prstGeom prst="rect">
            <a:avLst/>
          </a:prstGeom>
          <a:noFill/>
        </p:spPr>
        <p:txBody>
          <a:bodyPr wrap="square" rtlCol="0">
            <a:spAutoFit/>
          </a:bodyPr>
          <a:lstStyle/>
          <a:p>
            <a:r>
              <a:rPr lang="en-US" sz="1200" dirty="0" smtClean="0">
                <a:solidFill>
                  <a:schemeClr val="tx1">
                    <a:lumMod val="65000"/>
                    <a:lumOff val="35000"/>
                  </a:schemeClr>
                </a:solidFill>
              </a:rPr>
              <a:t>DWT fusion image</a:t>
            </a:r>
            <a:endParaRPr lang="en-US" sz="1200" dirty="0">
              <a:solidFill>
                <a:schemeClr val="tx1">
                  <a:lumMod val="65000"/>
                  <a:lumOff val="35000"/>
                </a:schemeClr>
              </a:solidFill>
            </a:endParaRPr>
          </a:p>
        </p:txBody>
      </p:sp>
      <p:sp>
        <p:nvSpPr>
          <p:cNvPr id="9" name="TextBox 8"/>
          <p:cNvSpPr txBox="1"/>
          <p:nvPr/>
        </p:nvSpPr>
        <p:spPr>
          <a:xfrm flipH="1">
            <a:off x="7817026" y="4639486"/>
            <a:ext cx="1385150" cy="646331"/>
          </a:xfrm>
          <a:prstGeom prst="rect">
            <a:avLst/>
          </a:prstGeom>
          <a:noFill/>
        </p:spPr>
        <p:txBody>
          <a:bodyPr wrap="square" rtlCol="0">
            <a:spAutoFit/>
          </a:bodyPr>
          <a:lstStyle/>
          <a:p>
            <a:r>
              <a:rPr lang="en-US" sz="1200" dirty="0" smtClean="0">
                <a:solidFill>
                  <a:schemeClr val="tx1">
                    <a:lumMod val="65000"/>
                    <a:lumOff val="35000"/>
                  </a:schemeClr>
                </a:solidFill>
              </a:rPr>
              <a:t>The Origin multispectral </a:t>
            </a:r>
          </a:p>
          <a:p>
            <a:r>
              <a:rPr lang="en-US" sz="1200" dirty="0" smtClean="0">
                <a:solidFill>
                  <a:schemeClr val="tx1">
                    <a:lumMod val="65000"/>
                    <a:lumOff val="35000"/>
                  </a:schemeClr>
                </a:solidFill>
              </a:rPr>
              <a:t>image</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653672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599"/>
            <a:ext cx="8596668" cy="1550989"/>
          </a:xfrm>
        </p:spPr>
        <p:txBody>
          <a:bodyPr>
            <a:normAutofit fontScale="90000"/>
          </a:bodyPr>
          <a:lstStyle/>
          <a:p>
            <a:r>
              <a:rPr lang="en-US" dirty="0" smtClean="0"/>
              <a:t>III. THE PROPOSED METHOD</a:t>
            </a:r>
            <a:br>
              <a:rPr lang="en-US" dirty="0" smtClean="0"/>
            </a:br>
            <a:r>
              <a:rPr lang="en-US" dirty="0" smtClean="0"/>
              <a:t>A </a:t>
            </a:r>
            <a:r>
              <a:rPr lang="en-US" dirty="0"/>
              <a:t>fusion method based on regional feature for </a:t>
            </a:r>
            <a:r>
              <a:rPr lang="en-US" dirty="0" smtClean="0"/>
              <a:t>ALOS image</a:t>
            </a:r>
            <a:r>
              <a:rPr lang="en-US" dirty="0"/>
              <a:t/>
            </a:r>
            <a:br>
              <a:rPr lang="en-US" dirty="0"/>
            </a:br>
            <a:r>
              <a:rPr lang="en-US" dirty="0"/>
              <a:t/>
            </a:r>
            <a:br>
              <a:rPr lang="en-US" dirty="0"/>
            </a:br>
            <a:endParaRPr lang="en-US" dirty="0"/>
          </a:p>
        </p:txBody>
      </p:sp>
      <p:sp>
        <p:nvSpPr>
          <p:cNvPr id="5" name="Content Placeholder 4"/>
          <p:cNvSpPr>
            <a:spLocks noGrp="1"/>
          </p:cNvSpPr>
          <p:nvPr>
            <p:ph idx="1"/>
          </p:nvPr>
        </p:nvSpPr>
        <p:spPr>
          <a:xfrm>
            <a:off x="677334" y="2343151"/>
            <a:ext cx="8596668" cy="3880773"/>
          </a:xfrm>
        </p:spPr>
        <p:txBody>
          <a:bodyPr/>
          <a:lstStyle/>
          <a:p>
            <a:r>
              <a:rPr lang="en-US" dirty="0" smtClean="0"/>
              <a:t>Based on IHS fusion scheme idea:</a:t>
            </a:r>
          </a:p>
          <a:p>
            <a:pPr>
              <a:buFont typeface="Wingdings" panose="05000000000000000000" pitchFamily="2" charset="2"/>
              <a:buChar char="q"/>
            </a:pPr>
            <a:r>
              <a:rPr lang="en-US" dirty="0" smtClean="0"/>
              <a:t>Modify the high-resolution </a:t>
            </a:r>
            <a:r>
              <a:rPr lang="en-US" dirty="0"/>
              <a:t>panchromatic </a:t>
            </a:r>
            <a:r>
              <a:rPr lang="en-US" dirty="0" smtClean="0"/>
              <a:t>image.</a:t>
            </a:r>
          </a:p>
          <a:p>
            <a:pPr>
              <a:buFont typeface="Wingdings" panose="05000000000000000000" pitchFamily="2" charset="2"/>
              <a:buChar char="q"/>
            </a:pPr>
            <a:r>
              <a:rPr lang="en-US" dirty="0" smtClean="0"/>
              <a:t>To look </a:t>
            </a:r>
            <a:r>
              <a:rPr lang="en-US" dirty="0"/>
              <a:t>more like </a:t>
            </a:r>
            <a:r>
              <a:rPr lang="en-US" dirty="0" smtClean="0"/>
              <a:t>the intensity </a:t>
            </a:r>
            <a:r>
              <a:rPr lang="en-US" dirty="0"/>
              <a:t>component of the multispectral </a:t>
            </a:r>
            <a:r>
              <a:rPr lang="en-US" dirty="0" smtClean="0"/>
              <a:t>image.</a:t>
            </a:r>
            <a:endParaRPr lang="en-US" dirty="0"/>
          </a:p>
          <a:p>
            <a:r>
              <a:rPr lang="en-US" dirty="0" smtClean="0"/>
              <a:t>The proposed method </a:t>
            </a:r>
            <a:r>
              <a:rPr lang="en-US" dirty="0"/>
              <a:t>makes an adaptive partial replacement based on</a:t>
            </a:r>
            <a:br>
              <a:rPr lang="en-US" dirty="0"/>
            </a:br>
            <a:r>
              <a:rPr lang="en-US" dirty="0"/>
              <a:t>SSIM.</a:t>
            </a:r>
            <a:br>
              <a:rPr lang="en-US" dirty="0"/>
            </a:br>
            <a:r>
              <a:rPr lang="en-US" dirty="0"/>
              <a:t/>
            </a:r>
            <a:br>
              <a:rPr lang="en-US" dirty="0"/>
            </a:br>
            <a:r>
              <a:rPr lang="en-US" dirty="0" smtClean="0"/>
              <a:t/>
            </a:r>
            <a:br>
              <a:rPr lang="en-US" dirty="0" smtClean="0"/>
            </a:b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24468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42682"/>
          </a:xfrm>
        </p:spPr>
        <p:txBody>
          <a:bodyPr>
            <a:normAutofit fontScale="90000"/>
          </a:bodyPr>
          <a:lstStyle/>
          <a:p>
            <a:r>
              <a:rPr lang="en-US" dirty="0"/>
              <a:t>III. </a:t>
            </a:r>
            <a:r>
              <a:rPr lang="en-US" dirty="0" smtClean="0"/>
              <a:t>THE </a:t>
            </a:r>
            <a:r>
              <a:rPr lang="en-US" dirty="0"/>
              <a:t>PROPOSED </a:t>
            </a:r>
            <a:r>
              <a:rPr lang="en-US" dirty="0" smtClean="0"/>
              <a:t>METHOD</a:t>
            </a:r>
            <a:br>
              <a:rPr lang="en-US" dirty="0" smtClean="0"/>
            </a:br>
            <a:r>
              <a:rPr lang="en-US" dirty="0"/>
              <a:t>A fusion method based on regional feature for ALOS image</a:t>
            </a:r>
            <a:br>
              <a:rPr lang="en-US" dirty="0"/>
            </a:br>
            <a:r>
              <a:rPr lang="en-US" dirty="0"/>
              <a:t/>
            </a:r>
            <a:br>
              <a:rPr lang="en-US" dirty="0"/>
            </a:br>
            <a:r>
              <a:rPr lang="en-US" dirty="0"/>
              <a:t/>
            </a:r>
            <a:br>
              <a:rPr lang="en-US" dirty="0"/>
            </a:b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Content Placeholder 6"/>
          <p:cNvSpPr>
            <a:spLocks noGrp="1"/>
          </p:cNvSpPr>
          <p:nvPr>
            <p:ph idx="1"/>
          </p:nvPr>
        </p:nvSpPr>
        <p:spPr>
          <a:xfrm>
            <a:off x="677334" y="2202287"/>
            <a:ext cx="8596668" cy="4353058"/>
          </a:xfrm>
        </p:spPr>
        <p:txBody>
          <a:bodyPr>
            <a:normAutofit/>
          </a:bodyPr>
          <a:lstStyle/>
          <a:p>
            <a:r>
              <a:rPr lang="en-US" dirty="0" smtClean="0"/>
              <a:t>1. Register a pair.</a:t>
            </a:r>
          </a:p>
          <a:p>
            <a:r>
              <a:rPr lang="en-US" dirty="0" smtClean="0"/>
              <a:t>2. Resample multispectral image.</a:t>
            </a:r>
          </a:p>
          <a:p>
            <a:r>
              <a:rPr lang="en-US" dirty="0" smtClean="0"/>
              <a:t>3. Transform the resample multispectral image from RGB to IHS color space.</a:t>
            </a:r>
          </a:p>
          <a:p>
            <a:r>
              <a:rPr lang="en-US" dirty="0" smtClean="0"/>
              <a:t>4. Appling histogram matching to obtain new panchromatic image called </a:t>
            </a:r>
            <a:r>
              <a:rPr lang="en-US" dirty="0" err="1" smtClean="0"/>
              <a:t>Pnew</a:t>
            </a:r>
            <a:r>
              <a:rPr lang="en-US" dirty="0" smtClean="0"/>
              <a:t>.</a:t>
            </a:r>
          </a:p>
          <a:p>
            <a:pPr marL="0" indent="0" algn="just">
              <a:buNone/>
            </a:pPr>
            <a:r>
              <a:rPr lang="en-US" dirty="0"/>
              <a:t/>
            </a:r>
            <a:br>
              <a:rPr lang="en-US" dirty="0"/>
            </a:br>
            <a:endParaRPr lang="en-US" dirty="0" smtClean="0"/>
          </a:p>
          <a:p>
            <a:endParaRPr lang="en-US" dirty="0"/>
          </a:p>
        </p:txBody>
      </p:sp>
    </p:spTree>
    <p:extLst>
      <p:ext uri="{BB962C8B-B14F-4D97-AF65-F5344CB8AC3E}">
        <p14:creationId xmlns:p14="http://schemas.microsoft.com/office/powerpoint/2010/main" val="118899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III. THE </a:t>
            </a:r>
            <a:r>
              <a:rPr lang="en-US" dirty="0" smtClean="0"/>
              <a:t>PROPOSED METHOD</a:t>
            </a:r>
            <a:br>
              <a:rPr lang="en-US" dirty="0" smtClean="0"/>
            </a:br>
            <a:r>
              <a:rPr lang="en-US" dirty="0" smtClean="0"/>
              <a:t>A </a:t>
            </a:r>
            <a:r>
              <a:rPr lang="en-US" dirty="0"/>
              <a:t>fusion method based on regional feature for </a:t>
            </a:r>
            <a:r>
              <a:rPr lang="en-US" dirty="0" smtClean="0"/>
              <a:t>ALOS image</a:t>
            </a:r>
            <a:r>
              <a:rPr lang="en-US" dirty="0"/>
              <a:t/>
            </a:r>
            <a:br>
              <a:rPr lang="en-US" dirty="0"/>
            </a:br>
            <a:r>
              <a:rPr lang="en-US" dirty="0"/>
              <a:t/>
            </a:r>
            <a:br>
              <a:rPr lang="en-US" dirty="0"/>
            </a:br>
            <a:endParaRPr lang="en-US" dirty="0"/>
          </a:p>
        </p:txBody>
      </p:sp>
      <p:sp>
        <p:nvSpPr>
          <p:cNvPr id="5" name="Content Placeholder 4"/>
          <p:cNvSpPr>
            <a:spLocks noGrp="1"/>
          </p:cNvSpPr>
          <p:nvPr>
            <p:ph sz="half" idx="1"/>
          </p:nvPr>
        </p:nvSpPr>
        <p:spPr/>
        <p:txBody>
          <a:bodyPr>
            <a:normAutofit fontScale="25000" lnSpcReduction="20000"/>
          </a:bodyPr>
          <a:lstStyle/>
          <a:p>
            <a:pPr algn="just"/>
            <a:r>
              <a:rPr lang="en-US" sz="6200" dirty="0" smtClean="0">
                <a:latin typeface="Arial" panose="020B0604020202020204" pitchFamily="34" charset="0"/>
                <a:cs typeface="Arial" panose="020B0604020202020204" pitchFamily="34" charset="0"/>
              </a:rPr>
              <a:t>5. </a:t>
            </a:r>
          </a:p>
          <a:p>
            <a:pPr algn="just">
              <a:buFont typeface="Wingdings" panose="05000000000000000000" pitchFamily="2" charset="2"/>
              <a:buChar char="q"/>
            </a:pPr>
            <a:r>
              <a:rPr lang="en-US" sz="6200" dirty="0" smtClean="0">
                <a:latin typeface="Arial" panose="020B0604020202020204" pitchFamily="34" charset="0"/>
                <a:cs typeface="Arial" panose="020B0604020202020204" pitchFamily="34" charset="0"/>
              </a:rPr>
              <a:t>Calculating the SSIM index between the </a:t>
            </a:r>
            <a:r>
              <a:rPr lang="en-US" sz="6200" dirty="0" err="1" smtClean="0">
                <a:latin typeface="Arial" panose="020B0604020202020204" pitchFamily="34" charset="0"/>
                <a:cs typeface="Arial" panose="020B0604020202020204" pitchFamily="34" charset="0"/>
              </a:rPr>
              <a:t>Pnew</a:t>
            </a:r>
            <a:r>
              <a:rPr lang="en-US" sz="6200" dirty="0" smtClean="0">
                <a:latin typeface="Arial" panose="020B0604020202020204" pitchFamily="34" charset="0"/>
                <a:cs typeface="Arial" panose="020B0604020202020204" pitchFamily="34" charset="0"/>
              </a:rPr>
              <a:t> and I within a local square window and taking the central pixel value of the window, then moving pixel-by-pixel over the entire image, we can obtain a SSIM metric. </a:t>
            </a:r>
          </a:p>
          <a:p>
            <a:pPr>
              <a:buFont typeface="Wingdings" panose="05000000000000000000" pitchFamily="2" charset="2"/>
              <a:buChar char="q"/>
            </a:pPr>
            <a:r>
              <a:rPr lang="en-US" sz="6200" dirty="0" smtClean="0">
                <a:latin typeface="Arial" panose="020B0604020202020204" pitchFamily="34" charset="0"/>
                <a:cs typeface="Arial" panose="020B0604020202020204" pitchFamily="34" charset="0"/>
              </a:rPr>
              <a:t>If the SSIM index is higher than     </a:t>
            </a:r>
            <a:r>
              <a:rPr lang="en-US" sz="6200" dirty="0" err="1" smtClean="0">
                <a:latin typeface="Arial" panose="020B0604020202020204" pitchFamily="34" charset="0"/>
                <a:cs typeface="Arial" panose="020B0604020202020204" pitchFamily="34" charset="0"/>
              </a:rPr>
              <a:t>thresholdT</a:t>
            </a:r>
            <a:r>
              <a:rPr lang="en-US" sz="6200" dirty="0" smtClean="0">
                <a:latin typeface="Arial" panose="020B0604020202020204" pitchFamily="34" charset="0"/>
                <a:cs typeface="Arial" panose="020B0604020202020204" pitchFamily="34" charset="0"/>
              </a:rPr>
              <a:t> , I will be replaced by </a:t>
            </a:r>
            <a:r>
              <a:rPr lang="en-US" sz="6200" dirty="0" err="1" smtClean="0">
                <a:latin typeface="Arial" panose="020B0604020202020204" pitchFamily="34" charset="0"/>
                <a:cs typeface="Arial" panose="020B0604020202020204" pitchFamily="34" charset="0"/>
              </a:rPr>
              <a:t>Pnew</a:t>
            </a:r>
            <a:r>
              <a:rPr lang="en-US" sz="6200" dirty="0" smtClean="0">
                <a:latin typeface="Arial" panose="020B0604020202020204" pitchFamily="34" charset="0"/>
                <a:cs typeface="Arial" panose="020B0604020202020204" pitchFamily="34" charset="0"/>
              </a:rPr>
              <a:t>; otherwise, I will be preserved. So  we   have </a:t>
            </a:r>
            <a:r>
              <a:rPr lang="en-US" sz="6200" dirty="0" err="1" smtClean="0">
                <a:latin typeface="Arial" panose="020B0604020202020204" pitchFamily="34" charset="0"/>
                <a:cs typeface="Arial" panose="020B0604020202020204" pitchFamily="34" charset="0"/>
              </a:rPr>
              <a:t>Inew</a:t>
            </a:r>
            <a:r>
              <a:rPr lang="en-US" sz="6200" dirty="0" smtClean="0">
                <a:latin typeface="Arial" panose="020B0604020202020204" pitchFamily="34" charset="0"/>
                <a:cs typeface="Arial" panose="020B0604020202020204" pitchFamily="34" charset="0"/>
              </a:rPr>
              <a:t>.</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1200" dirty="0" smtClean="0"/>
              <a:t/>
            </a:r>
            <a:br>
              <a:rPr lang="en-US" sz="12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dirty="0"/>
          </a:p>
          <a:p>
            <a:endParaRPr lang="en-US" sz="3200" dirty="0" smtClean="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6400" dirty="0" smtClean="0">
                <a:latin typeface="Arial" panose="020B0604020202020204" pitchFamily="34" charset="0"/>
                <a:cs typeface="Arial" panose="020B0604020202020204" pitchFamily="34" charset="0"/>
              </a:rPr>
              <a:t>6</a:t>
            </a:r>
            <a:r>
              <a:rPr lang="en-US" sz="6400" dirty="0">
                <a:latin typeface="Arial" panose="020B0604020202020204" pitchFamily="34" charset="0"/>
                <a:cs typeface="Arial" panose="020B0604020202020204" pitchFamily="34" charset="0"/>
              </a:rPr>
              <a:t>. Perform an IHS to RGB transform on </a:t>
            </a:r>
            <a:r>
              <a:rPr lang="en-US" sz="6400" dirty="0" err="1">
                <a:latin typeface="Arial" panose="020B0604020202020204" pitchFamily="34" charset="0"/>
                <a:cs typeface="Arial" panose="020B0604020202020204" pitchFamily="34" charset="0"/>
              </a:rPr>
              <a:t>Inew</a:t>
            </a:r>
            <a:r>
              <a:rPr lang="en-US" sz="6400" dirty="0">
                <a:latin typeface="Arial" panose="020B060402020202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endParaRPr lang="en-US" sz="3200" dirty="0" smtClean="0">
              <a:latin typeface="Arial" panose="020B0604020202020204" pitchFamily="34" charset="0"/>
              <a:cs typeface="Arial" panose="020B0604020202020204" pitchFamily="34" charset="0"/>
            </a:endParaRPr>
          </a:p>
          <a:p>
            <a:r>
              <a:rPr lang="en-US" dirty="0"/>
              <a:t/>
            </a:r>
            <a:br>
              <a:rPr lang="en-US" dirty="0"/>
            </a:br>
            <a:r>
              <a:rPr lang="en-US" dirty="0"/>
              <a:t/>
            </a:r>
            <a:br>
              <a:rPr lang="en-US" dirty="0"/>
            </a:br>
            <a:r>
              <a:rPr lang="en-US" dirty="0"/>
              <a:t/>
            </a:r>
            <a:br>
              <a:rPr lang="en-US" dirty="0"/>
            </a:br>
            <a:r>
              <a:rPr lang="en-US" dirty="0"/>
              <a:t/>
            </a:r>
            <a:br>
              <a:rPr lang="en-US" dirty="0"/>
            </a:br>
            <a:r>
              <a:rPr lang="en-US" dirty="0" smtClean="0"/>
              <a:t/>
            </a:r>
            <a:br>
              <a:rPr lang="en-US" dirty="0" smtClean="0"/>
            </a:b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1031038" y="4741722"/>
            <a:ext cx="3476625" cy="895350"/>
          </a:xfrm>
          <a:prstGeom prst="rect">
            <a:avLst/>
          </a:prstGeom>
        </p:spPr>
      </p:pic>
      <p:sp>
        <p:nvSpPr>
          <p:cNvPr id="10" name="Content Placeholder 9"/>
          <p:cNvSpPr>
            <a:spLocks noGrp="1"/>
          </p:cNvSpPr>
          <p:nvPr>
            <p:ph sz="half" idx="2"/>
          </p:nvPr>
        </p:nvSpPr>
        <p:spPr>
          <a:xfrm>
            <a:off x="5089968" y="2160589"/>
            <a:ext cx="4184034" cy="3880773"/>
          </a:xfrm>
        </p:spPr>
        <p:txBody>
          <a:bodyPr/>
          <a:lstStyle/>
          <a:p>
            <a:r>
              <a:rPr lang="en-US" sz="2000" dirty="0">
                <a:latin typeface="Arial" panose="020B0604020202020204" pitchFamily="34" charset="0"/>
                <a:cs typeface="Arial" panose="020B0604020202020204" pitchFamily="34" charset="0"/>
              </a:rPr>
              <a:t>U</a:t>
            </a:r>
            <a:r>
              <a:rPr lang="en-US" sz="2000" dirty="0" smtClean="0">
                <a:latin typeface="Arial" panose="020B0604020202020204" pitchFamily="34" charset="0"/>
                <a:cs typeface="Arial" panose="020B0604020202020204" pitchFamily="34" charset="0"/>
              </a:rPr>
              <a:t>se </a:t>
            </a:r>
            <a:r>
              <a:rPr lang="en-US" sz="2000" dirty="0">
                <a:latin typeface="Arial" panose="020B0604020202020204" pitchFamily="34" charset="0"/>
                <a:cs typeface="Arial" panose="020B0604020202020204" pitchFamily="34" charset="0"/>
              </a:rPr>
              <a:t>the window with size </a:t>
            </a:r>
            <a:r>
              <a:rPr lang="en-US" sz="2000" dirty="0" smtClean="0">
                <a:latin typeface="Arial" panose="020B0604020202020204" pitchFamily="34" charset="0"/>
                <a:cs typeface="Arial" panose="020B0604020202020204" pitchFamily="34" charset="0"/>
              </a:rPr>
              <a:t>7*7</a:t>
            </a:r>
          </a:p>
          <a:p>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hreshold T as the mean SSIM</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index</a:t>
            </a:r>
            <a:r>
              <a:rPr lang="en-US" sz="2000" dirty="0"/>
              <a:t/>
            </a:r>
            <a:br>
              <a:rPr lang="en-US" sz="2000" dirty="0"/>
            </a:br>
            <a:r>
              <a:rPr lang="en-US" sz="2000" dirty="0"/>
              <a:t/>
            </a:r>
            <a:br>
              <a:rPr lang="en-US" sz="2000" dirty="0"/>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dirty="0"/>
              <a:t/>
            </a:r>
            <a:br>
              <a:rPr lang="en-US" dirty="0"/>
            </a:br>
            <a:endParaRPr lang="en-US" dirty="0" smtClean="0"/>
          </a:p>
          <a:p>
            <a:endParaRPr lang="en-US" dirty="0"/>
          </a:p>
        </p:txBody>
      </p:sp>
      <p:pic>
        <p:nvPicPr>
          <p:cNvPr id="11" name="Content Placeholder 6"/>
          <p:cNvPicPr>
            <a:picLocks noChangeAspect="1"/>
          </p:cNvPicPr>
          <p:nvPr/>
        </p:nvPicPr>
        <p:blipFill>
          <a:blip r:embed="rId3"/>
          <a:stretch>
            <a:fillRect/>
          </a:stretch>
        </p:blipFill>
        <p:spPr>
          <a:xfrm>
            <a:off x="5418835" y="3221961"/>
            <a:ext cx="3057525" cy="2819400"/>
          </a:xfrm>
          <a:prstGeom prst="rect">
            <a:avLst/>
          </a:prstGeom>
        </p:spPr>
      </p:pic>
    </p:spTree>
    <p:extLst>
      <p:ext uri="{BB962C8B-B14F-4D97-AF65-F5344CB8AC3E}">
        <p14:creationId xmlns:p14="http://schemas.microsoft.com/office/powerpoint/2010/main" val="216516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fade">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IV. Experiment </a:t>
            </a:r>
            <a:r>
              <a:rPr lang="en-US" dirty="0"/>
              <a:t>and result of the proposed </a:t>
            </a:r>
            <a:r>
              <a:rPr lang="en-US" dirty="0" smtClean="0"/>
              <a:t>method</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7" name="Content Placeholder 6"/>
          <p:cNvSpPr>
            <a:spLocks noGrp="1"/>
          </p:cNvSpPr>
          <p:nvPr>
            <p:ph sz="half" idx="1"/>
          </p:nvPr>
        </p:nvSpPr>
        <p:spPr/>
        <p:txBody>
          <a:bodyPr>
            <a:normAutofit/>
          </a:bodyPr>
          <a:lstStyle/>
          <a:p>
            <a:r>
              <a:rPr lang="en-US" sz="2000" dirty="0" smtClean="0">
                <a:latin typeface="Arial" panose="020B0604020202020204" pitchFamily="34" charset="0"/>
                <a:cs typeface="Arial" panose="020B0604020202020204" pitchFamily="34" charset="0"/>
              </a:rPr>
              <a:t>Qinghai </a:t>
            </a:r>
            <a:r>
              <a:rPr lang="en-US" sz="2000" dirty="0">
                <a:latin typeface="Arial" panose="020B0604020202020204" pitchFamily="34" charset="0"/>
                <a:cs typeface="Arial" panose="020B0604020202020204" pitchFamily="34" charset="0"/>
              </a:rPr>
              <a:t>province, China</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S</a:t>
            </a:r>
            <a:r>
              <a:rPr lang="en-US" sz="2000" dirty="0" smtClean="0">
                <a:latin typeface="Arial" panose="020B0604020202020204" pitchFamily="34" charset="0"/>
                <a:cs typeface="Arial" panose="020B0604020202020204" pitchFamily="34" charset="0"/>
              </a:rPr>
              <a:t>ubset </a:t>
            </a:r>
            <a:r>
              <a:rPr lang="en-US" sz="2000" dirty="0">
                <a:latin typeface="Arial" panose="020B0604020202020204" pitchFamily="34" charset="0"/>
                <a:cs typeface="Arial" panose="020B0604020202020204" pitchFamily="34" charset="0"/>
              </a:rPr>
              <a:t>image </a:t>
            </a:r>
            <a:r>
              <a:rPr lang="en-US" sz="2000" dirty="0" smtClean="0">
                <a:latin typeface="Arial" panose="020B0604020202020204" pitchFamily="34" charset="0"/>
                <a:cs typeface="Arial" panose="020B0604020202020204" pitchFamily="34" charset="0"/>
              </a:rPr>
              <a:t>size </a:t>
            </a:r>
            <a:r>
              <a:rPr lang="en-US" sz="2000" dirty="0">
                <a:latin typeface="Arial" panose="020B0604020202020204" pitchFamily="34" charset="0"/>
                <a:cs typeface="Arial" panose="020B0604020202020204" pitchFamily="34" charset="0"/>
              </a:rPr>
              <a:t>is </a:t>
            </a:r>
            <a:r>
              <a:rPr lang="en-US" sz="2000" dirty="0" smtClean="0">
                <a:latin typeface="Arial" panose="020B0604020202020204" pitchFamily="34" charset="0"/>
                <a:cs typeface="Arial" panose="020B0604020202020204" pitchFamily="34" charset="0"/>
              </a:rPr>
              <a:t>1024*1024</a:t>
            </a:r>
          </a:p>
          <a:p>
            <a:r>
              <a:rPr lang="en-US" sz="2000" dirty="0">
                <a:latin typeface="Arial" panose="020B0604020202020204" pitchFamily="34" charset="0"/>
                <a:cs typeface="Arial" panose="020B0604020202020204" pitchFamily="34" charset="0"/>
              </a:rPr>
              <a:t>C</a:t>
            </a:r>
            <a:r>
              <a:rPr lang="en-US" sz="2000" dirty="0" smtClean="0">
                <a:latin typeface="Arial" panose="020B0604020202020204" pitchFamily="34" charset="0"/>
                <a:cs typeface="Arial" panose="020B0604020202020204" pitchFamily="34" charset="0"/>
              </a:rPr>
              <a:t>rops</a:t>
            </a:r>
            <a:r>
              <a:rPr lang="en-US" sz="2000" dirty="0">
                <a:latin typeface="Arial" panose="020B0604020202020204" pitchFamily="34" charset="0"/>
                <a:cs typeface="Arial" panose="020B0604020202020204" pitchFamily="34" charset="0"/>
              </a:rPr>
              <a:t>, bare soil, roads, and populated subdivision with</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houses</a:t>
            </a:r>
            <a:r>
              <a:rPr lang="en-US" sz="2000" dirty="0" smtClean="0">
                <a:latin typeface="Arial" panose="020B0604020202020204" pitchFamily="34" charset="0"/>
                <a:cs typeface="Arial" panose="020B0604020202020204" pitchFamily="34" charset="0"/>
              </a:rPr>
              <a:t>.</a:t>
            </a:r>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smtClean="0"/>
          </a:p>
          <a:p>
            <a:pPr marL="0" indent="0">
              <a:buNone/>
            </a:pPr>
            <a:endParaRPr lang="en-US" dirty="0" smtClean="0"/>
          </a:p>
        </p:txBody>
      </p:sp>
      <p:sp>
        <p:nvSpPr>
          <p:cNvPr id="2" name="Slide Number Placeholder 1"/>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TextBox 5"/>
          <p:cNvSpPr txBox="1"/>
          <p:nvPr/>
        </p:nvSpPr>
        <p:spPr>
          <a:xfrm>
            <a:off x="5548299" y="4355814"/>
            <a:ext cx="1694695" cy="707886"/>
          </a:xfrm>
          <a:prstGeom prst="rect">
            <a:avLst/>
          </a:prstGeom>
          <a:noFill/>
        </p:spPr>
        <p:txBody>
          <a:bodyPr wrap="none" rtlCol="0">
            <a:spAutoFit/>
          </a:bodyPr>
          <a:lstStyle/>
          <a:p>
            <a:pPr algn="ctr"/>
            <a:r>
              <a:rPr lang="en-US" sz="2000" dirty="0" smtClean="0">
                <a:solidFill>
                  <a:schemeClr val="bg2">
                    <a:lumMod val="25000"/>
                  </a:schemeClr>
                </a:solidFill>
                <a:latin typeface="Arial" panose="020B0604020202020204" pitchFamily="34" charset="0"/>
                <a:cs typeface="Arial" panose="020B0604020202020204" pitchFamily="34" charset="0"/>
              </a:rPr>
              <a:t>Multispectral </a:t>
            </a:r>
          </a:p>
          <a:p>
            <a:pPr algn="ctr"/>
            <a:r>
              <a:rPr lang="en-US" sz="2000" dirty="0" smtClean="0">
                <a:solidFill>
                  <a:schemeClr val="bg2">
                    <a:lumMod val="25000"/>
                  </a:schemeClr>
                </a:solidFill>
                <a:latin typeface="Arial" panose="020B0604020202020204" pitchFamily="34" charset="0"/>
                <a:cs typeface="Arial" panose="020B0604020202020204" pitchFamily="34" charset="0"/>
              </a:rPr>
              <a:t>image</a:t>
            </a:r>
            <a:endParaRPr lang="en-US" sz="2000" dirty="0">
              <a:solidFill>
                <a:schemeClr val="bg2">
                  <a:lumMod val="25000"/>
                </a:schemeClr>
              </a:solidFill>
              <a:latin typeface="Arial" panose="020B0604020202020204" pitchFamily="34" charset="0"/>
              <a:cs typeface="Arial" panose="020B0604020202020204" pitchFamily="34" charset="0"/>
            </a:endParaRPr>
          </a:p>
        </p:txBody>
      </p:sp>
      <p:sp>
        <p:nvSpPr>
          <p:cNvPr id="8" name="TextBox 7"/>
          <p:cNvSpPr txBox="1"/>
          <p:nvPr/>
        </p:nvSpPr>
        <p:spPr>
          <a:xfrm>
            <a:off x="7244646" y="4332289"/>
            <a:ext cx="1822935" cy="707886"/>
          </a:xfrm>
          <a:prstGeom prst="rect">
            <a:avLst/>
          </a:prstGeom>
          <a:noFill/>
        </p:spPr>
        <p:txBody>
          <a:bodyPr wrap="none" rtlCol="0">
            <a:spAutoFit/>
          </a:bodyPr>
          <a:lstStyle/>
          <a:p>
            <a:pPr algn="ctr"/>
            <a:r>
              <a:rPr lang="en-US" sz="2000" dirty="0" smtClean="0">
                <a:solidFill>
                  <a:schemeClr val="bg2">
                    <a:lumMod val="25000"/>
                  </a:schemeClr>
                </a:solidFill>
                <a:latin typeface="Arial" panose="020B0604020202020204" pitchFamily="34" charset="0"/>
                <a:cs typeface="Arial" panose="020B0604020202020204" pitchFamily="34" charset="0"/>
              </a:rPr>
              <a:t>Panchromatic </a:t>
            </a:r>
          </a:p>
          <a:p>
            <a:pPr algn="ctr"/>
            <a:r>
              <a:rPr lang="en-US" sz="2000" dirty="0" smtClean="0">
                <a:solidFill>
                  <a:schemeClr val="bg2">
                    <a:lumMod val="25000"/>
                  </a:schemeClr>
                </a:solidFill>
                <a:latin typeface="Arial" panose="020B0604020202020204" pitchFamily="34" charset="0"/>
                <a:cs typeface="Arial" panose="020B0604020202020204" pitchFamily="34" charset="0"/>
              </a:rPr>
              <a:t>image</a:t>
            </a:r>
            <a:endParaRPr lang="en-US" sz="2000" dirty="0">
              <a:solidFill>
                <a:schemeClr val="bg2">
                  <a:lumMod val="25000"/>
                </a:schemeClr>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5357997" y="2190607"/>
            <a:ext cx="3724275" cy="1905000"/>
          </a:xfrm>
          <a:prstGeom prst="rect">
            <a:avLst/>
          </a:prstGeom>
        </p:spPr>
      </p:pic>
    </p:spTree>
    <p:extLst>
      <p:ext uri="{BB962C8B-B14F-4D97-AF65-F5344CB8AC3E}">
        <p14:creationId xmlns:p14="http://schemas.microsoft.com/office/powerpoint/2010/main" val="2061165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IV. Experiment </a:t>
            </a:r>
            <a:r>
              <a:rPr lang="en-US" dirty="0"/>
              <a:t>and result of the proposed </a:t>
            </a:r>
            <a:r>
              <a:rPr lang="en-US" dirty="0" smtClean="0"/>
              <a:t>method – Some principles</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7" name="Content Placeholder 6"/>
          <p:cNvSpPr>
            <a:spLocks noGrp="1"/>
          </p:cNvSpPr>
          <p:nvPr>
            <p:ph idx="1"/>
          </p:nvPr>
        </p:nvSpPr>
        <p:spPr/>
        <p:txBody>
          <a:bodyPr>
            <a:normAutofit fontScale="70000" lnSpcReduction="20000"/>
          </a:bodyPr>
          <a:lstStyle/>
          <a:p>
            <a:r>
              <a:rPr lang="en-US" sz="2900" dirty="0" smtClean="0"/>
              <a:t>Fusion results from different techniques should be evaluated visually,</a:t>
            </a:r>
            <a:br>
              <a:rPr lang="en-US" sz="2900" dirty="0" smtClean="0"/>
            </a:br>
            <a:r>
              <a:rPr lang="en-US" sz="2900" dirty="0" smtClean="0"/>
              <a:t>spectrally and spatially.</a:t>
            </a:r>
          </a:p>
          <a:p>
            <a:r>
              <a:rPr lang="en-US" sz="2900" dirty="0" smtClean="0"/>
              <a:t>All </a:t>
            </a:r>
            <a:r>
              <a:rPr lang="en-US" sz="2900" dirty="0"/>
              <a:t>the fused images inherited high spatial information </a:t>
            </a:r>
            <a:r>
              <a:rPr lang="en-US" sz="2900" dirty="0" smtClean="0"/>
              <a:t>from the </a:t>
            </a:r>
            <a:r>
              <a:rPr lang="en-US" sz="2900" dirty="0"/>
              <a:t>panchromatic </a:t>
            </a:r>
            <a:r>
              <a:rPr lang="en-US" sz="2900" dirty="0" smtClean="0"/>
              <a:t>image.</a:t>
            </a:r>
          </a:p>
          <a:p>
            <a:r>
              <a:rPr lang="en-US" sz="2900" dirty="0" smtClean="0"/>
              <a:t>The color distortion is different.</a:t>
            </a:r>
            <a:r>
              <a:rPr lang="en-US" dirty="0" smtClean="0"/>
              <a:t/>
            </a:r>
            <a:br>
              <a:rPr lang="en-US" dirty="0" smtClean="0"/>
            </a:br>
            <a:r>
              <a:rPr lang="en-US" dirty="0" smtClean="0"/>
              <a:t/>
            </a:r>
            <a:br>
              <a:rPr lang="en-US" dirty="0" smtClean="0"/>
            </a:br>
            <a:r>
              <a:rPr lang="en-US" dirty="0"/>
              <a:t/>
            </a:r>
            <a:br>
              <a:rPr lang="en-US" dirty="0"/>
            </a:br>
            <a:endParaRPr lang="en-US" dirty="0" smtClean="0"/>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marL="0" indent="0">
              <a:buNone/>
            </a:pPr>
            <a:endParaRPr lang="en-US" dirty="0"/>
          </a:p>
          <a:p>
            <a:pPr marL="0" indent="0">
              <a:buNone/>
            </a:pPr>
            <a:endParaRPr lang="en-US" dirty="0" smtClean="0"/>
          </a:p>
        </p:txBody>
      </p:sp>
      <p:sp>
        <p:nvSpPr>
          <p:cNvPr id="2" name="Slide Number Placeholder 1"/>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439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IV. Experiment </a:t>
            </a:r>
            <a:r>
              <a:rPr lang="en-US" dirty="0"/>
              <a:t>and result of the proposed </a:t>
            </a:r>
            <a:r>
              <a:rPr lang="en-US" dirty="0" smtClean="0"/>
              <a:t>method – Using visual evaluation</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7" name="Content Placeholder 6"/>
          <p:cNvSpPr>
            <a:spLocks noGrp="1"/>
          </p:cNvSpPr>
          <p:nvPr>
            <p:ph sz="half" idx="1"/>
          </p:nvPr>
        </p:nvSpPr>
        <p:spPr/>
        <p:txBody>
          <a:bodyPr>
            <a:normAutofit/>
          </a:bodyPr>
          <a:lstStyle/>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marL="0" indent="0">
              <a:buNone/>
            </a:pPr>
            <a:endParaRPr lang="en-US" dirty="0"/>
          </a:p>
          <a:p>
            <a:pPr marL="0" indent="0">
              <a:buNone/>
            </a:pPr>
            <a:endParaRPr lang="en-US" dirty="0" smtClean="0"/>
          </a:p>
        </p:txBody>
      </p:sp>
      <p:sp>
        <p:nvSpPr>
          <p:cNvPr id="3" name="Content Placeholder 2"/>
          <p:cNvSpPr>
            <a:spLocks noGrp="1"/>
          </p:cNvSpPr>
          <p:nvPr>
            <p:ph sz="half" idx="2"/>
          </p:nvPr>
        </p:nvSpPr>
        <p:spPr>
          <a:xfrm>
            <a:off x="4975668" y="4445809"/>
            <a:ext cx="4184034" cy="2315209"/>
          </a:xfrm>
        </p:spPr>
        <p:txBody>
          <a:bodyPr>
            <a:normAutofit/>
          </a:bodyPr>
          <a:lstStyle/>
          <a:p>
            <a:r>
              <a:rPr lang="en-US" dirty="0" smtClean="0"/>
              <a:t>(</a:t>
            </a:r>
            <a:r>
              <a:rPr lang="en-US" dirty="0"/>
              <a:t>a) </a:t>
            </a:r>
            <a:r>
              <a:rPr lang="en-US" dirty="0" smtClean="0"/>
              <a:t>IHS </a:t>
            </a:r>
            <a:r>
              <a:rPr lang="en-US" dirty="0"/>
              <a:t>transform </a:t>
            </a:r>
            <a:r>
              <a:rPr lang="en-US" dirty="0" smtClean="0"/>
              <a:t>method.</a:t>
            </a:r>
          </a:p>
          <a:p>
            <a:r>
              <a:rPr lang="en-US" dirty="0" smtClean="0"/>
              <a:t>(</a:t>
            </a:r>
            <a:r>
              <a:rPr lang="en-US" dirty="0"/>
              <a:t>b</a:t>
            </a:r>
            <a:r>
              <a:rPr lang="en-US" dirty="0" smtClean="0"/>
              <a:t>) </a:t>
            </a:r>
            <a:r>
              <a:rPr lang="en-US" dirty="0" err="1" smtClean="0"/>
              <a:t>Brovey</a:t>
            </a:r>
            <a:r>
              <a:rPr lang="en-US" dirty="0" smtClean="0"/>
              <a:t> </a:t>
            </a:r>
            <a:r>
              <a:rPr lang="en-US" dirty="0"/>
              <a:t>transform </a:t>
            </a:r>
            <a:r>
              <a:rPr lang="en-US" dirty="0" smtClean="0"/>
              <a:t>method.</a:t>
            </a:r>
          </a:p>
          <a:p>
            <a:r>
              <a:rPr lang="en-US" dirty="0" smtClean="0"/>
              <a:t>(</a:t>
            </a:r>
            <a:r>
              <a:rPr lang="en-US" dirty="0"/>
              <a:t>c) </a:t>
            </a:r>
            <a:r>
              <a:rPr lang="en-US" dirty="0" smtClean="0"/>
              <a:t>HPF method.</a:t>
            </a:r>
          </a:p>
          <a:p>
            <a:r>
              <a:rPr lang="en-US" dirty="0" smtClean="0"/>
              <a:t>(</a:t>
            </a:r>
            <a:r>
              <a:rPr lang="en-US" dirty="0"/>
              <a:t>d) </a:t>
            </a:r>
            <a:r>
              <a:rPr lang="en-US" dirty="0" smtClean="0"/>
              <a:t>The proposed method.</a:t>
            </a:r>
            <a:r>
              <a:rPr lang="en-US" dirty="0"/>
              <a:t/>
            </a:r>
            <a:br>
              <a:rPr lang="en-US" dirty="0"/>
            </a:br>
            <a:r>
              <a:rPr lang="en-US" dirty="0"/>
              <a:t/>
            </a:r>
            <a:br>
              <a:rPr lang="en-US" dirty="0"/>
            </a:b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Picture 5"/>
          <p:cNvPicPr>
            <a:picLocks noChangeAspect="1"/>
          </p:cNvPicPr>
          <p:nvPr/>
        </p:nvPicPr>
        <p:blipFill>
          <a:blip r:embed="rId2"/>
          <a:stretch>
            <a:fillRect/>
          </a:stretch>
        </p:blipFill>
        <p:spPr>
          <a:xfrm>
            <a:off x="677334" y="1914987"/>
            <a:ext cx="3638550" cy="4371975"/>
          </a:xfrm>
          <a:prstGeom prst="rect">
            <a:avLst/>
          </a:prstGeom>
        </p:spPr>
      </p:pic>
      <p:pic>
        <p:nvPicPr>
          <p:cNvPr id="5" name="Picture 4"/>
          <p:cNvPicPr>
            <a:picLocks noChangeAspect="1"/>
          </p:cNvPicPr>
          <p:nvPr/>
        </p:nvPicPr>
        <p:blipFill>
          <a:blip r:embed="rId3"/>
          <a:stretch>
            <a:fillRect/>
          </a:stretch>
        </p:blipFill>
        <p:spPr>
          <a:xfrm>
            <a:off x="5200785" y="2061831"/>
            <a:ext cx="1866900" cy="1924050"/>
          </a:xfrm>
          <a:prstGeom prst="rect">
            <a:avLst/>
          </a:prstGeom>
        </p:spPr>
      </p:pic>
      <p:sp>
        <p:nvSpPr>
          <p:cNvPr id="8" name="Rectangle 7"/>
          <p:cNvSpPr/>
          <p:nvPr/>
        </p:nvSpPr>
        <p:spPr>
          <a:xfrm>
            <a:off x="7067684" y="2678536"/>
            <a:ext cx="2394971" cy="707886"/>
          </a:xfrm>
          <a:prstGeom prst="rect">
            <a:avLst/>
          </a:prstGeom>
        </p:spPr>
        <p:txBody>
          <a:bodyPr wrap="square">
            <a:spAutoFit/>
          </a:bodyPr>
          <a:lstStyle/>
          <a:p>
            <a:pPr algn="ctr"/>
            <a:r>
              <a:rPr lang="en-US" sz="2000" dirty="0" smtClean="0">
                <a:solidFill>
                  <a:schemeClr val="bg2">
                    <a:lumMod val="25000"/>
                  </a:schemeClr>
                </a:solidFill>
                <a:latin typeface="Arial" panose="020B0604020202020204" pitchFamily="34" charset="0"/>
                <a:cs typeface="Arial" panose="020B0604020202020204" pitchFamily="34" charset="0"/>
              </a:rPr>
              <a:t>Origin Multispectral </a:t>
            </a:r>
            <a:endParaRPr lang="en-US" sz="2000" dirty="0">
              <a:solidFill>
                <a:schemeClr val="bg2">
                  <a:lumMod val="25000"/>
                </a:schemeClr>
              </a:solidFill>
              <a:latin typeface="Arial" panose="020B0604020202020204" pitchFamily="34" charset="0"/>
              <a:cs typeface="Arial" panose="020B0604020202020204" pitchFamily="34" charset="0"/>
            </a:endParaRPr>
          </a:p>
          <a:p>
            <a:pPr algn="ctr"/>
            <a:r>
              <a:rPr lang="en-US" sz="2000" dirty="0">
                <a:solidFill>
                  <a:schemeClr val="bg2">
                    <a:lumMod val="25000"/>
                  </a:schemeClr>
                </a:solidFill>
                <a:latin typeface="Arial" panose="020B0604020202020204" pitchFamily="34" charset="0"/>
                <a:cs typeface="Arial" panose="020B0604020202020204" pitchFamily="34" charset="0"/>
              </a:rPr>
              <a:t>image</a:t>
            </a:r>
          </a:p>
        </p:txBody>
      </p:sp>
    </p:spTree>
    <p:extLst>
      <p:ext uri="{BB962C8B-B14F-4D97-AF65-F5344CB8AC3E}">
        <p14:creationId xmlns:p14="http://schemas.microsoft.com/office/powerpoint/2010/main" val="3397042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IV. Experiment and result of the proposed method – Using </a:t>
            </a:r>
            <a:r>
              <a:rPr lang="en-US" dirty="0" smtClean="0"/>
              <a:t>formula evaluation</a:t>
            </a:r>
            <a:endParaRPr lang="en-US" dirty="0"/>
          </a:p>
        </p:txBody>
      </p:sp>
      <p:sp>
        <p:nvSpPr>
          <p:cNvPr id="3" name="Content Placeholder 2"/>
          <p:cNvSpPr>
            <a:spLocks noGrp="1"/>
          </p:cNvSpPr>
          <p:nvPr>
            <p:ph idx="1"/>
          </p:nvPr>
        </p:nvSpPr>
        <p:spPr/>
        <p:txBody>
          <a:bodyPr/>
          <a:lstStyle/>
          <a:p>
            <a:r>
              <a:rPr lang="en-US" dirty="0" smtClean="0"/>
              <a:t>Discrepancy</a:t>
            </a:r>
          </a:p>
          <a:p>
            <a:pPr marL="0" indent="0">
              <a:buNone/>
            </a:pPr>
            <a:r>
              <a:rPr lang="en-US" dirty="0"/>
              <a:t>The band discrepancy is </a:t>
            </a:r>
            <a:r>
              <a:rPr lang="en-US" dirty="0" smtClean="0"/>
              <a:t>computed:</a:t>
            </a:r>
            <a:r>
              <a:rPr lang="en-US" dirty="0"/>
              <a:t/>
            </a:r>
            <a:br>
              <a:rPr lang="en-US" dirty="0"/>
            </a:br>
            <a:r>
              <a:rPr lang="en-US" dirty="0"/>
              <a:t/>
            </a:r>
            <a:br>
              <a:rPr lang="en-US" dirty="0"/>
            </a:br>
            <a:r>
              <a:rPr lang="en-US" dirty="0"/>
              <a:t/>
            </a:r>
            <a:br>
              <a:rPr lang="en-US" dirty="0"/>
            </a:br>
            <a:r>
              <a:rPr lang="en-US" dirty="0"/>
              <a:t/>
            </a:r>
            <a:br>
              <a:rPr lang="en-US" dirty="0"/>
            </a:br>
            <a:endParaRPr lang="en-US" dirty="0" smtClean="0"/>
          </a:p>
          <a:p>
            <a:r>
              <a:rPr lang="en-US" dirty="0"/>
              <a:t>Pearson’s correlation coefficient</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6FF9F0C5-380F-41C2-899A-BAC0F0927E16}" type="slidenum">
              <a:rPr lang="en-US" smtClean="0"/>
              <a:t>19</a:t>
            </a:fld>
            <a:endParaRPr lang="en-US" dirty="0"/>
          </a:p>
        </p:txBody>
      </p:sp>
      <p:pic>
        <p:nvPicPr>
          <p:cNvPr id="6" name="Picture 5"/>
          <p:cNvPicPr>
            <a:picLocks noChangeAspect="1"/>
          </p:cNvPicPr>
          <p:nvPr/>
        </p:nvPicPr>
        <p:blipFill>
          <a:blip r:embed="rId2"/>
          <a:stretch>
            <a:fillRect/>
          </a:stretch>
        </p:blipFill>
        <p:spPr>
          <a:xfrm>
            <a:off x="1053811" y="3298681"/>
            <a:ext cx="2990850" cy="676275"/>
          </a:xfrm>
          <a:prstGeom prst="rect">
            <a:avLst/>
          </a:prstGeom>
        </p:spPr>
      </p:pic>
      <p:pic>
        <p:nvPicPr>
          <p:cNvPr id="7" name="Picture 6"/>
          <p:cNvPicPr>
            <a:picLocks noChangeAspect="1"/>
          </p:cNvPicPr>
          <p:nvPr/>
        </p:nvPicPr>
        <p:blipFill>
          <a:blip r:embed="rId3"/>
          <a:stretch>
            <a:fillRect/>
          </a:stretch>
        </p:blipFill>
        <p:spPr>
          <a:xfrm>
            <a:off x="1053811" y="4973782"/>
            <a:ext cx="3388761" cy="872691"/>
          </a:xfrm>
          <a:prstGeom prst="rect">
            <a:avLst/>
          </a:prstGeom>
        </p:spPr>
      </p:pic>
    </p:spTree>
    <p:extLst>
      <p:ext uri="{BB962C8B-B14F-4D97-AF65-F5344CB8AC3E}">
        <p14:creationId xmlns:p14="http://schemas.microsoft.com/office/powerpoint/2010/main" val="4213446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1. Motivation of fusion methods for satellites images.</a:t>
            </a:r>
          </a:p>
          <a:p>
            <a:r>
              <a:rPr lang="en-US" dirty="0" smtClean="0"/>
              <a:t>2. Four common image fusion methods.</a:t>
            </a:r>
          </a:p>
          <a:p>
            <a:r>
              <a:rPr lang="en-US" dirty="0" smtClean="0"/>
              <a:t>3. The proposed method.</a:t>
            </a:r>
          </a:p>
          <a:p>
            <a:r>
              <a:rPr lang="en-US" dirty="0" smtClean="0"/>
              <a:t>4. Experiment and result of the proposed method.</a:t>
            </a:r>
          </a:p>
          <a:p>
            <a:r>
              <a:rPr lang="en-US" dirty="0" smtClean="0"/>
              <a:t>5. Conclusion.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44106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IV. Experiment and result of the proposed method – Using </a:t>
            </a:r>
            <a:r>
              <a:rPr lang="en-US" dirty="0" smtClean="0"/>
              <a:t>formula evaluation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lvl="0"/>
                <a:r>
                  <a:rPr lang="en-US" sz="2900" dirty="0"/>
                  <a:t>Peak Signal to Noise Ratio(PSNR</a:t>
                </a:r>
                <a:r>
                  <a:rPr lang="en-US" dirty="0" smtClean="0"/>
                  <a:t>):</a:t>
                </a:r>
              </a:p>
              <a:p>
                <a:pPr marL="0" lvl="0" indent="0">
                  <a:buNone/>
                </a:pPr>
                <a:r>
                  <a:rPr lang="en-US" dirty="0"/>
                  <a:t/>
                </a:r>
                <a:br>
                  <a:rPr lang="en-US" dirty="0"/>
                </a:br>
                <a:r>
                  <a:rPr lang="en-US" dirty="0" smtClean="0"/>
                  <a:t>       PSNR </a:t>
                </a:r>
                <a:r>
                  <a:rPr lang="en-US" dirty="0"/>
                  <a:t>= 10 log</a:t>
                </a:r>
                <a:r>
                  <a:rPr lang="en-US" baseline="-25000" dirty="0"/>
                  <a:t>10 </a:t>
                </a:r>
                <a:r>
                  <a:rPr lang="en-US" dirty="0"/>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255 </m:t>
                        </m:r>
                        <m:r>
                          <a:rPr lang="en-US" i="1">
                            <a:latin typeface="Cambria Math" panose="02040503050406030204" pitchFamily="18" charset="0"/>
                          </a:rPr>
                          <m:t>𝑥</m:t>
                        </m:r>
                        <m:r>
                          <a:rPr lang="en-US" i="1">
                            <a:latin typeface="Cambria Math" panose="02040503050406030204" pitchFamily="18" charset="0"/>
                          </a:rPr>
                          <m:t> 255</m:t>
                        </m:r>
                      </m:num>
                      <m:den>
                        <m:sSup>
                          <m:sSupPr>
                            <m:ctrlPr>
                              <a:rPr lang="en-US" i="1">
                                <a:latin typeface="Cambria Math" panose="02040503050406030204" pitchFamily="18" charset="0"/>
                              </a:rPr>
                            </m:ctrlPr>
                          </m:sSupPr>
                          <m:e>
                            <m:r>
                              <a:rPr lang="en-US" i="1">
                                <a:latin typeface="Cambria Math" panose="02040503050406030204" pitchFamily="18" charset="0"/>
                              </a:rPr>
                              <m:t>𝑅𝑀𝑆𝐸</m:t>
                            </m:r>
                          </m:e>
                          <m:sup>
                            <m:r>
                              <a:rPr lang="en-US" i="1">
                                <a:latin typeface="Cambria Math" panose="02040503050406030204" pitchFamily="18" charset="0"/>
                              </a:rPr>
                              <m:t>2</m:t>
                            </m:r>
                          </m:sup>
                        </m:sSup>
                      </m:den>
                    </m:f>
                  </m:oMath>
                </a14:m>
                <a:r>
                  <a:rPr lang="en-US" dirty="0"/>
                  <a:t>)</a:t>
                </a:r>
              </a:p>
              <a:p>
                <a:pPr marL="0" indent="0">
                  <a:buNone/>
                </a:pPr>
                <a:r>
                  <a:rPr lang="en-US" altLang="en-US" dirty="0" smtClean="0">
                    <a:solidFill>
                      <a:srgbClr val="000000"/>
                    </a:solidFill>
                  </a:rPr>
                  <a:t>       RMSE</a:t>
                </a:r>
                <a:r>
                  <a:rPr lang="en-US" altLang="en-US" dirty="0">
                    <a:solidFill>
                      <a:srgbClr val="000000"/>
                    </a:solidFill>
                  </a:rPr>
                  <a:t>  </a:t>
                </a:r>
                <a:r>
                  <a:rPr lang="en-US" altLang="en-US" dirty="0" smtClean="0">
                    <a:solidFill>
                      <a:srgbClr val="000000"/>
                    </a:solidFill>
                  </a:rPr>
                  <a:t>=</a:t>
                </a:r>
                <a:r>
                  <a:rPr lang="en-US" altLang="en-US" dirty="0">
                    <a:solidFill>
                      <a:srgbClr val="000000"/>
                    </a:solidFill>
                  </a:rPr>
                  <a:t> </a:t>
                </a:r>
                <a:r>
                  <a:rPr lang="en-US" altLang="en-US" dirty="0">
                    <a:solidFill>
                      <a:schemeClr val="tx1"/>
                    </a:solidFill>
                  </a:rPr>
                  <a:t>  </a:t>
                </a:r>
                <a:r>
                  <a:rPr lang="en-US" altLang="en-US" sz="4000" dirty="0">
                    <a:solidFill>
                      <a:schemeClr val="tx1"/>
                    </a:solidFill>
                  </a:rPr>
                  <a:t> </a:t>
                </a:r>
                <a:endParaRPr lang="en-US" altLang="en-US" dirty="0">
                  <a:solidFill>
                    <a:schemeClr val="tx1"/>
                  </a:solidFill>
                </a:endParaRPr>
              </a:p>
              <a:p>
                <a:endParaRPr lang="en-US" dirty="0"/>
              </a:p>
              <a:p>
                <a:r>
                  <a:rPr lang="en-US" sz="2900" dirty="0" smtClean="0"/>
                  <a:t>Entropy:</a:t>
                </a:r>
              </a:p>
              <a:p>
                <a:pPr>
                  <a:buFont typeface="Wingdings" panose="05000000000000000000" pitchFamily="2" charset="2"/>
                  <a:buChar char="q"/>
                </a:pPr>
                <a:r>
                  <a:rPr lang="en-US" sz="2900" dirty="0"/>
                  <a:t>Entropy is a factor to assess the spatial quality of the</a:t>
                </a:r>
                <a:br>
                  <a:rPr lang="en-US" sz="2900" dirty="0"/>
                </a:br>
                <a:r>
                  <a:rPr lang="en-US" sz="2900" dirty="0"/>
                  <a:t>fused </a:t>
                </a:r>
                <a:r>
                  <a:rPr lang="en-US" sz="2900" dirty="0" smtClean="0"/>
                  <a:t>image:</a:t>
                </a:r>
                <a:r>
                  <a:rPr lang="en-US" sz="2900" dirty="0"/>
                  <a:t/>
                </a:r>
                <a:br>
                  <a:rPr lang="en-US" sz="2900" dirty="0"/>
                </a:br>
                <a:r>
                  <a:rPr lang="en-US" sz="2900" dirty="0"/>
                  <a:t/>
                </a:r>
                <a:br>
                  <a:rPr lang="en-US" sz="2900" dirty="0"/>
                </a:br>
                <a:r>
                  <a:rPr lang="en-US" dirty="0"/>
                  <a:t/>
                </a:r>
                <a:br>
                  <a:rPr lang="en-US" dirty="0"/>
                </a:b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84" t="-219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FF9F0C5-380F-41C2-899A-BAC0F0927E16}" type="slidenum">
              <a:rPr lang="en-US" smtClean="0"/>
              <a:t>20</a:t>
            </a:fld>
            <a:endParaRPr lang="en-US" dirty="0"/>
          </a:p>
        </p:txBody>
      </p:sp>
      <p:pic>
        <p:nvPicPr>
          <p:cNvPr id="8" name="Picture 7"/>
          <p:cNvPicPr>
            <a:picLocks noChangeAspect="1"/>
          </p:cNvPicPr>
          <p:nvPr/>
        </p:nvPicPr>
        <p:blipFill>
          <a:blip r:embed="rId3"/>
          <a:stretch>
            <a:fillRect/>
          </a:stretch>
        </p:blipFill>
        <p:spPr>
          <a:xfrm>
            <a:off x="1102302" y="5153457"/>
            <a:ext cx="1619250" cy="790575"/>
          </a:xfrm>
          <a:prstGeom prst="rect">
            <a:avLst/>
          </a:prstGeom>
        </p:spPr>
      </p:pic>
      <p:sp>
        <p:nvSpPr>
          <p:cNvPr id="9" name="Rectangle 1"/>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 name="Picture 2" descr="http://www.debugmode.com/imagecmp/ms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186" y="3234316"/>
            <a:ext cx="2019300" cy="5810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66836" y="4889069"/>
            <a:ext cx="6592800" cy="1477328"/>
          </a:xfrm>
          <a:prstGeom prst="rect">
            <a:avLst/>
          </a:prstGeom>
        </p:spPr>
        <p:txBody>
          <a:bodyPr wrap="square">
            <a:spAutoFit/>
          </a:bodyPr>
          <a:lstStyle/>
          <a:p>
            <a:r>
              <a:rPr lang="en-US" b="1" dirty="0">
                <a:solidFill>
                  <a:srgbClr val="007020"/>
                </a:solidFill>
                <a:latin typeface="Courier New" panose="02070309020205020404" pitchFamily="49" charset="0"/>
              </a:rPr>
              <a:t>for</a:t>
            </a:r>
            <a:r>
              <a:rPr lang="en-US" dirty="0">
                <a:solidFill>
                  <a:srgbClr val="666666"/>
                </a:solidFill>
                <a:latin typeface="Courier New" panose="02070309020205020404" pitchFamily="49" charset="0"/>
              </a:rPr>
              <a:t> </a:t>
            </a:r>
            <a:r>
              <a:rPr lang="en-US" dirty="0" err="1">
                <a:solidFill>
                  <a:srgbClr val="666666"/>
                </a:solidFill>
                <a:latin typeface="Courier New" panose="02070309020205020404" pitchFamily="49" charset="0"/>
              </a:rPr>
              <a:t>i</a:t>
            </a:r>
            <a:r>
              <a:rPr lang="en-US" dirty="0">
                <a:solidFill>
                  <a:srgbClr val="666666"/>
                </a:solidFill>
                <a:latin typeface="Courier New" panose="02070309020205020404" pitchFamily="49" charset="0"/>
              </a:rPr>
              <a:t> </a:t>
            </a:r>
            <a:r>
              <a:rPr lang="en-US" dirty="0">
                <a:solidFill>
                  <a:srgbClr val="666600"/>
                </a:solidFill>
                <a:latin typeface="Courier New" panose="02070309020205020404" pitchFamily="49" charset="0"/>
              </a:rPr>
              <a:t>=</a:t>
            </a:r>
            <a:r>
              <a:rPr lang="en-US" dirty="0">
                <a:solidFill>
                  <a:srgbClr val="666666"/>
                </a:solidFill>
                <a:latin typeface="Courier New" panose="02070309020205020404" pitchFamily="49" charset="0"/>
              </a:rPr>
              <a:t> </a:t>
            </a:r>
            <a:r>
              <a:rPr lang="en-US" dirty="0">
                <a:solidFill>
                  <a:srgbClr val="40A070"/>
                </a:solidFill>
                <a:latin typeface="Courier New" panose="02070309020205020404" pitchFamily="49" charset="0"/>
              </a:rPr>
              <a:t>1</a:t>
            </a:r>
            <a:r>
              <a:rPr lang="en-US" dirty="0">
                <a:solidFill>
                  <a:srgbClr val="666600"/>
                </a:solidFill>
                <a:latin typeface="Courier New" panose="02070309020205020404" pitchFamily="49" charset="0"/>
              </a:rPr>
              <a:t>:</a:t>
            </a:r>
            <a:r>
              <a:rPr lang="en-US" dirty="0">
                <a:solidFill>
                  <a:srgbClr val="666666"/>
                </a:solidFill>
                <a:latin typeface="Courier New" panose="02070309020205020404" pitchFamily="49" charset="0"/>
              </a:rPr>
              <a:t>N</a:t>
            </a:r>
            <a:endParaRPr lang="en-US" dirty="0">
              <a:solidFill>
                <a:srgbClr val="999999"/>
              </a:solidFill>
              <a:latin typeface="Courier New" panose="02070309020205020404" pitchFamily="49" charset="0"/>
            </a:endParaRPr>
          </a:p>
          <a:p>
            <a:r>
              <a:rPr lang="en-US" b="1" dirty="0">
                <a:solidFill>
                  <a:srgbClr val="007020"/>
                </a:solidFill>
                <a:latin typeface="Courier New" panose="02070309020205020404" pitchFamily="49" charset="0"/>
              </a:rPr>
              <a:t>for</a:t>
            </a:r>
            <a:r>
              <a:rPr lang="en-US" dirty="0">
                <a:solidFill>
                  <a:srgbClr val="666666"/>
                </a:solidFill>
                <a:latin typeface="Courier New" panose="02070309020205020404" pitchFamily="49" charset="0"/>
              </a:rPr>
              <a:t> j </a:t>
            </a:r>
            <a:r>
              <a:rPr lang="en-US" dirty="0">
                <a:solidFill>
                  <a:srgbClr val="666600"/>
                </a:solidFill>
                <a:latin typeface="Courier New" panose="02070309020205020404" pitchFamily="49" charset="0"/>
              </a:rPr>
              <a:t>=</a:t>
            </a:r>
            <a:r>
              <a:rPr lang="en-US" dirty="0">
                <a:solidFill>
                  <a:srgbClr val="666666"/>
                </a:solidFill>
                <a:latin typeface="Courier New" panose="02070309020205020404" pitchFamily="49" charset="0"/>
              </a:rPr>
              <a:t> </a:t>
            </a:r>
            <a:r>
              <a:rPr lang="en-US" dirty="0">
                <a:solidFill>
                  <a:srgbClr val="40A070"/>
                </a:solidFill>
                <a:latin typeface="Courier New" panose="02070309020205020404" pitchFamily="49" charset="0"/>
              </a:rPr>
              <a:t>1</a:t>
            </a:r>
            <a:r>
              <a:rPr lang="en-US" dirty="0">
                <a:solidFill>
                  <a:srgbClr val="666600"/>
                </a:solidFill>
                <a:latin typeface="Courier New" panose="02070309020205020404" pitchFamily="49" charset="0"/>
              </a:rPr>
              <a:t>:</a:t>
            </a:r>
            <a:r>
              <a:rPr lang="en-US" dirty="0">
                <a:solidFill>
                  <a:srgbClr val="666666"/>
                </a:solidFill>
                <a:latin typeface="Courier New" panose="02070309020205020404" pitchFamily="49" charset="0"/>
              </a:rPr>
              <a:t>M</a:t>
            </a:r>
            <a:endParaRPr lang="en-US" dirty="0">
              <a:solidFill>
                <a:srgbClr val="999999"/>
              </a:solidFill>
              <a:latin typeface="Courier New" panose="02070309020205020404" pitchFamily="49" charset="0"/>
            </a:endParaRPr>
          </a:p>
          <a:p>
            <a:pPr lvl="1"/>
            <a:r>
              <a:rPr lang="en-US" dirty="0">
                <a:solidFill>
                  <a:srgbClr val="902000"/>
                </a:solidFill>
                <a:latin typeface="Courier New" panose="02070309020205020404" pitchFamily="49" charset="0"/>
              </a:rPr>
              <a:t>Count</a:t>
            </a:r>
            <a:r>
              <a:rPr lang="en-US" dirty="0">
                <a:solidFill>
                  <a:srgbClr val="666600"/>
                </a:solidFill>
                <a:latin typeface="Courier New" panose="02070309020205020404" pitchFamily="49" charset="0"/>
              </a:rPr>
              <a:t>(</a:t>
            </a:r>
            <a:r>
              <a:rPr lang="en-US" dirty="0">
                <a:solidFill>
                  <a:srgbClr val="902000"/>
                </a:solidFill>
                <a:latin typeface="Courier New" panose="02070309020205020404" pitchFamily="49" charset="0"/>
              </a:rPr>
              <a:t>Image</a:t>
            </a:r>
            <a:r>
              <a:rPr lang="en-US" dirty="0">
                <a:solidFill>
                  <a:srgbClr val="666600"/>
                </a:solidFill>
                <a:latin typeface="Courier New" panose="02070309020205020404" pitchFamily="49" charset="0"/>
              </a:rPr>
              <a:t>(</a:t>
            </a:r>
            <a:r>
              <a:rPr lang="en-US" dirty="0" err="1">
                <a:solidFill>
                  <a:srgbClr val="666666"/>
                </a:solidFill>
                <a:latin typeface="Courier New" panose="02070309020205020404" pitchFamily="49" charset="0"/>
              </a:rPr>
              <a:t>i</a:t>
            </a:r>
            <a:r>
              <a:rPr lang="en-US" dirty="0" err="1">
                <a:solidFill>
                  <a:srgbClr val="666600"/>
                </a:solidFill>
                <a:latin typeface="Courier New" panose="02070309020205020404" pitchFamily="49" charset="0"/>
              </a:rPr>
              <a:t>,</a:t>
            </a:r>
            <a:r>
              <a:rPr lang="en-US" dirty="0" err="1">
                <a:solidFill>
                  <a:srgbClr val="666666"/>
                </a:solidFill>
                <a:latin typeface="Courier New" panose="02070309020205020404" pitchFamily="49" charset="0"/>
              </a:rPr>
              <a:t>j</a:t>
            </a:r>
            <a:r>
              <a:rPr lang="en-US" dirty="0">
                <a:solidFill>
                  <a:srgbClr val="666600"/>
                </a:solidFill>
                <a:latin typeface="Courier New" panose="02070309020205020404" pitchFamily="49" charset="0"/>
              </a:rPr>
              <a:t>)+</a:t>
            </a:r>
            <a:r>
              <a:rPr lang="en-US" dirty="0">
                <a:solidFill>
                  <a:srgbClr val="40A070"/>
                </a:solidFill>
                <a:latin typeface="Courier New" panose="02070309020205020404" pitchFamily="49" charset="0"/>
              </a:rPr>
              <a:t>1</a:t>
            </a:r>
            <a:r>
              <a:rPr lang="en-US" dirty="0">
                <a:solidFill>
                  <a:srgbClr val="666600"/>
                </a:solidFill>
                <a:latin typeface="Courier New" panose="02070309020205020404" pitchFamily="49" charset="0"/>
              </a:rPr>
              <a:t>)=</a:t>
            </a:r>
            <a:r>
              <a:rPr lang="en-US" dirty="0">
                <a:solidFill>
                  <a:srgbClr val="902000"/>
                </a:solidFill>
                <a:latin typeface="Courier New" panose="02070309020205020404" pitchFamily="49" charset="0"/>
              </a:rPr>
              <a:t>Count</a:t>
            </a:r>
            <a:r>
              <a:rPr lang="en-US" dirty="0">
                <a:solidFill>
                  <a:srgbClr val="666600"/>
                </a:solidFill>
                <a:latin typeface="Courier New" panose="02070309020205020404" pitchFamily="49" charset="0"/>
              </a:rPr>
              <a:t>(</a:t>
            </a:r>
            <a:r>
              <a:rPr lang="en-US" dirty="0">
                <a:solidFill>
                  <a:srgbClr val="902000"/>
                </a:solidFill>
                <a:latin typeface="Courier New" panose="02070309020205020404" pitchFamily="49" charset="0"/>
              </a:rPr>
              <a:t>Image</a:t>
            </a:r>
            <a:r>
              <a:rPr lang="en-US" dirty="0">
                <a:solidFill>
                  <a:srgbClr val="666600"/>
                </a:solidFill>
                <a:latin typeface="Courier New" panose="02070309020205020404" pitchFamily="49" charset="0"/>
              </a:rPr>
              <a:t>(</a:t>
            </a:r>
            <a:r>
              <a:rPr lang="en-US" dirty="0" err="1">
                <a:solidFill>
                  <a:srgbClr val="666666"/>
                </a:solidFill>
                <a:latin typeface="Courier New" panose="02070309020205020404" pitchFamily="49" charset="0"/>
              </a:rPr>
              <a:t>i</a:t>
            </a:r>
            <a:r>
              <a:rPr lang="en-US" dirty="0" err="1">
                <a:solidFill>
                  <a:srgbClr val="666600"/>
                </a:solidFill>
                <a:latin typeface="Courier New" panose="02070309020205020404" pitchFamily="49" charset="0"/>
              </a:rPr>
              <a:t>,</a:t>
            </a:r>
            <a:r>
              <a:rPr lang="en-US" dirty="0" err="1">
                <a:solidFill>
                  <a:srgbClr val="666666"/>
                </a:solidFill>
                <a:latin typeface="Courier New" panose="02070309020205020404" pitchFamily="49" charset="0"/>
              </a:rPr>
              <a:t>j</a:t>
            </a:r>
            <a:r>
              <a:rPr lang="en-US" dirty="0">
                <a:solidFill>
                  <a:srgbClr val="666600"/>
                </a:solidFill>
                <a:latin typeface="Courier New" panose="02070309020205020404" pitchFamily="49" charset="0"/>
              </a:rPr>
              <a:t>)+</a:t>
            </a:r>
            <a:r>
              <a:rPr lang="en-US" dirty="0">
                <a:solidFill>
                  <a:srgbClr val="40A070"/>
                </a:solidFill>
                <a:latin typeface="Courier New" panose="02070309020205020404" pitchFamily="49" charset="0"/>
              </a:rPr>
              <a:t>1</a:t>
            </a:r>
            <a:r>
              <a:rPr lang="en-US" dirty="0">
                <a:solidFill>
                  <a:srgbClr val="666600"/>
                </a:solidFill>
                <a:latin typeface="Courier New" panose="02070309020205020404" pitchFamily="49" charset="0"/>
              </a:rPr>
              <a:t>)+</a:t>
            </a:r>
            <a:r>
              <a:rPr lang="en-US">
                <a:solidFill>
                  <a:srgbClr val="40A070"/>
                </a:solidFill>
                <a:latin typeface="Courier New" panose="02070309020205020404" pitchFamily="49" charset="0"/>
              </a:rPr>
              <a:t>1</a:t>
            </a:r>
            <a:r>
              <a:rPr lang="en-US" smtClean="0">
                <a:solidFill>
                  <a:srgbClr val="666600"/>
                </a:solidFill>
                <a:latin typeface="Courier New" panose="02070309020205020404" pitchFamily="49" charset="0"/>
              </a:rPr>
              <a:t>;</a:t>
            </a:r>
            <a:endParaRPr lang="en-US" dirty="0">
              <a:solidFill>
                <a:srgbClr val="999999"/>
              </a:solidFill>
              <a:latin typeface="Courier New" panose="02070309020205020404" pitchFamily="49" charset="0"/>
            </a:endParaRPr>
          </a:p>
          <a:p>
            <a:r>
              <a:rPr lang="en-US" b="1" dirty="0" smtClean="0">
                <a:solidFill>
                  <a:srgbClr val="007020"/>
                </a:solidFill>
                <a:latin typeface="Courier New" panose="02070309020205020404" pitchFamily="49" charset="0"/>
              </a:rPr>
              <a:t>End</a:t>
            </a:r>
          </a:p>
          <a:p>
            <a:r>
              <a:rPr lang="en-US" dirty="0" err="1"/>
              <a:t>Prob</a:t>
            </a:r>
            <a:r>
              <a:rPr lang="en-US" dirty="0"/>
              <a:t> = Count/(M*N)</a:t>
            </a:r>
            <a:endParaRPr lang="en-US"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1473829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IV. Experiment and result of the proposed method – Using </a:t>
            </a:r>
            <a:r>
              <a:rPr lang="en-US" dirty="0" smtClean="0"/>
              <a:t>formula evaluation</a:t>
            </a:r>
            <a:endParaRPr lang="en-US" dirty="0"/>
          </a:p>
        </p:txBody>
      </p:sp>
      <p:sp>
        <p:nvSpPr>
          <p:cNvPr id="3" name="Content Placeholder 2"/>
          <p:cNvSpPr>
            <a:spLocks noGrp="1"/>
          </p:cNvSpPr>
          <p:nvPr>
            <p:ph idx="1"/>
          </p:nvPr>
        </p:nvSpPr>
        <p:spPr/>
        <p:txBody>
          <a:bodyPr>
            <a:normAutofit/>
          </a:bodyPr>
          <a:lstStyle/>
          <a:p>
            <a:pPr marL="0" lvl="0" indent="0">
              <a:buNone/>
            </a:pP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6FF9F0C5-380F-41C2-899A-BAC0F0927E16}" type="slidenum">
              <a:rPr lang="en-US" smtClean="0"/>
              <a:t>21</a:t>
            </a:fld>
            <a:endParaRPr lang="en-US" dirty="0"/>
          </a:p>
        </p:txBody>
      </p:sp>
      <p:sp>
        <p:nvSpPr>
          <p:cNvPr id="9" name="Rectangle 1"/>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965643" y="2353138"/>
            <a:ext cx="8020050" cy="3495675"/>
          </a:xfrm>
          <a:prstGeom prst="rect">
            <a:avLst/>
          </a:prstGeom>
        </p:spPr>
      </p:pic>
    </p:spTree>
    <p:extLst>
      <p:ext uri="{BB962C8B-B14F-4D97-AF65-F5344CB8AC3E}">
        <p14:creationId xmlns:p14="http://schemas.microsoft.com/office/powerpoint/2010/main" val="1147335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Conclusion</a:t>
            </a:r>
            <a:endParaRPr lang="en-US" dirty="0"/>
          </a:p>
        </p:txBody>
      </p:sp>
      <p:sp>
        <p:nvSpPr>
          <p:cNvPr id="3" name="Content Placeholder 2"/>
          <p:cNvSpPr>
            <a:spLocks noGrp="1"/>
          </p:cNvSpPr>
          <p:nvPr>
            <p:ph idx="1"/>
          </p:nvPr>
        </p:nvSpPr>
        <p:spPr/>
        <p:txBody>
          <a:bodyPr>
            <a:normAutofit fontScale="92500" lnSpcReduction="20000"/>
          </a:bodyPr>
          <a:lstStyle/>
          <a:p>
            <a:r>
              <a:rPr lang="en-US" sz="2200" dirty="0" smtClean="0"/>
              <a:t>The adaptive </a:t>
            </a:r>
            <a:r>
              <a:rPr lang="en-US" sz="2200" dirty="0"/>
              <a:t>fusion method based on regional feature </a:t>
            </a:r>
            <a:r>
              <a:rPr lang="en-US" sz="2200" dirty="0" smtClean="0"/>
              <a:t>presented in </a:t>
            </a:r>
            <a:r>
              <a:rPr lang="en-US" sz="2200" dirty="0"/>
              <a:t>this paper is suitable to ALOS image</a:t>
            </a:r>
            <a:r>
              <a:rPr lang="en-US" sz="2200" dirty="0" smtClean="0"/>
              <a:t>.</a:t>
            </a:r>
          </a:p>
          <a:p>
            <a:r>
              <a:rPr lang="en-US" sz="2200" dirty="0"/>
              <a:t>I</a:t>
            </a:r>
            <a:r>
              <a:rPr lang="en-US" sz="2200" dirty="0" smtClean="0"/>
              <a:t>mages </a:t>
            </a:r>
            <a:r>
              <a:rPr lang="en-US" sz="2200" dirty="0"/>
              <a:t>inherit high spatial information from </a:t>
            </a:r>
            <a:r>
              <a:rPr lang="en-US" sz="2200" dirty="0" smtClean="0"/>
              <a:t>the panchromatic image.</a:t>
            </a:r>
          </a:p>
          <a:p>
            <a:r>
              <a:rPr lang="en-US" sz="2200" dirty="0" smtClean="0"/>
              <a:t>Color distortion.</a:t>
            </a:r>
          </a:p>
          <a:p>
            <a:pPr algn="just"/>
            <a:r>
              <a:rPr lang="en-US" sz="2200" dirty="0" err="1" smtClean="0"/>
              <a:t>Atomating</a:t>
            </a:r>
            <a:r>
              <a:rPr lang="en-US" sz="2200" dirty="0" smtClean="0"/>
              <a:t> the best </a:t>
            </a:r>
            <a:r>
              <a:rPr lang="en-US" sz="2200" dirty="0"/>
              <a:t>design of </a:t>
            </a:r>
            <a:r>
              <a:rPr lang="en-US" sz="2200" dirty="0" smtClean="0"/>
              <a:t>filters (threshold) </a:t>
            </a:r>
            <a:r>
              <a:rPr lang="en-US" sz="2200" dirty="0"/>
              <a:t>and the window size according to </a:t>
            </a:r>
            <a:r>
              <a:rPr lang="en-US" sz="2200" dirty="0" smtClean="0"/>
              <a:t>the image </a:t>
            </a:r>
            <a:r>
              <a:rPr lang="en-US" sz="2200" dirty="0"/>
              <a:t>to be fused. </a:t>
            </a:r>
            <a:endParaRPr lang="en-US" sz="2200" dirty="0" smtClean="0"/>
          </a:p>
          <a:p>
            <a:r>
              <a:rPr lang="en-US" sz="2200" dirty="0" smtClean="0"/>
              <a:t>Other </a:t>
            </a:r>
            <a:r>
              <a:rPr lang="en-US" sz="2200" dirty="0"/>
              <a:t>approaches for </a:t>
            </a:r>
            <a:r>
              <a:rPr lang="en-US" sz="2200" dirty="0" smtClean="0"/>
              <a:t>quality assessment </a:t>
            </a:r>
            <a:r>
              <a:rPr lang="en-US" sz="2200" dirty="0"/>
              <a:t>of the fused image should be investigated </a:t>
            </a:r>
            <a:r>
              <a:rPr lang="en-US" sz="2200" dirty="0" smtClean="0"/>
              <a:t>in future</a:t>
            </a:r>
            <a:r>
              <a:rPr lang="en-US" sz="2200" dirty="0"/>
              <a:t>.</a:t>
            </a:r>
            <a:br>
              <a:rPr lang="en-US" sz="2200"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61977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 Motivation </a:t>
            </a:r>
            <a:r>
              <a:rPr lang="en-US" dirty="0"/>
              <a:t>of fusion methods for satellites </a:t>
            </a:r>
            <a:r>
              <a:rPr lang="en-US" dirty="0" smtClean="0"/>
              <a:t>images</a:t>
            </a:r>
            <a:endParaRPr lang="en-US" dirty="0"/>
          </a:p>
        </p:txBody>
      </p:sp>
      <p:sp>
        <p:nvSpPr>
          <p:cNvPr id="5" name="Content Placeholder 4"/>
          <p:cNvSpPr>
            <a:spLocks noGrp="1"/>
          </p:cNvSpPr>
          <p:nvPr>
            <p:ph idx="1"/>
          </p:nvPr>
        </p:nvSpPr>
        <p:spPr/>
        <p:txBody>
          <a:bodyPr/>
          <a:lstStyle/>
          <a:p>
            <a:r>
              <a:rPr lang="en-US" dirty="0" smtClean="0"/>
              <a:t>More and more high resolution satellites, such as SPOT5, IKONOS, </a:t>
            </a:r>
            <a:r>
              <a:rPr lang="en-US" dirty="0" err="1" smtClean="0"/>
              <a:t>QuickBird</a:t>
            </a:r>
            <a:r>
              <a:rPr lang="en-US" dirty="0" smtClean="0"/>
              <a:t>, ALOS have been launched. </a:t>
            </a:r>
            <a:endParaRPr lang="en-US" dirty="0"/>
          </a:p>
          <a:p>
            <a:r>
              <a:rPr lang="en-US" dirty="0" smtClean="0"/>
              <a:t>Panchromatic </a:t>
            </a:r>
            <a:r>
              <a:rPr lang="en-US" dirty="0"/>
              <a:t>image </a:t>
            </a:r>
            <a:r>
              <a:rPr lang="en-US" dirty="0" smtClean="0"/>
              <a:t>and multispectral image.</a:t>
            </a:r>
          </a:p>
          <a:p>
            <a:r>
              <a:rPr lang="en-US" dirty="0" smtClean="0"/>
              <a:t>Recent researches focus on using high-resolution images on various fields.</a:t>
            </a:r>
          </a:p>
          <a:p>
            <a:r>
              <a:rPr lang="en-US" dirty="0" smtClean="0"/>
              <a:t>A good fusion method combines panchromatic image with multispectral image.</a:t>
            </a:r>
          </a:p>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751466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 Motivation </a:t>
            </a:r>
            <a:r>
              <a:rPr lang="en-US" dirty="0"/>
              <a:t>of fusion methods for satellites images</a:t>
            </a:r>
          </a:p>
        </p:txBody>
      </p:sp>
      <p:sp>
        <p:nvSpPr>
          <p:cNvPr id="5" name="Content Placeholder 4"/>
          <p:cNvSpPr>
            <a:spLocks noGrp="1"/>
          </p:cNvSpPr>
          <p:nvPr>
            <p:ph idx="1"/>
          </p:nvPr>
        </p:nvSpPr>
        <p:spPr>
          <a:xfrm>
            <a:off x="677334" y="1930400"/>
            <a:ext cx="8596668" cy="3880773"/>
          </a:xfrm>
        </p:spPr>
        <p:txBody>
          <a:bodyPr/>
          <a:lstStyle/>
          <a:p>
            <a:r>
              <a:rPr lang="en-US" dirty="0" smtClean="0"/>
              <a:t>Have been developed </a:t>
            </a:r>
            <a:r>
              <a:rPr lang="en-US" dirty="0"/>
              <a:t>p</a:t>
            </a:r>
            <a:r>
              <a:rPr lang="en-US" dirty="0" smtClean="0"/>
              <a:t>ast two decades.</a:t>
            </a:r>
          </a:p>
          <a:p>
            <a:r>
              <a:rPr lang="en-US" dirty="0" err="1" smtClean="0"/>
              <a:t>Cliche</a:t>
            </a:r>
            <a:r>
              <a:rPr lang="en-US" dirty="0" smtClean="0"/>
              <a:t> et al. presented a fusion method integrate SPOT panchromatic image into multispectral image.</a:t>
            </a:r>
          </a:p>
          <a:p>
            <a:r>
              <a:rPr lang="en-US" dirty="0"/>
              <a:t>Li et </a:t>
            </a:r>
            <a:r>
              <a:rPr lang="en-US" dirty="0" smtClean="0"/>
              <a:t>al. used the discrete wavelet frame transform.</a:t>
            </a:r>
          </a:p>
          <a:p>
            <a:r>
              <a:rPr lang="en-US" dirty="0" smtClean="0"/>
              <a:t>Chen et al. used surface texture information.</a:t>
            </a:r>
          </a:p>
          <a:p>
            <a:r>
              <a:rPr lang="en-US" dirty="0" smtClean="0"/>
              <a:t>Zhang et al. used advantages of both the IHS and the wavelet techniques.</a:t>
            </a:r>
            <a:r>
              <a:rPr lang="en-US" dirty="0"/>
              <a:t/>
            </a:r>
            <a:br>
              <a:rPr lang="en-US" dirty="0"/>
            </a:br>
            <a:r>
              <a:rPr lang="en-US" dirty="0"/>
              <a:t/>
            </a:r>
            <a:br>
              <a:rPr lang="en-US" dirty="0"/>
            </a:br>
            <a:endParaRPr lang="en-US" dirty="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989519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 Motivation of fusion methods for satellites images</a:t>
            </a:r>
          </a:p>
        </p:txBody>
      </p:sp>
      <p:sp>
        <p:nvSpPr>
          <p:cNvPr id="5" name="Content Placeholder 4"/>
          <p:cNvSpPr>
            <a:spLocks noGrp="1"/>
          </p:cNvSpPr>
          <p:nvPr>
            <p:ph idx="1"/>
          </p:nvPr>
        </p:nvSpPr>
        <p:spPr/>
        <p:txBody>
          <a:bodyPr/>
          <a:lstStyle/>
          <a:p>
            <a:r>
              <a:rPr lang="en-US" dirty="0" smtClean="0"/>
              <a:t>ALOS is a new land observing satellite of Japan was lunched in Jan,2006.</a:t>
            </a:r>
          </a:p>
          <a:p>
            <a:r>
              <a:rPr lang="en-US" dirty="0" smtClean="0"/>
              <a:t>Propose a fusion method for ALOS images.</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659411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II. Four </a:t>
            </a:r>
            <a:r>
              <a:rPr lang="en-US" dirty="0"/>
              <a:t>common image fusion </a:t>
            </a:r>
            <a:r>
              <a:rPr lang="en-US" dirty="0" smtClean="0"/>
              <a:t>methods</a:t>
            </a:r>
            <a:br>
              <a:rPr lang="en-US" dirty="0" smtClean="0"/>
            </a:br>
            <a:r>
              <a:rPr lang="en-US" dirty="0" smtClean="0"/>
              <a:t>1. </a:t>
            </a:r>
            <a:r>
              <a:rPr lang="en-US" dirty="0" err="1" smtClean="0"/>
              <a:t>Brovey</a:t>
            </a:r>
            <a:r>
              <a:rPr lang="en-US" dirty="0" smtClean="0"/>
              <a:t> transform fusion scheme</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To increase visually contrast of images such as contrast in shadows, water, or high reflectance areas.</a:t>
            </a:r>
          </a:p>
          <a:p>
            <a:r>
              <a:rPr lang="en-US" dirty="0" smtClean="0"/>
              <a:t>Use a ratio algorithm to combine the images:</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 name="Picture 2"/>
          <p:cNvPicPr>
            <a:picLocks noChangeAspect="1"/>
          </p:cNvPicPr>
          <p:nvPr/>
        </p:nvPicPr>
        <p:blipFill>
          <a:blip r:embed="rId2"/>
          <a:stretch>
            <a:fillRect/>
          </a:stretch>
        </p:blipFill>
        <p:spPr>
          <a:xfrm>
            <a:off x="677334" y="3462800"/>
            <a:ext cx="3609975" cy="1276350"/>
          </a:xfrm>
          <a:prstGeom prst="rect">
            <a:avLst/>
          </a:prstGeom>
        </p:spPr>
      </p:pic>
    </p:spTree>
    <p:extLst>
      <p:ext uri="{BB962C8B-B14F-4D97-AF65-F5344CB8AC3E}">
        <p14:creationId xmlns:p14="http://schemas.microsoft.com/office/powerpoint/2010/main" val="2238074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II. Four common image fusion methods</a:t>
            </a:r>
            <a:br>
              <a:rPr lang="en-US" dirty="0"/>
            </a:br>
            <a:r>
              <a:rPr lang="en-US" dirty="0" smtClean="0"/>
              <a:t>2. Standard IHS fusion scheme – The idea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RGB is usually used by computer monitors to display color images.</a:t>
            </a:r>
          </a:p>
          <a:p>
            <a:r>
              <a:rPr lang="en-US" dirty="0" smtClean="0"/>
              <a:t>HIS is more consistent to human visual system. </a:t>
            </a:r>
          </a:p>
          <a:p>
            <a:r>
              <a:rPr lang="en-US" dirty="0" smtClean="0"/>
              <a:t>H(hue), I(</a:t>
            </a:r>
            <a:r>
              <a:rPr lang="en-US" dirty="0"/>
              <a:t>intensity</a:t>
            </a:r>
            <a:r>
              <a:rPr lang="en-US" dirty="0" smtClean="0"/>
              <a:t>), S(saturation).</a:t>
            </a:r>
          </a:p>
          <a:p>
            <a:pPr algn="just"/>
            <a:r>
              <a:rPr lang="en-US" dirty="0" smtClean="0"/>
              <a:t>When convert an image from RGB space to HIS </a:t>
            </a:r>
            <a:r>
              <a:rPr lang="en-US" dirty="0" smtClean="0"/>
              <a:t>space leads </a:t>
            </a:r>
            <a:r>
              <a:rPr lang="en-US" dirty="0" smtClean="0"/>
              <a:t>to the </a:t>
            </a:r>
            <a:r>
              <a:rPr lang="en-US" dirty="0"/>
              <a:t>idea of HIS fusion scheme</a:t>
            </a:r>
            <a:r>
              <a:rPr lang="en-US" dirty="0" smtClean="0"/>
              <a:t>.</a:t>
            </a:r>
          </a:p>
          <a:p>
            <a:pPr marL="0" indent="0" algn="just">
              <a:buNone/>
            </a:pPr>
            <a:endParaRPr lang="en-US" dirty="0" smtClean="0"/>
          </a:p>
          <a:p>
            <a:endParaRPr lang="en-US" dirty="0" smtClean="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10479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 example of RGB to IHS</a:t>
            </a:r>
            <a:endParaRPr lang="en-US" dirty="0"/>
          </a:p>
        </p:txBody>
      </p:sp>
      <p:pic>
        <p:nvPicPr>
          <p:cNvPr id="3" name="Content Placeholder 2"/>
          <p:cNvPicPr>
            <a:picLocks noGrp="1" noChangeAspect="1"/>
          </p:cNvPicPr>
          <p:nvPr>
            <p:ph idx="1"/>
          </p:nvPr>
        </p:nvPicPr>
        <p:blipFill>
          <a:blip r:embed="rId2"/>
          <a:stretch>
            <a:fillRect/>
          </a:stretch>
        </p:blipFill>
        <p:spPr>
          <a:xfrm>
            <a:off x="677334" y="2138031"/>
            <a:ext cx="8115300" cy="1847850"/>
          </a:xfrm>
          <a:prstGeom prst="rect">
            <a:avLst/>
          </a:prstGeom>
        </p:spPr>
      </p:pic>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Picture 5"/>
          <p:cNvPicPr>
            <a:picLocks noChangeAspect="1"/>
          </p:cNvPicPr>
          <p:nvPr/>
        </p:nvPicPr>
        <p:blipFill>
          <a:blip r:embed="rId3"/>
          <a:stretch>
            <a:fillRect/>
          </a:stretch>
        </p:blipFill>
        <p:spPr>
          <a:xfrm>
            <a:off x="677333" y="4328246"/>
            <a:ext cx="8282491" cy="451572"/>
          </a:xfrm>
          <a:prstGeom prst="rect">
            <a:avLst/>
          </a:prstGeom>
        </p:spPr>
      </p:pic>
      <p:pic>
        <p:nvPicPr>
          <p:cNvPr id="7" name="Picture 6"/>
          <p:cNvPicPr>
            <a:picLocks noChangeAspect="1"/>
          </p:cNvPicPr>
          <p:nvPr/>
        </p:nvPicPr>
        <p:blipFill>
          <a:blip r:embed="rId4"/>
          <a:stretch>
            <a:fillRect/>
          </a:stretch>
        </p:blipFill>
        <p:spPr>
          <a:xfrm>
            <a:off x="2866351" y="4940014"/>
            <a:ext cx="1748982" cy="1495425"/>
          </a:xfrm>
          <a:prstGeom prst="rect">
            <a:avLst/>
          </a:prstGeom>
        </p:spPr>
      </p:pic>
      <p:sp>
        <p:nvSpPr>
          <p:cNvPr id="10" name="TextBox 9"/>
          <p:cNvSpPr txBox="1"/>
          <p:nvPr/>
        </p:nvSpPr>
        <p:spPr>
          <a:xfrm>
            <a:off x="2866351" y="6595635"/>
            <a:ext cx="2424545" cy="276999"/>
          </a:xfrm>
          <a:prstGeom prst="rect">
            <a:avLst/>
          </a:prstGeom>
          <a:noFill/>
        </p:spPr>
        <p:txBody>
          <a:bodyPr wrap="square" rtlCol="0">
            <a:spAutoFit/>
          </a:bodyPr>
          <a:lstStyle/>
          <a:p>
            <a:r>
              <a:rPr lang="en-US" sz="1200" dirty="0" smtClean="0">
                <a:solidFill>
                  <a:schemeClr val="tx1">
                    <a:lumMod val="65000"/>
                    <a:lumOff val="35000"/>
                  </a:schemeClr>
                </a:solidFill>
              </a:rPr>
              <a:t>Panchromatic image</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3198105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II. Four common image fusion methods</a:t>
            </a:r>
            <a:br>
              <a:rPr lang="en-US" dirty="0"/>
            </a:br>
            <a:r>
              <a:rPr lang="en-US" dirty="0"/>
              <a:t>2. Standard IHS fusion </a:t>
            </a:r>
            <a:r>
              <a:rPr lang="en-US" dirty="0" smtClean="0"/>
              <a:t>scheme – the </a:t>
            </a:r>
            <a:r>
              <a:rPr lang="en-US" dirty="0" err="1" smtClean="0"/>
              <a:t>practise</a:t>
            </a:r>
            <a:r>
              <a:rPr lang="en-US" dirty="0"/>
              <a:t/>
            </a:r>
            <a:br>
              <a:rPr lang="en-US" dirty="0"/>
            </a:br>
            <a:endParaRPr lang="en-US" dirty="0"/>
          </a:p>
        </p:txBody>
      </p:sp>
      <p:sp>
        <p:nvSpPr>
          <p:cNvPr id="5" name="Content Placeholder 4"/>
          <p:cNvSpPr>
            <a:spLocks noGrp="1"/>
          </p:cNvSpPr>
          <p:nvPr>
            <p:ph idx="1"/>
          </p:nvPr>
        </p:nvSpPr>
        <p:spPr/>
        <p:txBody>
          <a:bodyPr>
            <a:normAutofit/>
          </a:bodyPr>
          <a:lstStyle/>
          <a:p>
            <a:r>
              <a:rPr lang="en-US" dirty="0" smtClean="0"/>
              <a:t>The old problem: color distortion.</a:t>
            </a:r>
          </a:p>
          <a:p>
            <a:pPr algn="just"/>
            <a:r>
              <a:rPr lang="en-US" dirty="0" smtClean="0"/>
              <a:t>The HIS fusion scheme to reduce color distortion: </a:t>
            </a:r>
          </a:p>
          <a:p>
            <a:pPr algn="just">
              <a:buFont typeface="Wingdings" panose="05000000000000000000" pitchFamily="2" charset="2"/>
              <a:buChar char="q"/>
            </a:pPr>
            <a:r>
              <a:rPr lang="en-US" dirty="0" smtClean="0"/>
              <a:t>Stretch panchromatic image to mean and standard deviation of the intensity component </a:t>
            </a:r>
            <a:r>
              <a:rPr lang="en-US" dirty="0" smtClean="0"/>
              <a:t>image</a:t>
            </a:r>
            <a:r>
              <a:rPr lang="en-US" dirty="0"/>
              <a:t> </a:t>
            </a:r>
            <a:r>
              <a:rPr lang="en-US" dirty="0" smtClean="0"/>
              <a:t>of </a:t>
            </a:r>
            <a:r>
              <a:rPr lang="en-US" smtClean="0"/>
              <a:t>the multispectral </a:t>
            </a:r>
            <a:r>
              <a:rPr lang="en-US" dirty="0" smtClean="0"/>
              <a:t>image.</a:t>
            </a:r>
            <a:endParaRPr lang="en-US" dirty="0" smtClean="0"/>
          </a:p>
          <a:p>
            <a:pPr algn="just">
              <a:buFont typeface="Wingdings" panose="05000000000000000000" pitchFamily="2" charset="2"/>
              <a:buChar char="q"/>
            </a:pPr>
            <a:r>
              <a:rPr lang="en-US" dirty="0" smtClean="0"/>
              <a:t>Replace intensity image with stretched panchromatic image.</a:t>
            </a:r>
          </a:p>
          <a:p>
            <a:pPr marL="0" indent="0" algn="just">
              <a:buNone/>
            </a:pPr>
            <a:r>
              <a:rPr lang="en-US" dirty="0"/>
              <a:t/>
            </a:r>
            <a:br>
              <a:rPr lang="en-US" dirty="0"/>
            </a:b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022030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2289</TotalTime>
  <Words>893</Words>
  <Application>Microsoft Office PowerPoint</Application>
  <PresentationFormat>Widescreen</PresentationFormat>
  <Paragraphs>158</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Cambria Math</vt:lpstr>
      <vt:lpstr>Courier New</vt:lpstr>
      <vt:lpstr>Trebuchet MS</vt:lpstr>
      <vt:lpstr>Wingdings</vt:lpstr>
      <vt:lpstr>Wingdings 3</vt:lpstr>
      <vt:lpstr>Facet</vt:lpstr>
      <vt:lpstr>     Nhóm 9: AN ADAPTIVE FUSION METHOD BASED ON REGIONAL FEATURE FOR ALOS IMAGE.  AUTHORS: XIAO-YAN WANG, YONG LIU, ZHI-YONG JIANG  </vt:lpstr>
      <vt:lpstr>Overview</vt:lpstr>
      <vt:lpstr>I. Motivation of fusion methods for satellites images</vt:lpstr>
      <vt:lpstr>I. Motivation of fusion methods for satellites images</vt:lpstr>
      <vt:lpstr>I. Motivation of fusion methods for satellites images</vt:lpstr>
      <vt:lpstr>II. Four common image fusion methods 1. Brovey transform fusion scheme </vt:lpstr>
      <vt:lpstr>II. Four common image fusion methods 2. Standard IHS fusion scheme – The idea </vt:lpstr>
      <vt:lpstr>An example of RGB to IHS</vt:lpstr>
      <vt:lpstr>II. Four common image fusion methods 2. Standard IHS fusion scheme – the practise </vt:lpstr>
      <vt:lpstr>II. Four common image fusion methods 2. Standard IHS fusion scheme – the result </vt:lpstr>
      <vt:lpstr>II. Four common image fusion methods 3. HPF (High pass filter) fusion scheme   </vt:lpstr>
      <vt:lpstr>II. Four common image fusion methods 4. DWT (discrete wavelet transform) fusion scheme   </vt:lpstr>
      <vt:lpstr>III. THE PROPOSED METHOD A fusion method based on regional feature for ALOS image  </vt:lpstr>
      <vt:lpstr>III. THE PROPOSED METHOD A fusion method based on regional feature for ALOS image   </vt:lpstr>
      <vt:lpstr>III. THE PROPOSED METHOD A fusion method based on regional feature for ALOS image  </vt:lpstr>
      <vt:lpstr>IV. Experiment and result of the proposed method    </vt:lpstr>
      <vt:lpstr>IV. Experiment and result of the proposed method – Some principles    </vt:lpstr>
      <vt:lpstr>IV. Experiment and result of the proposed method – Using visual evaluation    </vt:lpstr>
      <vt:lpstr>IV. Experiment and result of the proposed method – Using formula evaluation</vt:lpstr>
      <vt:lpstr>IV. Experiment and result of the proposed method – Using formula evaluation</vt:lpstr>
      <vt:lpstr>IV. Experiment and result of the proposed method – Using formula evaluation</vt:lpstr>
      <vt:lpstr>V.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Đinh Khắc Quý</dc:creator>
  <cp:lastModifiedBy>Đinh Khắc Quý</cp:lastModifiedBy>
  <cp:revision>252</cp:revision>
  <dcterms:created xsi:type="dcterms:W3CDTF">2018-11-01T17:25:26Z</dcterms:created>
  <dcterms:modified xsi:type="dcterms:W3CDTF">2018-11-30T02:51:41Z</dcterms:modified>
</cp:coreProperties>
</file>