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5143500" cx="9144000"/>
  <p:notesSz cx="6858000" cy="9144000"/>
  <p:embeddedFontLst>
    <p:embeddedFont>
      <p:font typeface="Montserrat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15BE1A-B623-4CE9-8EF3-C9D63B7395A6}">
  <a:tblStyle styleId="{0B15BE1A-B623-4CE9-8EF3-C9D63B7395A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8F1"/>
          </a:solidFill>
        </a:fill>
      </a:tcStyle>
    </a:wholeTbl>
    <a:band1H>
      <a:tcTxStyle b="off" i="off"/>
      <a:tcStyle>
        <a:fill>
          <a:solidFill>
            <a:srgbClr val="CACEE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EE2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Lato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4.xml"/><Relationship Id="rId55" Type="http://schemas.openxmlformats.org/officeDocument/2006/relationships/font" Target="fonts/Lato-italic.fntdata"/><Relationship Id="rId10" Type="http://schemas.openxmlformats.org/officeDocument/2006/relationships/slide" Target="slides/slide3.xml"/><Relationship Id="rId54" Type="http://schemas.openxmlformats.org/officeDocument/2006/relationships/font" Target="fonts/La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Lat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15c283fe_2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6415c283fe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56e36fa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6556e36f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415c283fe_2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6415c283fe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415c283fe_2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6415c283fe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415c283fe_2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6415c283fe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415c283fe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6415c283fe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14141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415c283fe_2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6415c283fe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415c283fe_2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6415c283fe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14141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415c283fe_2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6415c283fe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415c283fe_2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6415c283fe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415c283fe_2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6415c283fe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a3b878d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65a3b87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415c283fe_2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6415c283fe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415c283fe_2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6415c283fe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415c283fe_2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6415c283fe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415c283fe_2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6415c283fe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http://e-maxx.ru/algo/export_euclid_algorithm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415c283fe_2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6415c283fe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141412"/>
                </a:solidFill>
                <a:highlight>
                  <a:srgbClr val="FFFFFF"/>
                </a:highlight>
              </a:rPr>
              <a:t>http://e-maxx.ru/algo/export_euclid_algorithm</a:t>
            </a:r>
            <a:endParaRPr sz="1200">
              <a:solidFill>
                <a:srgbClr val="14141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415c283fe_2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6415c283fe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556e36fa8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6556e36f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5558d958b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65558d958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5558d958b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65558d95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556e36fa8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6556e36f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15c283fe_2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6415c283fe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415c283fe_2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6415c283fe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5558d958b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65558d95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415c283fe_2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6415c283fe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5558d958b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65558d958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415c283fe_2_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6415c283fe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415c283fe_2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6415c283fe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415c283fe_2_2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6415c283fe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141412"/>
                </a:solidFill>
                <a:highlight>
                  <a:srgbClr val="FFFFFF"/>
                </a:highlight>
              </a:rPr>
              <a:t>http://e-maxx.ru/algo/export_euclid_algorithm</a:t>
            </a:r>
            <a:endParaRPr sz="1200">
              <a:solidFill>
                <a:srgbClr val="14141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415c283fe_2_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6415c283fe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415c283fe_2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6415c283fe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415c283fe_2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6415c283fe_2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15c283fe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6415c283fe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415c283fe_2_3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6415c283fe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415c283fe_2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6415c283fe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15c283fe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6415c283fe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14141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15c283fe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6415c283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14141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15c283fe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6415c283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415c283fe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6415c283fe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15c283fe_2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6415c283fe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867750" y="4139825"/>
            <a:ext cx="20943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8" name="Google Shape;58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14"/>
          <p:cNvSpPr txBox="1"/>
          <p:nvPr>
            <p:ph type="ctrTitle"/>
          </p:nvPr>
        </p:nvSpPr>
        <p:spPr>
          <a:xfrm>
            <a:off x="3537150" y="657200"/>
            <a:ext cx="50175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3" name="Google Shape;63;p14"/>
          <p:cNvSpPr txBox="1"/>
          <p:nvPr/>
        </p:nvSpPr>
        <p:spPr>
          <a:xfrm>
            <a:off x="960450" y="159375"/>
            <a:ext cx="72231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Олимпиадное программирование</a:t>
            </a:r>
            <a:endParaRPr b="0" i="0" sz="1400" u="none" cap="none" strike="noStrike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328367" y="4147643"/>
            <a:ext cx="507600" cy="493200"/>
            <a:chOff x="458584" y="3967090"/>
            <a:chExt cx="507600" cy="493200"/>
          </a:xfrm>
        </p:grpSpPr>
        <p:sp>
          <p:nvSpPr>
            <p:cNvPr id="65" name="Google Shape;65;p14"/>
            <p:cNvSpPr/>
            <p:nvPr/>
          </p:nvSpPr>
          <p:spPr>
            <a:xfrm>
              <a:off x="460350" y="3970690"/>
              <a:ext cx="486000" cy="48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" name="Google Shape;66;p14"/>
            <p:cNvPicPr preferRelativeResize="0"/>
            <p:nvPr/>
          </p:nvPicPr>
          <p:blipFill rotWithShape="1">
            <a:blip r:embed="rId2">
              <a:alphaModFix/>
            </a:blip>
            <a:srcRect b="0" l="0" r="83857" t="0"/>
            <a:stretch/>
          </p:blipFill>
          <p:spPr>
            <a:xfrm>
              <a:off x="458584" y="3967090"/>
              <a:ext cx="507600" cy="49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4"/>
          <p:cNvSpPr txBox="1"/>
          <p:nvPr/>
        </p:nvSpPr>
        <p:spPr>
          <a:xfrm>
            <a:off x="828250" y="4074660"/>
            <a:ext cx="2094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Национальный исследовательский университет “МИЭТ”</a:t>
            </a:r>
            <a:endParaRPr b="0" i="0" sz="1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 без навигации">
  <p:cSld name="CUSTOM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cxnSp>
        <p:nvCxnSpPr>
          <p:cNvPr id="70" name="Google Shape;70;p15"/>
          <p:cNvCxnSpPr/>
          <p:nvPr/>
        </p:nvCxnSpPr>
        <p:spPr>
          <a:xfrm>
            <a:off x="1043975" y="670525"/>
            <a:ext cx="7834200" cy="0"/>
          </a:xfrm>
          <a:prstGeom prst="straightConnector1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5"/>
          <p:cNvSpPr/>
          <p:nvPr/>
        </p:nvSpPr>
        <p:spPr>
          <a:xfrm>
            <a:off x="0" y="0"/>
            <a:ext cx="4572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НИУ “МИЭТ”. Олимпиадное программирование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2" name="Google Shape;72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3" name="Google Shape;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5"/>
          <p:cNvSpPr/>
          <p:nvPr/>
        </p:nvSpPr>
        <p:spPr>
          <a:xfrm>
            <a:off x="4568475" y="0"/>
            <a:ext cx="4572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Алгоритмы и структуры данных. Теория чисел. Слайд </a:t>
            </a:r>
            <a:fld id="{00000000-1234-1234-1234-123412341234}" type="slidenum">
              <a:rPr b="1" i="0" lang="ru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solidFill>
            <a:srgbClr val="82C7A5">
              <a:alpha val="8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9" name="Google Shape;79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0" name="Google Shape;80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6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037850" y="1134000"/>
            <a:ext cx="74913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0" y="0"/>
            <a:ext cx="4572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НИУ “МИЭТ”. Олимпиадное программирование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568475" y="0"/>
            <a:ext cx="4572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Алгоритмы и структуры данных. Теория чисел. Слайд </a:t>
            </a:r>
            <a:fld id="{00000000-1234-1234-1234-123412341234}" type="slidenum">
              <a:rPr b="1" i="0" lang="ru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ример кода - 16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solidFill>
            <a:srgbClr val="82C7A5">
              <a:alpha val="8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cxnSp>
        <p:nvCxnSpPr>
          <p:cNvPr id="90" name="Google Shape;90;p17"/>
          <p:cNvCxnSpPr/>
          <p:nvPr/>
        </p:nvCxnSpPr>
        <p:spPr>
          <a:xfrm>
            <a:off x="1043975" y="670525"/>
            <a:ext cx="7834200" cy="0"/>
          </a:xfrm>
          <a:prstGeom prst="straightConnector1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7"/>
          <p:cNvSpPr txBox="1"/>
          <p:nvPr/>
        </p:nvSpPr>
        <p:spPr>
          <a:xfrm>
            <a:off x="796700" y="670525"/>
            <a:ext cx="5091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0" sz="1600" u="none" cap="none" strike="noStrike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>
            <a:off x="1298050" y="671628"/>
            <a:ext cx="0" cy="3374400"/>
          </a:xfrm>
          <a:prstGeom prst="straightConnector1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7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0" y="0"/>
            <a:ext cx="4572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НИУ “МИЭТ”. Олимпиадное программирование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303700" y="681050"/>
            <a:ext cx="7574400" cy="3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30200" lvl="1" marL="9144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○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30200" lvl="2" marL="13716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■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30200" lvl="3" marL="18288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30200" lvl="4" marL="22860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○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30200" lvl="5" marL="27432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■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30200" lvl="6" marL="32004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30200" lvl="7" marL="36576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○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30200" lvl="8" marL="41148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■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grpSp>
        <p:nvGrpSpPr>
          <p:cNvPr id="96" name="Google Shape;96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7" name="Google Shape;97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7"/>
          <p:cNvSpPr/>
          <p:nvPr/>
        </p:nvSpPr>
        <p:spPr>
          <a:xfrm>
            <a:off x="4568475" y="0"/>
            <a:ext cx="4572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Алгоритмы и структуры данных. Теория чисел. Слайд </a:t>
            </a:r>
            <a:fld id="{00000000-1234-1234-1234-123412341234}" type="slidenum">
              <a:rPr b="1" i="0" lang="ru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2" name="Google Shape;102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9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24" name="Google Shape;124;p1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onipp@mail.ru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hyperlink" Target="https://vk.com/miet_acm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t.me/acm_miet_ch" TargetMode="External"/><Relationship Id="rId8" Type="http://schemas.openxmlformats.org/officeDocument/2006/relationships/hyperlink" Target="mailto:onipp@mail.r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3537150" y="657200"/>
            <a:ext cx="50175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ru" sz="3000"/>
              <a:t>Лекция 3</a:t>
            </a:r>
            <a:endParaRPr b="0"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ru"/>
              <a:t>Теория</a:t>
            </a:r>
            <a:br>
              <a:rPr b="1" lang="ru"/>
            </a:br>
            <a:r>
              <a:rPr lang="ru"/>
              <a:t>чисел</a:t>
            </a:r>
            <a:endParaRPr b="1"/>
          </a:p>
        </p:txBody>
      </p:sp>
      <p:sp>
        <p:nvSpPr>
          <p:cNvPr id="133" name="Google Shape;133;p20"/>
          <p:cNvSpPr txBox="1"/>
          <p:nvPr/>
        </p:nvSpPr>
        <p:spPr>
          <a:xfrm>
            <a:off x="4166850" y="4631350"/>
            <a:ext cx="810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201</a:t>
            </a:r>
            <a:r>
              <a:rPr lang="ru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b="0" i="0" sz="1400" u="none" cap="none" strike="noStrike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6867750" y="4139725"/>
            <a:ext cx="20943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Олег Николаев</a:t>
            </a:r>
            <a:endParaRPr b="0" i="0" sz="1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onipp@mail.ru</a:t>
            </a:r>
            <a:endParaRPr b="0" i="0" sz="1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6750" y="3085825"/>
            <a:ext cx="1116300" cy="1053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1037850" y="1134000"/>
            <a:ext cx="74913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Для отрицательных делителей результаты операций mod и % отличаются: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19</a:t>
            </a:r>
            <a:r>
              <a:rPr lang="ru" sz="1600"/>
              <a:t> mod -12 = -5 (т.к. -12 * (-2) - 5 = 19, т.е. -2 - частное, -5 - остаток). Но при этом в С++:</a:t>
            </a:r>
            <a:endParaRPr b="1" sz="16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ru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 = 19 % -12; // 7 - остаток от деления 19 на 12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Однако на практике мы обычно работаем только с положительными модулями, поэтому проблем не возникает.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9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Различие </a:t>
            </a:r>
            <a:r>
              <a:rPr lang="ru"/>
              <a:t>mod и % в С++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Операция MOD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Быстрое возведение в степень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1037850" y="1134000"/>
            <a:ext cx="74913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ru" sz="2000">
                <a:solidFill>
                  <a:schemeClr val="lt1"/>
                </a:solidFill>
              </a:rPr>
              <a:t>(a + b) mod m = (a mod m + b mod m) mod m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ru" sz="2000">
                <a:solidFill>
                  <a:schemeClr val="lt1"/>
                </a:solidFill>
              </a:rPr>
              <a:t>(a - b) mod m = (a mod m - b mod m) mod m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ru" sz="2000">
                <a:solidFill>
                  <a:schemeClr val="lt1"/>
                </a:solidFill>
              </a:rPr>
              <a:t>(a * b) mod m = (a mod m * b mod m) mod m</a:t>
            </a:r>
            <a:endParaRPr b="1" sz="20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ru" sz="2000"/>
              <a:t>a</a:t>
            </a:r>
            <a:r>
              <a:rPr b="1" baseline="30000" lang="ru" sz="2000"/>
              <a:t>n</a:t>
            </a:r>
            <a:r>
              <a:rPr b="1" lang="ru" sz="2000"/>
              <a:t> mod m = (a mod m)</a:t>
            </a:r>
            <a:r>
              <a:rPr b="1" baseline="30000" lang="ru" sz="2000"/>
              <a:t>n</a:t>
            </a:r>
            <a:r>
              <a:rPr b="1" lang="ru" sz="2000"/>
              <a:t> mod m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ru" sz="2000">
                <a:solidFill>
                  <a:schemeClr val="lt1"/>
                </a:solidFill>
              </a:rPr>
              <a:t>если </a:t>
            </a:r>
            <a:r>
              <a:rPr b="1" lang="ru" sz="2000">
                <a:solidFill>
                  <a:schemeClr val="lt1"/>
                </a:solidFill>
              </a:rPr>
              <a:t>(a * c) mod (m * c) = b * c</a:t>
            </a:r>
            <a:r>
              <a:rPr lang="ru" sz="2000">
                <a:solidFill>
                  <a:schemeClr val="lt1"/>
                </a:solidFill>
              </a:rPr>
              <a:t>, то и </a:t>
            </a:r>
            <a:r>
              <a:rPr b="1" lang="ru" sz="2000">
                <a:solidFill>
                  <a:schemeClr val="lt1"/>
                </a:solidFill>
              </a:rPr>
              <a:t>a mod m = b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ru" sz="2000">
                <a:solidFill>
                  <a:schemeClr val="lt1"/>
                </a:solidFill>
              </a:rPr>
              <a:t>если </a:t>
            </a:r>
            <a:r>
              <a:rPr b="1" lang="ru" sz="2000">
                <a:solidFill>
                  <a:schemeClr val="lt1"/>
                </a:solidFill>
              </a:rPr>
              <a:t>(a * c) mod m = b *c</a:t>
            </a:r>
            <a:r>
              <a:rPr lang="ru" sz="2000">
                <a:solidFill>
                  <a:schemeClr val="lt1"/>
                </a:solidFill>
              </a:rPr>
              <a:t> и </a:t>
            </a:r>
            <a:r>
              <a:rPr b="1" lang="ru" sz="2000">
                <a:solidFill>
                  <a:schemeClr val="lt1"/>
                </a:solidFill>
              </a:rPr>
              <a:t>c</a:t>
            </a:r>
            <a:r>
              <a:rPr lang="ru" sz="2000">
                <a:solidFill>
                  <a:schemeClr val="lt1"/>
                </a:solidFill>
              </a:rPr>
              <a:t> взаимно просто с </a:t>
            </a:r>
            <a:r>
              <a:rPr b="1" lang="ru" sz="2000">
                <a:solidFill>
                  <a:schemeClr val="lt1"/>
                </a:solidFill>
              </a:rPr>
              <a:t>m</a:t>
            </a:r>
            <a:r>
              <a:rPr lang="ru" sz="2000">
                <a:solidFill>
                  <a:schemeClr val="lt1"/>
                </a:solidFill>
              </a:rPr>
              <a:t>, то и </a:t>
            </a:r>
            <a:r>
              <a:rPr b="1" lang="ru" sz="2000">
                <a:solidFill>
                  <a:schemeClr val="lt1"/>
                </a:solidFill>
              </a:rPr>
              <a:t>a mod m = b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08" name="Google Shape;208;p30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Свойства операции mod</a:t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Операция MOD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Быстрое возведение в степень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1037850" y="1134000"/>
            <a:ext cx="74913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/>
              <a:t>Примеры: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(10 + 23) mod 7 = (10 mod 7 + 23 mod 7) mod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/>
              <a:t>= (3 + 2) mod 7 = 5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(10 + 23) mod 7 = 33 mod 7 = 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(12 * 17) mod 5 = (12 mod 5 * 17 mod 5) mod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/>
              <a:t>= (2 * 2) mod 5 = 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(12 * 17) mod 5 = 204 mod 5 = 4</a:t>
            </a:r>
            <a:endParaRPr sz="2000"/>
          </a:p>
        </p:txBody>
      </p:sp>
      <p:sp>
        <p:nvSpPr>
          <p:cNvPr id="216" name="Google Shape;216;p31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Свойства операции mod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Операция MOD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Быстрое возведение в степень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1037850" y="1134000"/>
            <a:ext cx="74913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/>
              <a:t>Дано n (0 ≤ n ≤ 10</a:t>
            </a:r>
            <a:r>
              <a:rPr baseline="30000" lang="ru" sz="2000"/>
              <a:t>3</a:t>
            </a:r>
            <a:r>
              <a:rPr lang="ru" sz="2000"/>
              <a:t>).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/>
              <a:t>Найти n! по модулю 10</a:t>
            </a:r>
            <a:r>
              <a:rPr baseline="30000" lang="ru" sz="2000"/>
              <a:t>9</a:t>
            </a:r>
            <a:r>
              <a:rPr lang="ru" sz="2000"/>
              <a:t>+7.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 sz="2000"/>
              <a:t>n! = 1 * 2 * 3 * … * (n-1) * 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/>
              <a:t>0! = 1! =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/>
              <a:t>2! = 1*2 =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/>
              <a:t>3! = 1*2*3 = 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/>
              <a:t>4! = 1*2*3*4 = 24 и т.д.</a:t>
            </a:r>
            <a:endParaRPr sz="2000"/>
          </a:p>
        </p:txBody>
      </p:sp>
      <p:sp>
        <p:nvSpPr>
          <p:cNvPr id="224" name="Google Shape;224;p32"/>
          <p:cNvSpPr txBox="1"/>
          <p:nvPr/>
        </p:nvSpPr>
        <p:spPr>
          <a:xfrm>
            <a:off x="4735175" y="3025175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2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Операция MOD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Быстрое возведение в степень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Решение 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1303700" y="681050"/>
            <a:ext cx="7574400" cy="3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D4D4D4"/>
                </a:solidFill>
              </a:rPr>
              <a:t>M = </a:t>
            </a:r>
            <a:r>
              <a:rPr lang="ru">
                <a:solidFill>
                  <a:srgbClr val="B5CEA8"/>
                </a:solidFill>
              </a:rPr>
              <a:t>1000000007</a:t>
            </a:r>
            <a:r>
              <a:rPr lang="ru">
                <a:solidFill>
                  <a:srgbClr val="D4D4D4"/>
                </a:solidFill>
              </a:rPr>
              <a:t>; // 10^9 + 7</a:t>
            </a:r>
            <a:endParaRPr>
              <a:solidFill>
                <a:srgbClr val="569CD6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D4D4D4"/>
                </a:solidFill>
              </a:rPr>
              <a:t>x =</a:t>
            </a:r>
            <a:r>
              <a:rPr lang="ru">
                <a:solidFill>
                  <a:srgbClr val="569CD6"/>
                </a:solidFill>
              </a:rPr>
              <a:t> </a:t>
            </a:r>
            <a:r>
              <a:rPr lang="ru">
                <a:solidFill>
                  <a:srgbClr val="B5CEA8"/>
                </a:solidFill>
              </a:rPr>
              <a:t>1</a:t>
            </a:r>
            <a:endParaRPr/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C586C0"/>
                </a:solidFill>
              </a:rPr>
              <a:t>for</a:t>
            </a:r>
            <a:r>
              <a:rPr lang="ru">
                <a:solidFill>
                  <a:srgbClr val="D4D4D4"/>
                </a:solidFill>
              </a:rPr>
              <a:t> (</a:t>
            </a:r>
            <a:r>
              <a:rPr lang="ru">
                <a:solidFill>
                  <a:srgbClr val="D4D4D4"/>
                </a:solidFill>
              </a:rPr>
              <a:t>i = </a:t>
            </a:r>
            <a:r>
              <a:rPr lang="ru">
                <a:solidFill>
                  <a:srgbClr val="B5CEA8"/>
                </a:solidFill>
              </a:rPr>
              <a:t>2</a:t>
            </a:r>
            <a:r>
              <a:rPr lang="ru">
                <a:solidFill>
                  <a:srgbClr val="D4D4D4"/>
                </a:solidFill>
              </a:rPr>
              <a:t>..n</a:t>
            </a:r>
            <a:r>
              <a:rPr lang="ru">
                <a:solidFill>
                  <a:srgbClr val="D4D4D4"/>
                </a:solidFill>
              </a:rPr>
              <a:t>)</a:t>
            </a:r>
            <a:endParaRPr/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D4D4D4"/>
                </a:solidFill>
              </a:rPr>
              <a:t>    x = (x * i) % M;</a:t>
            </a:r>
            <a:endParaRPr/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D4D4D4"/>
                </a:solidFill>
              </a:rPr>
              <a:t>выводим x % M;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Операция MOD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Быстрое возведение в степень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1037850" y="1134000"/>
            <a:ext cx="74913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Вычислить   </a:t>
            </a:r>
            <a:r>
              <a:rPr b="1" lang="ru" sz="1600">
                <a:solidFill>
                  <a:schemeClr val="lt1"/>
                </a:solidFill>
              </a:rPr>
              <a:t>x</a:t>
            </a:r>
            <a:r>
              <a:rPr b="1" baseline="30000" lang="ru" sz="1600">
                <a:solidFill>
                  <a:schemeClr val="lt1"/>
                </a:solidFill>
              </a:rPr>
              <a:t>n</a:t>
            </a:r>
            <a:r>
              <a:rPr lang="ru" sz="16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Возведение за </a:t>
            </a:r>
            <a:r>
              <a:rPr b="1" i="1" lang="ru" sz="1600">
                <a:solidFill>
                  <a:schemeClr val="lt1"/>
                </a:solidFill>
              </a:rPr>
              <a:t>O(n)</a:t>
            </a:r>
            <a:r>
              <a:rPr lang="ru" sz="1600">
                <a:solidFill>
                  <a:schemeClr val="lt1"/>
                </a:solidFill>
              </a:rPr>
              <a:t>:     </a:t>
            </a:r>
            <a:r>
              <a:rPr b="1" lang="ru" sz="1600">
                <a:solidFill>
                  <a:schemeClr val="lt1"/>
                </a:solidFill>
              </a:rPr>
              <a:t>x</a:t>
            </a:r>
            <a:r>
              <a:rPr b="1" baseline="30000" lang="ru" sz="1600">
                <a:solidFill>
                  <a:schemeClr val="lt1"/>
                </a:solidFill>
              </a:rPr>
              <a:t>n</a:t>
            </a:r>
            <a:r>
              <a:rPr b="1" lang="ru" sz="1600">
                <a:solidFill>
                  <a:schemeClr val="lt1"/>
                </a:solidFill>
              </a:rPr>
              <a:t> = (x * (x * (x * … * x))))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Возведение за </a:t>
            </a:r>
            <a:r>
              <a:rPr b="1" i="1" lang="ru" sz="1600">
                <a:solidFill>
                  <a:schemeClr val="lt1"/>
                </a:solidFill>
              </a:rPr>
              <a:t>O(lo</a:t>
            </a:r>
            <a:r>
              <a:rPr b="1" i="1" lang="ru" sz="1600"/>
              <a:t>g </a:t>
            </a:r>
            <a:r>
              <a:rPr b="1" i="1" lang="ru" sz="1600">
                <a:solidFill>
                  <a:schemeClr val="lt1"/>
                </a:solidFill>
              </a:rPr>
              <a:t>n)</a:t>
            </a:r>
            <a:r>
              <a:rPr lang="ru" sz="1600">
                <a:solidFill>
                  <a:schemeClr val="lt1"/>
                </a:solidFill>
              </a:rPr>
              <a:t>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600">
                <a:solidFill>
                  <a:schemeClr val="lt1"/>
                </a:solidFill>
              </a:rPr>
              <a:t>                                               1                     n =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600">
                <a:solidFill>
                  <a:schemeClr val="lt1"/>
                </a:solidFill>
              </a:rPr>
              <a:t>                              x</a:t>
            </a:r>
            <a:r>
              <a:rPr b="1" baseline="30000" lang="ru" sz="1600">
                <a:solidFill>
                  <a:schemeClr val="lt1"/>
                </a:solidFill>
              </a:rPr>
              <a:t>n</a:t>
            </a:r>
            <a:r>
              <a:rPr b="1" lang="ru" sz="1600">
                <a:solidFill>
                  <a:schemeClr val="lt1"/>
                </a:solidFill>
              </a:rPr>
              <a:t> =          x</a:t>
            </a:r>
            <a:r>
              <a:rPr b="1" baseline="30000" lang="ru" sz="1600">
                <a:solidFill>
                  <a:schemeClr val="lt1"/>
                </a:solidFill>
              </a:rPr>
              <a:t>n/2</a:t>
            </a:r>
            <a:r>
              <a:rPr b="1" lang="ru" sz="1600">
                <a:solidFill>
                  <a:schemeClr val="lt1"/>
                </a:solidFill>
              </a:rPr>
              <a:t> * x</a:t>
            </a:r>
            <a:r>
              <a:rPr b="1" baseline="30000" lang="ru" sz="1600">
                <a:solidFill>
                  <a:schemeClr val="lt1"/>
                </a:solidFill>
              </a:rPr>
              <a:t>n/2</a:t>
            </a:r>
            <a:r>
              <a:rPr b="1" lang="ru" sz="1600">
                <a:solidFill>
                  <a:schemeClr val="lt1"/>
                </a:solidFill>
              </a:rPr>
              <a:t>       n - четное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600">
                <a:solidFill>
                  <a:schemeClr val="lt1"/>
                </a:solidFill>
              </a:rPr>
              <a:t>                                               x</a:t>
            </a:r>
            <a:r>
              <a:rPr b="1" baseline="30000" lang="ru" sz="1600">
                <a:solidFill>
                  <a:schemeClr val="lt1"/>
                </a:solidFill>
              </a:rPr>
              <a:t>n-1</a:t>
            </a:r>
            <a:r>
              <a:rPr b="1" lang="ru" sz="1600">
                <a:solidFill>
                  <a:schemeClr val="lt1"/>
                </a:solidFill>
              </a:rPr>
              <a:t> * x           n - нечетное</a:t>
            </a:r>
            <a:endParaRPr/>
          </a:p>
        </p:txBody>
      </p:sp>
      <p:sp>
        <p:nvSpPr>
          <p:cNvPr id="241" name="Google Shape;241;p34"/>
          <p:cNvSpPr txBox="1"/>
          <p:nvPr/>
        </p:nvSpPr>
        <p:spPr>
          <a:xfrm>
            <a:off x="4735175" y="3025175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4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Быстрое возведение в степень</a:t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Операция MOD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Быстрое возведение в степень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4"/>
          <p:cNvSpPr/>
          <p:nvPr/>
        </p:nvSpPr>
        <p:spPr>
          <a:xfrm>
            <a:off x="3332748" y="2779295"/>
            <a:ext cx="312821" cy="109487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Быстрое возведение по модулю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1303700" y="681050"/>
            <a:ext cx="7574400" cy="3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D4D4D4"/>
                </a:solidFill>
              </a:rPr>
              <a:t>// реализация на С++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569CD6"/>
                </a:solidFill>
              </a:rPr>
              <a:t>int </a:t>
            </a:r>
            <a:r>
              <a:rPr lang="ru">
                <a:solidFill>
                  <a:srgbClr val="DCDCAA"/>
                </a:solidFill>
              </a:rPr>
              <a:t>modpow</a:t>
            </a:r>
            <a:r>
              <a:rPr lang="ru">
                <a:solidFill>
                  <a:srgbClr val="569CD6"/>
                </a:solidFill>
              </a:rPr>
              <a:t>(int </a:t>
            </a:r>
            <a:r>
              <a:rPr lang="ru">
                <a:solidFill>
                  <a:srgbClr val="D4D4D4"/>
                </a:solidFill>
              </a:rPr>
              <a:t>x,</a:t>
            </a:r>
            <a:r>
              <a:rPr lang="ru">
                <a:solidFill>
                  <a:srgbClr val="569CD6"/>
                </a:solidFill>
              </a:rPr>
              <a:t> int </a:t>
            </a:r>
            <a:r>
              <a:rPr lang="ru">
                <a:solidFill>
                  <a:srgbClr val="D4D4D4"/>
                </a:solidFill>
              </a:rPr>
              <a:t>n,</a:t>
            </a:r>
            <a:r>
              <a:rPr lang="ru">
                <a:solidFill>
                  <a:srgbClr val="569CD6"/>
                </a:solidFill>
              </a:rPr>
              <a:t> int </a:t>
            </a:r>
            <a:r>
              <a:rPr lang="ru">
                <a:solidFill>
                  <a:srgbClr val="D4D4D4"/>
                </a:solidFill>
              </a:rPr>
              <a:t>m)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D4D4D4"/>
                </a:solidFill>
              </a:rPr>
              <a:t>{</a:t>
            </a:r>
            <a:endParaRPr/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C586C0"/>
                </a:solidFill>
              </a:rPr>
              <a:t>   if</a:t>
            </a:r>
            <a:r>
              <a:rPr lang="ru">
                <a:solidFill>
                  <a:srgbClr val="569CD6"/>
                </a:solidFill>
              </a:rPr>
              <a:t> </a:t>
            </a:r>
            <a:r>
              <a:rPr lang="ru">
                <a:solidFill>
                  <a:srgbClr val="D4D4D4"/>
                </a:solidFill>
              </a:rPr>
              <a:t>(n == </a:t>
            </a:r>
            <a:r>
              <a:rPr lang="ru">
                <a:solidFill>
                  <a:srgbClr val="B5CEA8"/>
                </a:solidFill>
              </a:rPr>
              <a:t>0</a:t>
            </a:r>
            <a:r>
              <a:rPr lang="ru">
                <a:solidFill>
                  <a:srgbClr val="D4D4D4"/>
                </a:solidFill>
              </a:rPr>
              <a:t>)</a:t>
            </a:r>
            <a:r>
              <a:rPr lang="ru">
                <a:solidFill>
                  <a:srgbClr val="569CD6"/>
                </a:solidFill>
              </a:rPr>
              <a:t> </a:t>
            </a:r>
            <a:r>
              <a:rPr lang="ru">
                <a:solidFill>
                  <a:srgbClr val="C586C0"/>
                </a:solidFill>
              </a:rPr>
              <a:t>return</a:t>
            </a:r>
            <a:r>
              <a:rPr lang="ru">
                <a:solidFill>
                  <a:srgbClr val="569CD6"/>
                </a:solidFill>
              </a:rPr>
              <a:t> </a:t>
            </a:r>
            <a:r>
              <a:rPr lang="ru">
                <a:solidFill>
                  <a:srgbClr val="B5CEA8"/>
                </a:solidFill>
              </a:rPr>
              <a:t>1 % m</a:t>
            </a:r>
            <a:r>
              <a:rPr lang="ru">
                <a:solidFill>
                  <a:srgbClr val="D4D4D4"/>
                </a:solidFill>
              </a:rPr>
              <a:t>; // важно брать % m</a:t>
            </a:r>
            <a:endParaRPr/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569CD6"/>
                </a:solidFill>
              </a:rPr>
              <a:t>   int64_t </a:t>
            </a:r>
            <a:r>
              <a:rPr lang="ru">
                <a:solidFill>
                  <a:srgbClr val="D4D4D4"/>
                </a:solidFill>
              </a:rPr>
              <a:t>u = </a:t>
            </a:r>
            <a:r>
              <a:rPr lang="ru">
                <a:solidFill>
                  <a:srgbClr val="DCDCAA"/>
                </a:solidFill>
              </a:rPr>
              <a:t>modpow</a:t>
            </a:r>
            <a:r>
              <a:rPr lang="ru">
                <a:solidFill>
                  <a:srgbClr val="D4D4D4"/>
                </a:solidFill>
              </a:rPr>
              <a:t>(x, n / </a:t>
            </a:r>
            <a:r>
              <a:rPr lang="ru">
                <a:solidFill>
                  <a:srgbClr val="B5CEA8"/>
                </a:solidFill>
              </a:rPr>
              <a:t>2</a:t>
            </a:r>
            <a:r>
              <a:rPr lang="ru">
                <a:solidFill>
                  <a:srgbClr val="D4D4D4"/>
                </a:solidFill>
              </a:rPr>
              <a:t>, m);</a:t>
            </a:r>
            <a:endParaRPr/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D4D4D4"/>
                </a:solidFill>
              </a:rPr>
              <a:t>   u = (u * u) % m;</a:t>
            </a:r>
            <a:endParaRPr>
              <a:solidFill>
                <a:srgbClr val="569CD6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569CD6"/>
                </a:solidFill>
              </a:rPr>
              <a:t>   </a:t>
            </a:r>
            <a:r>
              <a:rPr lang="ru">
                <a:solidFill>
                  <a:srgbClr val="C586C0"/>
                </a:solidFill>
              </a:rPr>
              <a:t>if</a:t>
            </a:r>
            <a:r>
              <a:rPr lang="ru">
                <a:solidFill>
                  <a:srgbClr val="569CD6"/>
                </a:solidFill>
              </a:rPr>
              <a:t> </a:t>
            </a:r>
            <a:r>
              <a:rPr lang="ru">
                <a:solidFill>
                  <a:srgbClr val="D4D4D4"/>
                </a:solidFill>
              </a:rPr>
              <a:t>(n % </a:t>
            </a:r>
            <a:r>
              <a:rPr lang="ru">
                <a:solidFill>
                  <a:srgbClr val="B5CEA8"/>
                </a:solidFill>
              </a:rPr>
              <a:t>2</a:t>
            </a:r>
            <a:r>
              <a:rPr lang="ru">
                <a:solidFill>
                  <a:srgbClr val="569CD6"/>
                </a:solidFill>
              </a:rPr>
              <a:t> </a:t>
            </a:r>
            <a:r>
              <a:rPr lang="ru">
                <a:solidFill>
                  <a:srgbClr val="D4D4D4"/>
                </a:solidFill>
              </a:rPr>
              <a:t>==</a:t>
            </a:r>
            <a:r>
              <a:rPr lang="ru">
                <a:solidFill>
                  <a:srgbClr val="569CD6"/>
                </a:solidFill>
              </a:rPr>
              <a:t> </a:t>
            </a:r>
            <a:r>
              <a:rPr lang="ru">
                <a:solidFill>
                  <a:srgbClr val="B5CEA8"/>
                </a:solidFill>
              </a:rPr>
              <a:t>1</a:t>
            </a:r>
            <a:r>
              <a:rPr lang="ru">
                <a:solidFill>
                  <a:srgbClr val="D4D4D4"/>
                </a:solidFill>
              </a:rPr>
              <a:t>) u = (u * x) % m;</a:t>
            </a:r>
            <a:endParaRPr/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569CD6"/>
                </a:solidFill>
              </a:rPr>
              <a:t>   </a:t>
            </a:r>
            <a:r>
              <a:rPr lang="ru">
                <a:solidFill>
                  <a:srgbClr val="C586C0"/>
                </a:solidFill>
              </a:rPr>
              <a:t>return</a:t>
            </a:r>
            <a:r>
              <a:rPr lang="ru">
                <a:solidFill>
                  <a:srgbClr val="569CD6"/>
                </a:solidFill>
              </a:rPr>
              <a:t> </a:t>
            </a:r>
            <a:r>
              <a:rPr lang="ru">
                <a:solidFill>
                  <a:srgbClr val="D4D4D4"/>
                </a:solidFill>
              </a:rPr>
              <a:t>u;</a:t>
            </a:r>
            <a:endParaRPr/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D4D4D4"/>
                </a:solidFill>
              </a:rPr>
              <a:t>}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Операция MOD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Быстрое возведение в степень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Разложение чисел на делители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1037849" y="1083760"/>
            <a:ext cx="7895136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>
                <a:solidFill>
                  <a:schemeClr val="lt1"/>
                </a:solidFill>
              </a:rPr>
              <a:t>Если число </a:t>
            </a:r>
            <a:r>
              <a:rPr b="1" lang="ru" sz="2000">
                <a:solidFill>
                  <a:schemeClr val="lt1"/>
                </a:solidFill>
              </a:rPr>
              <a:t>a</a:t>
            </a:r>
            <a:r>
              <a:rPr lang="ru" sz="2000">
                <a:solidFill>
                  <a:schemeClr val="lt1"/>
                </a:solidFill>
              </a:rPr>
              <a:t> делится на </a:t>
            </a:r>
            <a:r>
              <a:rPr b="1" lang="ru" sz="2000">
                <a:solidFill>
                  <a:schemeClr val="lt1"/>
                </a:solidFill>
              </a:rPr>
              <a:t>b</a:t>
            </a:r>
            <a:r>
              <a:rPr lang="ru" sz="2000">
                <a:solidFill>
                  <a:schemeClr val="lt1"/>
                </a:solidFill>
              </a:rPr>
              <a:t>, т.е. существует такое целое </a:t>
            </a:r>
            <a:r>
              <a:rPr b="1" lang="ru" sz="2000">
                <a:solidFill>
                  <a:schemeClr val="lt1"/>
                </a:solidFill>
              </a:rPr>
              <a:t>k</a:t>
            </a:r>
            <a:r>
              <a:rPr lang="ru" sz="2000">
                <a:solidFill>
                  <a:schemeClr val="lt1"/>
                </a:solidFill>
              </a:rPr>
              <a:t>, что </a:t>
            </a:r>
            <a:r>
              <a:rPr b="1" lang="ru" sz="2000">
                <a:solidFill>
                  <a:schemeClr val="lt1"/>
                </a:solidFill>
              </a:rPr>
              <a:t>a = b*k</a:t>
            </a:r>
            <a:r>
              <a:rPr lang="ru" sz="2000">
                <a:solidFill>
                  <a:schemeClr val="lt1"/>
                </a:solidFill>
              </a:rPr>
              <a:t>, то говорят, что:</a:t>
            </a:r>
            <a:endParaRPr/>
          </a:p>
          <a:p>
            <a:pPr indent="-825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ru" sz="2000">
                <a:solidFill>
                  <a:schemeClr val="lt1"/>
                </a:solidFill>
              </a:rPr>
              <a:t>  </a:t>
            </a:r>
            <a:r>
              <a:rPr b="1" lang="ru" sz="2000">
                <a:solidFill>
                  <a:schemeClr val="lt1"/>
                </a:solidFill>
              </a:rPr>
              <a:t>b</a:t>
            </a:r>
            <a:r>
              <a:rPr lang="ru" sz="2000">
                <a:solidFill>
                  <a:schemeClr val="lt1"/>
                </a:solidFill>
              </a:rPr>
              <a:t> является делителем </a:t>
            </a:r>
            <a:r>
              <a:rPr b="1" lang="ru" sz="2000">
                <a:solidFill>
                  <a:schemeClr val="lt1"/>
                </a:solidFill>
              </a:rPr>
              <a:t>а</a:t>
            </a:r>
            <a:r>
              <a:rPr lang="ru" sz="2000">
                <a:solidFill>
                  <a:schemeClr val="lt1"/>
                </a:solidFill>
              </a:rPr>
              <a:t>,</a:t>
            </a:r>
            <a:endParaRPr sz="2000">
              <a:solidFill>
                <a:schemeClr val="lt1"/>
              </a:solidFill>
            </a:endParaRPr>
          </a:p>
          <a:p>
            <a:pPr indent="-825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ru" sz="2000">
                <a:solidFill>
                  <a:schemeClr val="lt1"/>
                </a:solidFill>
              </a:rPr>
              <a:t>  </a:t>
            </a:r>
            <a:r>
              <a:rPr b="1" lang="ru" sz="2000">
                <a:solidFill>
                  <a:schemeClr val="lt1"/>
                </a:solidFill>
              </a:rPr>
              <a:t>a</a:t>
            </a:r>
            <a:r>
              <a:rPr lang="ru" sz="2000">
                <a:solidFill>
                  <a:schemeClr val="lt1"/>
                </a:solidFill>
              </a:rPr>
              <a:t> является кратным </a:t>
            </a:r>
            <a:r>
              <a:rPr b="1" lang="ru" sz="2000">
                <a:solidFill>
                  <a:schemeClr val="lt1"/>
                </a:solidFill>
              </a:rPr>
              <a:t>b</a:t>
            </a:r>
            <a:r>
              <a:rPr lang="ru" sz="20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Пример: делителями 12 являются 1, 2, 3, 4, 6, 12, а оно – их кратным.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>
                <a:solidFill>
                  <a:schemeClr val="lt1"/>
                </a:solidFill>
              </a:rPr>
              <a:t>Связь с модульной арифметикой: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2000">
                <a:solidFill>
                  <a:schemeClr val="lt1"/>
                </a:solidFill>
              </a:rPr>
              <a:t>    a</a:t>
            </a:r>
            <a:r>
              <a:rPr lang="ru" sz="2000">
                <a:solidFill>
                  <a:schemeClr val="lt1"/>
                </a:solidFill>
              </a:rPr>
              <a:t> делится на </a:t>
            </a:r>
            <a:r>
              <a:rPr b="1" lang="ru" sz="2000">
                <a:solidFill>
                  <a:schemeClr val="lt1"/>
                </a:solidFill>
              </a:rPr>
              <a:t>b</a:t>
            </a:r>
            <a:r>
              <a:rPr lang="ru" sz="2000">
                <a:solidFill>
                  <a:schemeClr val="lt1"/>
                </a:solidFill>
              </a:rPr>
              <a:t>     равносильно    </a:t>
            </a:r>
            <a:r>
              <a:rPr b="1" lang="ru" sz="2000">
                <a:solidFill>
                  <a:schemeClr val="lt1"/>
                </a:solidFill>
              </a:rPr>
              <a:t>a mod b = 0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64" name="Google Shape;264;p37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Делители числа</a:t>
            </a:r>
            <a:endParaRPr/>
          </a:p>
        </p:txBody>
      </p:sp>
      <p:sp>
        <p:nvSpPr>
          <p:cNvPr id="265" name="Google Shape;265;p37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Делители числа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НОД и НОК, алгоритм Евклида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1037849" y="1134000"/>
            <a:ext cx="7895136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>
                <a:solidFill>
                  <a:schemeClr val="lt1"/>
                </a:solidFill>
              </a:rPr>
              <a:t>Число </a:t>
            </a:r>
            <a:r>
              <a:rPr b="1" lang="ru" sz="2000">
                <a:solidFill>
                  <a:schemeClr val="lt1"/>
                </a:solidFill>
              </a:rPr>
              <a:t>x &gt; 1</a:t>
            </a:r>
            <a:r>
              <a:rPr lang="ru" sz="2000">
                <a:solidFill>
                  <a:schemeClr val="lt1"/>
                </a:solidFill>
              </a:rPr>
              <a:t> называется </a:t>
            </a:r>
            <a:r>
              <a:rPr b="1" lang="ru" sz="2000">
                <a:solidFill>
                  <a:schemeClr val="lt1"/>
                </a:solidFill>
              </a:rPr>
              <a:t>простым</a:t>
            </a:r>
            <a:r>
              <a:rPr lang="ru" sz="2000">
                <a:solidFill>
                  <a:schemeClr val="lt1"/>
                </a:solidFill>
              </a:rPr>
              <a:t>, если его делителями являются только </a:t>
            </a:r>
            <a:r>
              <a:rPr b="1" lang="ru" sz="2000">
                <a:solidFill>
                  <a:schemeClr val="lt1"/>
                </a:solidFill>
              </a:rPr>
              <a:t>1</a:t>
            </a:r>
            <a:r>
              <a:rPr lang="ru" sz="2000">
                <a:solidFill>
                  <a:schemeClr val="lt1"/>
                </a:solidFill>
              </a:rPr>
              <a:t> и </a:t>
            </a:r>
            <a:r>
              <a:rPr b="1" lang="ru" sz="2000">
                <a:solidFill>
                  <a:schemeClr val="lt1"/>
                </a:solidFill>
              </a:rPr>
              <a:t>x</a:t>
            </a:r>
            <a:r>
              <a:rPr lang="ru" sz="20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>
                <a:solidFill>
                  <a:schemeClr val="lt1"/>
                </a:solidFill>
              </a:rPr>
              <a:t>Иначе число называется </a:t>
            </a:r>
            <a:r>
              <a:rPr b="1" lang="ru" sz="2000">
                <a:solidFill>
                  <a:schemeClr val="lt1"/>
                </a:solidFill>
              </a:rPr>
              <a:t>составным</a:t>
            </a:r>
            <a:r>
              <a:rPr lang="ru" sz="20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Примеры: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12 – составное число:  12 = 3 * 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13 – простое число: его единственными делителями являются 1 и 13.</a:t>
            </a:r>
            <a:endParaRPr/>
          </a:p>
        </p:txBody>
      </p:sp>
      <p:sp>
        <p:nvSpPr>
          <p:cNvPr id="272" name="Google Shape;272;p38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Простые и составные числа</a:t>
            </a:r>
            <a:endParaRPr/>
          </a:p>
        </p:txBody>
      </p:sp>
      <p:sp>
        <p:nvSpPr>
          <p:cNvPr id="273" name="Google Shape;273;p38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Делители числа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НОД и НОК, алгоритм Евклида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ctrTitle"/>
          </p:nvPr>
        </p:nvSpPr>
        <p:spPr>
          <a:xfrm>
            <a:off x="3537150" y="657200"/>
            <a:ext cx="50175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ru" sz="3000"/>
              <a:t>Тренировка </a:t>
            </a:r>
            <a:r>
              <a:rPr b="0" lang="ru" sz="3000"/>
              <a:t>3</a:t>
            </a:r>
            <a:endParaRPr b="0"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"/>
              <a:t>Время: 10:30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"/>
              <a:t>Ауд.: 4301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4166850" y="4631350"/>
            <a:ext cx="810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201</a:t>
            </a:r>
            <a:r>
              <a:rPr lang="ru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b="0" i="0" sz="1400" u="none" cap="none" strike="noStrike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1037849" y="1134000"/>
            <a:ext cx="7895136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>
                <a:solidFill>
                  <a:schemeClr val="lt1"/>
                </a:solidFill>
              </a:rPr>
              <a:t>Любое целое число </a:t>
            </a:r>
            <a:r>
              <a:rPr b="1" lang="ru" sz="2000">
                <a:solidFill>
                  <a:schemeClr val="lt1"/>
                </a:solidFill>
              </a:rPr>
              <a:t>n &gt; 1</a:t>
            </a:r>
            <a:r>
              <a:rPr lang="ru" sz="2000">
                <a:solidFill>
                  <a:schemeClr val="lt1"/>
                </a:solidFill>
              </a:rPr>
              <a:t> можно разложить в произведение простых чисел: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2000">
                <a:solidFill>
                  <a:schemeClr val="lt1"/>
                </a:solidFill>
              </a:rPr>
              <a:t>n = p</a:t>
            </a:r>
            <a:r>
              <a:rPr b="1" baseline="-25000" lang="ru" sz="2000">
                <a:solidFill>
                  <a:schemeClr val="lt1"/>
                </a:solidFill>
              </a:rPr>
              <a:t>1</a:t>
            </a:r>
            <a:r>
              <a:rPr b="1" baseline="30000" lang="ru" sz="2000">
                <a:solidFill>
                  <a:schemeClr val="lt1"/>
                </a:solidFill>
              </a:rPr>
              <a:t>a1</a:t>
            </a:r>
            <a:r>
              <a:rPr b="1" lang="ru" sz="2000">
                <a:solidFill>
                  <a:schemeClr val="lt1"/>
                </a:solidFill>
              </a:rPr>
              <a:t> p</a:t>
            </a:r>
            <a:r>
              <a:rPr b="1" baseline="-25000" lang="ru" sz="2000">
                <a:solidFill>
                  <a:schemeClr val="lt1"/>
                </a:solidFill>
              </a:rPr>
              <a:t>2</a:t>
            </a:r>
            <a:r>
              <a:rPr b="1" baseline="30000" lang="ru" sz="2000">
                <a:solidFill>
                  <a:schemeClr val="lt1"/>
                </a:solidFill>
              </a:rPr>
              <a:t>a2</a:t>
            </a:r>
            <a:r>
              <a:rPr b="1" lang="ru" sz="2000">
                <a:solidFill>
                  <a:schemeClr val="lt1"/>
                </a:solidFill>
              </a:rPr>
              <a:t> … p</a:t>
            </a:r>
            <a:r>
              <a:rPr b="1" baseline="-25000" lang="ru" sz="2000">
                <a:solidFill>
                  <a:schemeClr val="lt1"/>
                </a:solidFill>
              </a:rPr>
              <a:t>n</a:t>
            </a:r>
            <a:r>
              <a:rPr b="1" baseline="30000" lang="ru" sz="2000">
                <a:solidFill>
                  <a:schemeClr val="lt1"/>
                </a:solidFill>
              </a:rPr>
              <a:t>a</a:t>
            </a:r>
            <a:r>
              <a:rPr b="1" baseline="30000" lang="ru" sz="2000"/>
              <a:t>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aseline="30000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>
                <a:solidFill>
                  <a:schemeClr val="lt1"/>
                </a:solidFill>
              </a:rPr>
              <a:t>где p</a:t>
            </a:r>
            <a:r>
              <a:rPr baseline="-25000" lang="ru" sz="2000">
                <a:solidFill>
                  <a:schemeClr val="lt1"/>
                </a:solidFill>
              </a:rPr>
              <a:t>1</a:t>
            </a:r>
            <a:r>
              <a:rPr lang="ru" sz="2000">
                <a:solidFill>
                  <a:schemeClr val="lt1"/>
                </a:solidFill>
              </a:rPr>
              <a:t>, … , p</a:t>
            </a:r>
            <a:r>
              <a:rPr baseline="-25000" lang="ru" sz="2000">
                <a:solidFill>
                  <a:schemeClr val="lt1"/>
                </a:solidFill>
              </a:rPr>
              <a:t>n</a:t>
            </a:r>
            <a:r>
              <a:rPr lang="ru" sz="2000">
                <a:solidFill>
                  <a:schemeClr val="lt1"/>
                </a:solidFill>
              </a:rPr>
              <a:t> – простые числа, a</a:t>
            </a:r>
            <a:r>
              <a:rPr baseline="-25000" lang="ru" sz="2000"/>
              <a:t>1</a:t>
            </a:r>
            <a:r>
              <a:rPr lang="ru" sz="2000">
                <a:solidFill>
                  <a:schemeClr val="lt1"/>
                </a:solidFill>
              </a:rPr>
              <a:t>, … a</a:t>
            </a:r>
            <a:r>
              <a:rPr baseline="-25000" lang="ru" sz="2000"/>
              <a:t>k</a:t>
            </a:r>
            <a:r>
              <a:rPr lang="ru" sz="2000">
                <a:solidFill>
                  <a:schemeClr val="lt1"/>
                </a:solidFill>
              </a:rPr>
              <a:t> – целые &gt; 0.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Пример: 84 = 2</a:t>
            </a:r>
            <a:r>
              <a:rPr baseline="30000" lang="ru" sz="1600">
                <a:solidFill>
                  <a:schemeClr val="lt1"/>
                </a:solidFill>
              </a:rPr>
              <a:t>2</a:t>
            </a:r>
            <a:r>
              <a:rPr lang="ru" sz="1600">
                <a:solidFill>
                  <a:schemeClr val="lt1"/>
                </a:solidFill>
              </a:rPr>
              <a:t> * 3</a:t>
            </a:r>
            <a:r>
              <a:rPr baseline="30000" lang="ru" sz="1600">
                <a:solidFill>
                  <a:schemeClr val="lt1"/>
                </a:solidFill>
              </a:rPr>
              <a:t>1</a:t>
            </a:r>
            <a:r>
              <a:rPr lang="ru" sz="1600">
                <a:solidFill>
                  <a:schemeClr val="lt1"/>
                </a:solidFill>
              </a:rPr>
              <a:t> * 7</a:t>
            </a:r>
            <a:r>
              <a:rPr baseline="30000" lang="ru" sz="1600">
                <a:solidFill>
                  <a:schemeClr val="lt1"/>
                </a:solidFill>
              </a:rPr>
              <a:t>1</a:t>
            </a:r>
            <a:r>
              <a:rPr lang="ru" sz="1600">
                <a:solidFill>
                  <a:schemeClr val="lt1"/>
                </a:solidFill>
              </a:rPr>
              <a:t>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80" name="Google Shape;280;p39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Основная теорема арифметики</a:t>
            </a: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9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Делители числа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НОД и НОК, алгоритм Евклида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20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1037849" y="1134000"/>
            <a:ext cx="78951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2000">
                <a:solidFill>
                  <a:schemeClr val="lt1"/>
                </a:solidFill>
              </a:rPr>
              <a:t>НОД(a, b) </a:t>
            </a:r>
            <a:r>
              <a:rPr lang="ru" sz="2000">
                <a:solidFill>
                  <a:schemeClr val="lt1"/>
                </a:solidFill>
              </a:rPr>
              <a:t>– это наибольший общий делитель чисел </a:t>
            </a:r>
            <a:r>
              <a:rPr b="1" lang="ru" sz="2000">
                <a:solidFill>
                  <a:schemeClr val="lt1"/>
                </a:solidFill>
              </a:rPr>
              <a:t>a</a:t>
            </a:r>
            <a:r>
              <a:rPr lang="ru" sz="2000">
                <a:solidFill>
                  <a:schemeClr val="lt1"/>
                </a:solidFill>
              </a:rPr>
              <a:t> и </a:t>
            </a:r>
            <a:r>
              <a:rPr b="1" lang="ru" sz="2000">
                <a:solidFill>
                  <a:schemeClr val="lt1"/>
                </a:solidFill>
              </a:rPr>
              <a:t>b</a:t>
            </a:r>
            <a:r>
              <a:rPr lang="ru" sz="20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2000">
                <a:solidFill>
                  <a:schemeClr val="lt1"/>
                </a:solidFill>
              </a:rPr>
              <a:t>НОК(a, b) </a:t>
            </a:r>
            <a:r>
              <a:rPr lang="ru" sz="2000">
                <a:solidFill>
                  <a:schemeClr val="lt1"/>
                </a:solidFill>
              </a:rPr>
              <a:t>– это наименьшее общее кратное чисел </a:t>
            </a:r>
            <a:r>
              <a:rPr b="1" lang="ru" sz="2000">
                <a:solidFill>
                  <a:schemeClr val="lt1"/>
                </a:solidFill>
              </a:rPr>
              <a:t>a</a:t>
            </a:r>
            <a:r>
              <a:rPr lang="ru" sz="2000">
                <a:solidFill>
                  <a:schemeClr val="lt1"/>
                </a:solidFill>
              </a:rPr>
              <a:t> и </a:t>
            </a:r>
            <a:r>
              <a:rPr b="1" lang="ru" sz="2000">
                <a:solidFill>
                  <a:schemeClr val="lt1"/>
                </a:solidFill>
              </a:rPr>
              <a:t>b</a:t>
            </a:r>
            <a:r>
              <a:rPr lang="ru" sz="2000">
                <a:solidFill>
                  <a:schemeClr val="lt1"/>
                </a:solidFill>
              </a:rPr>
              <a:t>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>
                <a:solidFill>
                  <a:schemeClr val="lt1"/>
                </a:solidFill>
              </a:rPr>
              <a:t>Связь:     </a:t>
            </a:r>
            <a:r>
              <a:rPr b="1" lang="ru" sz="2000">
                <a:solidFill>
                  <a:schemeClr val="lt1"/>
                </a:solidFill>
              </a:rPr>
              <a:t>НОД(a, b) * НОК(a, b) = a * 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Пример: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НОД(24, 36) = 12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НОК(24, 36) = 72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НОД(24, 36) * НОК(24, 36) = 12 * 72 = 864 = 24 * 36.</a:t>
            </a:r>
            <a:endParaRPr/>
          </a:p>
        </p:txBody>
      </p:sp>
      <p:sp>
        <p:nvSpPr>
          <p:cNvPr id="288" name="Google Shape;288;p40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НОД и НОК</a:t>
            </a:r>
            <a:endParaRPr/>
          </a:p>
        </p:txBody>
      </p:sp>
      <p:sp>
        <p:nvSpPr>
          <p:cNvPr id="289" name="Google Shape;289;p40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Делители числа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НОД и НОК, алгоритм Евклида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 sz="12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0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1037850" y="1134000"/>
            <a:ext cx="773023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ru" sz="2000">
                <a:solidFill>
                  <a:schemeClr val="lt1"/>
                </a:solidFill>
              </a:rPr>
              <a:t>если </a:t>
            </a:r>
            <a:r>
              <a:rPr b="1" lang="ru" sz="2000">
                <a:solidFill>
                  <a:schemeClr val="lt1"/>
                </a:solidFill>
              </a:rPr>
              <a:t>a</a:t>
            </a:r>
            <a:r>
              <a:rPr lang="ru" sz="2000">
                <a:solidFill>
                  <a:schemeClr val="lt1"/>
                </a:solidFill>
              </a:rPr>
              <a:t> делится на </a:t>
            </a:r>
            <a:r>
              <a:rPr b="1" lang="ru" sz="2000">
                <a:solidFill>
                  <a:schemeClr val="lt1"/>
                </a:solidFill>
              </a:rPr>
              <a:t>b</a:t>
            </a:r>
            <a:r>
              <a:rPr lang="ru" sz="2000">
                <a:solidFill>
                  <a:schemeClr val="lt1"/>
                </a:solidFill>
              </a:rPr>
              <a:t>, то </a:t>
            </a:r>
            <a:r>
              <a:rPr b="1" lang="ru" sz="2000">
                <a:solidFill>
                  <a:schemeClr val="lt1"/>
                </a:solidFill>
              </a:rPr>
              <a:t>НОД(a, b) = b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ru" sz="2000">
                <a:solidFill>
                  <a:schemeClr val="lt1"/>
                </a:solidFill>
              </a:rPr>
              <a:t>если </a:t>
            </a:r>
            <a:r>
              <a:rPr b="1" lang="ru" sz="2000">
                <a:solidFill>
                  <a:schemeClr val="lt1"/>
                </a:solidFill>
              </a:rPr>
              <a:t>a &gt; b</a:t>
            </a:r>
            <a:r>
              <a:rPr lang="ru" sz="2000">
                <a:solidFill>
                  <a:schemeClr val="lt1"/>
                </a:solidFill>
              </a:rPr>
              <a:t>, то </a:t>
            </a:r>
            <a:r>
              <a:rPr b="1" lang="ru" sz="2000">
                <a:solidFill>
                  <a:schemeClr val="lt1"/>
                </a:solidFill>
              </a:rPr>
              <a:t>НОД(a, b) = НОД(b, a - b)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ru" sz="2000">
                <a:solidFill>
                  <a:schemeClr val="lt1"/>
                </a:solidFill>
              </a:rPr>
              <a:t>если </a:t>
            </a:r>
            <a:r>
              <a:rPr b="1" lang="ru" sz="2000">
                <a:solidFill>
                  <a:schemeClr val="lt1"/>
                </a:solidFill>
              </a:rPr>
              <a:t>a = bq + r</a:t>
            </a:r>
            <a:r>
              <a:rPr lang="ru" sz="2000">
                <a:solidFill>
                  <a:schemeClr val="lt1"/>
                </a:solidFill>
              </a:rPr>
              <a:t>, то </a:t>
            </a:r>
            <a:r>
              <a:rPr b="1" lang="ru" sz="2000">
                <a:solidFill>
                  <a:schemeClr val="lt1"/>
                </a:solidFill>
              </a:rPr>
              <a:t>НОД(a, b) = НОД(b, r)</a:t>
            </a:r>
            <a:endParaRPr sz="20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ru" sz="2000">
                <a:solidFill>
                  <a:schemeClr val="lt1"/>
                </a:solidFill>
              </a:rPr>
              <a:t>НОД(ma, mb) = m * НОД(a, b)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ru" sz="2000">
                <a:solidFill>
                  <a:schemeClr val="lt1"/>
                </a:solidFill>
              </a:rPr>
              <a:t>соотношение </a:t>
            </a:r>
            <a:r>
              <a:rPr b="1" lang="ru" sz="2000">
                <a:solidFill>
                  <a:schemeClr val="lt1"/>
                </a:solidFill>
              </a:rPr>
              <a:t>Безу</a:t>
            </a:r>
            <a:r>
              <a:rPr lang="ru" sz="2000">
                <a:solidFill>
                  <a:schemeClr val="lt1"/>
                </a:solidFill>
              </a:rPr>
              <a:t>: если </a:t>
            </a:r>
            <a:r>
              <a:rPr b="1" lang="ru" sz="2000">
                <a:solidFill>
                  <a:schemeClr val="lt1"/>
                </a:solidFill>
              </a:rPr>
              <a:t>a ≠ 0 </a:t>
            </a:r>
            <a:r>
              <a:rPr lang="ru" sz="2000">
                <a:solidFill>
                  <a:schemeClr val="lt1"/>
                </a:solidFill>
              </a:rPr>
              <a:t>и </a:t>
            </a:r>
            <a:r>
              <a:rPr b="1" lang="ru" sz="2000">
                <a:solidFill>
                  <a:schemeClr val="lt1"/>
                </a:solidFill>
              </a:rPr>
              <a:t>b ≠ 0 </a:t>
            </a:r>
            <a:r>
              <a:rPr lang="ru" sz="2000">
                <a:solidFill>
                  <a:schemeClr val="lt1"/>
                </a:solidFill>
              </a:rPr>
              <a:t>одновременно, то существуют такие числа </a:t>
            </a:r>
            <a:r>
              <a:rPr b="1" lang="ru" sz="2000">
                <a:solidFill>
                  <a:schemeClr val="lt1"/>
                </a:solidFill>
              </a:rPr>
              <a:t>x</a:t>
            </a:r>
            <a:r>
              <a:rPr lang="ru" sz="2000">
                <a:solidFill>
                  <a:schemeClr val="lt1"/>
                </a:solidFill>
              </a:rPr>
              <a:t> и </a:t>
            </a:r>
            <a:r>
              <a:rPr b="1" lang="ru" sz="2000">
                <a:solidFill>
                  <a:schemeClr val="lt1"/>
                </a:solidFill>
              </a:rPr>
              <a:t>y</a:t>
            </a:r>
            <a:r>
              <a:rPr lang="ru" sz="2000">
                <a:solidFill>
                  <a:schemeClr val="lt1"/>
                </a:solidFill>
              </a:rPr>
              <a:t>, что</a:t>
            </a:r>
            <a:endParaRPr/>
          </a:p>
          <a:p>
            <a:pPr indent="-457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2000">
                <a:solidFill>
                  <a:schemeClr val="lt1"/>
                </a:solidFill>
              </a:rPr>
              <a:t>НОД(a, b) = ax + by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4735175" y="3025175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1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Свойства НОД</a:t>
            </a:r>
            <a:endParaRPr/>
          </a:p>
        </p:txBody>
      </p:sp>
      <p:sp>
        <p:nvSpPr>
          <p:cNvPr id="298" name="Google Shape;298;p41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1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Делители числа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НОД и НОК, алгоритм Евклида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 sz="12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1037849" y="1134000"/>
            <a:ext cx="7895136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>
                <a:solidFill>
                  <a:schemeClr val="lt1"/>
                </a:solidFill>
              </a:rPr>
              <a:t>Вычисляет НОД(a, b)</a:t>
            </a:r>
            <a:r>
              <a:rPr lang="ru" sz="2000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2000">
                <a:solidFill>
                  <a:schemeClr val="lt1"/>
                </a:solidFill>
              </a:rPr>
              <a:t>                           a                                 b = 0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2000">
                <a:solidFill>
                  <a:schemeClr val="lt1"/>
                </a:solidFill>
              </a:rPr>
              <a:t>НОД(a, b) =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2000">
                <a:solidFill>
                  <a:schemeClr val="lt1"/>
                </a:solidFill>
              </a:rPr>
              <a:t>                           НОД(b, a mod b)    b &gt;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Пример: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НОД(24, 36) = НОД(36, 24) = НОД(24, 12) = НОД(12, 0) = 12.</a:t>
            </a:r>
            <a:endParaRPr/>
          </a:p>
        </p:txBody>
      </p:sp>
      <p:sp>
        <p:nvSpPr>
          <p:cNvPr id="305" name="Google Shape;305;p42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Алгоритм Евклида</a:t>
            </a:r>
            <a:endParaRPr/>
          </a:p>
        </p:txBody>
      </p:sp>
      <p:sp>
        <p:nvSpPr>
          <p:cNvPr id="306" name="Google Shape;306;p42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2"/>
          <p:cNvSpPr/>
          <p:nvPr/>
        </p:nvSpPr>
        <p:spPr>
          <a:xfrm>
            <a:off x="2763296" y="1909186"/>
            <a:ext cx="211017" cy="106512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2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Делители числа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НОД и НОК, алгоритм Евклида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 sz="12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Алгоритм Евклида</a:t>
            </a:r>
            <a:endParaRPr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1303700" y="681050"/>
            <a:ext cx="7574400" cy="3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569CD6"/>
                </a:solidFill>
              </a:rPr>
              <a:t>int</a:t>
            </a:r>
            <a:r>
              <a:rPr lang="ru">
                <a:solidFill>
                  <a:srgbClr val="D4D4D4"/>
                </a:solidFill>
              </a:rPr>
              <a:t> </a:t>
            </a:r>
            <a:r>
              <a:rPr lang="ru">
                <a:solidFill>
                  <a:srgbClr val="DCDCAA"/>
                </a:solidFill>
              </a:rPr>
              <a:t>gcd</a:t>
            </a:r>
            <a:r>
              <a:rPr lang="ru">
                <a:solidFill>
                  <a:srgbClr val="D4D4D4"/>
                </a:solidFill>
              </a:rPr>
              <a:t>(</a:t>
            </a:r>
            <a:r>
              <a:rPr lang="ru">
                <a:solidFill>
                  <a:srgbClr val="569CD6"/>
                </a:solidFill>
              </a:rPr>
              <a:t>int</a:t>
            </a:r>
            <a:r>
              <a:rPr lang="ru">
                <a:solidFill>
                  <a:srgbClr val="D4D4D4"/>
                </a:solidFill>
              </a:rPr>
              <a:t> a, </a:t>
            </a:r>
            <a:r>
              <a:rPr lang="ru">
                <a:solidFill>
                  <a:srgbClr val="569CD6"/>
                </a:solidFill>
              </a:rPr>
              <a:t>int</a:t>
            </a:r>
            <a:r>
              <a:rPr lang="ru">
                <a:solidFill>
                  <a:srgbClr val="D4D4D4"/>
                </a:solidFill>
              </a:rPr>
              <a:t> b) {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C586C0"/>
                </a:solidFill>
              </a:rPr>
              <a:t>    if</a:t>
            </a:r>
            <a:r>
              <a:rPr lang="ru">
                <a:solidFill>
                  <a:srgbClr val="D4D4D4"/>
                </a:solidFill>
              </a:rPr>
              <a:t> (b == 0) </a:t>
            </a:r>
            <a:r>
              <a:rPr lang="ru">
                <a:solidFill>
                  <a:srgbClr val="C586C0"/>
                </a:solidFill>
              </a:rPr>
              <a:t>return</a:t>
            </a:r>
            <a:r>
              <a:rPr lang="ru">
                <a:solidFill>
                  <a:srgbClr val="D4D4D4"/>
                </a:solidFill>
              </a:rPr>
              <a:t> a;</a:t>
            </a:r>
            <a:endParaRPr>
              <a:solidFill>
                <a:srgbClr val="C586C0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C586C0"/>
                </a:solidFill>
              </a:rPr>
              <a:t>    return</a:t>
            </a:r>
            <a:r>
              <a:rPr lang="ru">
                <a:solidFill>
                  <a:srgbClr val="D4D4D4"/>
                </a:solidFill>
              </a:rPr>
              <a:t> </a:t>
            </a:r>
            <a:r>
              <a:rPr lang="ru">
                <a:solidFill>
                  <a:srgbClr val="DCDCAA"/>
                </a:solidFill>
              </a:rPr>
              <a:t>gcd</a:t>
            </a:r>
            <a:r>
              <a:rPr lang="ru">
                <a:solidFill>
                  <a:srgbClr val="D4D4D4"/>
                </a:solidFill>
              </a:rPr>
              <a:t>(b, a - b);</a:t>
            </a:r>
            <a:endParaRPr/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D4D4D4"/>
                </a:solidFill>
              </a:rPr>
              <a:t>}</a:t>
            </a:r>
            <a:endParaRPr/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569CD6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569CD6"/>
                </a:solidFill>
              </a:rPr>
              <a:t>int</a:t>
            </a:r>
            <a:r>
              <a:rPr lang="ru">
                <a:solidFill>
                  <a:srgbClr val="D4D4D4"/>
                </a:solidFill>
              </a:rPr>
              <a:t> </a:t>
            </a:r>
            <a:r>
              <a:rPr lang="ru">
                <a:solidFill>
                  <a:srgbClr val="DCDCAA"/>
                </a:solidFill>
              </a:rPr>
              <a:t>gcd2</a:t>
            </a:r>
            <a:r>
              <a:rPr lang="ru">
                <a:solidFill>
                  <a:srgbClr val="D4D4D4"/>
                </a:solidFill>
              </a:rPr>
              <a:t>(</a:t>
            </a:r>
            <a:r>
              <a:rPr lang="ru">
                <a:solidFill>
                  <a:srgbClr val="569CD6"/>
                </a:solidFill>
              </a:rPr>
              <a:t>int</a:t>
            </a:r>
            <a:r>
              <a:rPr lang="ru">
                <a:solidFill>
                  <a:srgbClr val="D4D4D4"/>
                </a:solidFill>
              </a:rPr>
              <a:t> a, </a:t>
            </a:r>
            <a:r>
              <a:rPr lang="ru">
                <a:solidFill>
                  <a:srgbClr val="569CD6"/>
                </a:solidFill>
              </a:rPr>
              <a:t>int</a:t>
            </a:r>
            <a:r>
              <a:rPr lang="ru">
                <a:solidFill>
                  <a:srgbClr val="D4D4D4"/>
                </a:solidFill>
              </a:rPr>
              <a:t> b) {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C586C0"/>
                </a:solidFill>
              </a:rPr>
              <a:t>    if</a:t>
            </a:r>
            <a:r>
              <a:rPr lang="ru">
                <a:solidFill>
                  <a:srgbClr val="D4D4D4"/>
                </a:solidFill>
              </a:rPr>
              <a:t> (b == 0) </a:t>
            </a:r>
            <a:r>
              <a:rPr lang="ru">
                <a:solidFill>
                  <a:srgbClr val="C586C0"/>
                </a:solidFill>
              </a:rPr>
              <a:t>return</a:t>
            </a:r>
            <a:r>
              <a:rPr lang="ru">
                <a:solidFill>
                  <a:srgbClr val="D4D4D4"/>
                </a:solidFill>
              </a:rPr>
              <a:t> a;</a:t>
            </a:r>
            <a:endParaRPr>
              <a:solidFill>
                <a:srgbClr val="C586C0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C586C0"/>
                </a:solidFill>
              </a:rPr>
              <a:t>    return</a:t>
            </a:r>
            <a:r>
              <a:rPr lang="ru">
                <a:solidFill>
                  <a:srgbClr val="D4D4D4"/>
                </a:solidFill>
              </a:rPr>
              <a:t> </a:t>
            </a:r>
            <a:r>
              <a:rPr lang="ru">
                <a:solidFill>
                  <a:srgbClr val="DCDCAA"/>
                </a:solidFill>
              </a:rPr>
              <a:t>gcd2</a:t>
            </a:r>
            <a:r>
              <a:rPr lang="ru">
                <a:solidFill>
                  <a:srgbClr val="D4D4D4"/>
                </a:solidFill>
              </a:rPr>
              <a:t>(b, a % b);</a:t>
            </a:r>
            <a:endParaRPr/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D4D4D4"/>
                </a:solidFill>
              </a:rPr>
              <a:t>}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315" name="Google Shape;315;p43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3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Делители числа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НОД и НОК, алгоритм Евклида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 sz="12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1115367" y="1134000"/>
            <a:ext cx="7817618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/>
              <a:t>В то время как "обычный" алгоритм Евклида просто находит НОД двух чисел </a:t>
            </a:r>
            <a:r>
              <a:rPr b="1" lang="ru" sz="1600"/>
              <a:t>a</a:t>
            </a:r>
            <a:r>
              <a:rPr lang="ru" sz="1600"/>
              <a:t> и </a:t>
            </a:r>
            <a:r>
              <a:rPr b="1" lang="ru" sz="1600"/>
              <a:t>b</a:t>
            </a:r>
            <a:r>
              <a:rPr lang="ru" sz="1600"/>
              <a:t>, расширенный алгоритм Евклида находит помимо НОД также коэффициенты x и y такие, что: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2000"/>
              <a:t>НОД(a, b) = ax + by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Т.е. он находит коэффициенты </a:t>
            </a:r>
            <a:r>
              <a:rPr b="1" lang="ru" sz="1600"/>
              <a:t>x</a:t>
            </a:r>
            <a:r>
              <a:rPr lang="ru" sz="1600"/>
              <a:t> и </a:t>
            </a:r>
            <a:r>
              <a:rPr b="1" lang="ru" sz="1600"/>
              <a:t>y</a:t>
            </a:r>
            <a:r>
              <a:rPr lang="ru" sz="1600"/>
              <a:t>, с помощью которых НОД двух чисел выражается через сами эти числа.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Пример:  НОД(39, 15) = 3 и также 39 * 2 + 15 * (-5) = 3 для </a:t>
            </a:r>
            <a:r>
              <a:rPr b="1" lang="ru" sz="1600"/>
              <a:t>x</a:t>
            </a:r>
            <a:r>
              <a:rPr lang="ru" sz="1600"/>
              <a:t> = 2 и </a:t>
            </a:r>
            <a:r>
              <a:rPr b="1" lang="ru" sz="1600"/>
              <a:t>y</a:t>
            </a:r>
            <a:r>
              <a:rPr lang="ru" sz="1600"/>
              <a:t> = -5.</a:t>
            </a:r>
            <a:endParaRPr sz="1600"/>
          </a:p>
        </p:txBody>
      </p:sp>
      <p:sp>
        <p:nvSpPr>
          <p:cNvPr id="322" name="Google Shape;322;p44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Расширенный алгоритм Евклида</a:t>
            </a:r>
            <a:endParaRPr/>
          </a:p>
        </p:txBody>
      </p:sp>
      <p:sp>
        <p:nvSpPr>
          <p:cNvPr id="323" name="Google Shape;323;p44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Делители числа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НОД и НОК, алгоритм Евклида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 sz="12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4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idx="1" type="body"/>
          </p:nvPr>
        </p:nvSpPr>
        <p:spPr>
          <a:xfrm>
            <a:off x="1115367" y="1134000"/>
            <a:ext cx="7817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/>
              <a:t>Внести вычисление этих коэффициентов в алгоритм Евклида несложно, достаточно вывести формулы, по которым они меняются при переходе от пары (a, b) к паре (b % a, a).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Итак, пусть мы нашли решение (x1, y1) задачи для новой пары (b % a, a):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(b % a) * x1 + a * y1 = g</a:t>
            </a:r>
            <a:r>
              <a:rPr lang="ru" sz="1600"/>
              <a:t>,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и хотим получить решение (x, y) для нашей пары (a, b):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a * x + b * y = g.</a:t>
            </a:r>
            <a:endParaRPr sz="1600"/>
          </a:p>
        </p:txBody>
      </p:sp>
      <p:sp>
        <p:nvSpPr>
          <p:cNvPr id="330" name="Google Shape;330;p45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Расширенный алгоритм Евклида</a:t>
            </a:r>
            <a:endParaRPr/>
          </a:p>
        </p:txBody>
      </p:sp>
      <p:sp>
        <p:nvSpPr>
          <p:cNvPr id="331" name="Google Shape;331;p45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Делители числа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НОД и НОК, алгоритм Евклида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 sz="12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5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1115367" y="1134000"/>
            <a:ext cx="7817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Для этого преобразуем величину b % a: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b % a = b - [b / a] * a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Подставим это в приведённое выше выражение с x1 и y1 и получим: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g = (b % a) * x1 + a * y1 = (</a:t>
            </a:r>
            <a:r>
              <a:rPr b="1" lang="ru" sz="1400"/>
              <a:t>b - [b / a] * a) * x1 + a * y1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и, выполняя перегруппировку слагаемых, получаем: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g = b * x1 + a * (y1 - [b/a] * x1)</a:t>
            </a:r>
            <a:endParaRPr b="1" sz="1400"/>
          </a:p>
        </p:txBody>
      </p:sp>
      <p:sp>
        <p:nvSpPr>
          <p:cNvPr id="338" name="Google Shape;338;p46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Расширенный алгоритм Евклида</a:t>
            </a:r>
            <a:endParaRPr/>
          </a:p>
        </p:txBody>
      </p:sp>
      <p:sp>
        <p:nvSpPr>
          <p:cNvPr id="339" name="Google Shape;339;p46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Делители числа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НОД и НОК, алгоритм Евклида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 sz="12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6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idx="1" type="body"/>
          </p:nvPr>
        </p:nvSpPr>
        <p:spPr>
          <a:xfrm>
            <a:off x="1115367" y="1134000"/>
            <a:ext cx="7817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Сравнивая это с исходным выражением над неизвестными x и y, получаем требуемые выражения: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x = y1 - [b/a] * x1</a:t>
            </a:r>
            <a:endParaRPr b="1"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y = x1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46" name="Google Shape;346;p47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Расширенный алгоритм Евклида</a:t>
            </a:r>
            <a:endParaRPr/>
          </a:p>
        </p:txBody>
      </p:sp>
      <p:sp>
        <p:nvSpPr>
          <p:cNvPr id="347" name="Google Shape;347;p47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Делители числа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НОД и НОК, алгоритм Евклида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 sz="12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7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idx="1" type="body"/>
          </p:nvPr>
        </p:nvSpPr>
        <p:spPr>
          <a:xfrm>
            <a:off x="1115367" y="1134000"/>
            <a:ext cx="7817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gcd (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a,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b,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 x,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 y) {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if (a == 0) {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	x = 0; y = 1;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ru" sz="1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x1, y1;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 = gcd (b % a, a, x1, y1);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x = y1 - (b / a) * x1;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y = x1;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54" name="Google Shape;354;p48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Расширенный алгоритм Евклида</a:t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Делители числа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НОД и НОК, алгоритм Евклида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 sz="12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8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Краткое содержание: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1070809" y="739065"/>
            <a:ext cx="7050505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Быстрое возведение в степень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Основная теорема арифметики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НОД, НОК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Евклида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Решето Эратосфена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Эйлера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Малая теорема Ферма, теорема Эйлера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idx="1" type="body"/>
          </p:nvPr>
        </p:nvSpPr>
        <p:spPr>
          <a:xfrm>
            <a:off x="1115367" y="1134000"/>
            <a:ext cx="7817618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Задача: найти решение уравнения </a:t>
            </a:r>
            <a:r>
              <a:rPr lang="ru" sz="1600"/>
              <a:t>в целых числах (a, b, c – целые)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600">
                <a:solidFill>
                  <a:schemeClr val="lt1"/>
                </a:solidFill>
              </a:rPr>
              <a:t>ax + by = c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Решение: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По свойству НОД существуют такие </a:t>
            </a:r>
            <a:r>
              <a:rPr b="1" lang="ru" sz="1600">
                <a:solidFill>
                  <a:schemeClr val="lt1"/>
                </a:solidFill>
              </a:rPr>
              <a:t>x</a:t>
            </a:r>
            <a:r>
              <a:rPr b="1" baseline="-25000" lang="ru" sz="1600">
                <a:solidFill>
                  <a:schemeClr val="lt1"/>
                </a:solidFill>
              </a:rPr>
              <a:t>1</a:t>
            </a:r>
            <a:r>
              <a:rPr lang="ru" sz="1600">
                <a:solidFill>
                  <a:schemeClr val="lt1"/>
                </a:solidFill>
              </a:rPr>
              <a:t> и </a:t>
            </a:r>
            <a:r>
              <a:rPr b="1" lang="ru" sz="1600">
                <a:solidFill>
                  <a:schemeClr val="lt1"/>
                </a:solidFill>
              </a:rPr>
              <a:t>y</a:t>
            </a:r>
            <a:r>
              <a:rPr b="1" baseline="-25000" lang="ru" sz="1600">
                <a:solidFill>
                  <a:schemeClr val="lt1"/>
                </a:solidFill>
              </a:rPr>
              <a:t>1</a:t>
            </a:r>
            <a:r>
              <a:rPr lang="ru" sz="1600">
                <a:solidFill>
                  <a:schemeClr val="lt1"/>
                </a:solidFill>
              </a:rPr>
              <a:t>, что </a:t>
            </a:r>
            <a:r>
              <a:rPr b="1" lang="ru" sz="1600">
                <a:solidFill>
                  <a:schemeClr val="lt1"/>
                </a:solidFill>
              </a:rPr>
              <a:t>НОД(a, b) = ax</a:t>
            </a:r>
            <a:r>
              <a:rPr b="1" baseline="-25000" lang="ru" sz="1600">
                <a:solidFill>
                  <a:schemeClr val="lt1"/>
                </a:solidFill>
              </a:rPr>
              <a:t>1</a:t>
            </a:r>
            <a:r>
              <a:rPr b="1" lang="ru" sz="1600">
                <a:solidFill>
                  <a:schemeClr val="lt1"/>
                </a:solidFill>
              </a:rPr>
              <a:t> + by</a:t>
            </a:r>
            <a:r>
              <a:rPr b="1" baseline="-25000" lang="ru" sz="1600">
                <a:solidFill>
                  <a:schemeClr val="lt1"/>
                </a:solidFill>
              </a:rPr>
              <a:t>1</a:t>
            </a:r>
            <a:r>
              <a:rPr lang="ru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Значит, уравнение имеет решение, только если </a:t>
            </a:r>
            <a:r>
              <a:rPr b="1" lang="ru" sz="1600">
                <a:solidFill>
                  <a:schemeClr val="lt1"/>
                </a:solidFill>
              </a:rPr>
              <a:t>c</a:t>
            </a:r>
            <a:r>
              <a:rPr lang="ru" sz="1600">
                <a:solidFill>
                  <a:schemeClr val="lt1"/>
                </a:solidFill>
              </a:rPr>
              <a:t> делится на </a:t>
            </a:r>
            <a:r>
              <a:rPr b="1" lang="ru" sz="1600">
                <a:solidFill>
                  <a:schemeClr val="lt1"/>
                </a:solidFill>
              </a:rPr>
              <a:t>НОД(a, b)</a:t>
            </a:r>
            <a:r>
              <a:rPr lang="ru" sz="1600">
                <a:solidFill>
                  <a:schemeClr val="lt1"/>
                </a:solidFill>
              </a:rPr>
              <a:t>, иначе решений нет. Домножаем </a:t>
            </a:r>
            <a:r>
              <a:rPr b="1" lang="ru" sz="1600">
                <a:solidFill>
                  <a:schemeClr val="lt1"/>
                </a:solidFill>
              </a:rPr>
              <a:t>x</a:t>
            </a:r>
            <a:r>
              <a:rPr b="1" baseline="-25000" lang="ru" sz="1600">
                <a:solidFill>
                  <a:schemeClr val="lt1"/>
                </a:solidFill>
              </a:rPr>
              <a:t>1</a:t>
            </a:r>
            <a:r>
              <a:rPr lang="ru" sz="1600">
                <a:solidFill>
                  <a:schemeClr val="lt1"/>
                </a:solidFill>
              </a:rPr>
              <a:t> и </a:t>
            </a:r>
            <a:r>
              <a:rPr b="1" lang="ru" sz="1600">
                <a:solidFill>
                  <a:schemeClr val="lt1"/>
                </a:solidFill>
              </a:rPr>
              <a:t>y</a:t>
            </a:r>
            <a:r>
              <a:rPr b="1" baseline="-25000" lang="ru" sz="1600">
                <a:solidFill>
                  <a:schemeClr val="lt1"/>
                </a:solidFill>
              </a:rPr>
              <a:t>1</a:t>
            </a:r>
            <a:r>
              <a:rPr lang="ru" sz="1600">
                <a:solidFill>
                  <a:schemeClr val="lt1"/>
                </a:solidFill>
              </a:rPr>
              <a:t> и получаем искомые </a:t>
            </a:r>
            <a:r>
              <a:rPr b="1" lang="ru" sz="1600">
                <a:solidFill>
                  <a:schemeClr val="lt1"/>
                </a:solidFill>
              </a:rPr>
              <a:t>x</a:t>
            </a:r>
            <a:r>
              <a:rPr lang="ru" sz="1600">
                <a:solidFill>
                  <a:schemeClr val="lt1"/>
                </a:solidFill>
              </a:rPr>
              <a:t> и </a:t>
            </a:r>
            <a:r>
              <a:rPr b="1" lang="ru" sz="1600">
                <a:solidFill>
                  <a:schemeClr val="lt1"/>
                </a:solidFill>
              </a:rPr>
              <a:t>y</a:t>
            </a:r>
            <a:r>
              <a:rPr lang="ru" sz="1600">
                <a:solidFill>
                  <a:schemeClr val="lt1"/>
                </a:solidFill>
              </a:rPr>
              <a:t>.</a:t>
            </a:r>
            <a:endParaRPr sz="1600"/>
          </a:p>
        </p:txBody>
      </p:sp>
      <p:sp>
        <p:nvSpPr>
          <p:cNvPr id="362" name="Google Shape;362;p49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Диофантово уравнение</a:t>
            </a:r>
            <a:endParaRPr/>
          </a:p>
        </p:txBody>
      </p:sp>
      <p:sp>
        <p:nvSpPr>
          <p:cNvPr id="363" name="Google Shape;363;p49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9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Делители числа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НОД и НОК, алгоритм Евклида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 sz="12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idx="1" type="body"/>
          </p:nvPr>
        </p:nvSpPr>
        <p:spPr>
          <a:xfrm>
            <a:off x="1115367" y="1134000"/>
            <a:ext cx="7817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/>
              <a:t>Пример:   39x + 15y = 12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/>
              <a:t>Т.к. имеем: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/>
              <a:t>НОД(39, 15) = 3 = 39 * 2 + 15 * (-5),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/>
              <a:t>то, домножив на 12 / 3 = 4, получим: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/>
              <a:t>39 * 8 + 15 * (-20) = 12, т.е. x = 8, y = -20.</a:t>
            </a:r>
            <a:endParaRPr sz="1600"/>
          </a:p>
        </p:txBody>
      </p:sp>
      <p:sp>
        <p:nvSpPr>
          <p:cNvPr id="370" name="Google Shape;370;p50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Диофантово уравнение</a:t>
            </a:r>
            <a:endParaRPr/>
          </a:p>
        </p:txBody>
      </p:sp>
      <p:sp>
        <p:nvSpPr>
          <p:cNvPr id="371" name="Google Shape;371;p50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50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Делители числа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НОД и НОК, алгоритм Евклида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 sz="12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idx="1" type="body"/>
          </p:nvPr>
        </p:nvSpPr>
        <p:spPr>
          <a:xfrm>
            <a:off x="190919" y="1455547"/>
            <a:ext cx="8742066" cy="2734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>
                <a:solidFill>
                  <a:schemeClr val="lt1"/>
                </a:solidFill>
              </a:rPr>
              <a:t>Числа </a:t>
            </a:r>
            <a:r>
              <a:rPr b="1" lang="ru" sz="2000">
                <a:solidFill>
                  <a:schemeClr val="lt1"/>
                </a:solidFill>
              </a:rPr>
              <a:t>a</a:t>
            </a:r>
            <a:r>
              <a:rPr lang="ru" sz="2000">
                <a:solidFill>
                  <a:schemeClr val="lt1"/>
                </a:solidFill>
              </a:rPr>
              <a:t> и </a:t>
            </a:r>
            <a:r>
              <a:rPr b="1" lang="ru" sz="2000">
                <a:solidFill>
                  <a:schemeClr val="lt1"/>
                </a:solidFill>
              </a:rPr>
              <a:t>b</a:t>
            </a:r>
            <a:r>
              <a:rPr lang="ru" sz="2000">
                <a:solidFill>
                  <a:schemeClr val="lt1"/>
                </a:solidFill>
              </a:rPr>
              <a:t> называются </a:t>
            </a:r>
            <a:r>
              <a:rPr b="1" lang="ru" sz="2000">
                <a:solidFill>
                  <a:schemeClr val="lt1"/>
                </a:solidFill>
              </a:rPr>
              <a:t>взаимно простыми</a:t>
            </a:r>
            <a:r>
              <a:rPr lang="ru" sz="2000">
                <a:solidFill>
                  <a:schemeClr val="lt1"/>
                </a:solidFill>
              </a:rPr>
              <a:t>, если </a:t>
            </a:r>
            <a:r>
              <a:rPr b="1" lang="ru" sz="2000">
                <a:solidFill>
                  <a:schemeClr val="lt1"/>
                </a:solidFill>
              </a:rPr>
              <a:t>НОД(a, b) = 1</a:t>
            </a:r>
            <a:r>
              <a:rPr lang="ru" sz="20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Пример: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15 и 17 являются взаимно простыми, т.к. НОД(15, 17) = 1.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>
                <a:solidFill>
                  <a:schemeClr val="lt1"/>
                </a:solidFill>
              </a:rPr>
              <a:t>Число </a:t>
            </a:r>
            <a:r>
              <a:rPr b="1" lang="ru" sz="2000">
                <a:solidFill>
                  <a:schemeClr val="lt1"/>
                </a:solidFill>
              </a:rPr>
              <a:t>a</a:t>
            </a:r>
            <a:r>
              <a:rPr lang="ru" sz="2000">
                <a:solidFill>
                  <a:schemeClr val="lt1"/>
                </a:solidFill>
              </a:rPr>
              <a:t> является обратным </a:t>
            </a:r>
            <a:r>
              <a:rPr b="1" lang="ru" sz="2000">
                <a:solidFill>
                  <a:schemeClr val="lt1"/>
                </a:solidFill>
              </a:rPr>
              <a:t>b</a:t>
            </a:r>
            <a:r>
              <a:rPr lang="ru" sz="2000">
                <a:solidFill>
                  <a:schemeClr val="lt1"/>
                </a:solidFill>
              </a:rPr>
              <a:t> по модулю </a:t>
            </a:r>
            <a:r>
              <a:rPr b="1" lang="ru" sz="2000">
                <a:solidFill>
                  <a:schemeClr val="lt1"/>
                </a:solidFill>
              </a:rPr>
              <a:t>m</a:t>
            </a:r>
            <a:r>
              <a:rPr lang="ru" sz="2000">
                <a:solidFill>
                  <a:schemeClr val="lt1"/>
                </a:solidFill>
              </a:rPr>
              <a:t>, если </a:t>
            </a:r>
            <a:r>
              <a:rPr b="1" lang="ru" sz="2000">
                <a:solidFill>
                  <a:schemeClr val="lt1"/>
                </a:solidFill>
              </a:rPr>
              <a:t>ab mod m = 1</a:t>
            </a:r>
            <a:r>
              <a:rPr lang="ru" sz="20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>
                <a:solidFill>
                  <a:schemeClr val="lt1"/>
                </a:solidFill>
              </a:rPr>
              <a:t>Обозначается </a:t>
            </a:r>
            <a:r>
              <a:rPr b="1" lang="ru" sz="2000">
                <a:solidFill>
                  <a:schemeClr val="lt1"/>
                </a:solidFill>
              </a:rPr>
              <a:t>b</a:t>
            </a:r>
            <a:r>
              <a:rPr b="1" baseline="30000" lang="ru" sz="2000">
                <a:solidFill>
                  <a:schemeClr val="lt1"/>
                </a:solidFill>
              </a:rPr>
              <a:t>-1</a:t>
            </a:r>
            <a:r>
              <a:rPr b="1" lang="ru" sz="2000">
                <a:solidFill>
                  <a:schemeClr val="lt1"/>
                </a:solidFill>
              </a:rPr>
              <a:t> mod m</a:t>
            </a:r>
            <a:r>
              <a:rPr lang="ru" sz="20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Пример:    4</a:t>
            </a:r>
            <a:r>
              <a:rPr baseline="30000" lang="ru" sz="1600">
                <a:solidFill>
                  <a:schemeClr val="lt1"/>
                </a:solidFill>
              </a:rPr>
              <a:t>-1</a:t>
            </a:r>
            <a:r>
              <a:rPr lang="ru" sz="1600">
                <a:solidFill>
                  <a:schemeClr val="lt1"/>
                </a:solidFill>
              </a:rPr>
              <a:t> mod 11 = 3, т.к. 4 * 3 mod 11 = 1.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78" name="Google Shape;378;p51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Взаимно простые числа и обратное по модулю</a:t>
            </a:r>
            <a:endParaRPr/>
          </a:p>
        </p:txBody>
      </p:sp>
      <p:sp>
        <p:nvSpPr>
          <p:cNvPr id="379" name="Google Shape;379;p51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Делители числа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НОД и НОК, алгоритм Евклида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/>
          </a:p>
        </p:txBody>
      </p:sp>
      <p:sp>
        <p:nvSpPr>
          <p:cNvPr id="380" name="Google Shape;380;p51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idx="1" type="body"/>
          </p:nvPr>
        </p:nvSpPr>
        <p:spPr>
          <a:xfrm>
            <a:off x="1115367" y="1134000"/>
            <a:ext cx="78177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chemeClr val="lt1"/>
                </a:solidFill>
              </a:rPr>
              <a:t>Пусть </a:t>
            </a:r>
            <a:r>
              <a:rPr b="1" lang="ru" sz="1800">
                <a:solidFill>
                  <a:schemeClr val="lt1"/>
                </a:solidFill>
              </a:rPr>
              <a:t>x</a:t>
            </a:r>
            <a:r>
              <a:rPr b="1" baseline="30000" lang="ru" sz="1800">
                <a:solidFill>
                  <a:schemeClr val="lt1"/>
                </a:solidFill>
              </a:rPr>
              <a:t>-1</a:t>
            </a:r>
            <a:r>
              <a:rPr lang="ru" sz="1800">
                <a:solidFill>
                  <a:schemeClr val="lt1"/>
                </a:solidFill>
              </a:rPr>
              <a:t> – обратное по модулю </a:t>
            </a:r>
            <a:r>
              <a:rPr b="1" lang="ru" sz="1800">
                <a:solidFill>
                  <a:schemeClr val="lt1"/>
                </a:solidFill>
              </a:rPr>
              <a:t>m</a:t>
            </a:r>
            <a:r>
              <a:rPr lang="ru" sz="1800">
                <a:solidFill>
                  <a:schemeClr val="lt1"/>
                </a:solidFill>
              </a:rPr>
              <a:t>, тогда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800">
                <a:solidFill>
                  <a:schemeClr val="lt1"/>
                </a:solidFill>
              </a:rPr>
              <a:t>x x</a:t>
            </a:r>
            <a:r>
              <a:rPr b="1" baseline="30000" lang="ru" sz="1800">
                <a:solidFill>
                  <a:schemeClr val="lt1"/>
                </a:solidFill>
              </a:rPr>
              <a:t>-1</a:t>
            </a:r>
            <a:r>
              <a:rPr b="1" lang="ru" sz="1800">
                <a:solidFill>
                  <a:schemeClr val="lt1"/>
                </a:solidFill>
              </a:rPr>
              <a:t> mod m = 1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chemeClr val="lt1"/>
                </a:solidFill>
              </a:rPr>
              <a:t>Если </a:t>
            </a:r>
            <a:r>
              <a:rPr b="1" lang="ru" sz="1800">
                <a:solidFill>
                  <a:schemeClr val="lt1"/>
                </a:solidFill>
              </a:rPr>
              <a:t>x</a:t>
            </a:r>
            <a:r>
              <a:rPr lang="ru" sz="1800">
                <a:solidFill>
                  <a:schemeClr val="lt1"/>
                </a:solidFill>
              </a:rPr>
              <a:t> и </a:t>
            </a:r>
            <a:r>
              <a:rPr b="1" lang="ru" sz="1800">
                <a:solidFill>
                  <a:schemeClr val="lt1"/>
                </a:solidFill>
              </a:rPr>
              <a:t>m</a:t>
            </a:r>
            <a:r>
              <a:rPr lang="ru" sz="1800">
                <a:solidFill>
                  <a:schemeClr val="lt1"/>
                </a:solidFill>
              </a:rPr>
              <a:t> взаимно просты, то </a:t>
            </a:r>
            <a:r>
              <a:rPr b="1" lang="ru" sz="1800">
                <a:solidFill>
                  <a:schemeClr val="lt1"/>
                </a:solidFill>
              </a:rPr>
              <a:t>x</a:t>
            </a:r>
            <a:r>
              <a:rPr b="1" baseline="30000" lang="ru" sz="1800">
                <a:solidFill>
                  <a:schemeClr val="lt1"/>
                </a:solidFill>
              </a:rPr>
              <a:t>-1</a:t>
            </a:r>
            <a:r>
              <a:rPr lang="ru" sz="1800">
                <a:solidFill>
                  <a:schemeClr val="lt1"/>
                </a:solidFill>
              </a:rPr>
              <a:t> существует</a:t>
            </a:r>
            <a:r>
              <a:rPr lang="ru" sz="1800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chemeClr val="lt1"/>
                </a:solidFill>
              </a:rPr>
              <a:t>Иначе обратного по модулю не существует.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/>
              <a:t>Для нахождения обратного по модулю достаточно решить диофантово уравнение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800"/>
              <a:t>x * a1 + m * a2 = 1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/>
              <a:t>относительно неизвестных </a:t>
            </a:r>
            <a:r>
              <a:rPr b="1" lang="ru" sz="1800"/>
              <a:t>a1</a:t>
            </a:r>
            <a:r>
              <a:rPr lang="ru" sz="1800"/>
              <a:t> и </a:t>
            </a:r>
            <a:r>
              <a:rPr b="1" lang="ru" sz="1800"/>
              <a:t>a2</a:t>
            </a:r>
            <a:r>
              <a:rPr lang="ru" sz="1800"/>
              <a:t> и взять </a:t>
            </a:r>
            <a:r>
              <a:rPr b="1" lang="ru" sz="1800"/>
              <a:t>x</a:t>
            </a:r>
            <a:r>
              <a:rPr b="1" baseline="30000" lang="ru" sz="1800"/>
              <a:t>-1</a:t>
            </a:r>
            <a:r>
              <a:rPr b="1" lang="ru" sz="1800"/>
              <a:t> = a1 mod m</a:t>
            </a:r>
            <a:r>
              <a:rPr lang="ru" sz="1800"/>
              <a:t>.</a:t>
            </a:r>
            <a:endParaRPr sz="1800"/>
          </a:p>
        </p:txBody>
      </p:sp>
      <p:sp>
        <p:nvSpPr>
          <p:cNvPr id="386" name="Google Shape;386;p52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Нахождение обратного по модулю</a:t>
            </a:r>
            <a:endParaRPr/>
          </a:p>
        </p:txBody>
      </p:sp>
      <p:sp>
        <p:nvSpPr>
          <p:cNvPr id="387" name="Google Shape;387;p52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5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2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Делители числа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НОД и НОК, алгоритм Евклида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Диофантово уравнение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Обратное по модулю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Простые числа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1115367" y="1134000"/>
            <a:ext cx="7817618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Задача: определить, является ли введенное число </a:t>
            </a:r>
            <a:r>
              <a:rPr b="1" lang="ru" sz="1600">
                <a:solidFill>
                  <a:schemeClr val="lt1"/>
                </a:solidFill>
              </a:rPr>
              <a:t>n</a:t>
            </a:r>
            <a:r>
              <a:rPr lang="ru" sz="1600">
                <a:solidFill>
                  <a:schemeClr val="lt1"/>
                </a:solidFill>
              </a:rPr>
              <a:t> простым.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Решение за </a:t>
            </a:r>
            <a:r>
              <a:rPr b="1" i="1" lang="ru" sz="1600">
                <a:solidFill>
                  <a:schemeClr val="lt1"/>
                </a:solidFill>
              </a:rPr>
              <a:t>O(n)</a:t>
            </a:r>
            <a:r>
              <a:rPr lang="ru" sz="1600">
                <a:solidFill>
                  <a:schemeClr val="lt1"/>
                </a:solidFill>
              </a:rPr>
              <a:t>:  перебираем все числа от 2 до n-1 и проверяем, делится ли на них n. Если делится – n составное, иначе простое.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Решение за </a:t>
            </a:r>
            <a:r>
              <a:rPr b="1" i="1" lang="ru" sz="1600">
                <a:solidFill>
                  <a:schemeClr val="lt1"/>
                </a:solidFill>
              </a:rPr>
              <a:t>O(</a:t>
            </a:r>
            <a:r>
              <a:rPr lang="ru" sz="1600"/>
              <a:t>√</a:t>
            </a:r>
            <a:r>
              <a:rPr b="1" i="1" lang="ru" sz="1600">
                <a:solidFill>
                  <a:schemeClr val="lt1"/>
                </a:solidFill>
              </a:rPr>
              <a:t>n)</a:t>
            </a:r>
            <a:r>
              <a:rPr lang="ru" sz="1600">
                <a:solidFill>
                  <a:schemeClr val="lt1"/>
                </a:solidFill>
              </a:rPr>
              <a:t>: если n – составное, то n = a*b, где a ≤ √n или b ≤ √n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600">
                <a:solidFill>
                  <a:schemeClr val="lt1"/>
                </a:solidFill>
              </a:rPr>
              <a:t>(иначе бы n = a * b &gt; (√n)</a:t>
            </a:r>
            <a:r>
              <a:rPr baseline="30000" lang="ru" sz="1600">
                <a:solidFill>
                  <a:schemeClr val="lt1"/>
                </a:solidFill>
              </a:rPr>
              <a:t>2</a:t>
            </a:r>
            <a:r>
              <a:rPr lang="ru" sz="1600">
                <a:solidFill>
                  <a:schemeClr val="lt1"/>
                </a:solidFill>
              </a:rPr>
              <a:t> = n, противоречие), значит, хоть один делитель n находится между 2 и √n. Т.е. перебирать в поисках делителя достаточно от 2 до √n.</a:t>
            </a:r>
            <a:endParaRPr/>
          </a:p>
        </p:txBody>
      </p:sp>
      <p:sp>
        <p:nvSpPr>
          <p:cNvPr id="401" name="Google Shape;401;p54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Алгоритм нахождения простых чисел</a:t>
            </a:r>
            <a:endParaRPr/>
          </a:p>
        </p:txBody>
      </p:sp>
      <p:sp>
        <p:nvSpPr>
          <p:cNvPr id="402" name="Google Shape;402;p54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Нахождение простых чисел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Решето Эратосфена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Эйлера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54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5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Алгоритм нахождения простых чисел</a:t>
            </a:r>
            <a:endParaRPr/>
          </a:p>
        </p:txBody>
      </p:sp>
      <p:sp>
        <p:nvSpPr>
          <p:cNvPr id="409" name="Google Shape;409;p55"/>
          <p:cNvSpPr txBox="1"/>
          <p:nvPr>
            <p:ph idx="1" type="body"/>
          </p:nvPr>
        </p:nvSpPr>
        <p:spPr>
          <a:xfrm>
            <a:off x="1303700" y="681050"/>
            <a:ext cx="7574400" cy="3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569CD6"/>
                </a:solidFill>
              </a:rPr>
              <a:t>bool</a:t>
            </a:r>
            <a:r>
              <a:rPr lang="ru">
                <a:solidFill>
                  <a:srgbClr val="D4D4D4"/>
                </a:solidFill>
              </a:rPr>
              <a:t> </a:t>
            </a:r>
            <a:r>
              <a:rPr lang="ru">
                <a:solidFill>
                  <a:srgbClr val="DCDCAA"/>
                </a:solidFill>
              </a:rPr>
              <a:t>prime</a:t>
            </a:r>
            <a:r>
              <a:rPr lang="ru">
                <a:solidFill>
                  <a:srgbClr val="D4D4D4"/>
                </a:solidFill>
              </a:rPr>
              <a:t>(</a:t>
            </a:r>
            <a:r>
              <a:rPr lang="ru">
                <a:solidFill>
                  <a:srgbClr val="569CD6"/>
                </a:solidFill>
              </a:rPr>
              <a:t>int</a:t>
            </a:r>
            <a:r>
              <a:rPr lang="ru">
                <a:solidFill>
                  <a:srgbClr val="D4D4D4"/>
                </a:solidFill>
              </a:rPr>
              <a:t> n) {</a:t>
            </a:r>
            <a:endParaRPr/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C586C0"/>
                </a:solidFill>
              </a:rPr>
              <a:t>    if</a:t>
            </a:r>
            <a:r>
              <a:rPr lang="ru">
                <a:solidFill>
                  <a:srgbClr val="D4D4D4"/>
                </a:solidFill>
              </a:rPr>
              <a:t> (n &lt; 2) </a:t>
            </a:r>
            <a:r>
              <a:rPr lang="ru">
                <a:solidFill>
                  <a:srgbClr val="C586C0"/>
                </a:solidFill>
              </a:rPr>
              <a:t>return</a:t>
            </a:r>
            <a:r>
              <a:rPr lang="ru">
                <a:solidFill>
                  <a:srgbClr val="D4D4D4"/>
                </a:solidFill>
              </a:rPr>
              <a:t> false;</a:t>
            </a:r>
            <a:endParaRPr/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C586C0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C586C0"/>
                </a:solidFill>
              </a:rPr>
              <a:t>    for</a:t>
            </a:r>
            <a:r>
              <a:rPr lang="ru">
                <a:solidFill>
                  <a:srgbClr val="D4D4D4"/>
                </a:solidFill>
              </a:rPr>
              <a:t> (</a:t>
            </a:r>
            <a:r>
              <a:rPr lang="ru">
                <a:solidFill>
                  <a:srgbClr val="569CD6"/>
                </a:solidFill>
              </a:rPr>
              <a:t>int</a:t>
            </a:r>
            <a:r>
              <a:rPr lang="ru">
                <a:solidFill>
                  <a:srgbClr val="D4D4D4"/>
                </a:solidFill>
              </a:rPr>
              <a:t> x = 2; x * x &lt;= n; x++) {</a:t>
            </a:r>
            <a:endParaRPr/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C586C0"/>
                </a:solidFill>
              </a:rPr>
              <a:t>        if</a:t>
            </a:r>
            <a:r>
              <a:rPr lang="ru">
                <a:solidFill>
                  <a:srgbClr val="D4D4D4"/>
                </a:solidFill>
              </a:rPr>
              <a:t> (n % x == 0) </a:t>
            </a:r>
            <a:r>
              <a:rPr lang="ru">
                <a:solidFill>
                  <a:srgbClr val="C586C0"/>
                </a:solidFill>
              </a:rPr>
              <a:t>return</a:t>
            </a:r>
            <a:r>
              <a:rPr lang="ru">
                <a:solidFill>
                  <a:srgbClr val="D4D4D4"/>
                </a:solidFill>
              </a:rPr>
              <a:t> false;</a:t>
            </a:r>
            <a:endParaRPr/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D4D4D4"/>
                </a:solidFill>
              </a:rPr>
              <a:t>    }</a:t>
            </a:r>
            <a:endParaRPr>
              <a:solidFill>
                <a:srgbClr val="C586C0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C586C0"/>
                </a:solidFill>
              </a:rPr>
              <a:t>    return</a:t>
            </a:r>
            <a:r>
              <a:rPr lang="ru">
                <a:solidFill>
                  <a:srgbClr val="D4D4D4"/>
                </a:solidFill>
              </a:rPr>
              <a:t> true;</a:t>
            </a:r>
            <a:endParaRPr/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D4D4D4"/>
                </a:solidFill>
              </a:rPr>
              <a:t>}</a:t>
            </a:r>
            <a:endParaRPr/>
          </a:p>
        </p:txBody>
      </p:sp>
      <p:sp>
        <p:nvSpPr>
          <p:cNvPr id="410" name="Google Shape;410;p55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Нахождение простых чисел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Решето Эратосфена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Эйлера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55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6"/>
          <p:cNvSpPr txBox="1"/>
          <p:nvPr>
            <p:ph idx="1" type="body"/>
          </p:nvPr>
        </p:nvSpPr>
        <p:spPr>
          <a:xfrm>
            <a:off x="345440" y="1428640"/>
            <a:ext cx="4795520" cy="243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400">
                <a:solidFill>
                  <a:schemeClr val="lt1"/>
                </a:solidFill>
              </a:rPr>
              <a:t>Задача:  </a:t>
            </a:r>
            <a:r>
              <a:rPr lang="ru" sz="1400"/>
              <a:t>найти все простые числа в отрезке </a:t>
            </a:r>
            <a:r>
              <a:rPr b="1" lang="ru" sz="1400"/>
              <a:t>[1; n]</a:t>
            </a:r>
            <a:r>
              <a:rPr lang="ru" sz="1400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400">
                <a:solidFill>
                  <a:schemeClr val="lt1"/>
                </a:solidFill>
              </a:rPr>
              <a:t>Решето Эратосфена позволяет найти их за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1" lang="ru" sz="1400">
                <a:solidFill>
                  <a:schemeClr val="lt1"/>
                </a:solidFill>
              </a:rPr>
              <a:t>O(n log log n)</a:t>
            </a:r>
            <a:r>
              <a:rPr lang="ru" sz="1400">
                <a:solidFill>
                  <a:schemeClr val="lt1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400"/>
              <a:t>Запишем ряд чисел 1 … n, и будем вычеркивать сначала все числа, делящиеся на 2, кроме самого 2, затем делящиеся на 3, кроме самого 3, затем на 5, затем на 7, 11, и все остальные простые до n.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400"/>
              <a:t>В итоге в ряду останутся только простые.</a:t>
            </a:r>
            <a:endParaRPr b="1" i="1" sz="1400">
              <a:solidFill>
                <a:schemeClr val="lt1"/>
              </a:solidFill>
            </a:endParaRPr>
          </a:p>
        </p:txBody>
      </p:sp>
      <p:sp>
        <p:nvSpPr>
          <p:cNvPr id="417" name="Google Shape;417;p56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Решето Эратосфена</a:t>
            </a:r>
            <a:endParaRPr/>
          </a:p>
        </p:txBody>
      </p:sp>
      <p:sp>
        <p:nvSpPr>
          <p:cNvPr id="418" name="Google Shape;418;p56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Нахождение простых чисел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Решето Эратосфена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Эйлера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56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New_Animation_Sieve_of_Eratosthenes.gif" id="420" name="Google Shape;42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6520" y="1002347"/>
            <a:ext cx="38100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/>
          <p:nvPr>
            <p:ph idx="1" type="body"/>
          </p:nvPr>
        </p:nvSpPr>
        <p:spPr>
          <a:xfrm>
            <a:off x="1115367" y="1134000"/>
            <a:ext cx="7817618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/>
              <a:t>Функция </a:t>
            </a:r>
            <a:r>
              <a:rPr b="1" i="1" lang="ru" sz="2000"/>
              <a:t>φ</a:t>
            </a:r>
            <a:r>
              <a:rPr b="1" lang="ru" sz="1800"/>
              <a:t>(n)</a:t>
            </a:r>
            <a:r>
              <a:rPr lang="ru" sz="1800"/>
              <a:t> определяет количество взаимно простых с </a:t>
            </a:r>
            <a:r>
              <a:rPr b="1" lang="ru" sz="1800"/>
              <a:t>n</a:t>
            </a:r>
            <a:r>
              <a:rPr lang="ru" sz="1800"/>
              <a:t> чисел от  </a:t>
            </a:r>
            <a:r>
              <a:rPr b="1" lang="ru" sz="1800"/>
              <a:t>1</a:t>
            </a:r>
            <a:r>
              <a:rPr lang="ru" sz="1800"/>
              <a:t> до </a:t>
            </a:r>
            <a:r>
              <a:rPr b="1" lang="ru" sz="1800"/>
              <a:t>n-1</a:t>
            </a:r>
            <a:r>
              <a:rPr lang="ru" sz="1800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chemeClr val="lt1"/>
                </a:solidFill>
              </a:rPr>
              <a:t>Пример:   </a:t>
            </a:r>
            <a:r>
              <a:rPr i="1" lang="ru" sz="2000"/>
              <a:t>φ</a:t>
            </a:r>
            <a:r>
              <a:rPr lang="ru" sz="1800"/>
              <a:t>(12) = 4, т.к. 1, 5, 7, 11 взаимно просты с 12.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chemeClr val="lt1"/>
                </a:solidFill>
              </a:rPr>
              <a:t>Если                               то 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chemeClr val="lt1"/>
                </a:solidFill>
              </a:rPr>
              <a:t>Пример:   </a:t>
            </a:r>
            <a:r>
              <a:rPr i="1" lang="ru" sz="2000"/>
              <a:t>φ</a:t>
            </a:r>
            <a:r>
              <a:rPr lang="ru" sz="1800"/>
              <a:t>(12) = 2</a:t>
            </a:r>
            <a:r>
              <a:rPr baseline="30000" lang="ru" sz="1800"/>
              <a:t>1</a:t>
            </a:r>
            <a:r>
              <a:rPr lang="ru" sz="1800"/>
              <a:t> * (2-1) * 3</a:t>
            </a:r>
            <a:r>
              <a:rPr baseline="30000" lang="ru" sz="1800"/>
              <a:t>0</a:t>
            </a:r>
            <a:r>
              <a:rPr lang="ru" sz="1800"/>
              <a:t> * (3-1) = 4.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chemeClr val="lt1"/>
                </a:solidFill>
              </a:rPr>
              <a:t>Для простых n выполняется </a:t>
            </a:r>
            <a:r>
              <a:rPr i="1" lang="ru" sz="2000"/>
              <a:t>φ</a:t>
            </a:r>
            <a:r>
              <a:rPr lang="ru" sz="1800"/>
              <a:t>(n) = n - 1.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26" name="Google Shape;426;p57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Функция Эйлера</a:t>
            </a:r>
            <a:endParaRPr/>
          </a:p>
        </p:txBody>
      </p:sp>
      <p:sp>
        <p:nvSpPr>
          <p:cNvPr id="427" name="Google Shape;427;p57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Нахождение простых чисел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Решето Эратосфена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Эйлера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7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11\Downloads\Рисунок1.png" id="431" name="Google Shape;43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092" y="2520458"/>
            <a:ext cx="1652587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1\Downloads\Рисунок2.png" id="432" name="Google Shape;43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2398" y="2368058"/>
            <a:ext cx="2273300" cy="7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 txBox="1"/>
          <p:nvPr>
            <p:ph idx="1" type="body"/>
          </p:nvPr>
        </p:nvSpPr>
        <p:spPr>
          <a:xfrm>
            <a:off x="1115367" y="1134000"/>
            <a:ext cx="7817618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chemeClr val="lt1"/>
                </a:solidFill>
              </a:rPr>
              <a:t>Теорема Эйлера: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chemeClr val="lt1"/>
                </a:solidFill>
              </a:rPr>
              <a:t>Если </a:t>
            </a:r>
            <a:r>
              <a:rPr b="1" lang="ru" sz="1800">
                <a:solidFill>
                  <a:schemeClr val="lt1"/>
                </a:solidFill>
              </a:rPr>
              <a:t>x</a:t>
            </a:r>
            <a:r>
              <a:rPr lang="ru" sz="1800">
                <a:solidFill>
                  <a:schemeClr val="lt1"/>
                </a:solidFill>
              </a:rPr>
              <a:t> и </a:t>
            </a:r>
            <a:r>
              <a:rPr b="1" lang="ru" sz="1800">
                <a:solidFill>
                  <a:schemeClr val="lt1"/>
                </a:solidFill>
              </a:rPr>
              <a:t>m</a:t>
            </a:r>
            <a:r>
              <a:rPr lang="ru" sz="1800">
                <a:solidFill>
                  <a:schemeClr val="lt1"/>
                </a:solidFill>
              </a:rPr>
              <a:t> взаимно просты, то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800">
                <a:solidFill>
                  <a:schemeClr val="lt1"/>
                </a:solidFill>
              </a:rPr>
              <a:t>x</a:t>
            </a:r>
            <a:r>
              <a:rPr b="1" i="1" lang="ru" sz="2000"/>
              <a:t> </a:t>
            </a:r>
            <a:r>
              <a:rPr b="1" baseline="30000" i="1" lang="ru" sz="2000"/>
              <a:t>φ</a:t>
            </a:r>
            <a:r>
              <a:rPr b="1" baseline="30000" lang="ru" sz="1800"/>
              <a:t>(m)</a:t>
            </a:r>
            <a:r>
              <a:rPr b="1" lang="ru" sz="1800"/>
              <a:t> mod m =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chemeClr val="lt1"/>
                </a:solidFill>
              </a:rPr>
              <a:t>Малая теорема Ферма (как частный случай при простом </a:t>
            </a:r>
            <a:r>
              <a:rPr b="1" lang="ru" sz="1800">
                <a:solidFill>
                  <a:schemeClr val="lt1"/>
                </a:solidFill>
              </a:rPr>
              <a:t>m</a:t>
            </a:r>
            <a:r>
              <a:rPr lang="ru" sz="1800">
                <a:solidFill>
                  <a:schemeClr val="lt1"/>
                </a:solidFill>
              </a:rPr>
              <a:t>):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800">
                <a:solidFill>
                  <a:schemeClr val="lt1"/>
                </a:solidFill>
              </a:rPr>
              <a:t>x</a:t>
            </a:r>
            <a:r>
              <a:rPr b="1" baseline="30000" lang="ru" sz="2000"/>
              <a:t>m-1</a:t>
            </a:r>
            <a:r>
              <a:rPr b="1" lang="ru" sz="1800"/>
              <a:t> mod m = 1</a:t>
            </a:r>
            <a:endParaRPr b="1"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/>
              <a:t>Пример:  6</a:t>
            </a:r>
            <a:r>
              <a:rPr baseline="30000" lang="ru" sz="1800"/>
              <a:t>17-1</a:t>
            </a:r>
            <a:r>
              <a:rPr lang="ru" sz="1800"/>
              <a:t> mod 17 = 1</a:t>
            </a:r>
            <a:endParaRPr sz="1800"/>
          </a:p>
        </p:txBody>
      </p:sp>
      <p:sp>
        <p:nvSpPr>
          <p:cNvPr id="438" name="Google Shape;438;p58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Малая теорема Ферма. Теорема Эйлера</a:t>
            </a:r>
            <a:endParaRPr/>
          </a:p>
        </p:txBody>
      </p:sp>
      <p:sp>
        <p:nvSpPr>
          <p:cNvPr id="439" name="Google Shape;439;p58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Нахождение простых чисел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Решето Эратосфена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Эйлера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58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Работа с целыми числами</a:t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целыми числами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Переполнение типов данных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1" i="0" sz="12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252663" y="11413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{0B15BE1A-B623-4CE9-8EF3-C9D63B7395A6}</a:tableStyleId>
              </a:tblPr>
              <a:tblGrid>
                <a:gridCol w="3013550"/>
                <a:gridCol w="2467725"/>
                <a:gridCol w="2894050"/>
              </a:tblGrid>
              <a:tr h="74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" sz="2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Тип данных</a:t>
                      </a:r>
                      <a:endParaRPr b="0"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" sz="2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</a:t>
                      </a:r>
                      <a:r>
                        <a:rPr b="0"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на примере </a:t>
                      </a:r>
                      <a:r>
                        <a:rPr b="0" i="0" lang="ru" sz="2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С++)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Размер</a:t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" sz="2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Диапазон значений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" sz="2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 (обычно)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" sz="2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-2³¹ ... 2³¹-1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unsigned int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 (обычно)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" sz="2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     ... 2³²-1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int64_t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" sz="2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</a:t>
                      </a:r>
                      <a:r>
                        <a:rPr b="0" baseline="30000" i="0" lang="ru" sz="2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</a:t>
                      </a:r>
                      <a:r>
                        <a:rPr b="0" i="0" lang="ru" sz="2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… 2</a:t>
                      </a:r>
                      <a:r>
                        <a:rPr b="0" baseline="30000" i="0" lang="ru" sz="2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</a:t>
                      </a:r>
                      <a:r>
                        <a:rPr b="0" i="0" lang="ru" sz="2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uint64_t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ru" sz="2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     … 2</a:t>
                      </a:r>
                      <a:r>
                        <a:rPr b="0" baseline="30000" i="0" lang="ru" sz="2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</a:t>
                      </a:r>
                      <a:r>
                        <a:rPr b="0" i="0" lang="ru" sz="2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9"/>
          <p:cNvSpPr txBox="1"/>
          <p:nvPr>
            <p:ph idx="1" type="body"/>
          </p:nvPr>
        </p:nvSpPr>
        <p:spPr>
          <a:xfrm>
            <a:off x="1115367" y="1134000"/>
            <a:ext cx="7817618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chemeClr val="lt1"/>
                </a:solidFill>
              </a:rPr>
              <a:t>Пусть </a:t>
            </a:r>
            <a:r>
              <a:rPr b="1" lang="ru" sz="1800">
                <a:solidFill>
                  <a:schemeClr val="lt1"/>
                </a:solidFill>
              </a:rPr>
              <a:t>x</a:t>
            </a:r>
            <a:r>
              <a:rPr b="1" baseline="30000" lang="ru" sz="1800">
                <a:solidFill>
                  <a:schemeClr val="lt1"/>
                </a:solidFill>
              </a:rPr>
              <a:t>-1</a:t>
            </a:r>
            <a:r>
              <a:rPr lang="ru" sz="1800">
                <a:solidFill>
                  <a:schemeClr val="lt1"/>
                </a:solidFill>
              </a:rPr>
              <a:t> – обратное по модулю </a:t>
            </a:r>
            <a:r>
              <a:rPr b="1" lang="ru" sz="1800">
                <a:solidFill>
                  <a:schemeClr val="lt1"/>
                </a:solidFill>
              </a:rPr>
              <a:t>m</a:t>
            </a:r>
            <a:r>
              <a:rPr lang="ru" sz="1800">
                <a:solidFill>
                  <a:schemeClr val="lt1"/>
                </a:solidFill>
              </a:rPr>
              <a:t>, тогда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800">
                <a:solidFill>
                  <a:schemeClr val="lt1"/>
                </a:solidFill>
              </a:rPr>
              <a:t>x x</a:t>
            </a:r>
            <a:r>
              <a:rPr b="1" baseline="30000" lang="ru" sz="1800">
                <a:solidFill>
                  <a:schemeClr val="lt1"/>
                </a:solidFill>
              </a:rPr>
              <a:t>-1</a:t>
            </a:r>
            <a:r>
              <a:rPr b="1" lang="ru" sz="1800">
                <a:solidFill>
                  <a:schemeClr val="lt1"/>
                </a:solidFill>
              </a:rPr>
              <a:t> mod m = 1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chemeClr val="lt1"/>
                </a:solidFill>
              </a:rPr>
              <a:t>Если </a:t>
            </a:r>
            <a:r>
              <a:rPr b="1" lang="ru" sz="1800">
                <a:solidFill>
                  <a:schemeClr val="lt1"/>
                </a:solidFill>
              </a:rPr>
              <a:t>x</a:t>
            </a:r>
            <a:r>
              <a:rPr lang="ru" sz="1800">
                <a:solidFill>
                  <a:schemeClr val="lt1"/>
                </a:solidFill>
              </a:rPr>
              <a:t> и </a:t>
            </a:r>
            <a:r>
              <a:rPr b="1" lang="ru" sz="1800">
                <a:solidFill>
                  <a:schemeClr val="lt1"/>
                </a:solidFill>
              </a:rPr>
              <a:t>m</a:t>
            </a:r>
            <a:r>
              <a:rPr lang="ru" sz="1800">
                <a:solidFill>
                  <a:schemeClr val="lt1"/>
                </a:solidFill>
              </a:rPr>
              <a:t> взаимно просты, то </a:t>
            </a:r>
            <a:r>
              <a:rPr b="1" lang="ru" sz="1800">
                <a:solidFill>
                  <a:schemeClr val="lt1"/>
                </a:solidFill>
              </a:rPr>
              <a:t>x</a:t>
            </a:r>
            <a:r>
              <a:rPr b="1" baseline="30000" lang="ru" sz="1800">
                <a:solidFill>
                  <a:schemeClr val="lt1"/>
                </a:solidFill>
              </a:rPr>
              <a:t>-1</a:t>
            </a:r>
            <a:r>
              <a:rPr lang="ru" sz="1800">
                <a:solidFill>
                  <a:schemeClr val="lt1"/>
                </a:solidFill>
              </a:rPr>
              <a:t> существует и равно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800">
                <a:solidFill>
                  <a:schemeClr val="lt1"/>
                </a:solidFill>
              </a:rPr>
              <a:t>x</a:t>
            </a:r>
            <a:r>
              <a:rPr b="1" baseline="30000" lang="ru" sz="1800">
                <a:solidFill>
                  <a:schemeClr val="lt1"/>
                </a:solidFill>
              </a:rPr>
              <a:t>-1</a:t>
            </a:r>
            <a:r>
              <a:rPr b="1" lang="ru" sz="1800">
                <a:solidFill>
                  <a:schemeClr val="lt1"/>
                </a:solidFill>
              </a:rPr>
              <a:t> </a:t>
            </a:r>
            <a:r>
              <a:rPr b="1" lang="ru" sz="1800"/>
              <a:t>mod m </a:t>
            </a:r>
            <a:r>
              <a:rPr b="1" lang="ru" sz="1800">
                <a:solidFill>
                  <a:schemeClr val="lt1"/>
                </a:solidFill>
              </a:rPr>
              <a:t>= </a:t>
            </a:r>
            <a:r>
              <a:rPr b="1" lang="ru" sz="1800"/>
              <a:t> x</a:t>
            </a:r>
            <a:r>
              <a:rPr b="1" baseline="30000" i="1" lang="ru" sz="2000"/>
              <a:t>φ</a:t>
            </a:r>
            <a:r>
              <a:rPr b="1" baseline="30000" lang="ru" sz="1800"/>
              <a:t>(m)-1 </a:t>
            </a:r>
            <a:r>
              <a:rPr b="1" lang="ru" sz="1800"/>
              <a:t>mod 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chemeClr val="lt1"/>
                </a:solidFill>
              </a:rPr>
              <a:t>Иначе обратного по модулю не существует.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chemeClr val="lt1"/>
                </a:solidFill>
              </a:rPr>
              <a:t>Если </a:t>
            </a:r>
            <a:r>
              <a:rPr b="1" lang="ru" sz="1800">
                <a:solidFill>
                  <a:schemeClr val="lt1"/>
                </a:solidFill>
              </a:rPr>
              <a:t>m</a:t>
            </a:r>
            <a:r>
              <a:rPr lang="ru" sz="1800">
                <a:solidFill>
                  <a:schemeClr val="lt1"/>
                </a:solidFill>
              </a:rPr>
              <a:t> – простое, то </a:t>
            </a:r>
            <a:r>
              <a:rPr b="1" lang="ru" sz="1800"/>
              <a:t> x</a:t>
            </a:r>
            <a:r>
              <a:rPr b="1" baseline="30000" lang="ru" sz="1800"/>
              <a:t>-1 </a:t>
            </a:r>
            <a:r>
              <a:rPr b="1" lang="ru" sz="1800"/>
              <a:t>mod m</a:t>
            </a:r>
            <a:r>
              <a:rPr b="1" lang="ru" sz="1800">
                <a:solidFill>
                  <a:schemeClr val="lt1"/>
                </a:solidFill>
              </a:rPr>
              <a:t> = x</a:t>
            </a:r>
            <a:r>
              <a:rPr b="1" baseline="30000" lang="ru" sz="2000"/>
              <a:t>m-2</a:t>
            </a:r>
            <a:r>
              <a:rPr lang="ru" sz="1800"/>
              <a:t> </a:t>
            </a:r>
            <a:r>
              <a:rPr b="1" lang="ru" sz="1800"/>
              <a:t>mod m</a:t>
            </a:r>
            <a:r>
              <a:rPr lang="ru" sz="1800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800">
                <a:solidFill>
                  <a:schemeClr val="lt1"/>
                </a:solidFill>
              </a:rPr>
              <a:t>Пример:  6</a:t>
            </a:r>
            <a:r>
              <a:rPr baseline="30000" lang="ru" sz="1800">
                <a:solidFill>
                  <a:schemeClr val="lt1"/>
                </a:solidFill>
              </a:rPr>
              <a:t>-1</a:t>
            </a:r>
            <a:r>
              <a:rPr lang="ru" sz="1800">
                <a:solidFill>
                  <a:schemeClr val="lt1"/>
                </a:solidFill>
              </a:rPr>
              <a:t> mod 17 = 6</a:t>
            </a:r>
            <a:r>
              <a:rPr baseline="30000" lang="ru" sz="1800">
                <a:solidFill>
                  <a:schemeClr val="lt1"/>
                </a:solidFill>
              </a:rPr>
              <a:t>17-2</a:t>
            </a:r>
            <a:r>
              <a:rPr lang="ru" sz="1800">
                <a:solidFill>
                  <a:schemeClr val="lt1"/>
                </a:solidFill>
              </a:rPr>
              <a:t> mod 17 = 3.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48" name="Google Shape;448;p59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Нахождение обратного по модулю #2</a:t>
            </a:r>
            <a:endParaRPr/>
          </a:p>
        </p:txBody>
      </p:sp>
      <p:sp>
        <p:nvSpPr>
          <p:cNvPr id="449" name="Google Shape;449;p59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Нахождение простых чисел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Решето Эратосфена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Эйлера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59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5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60"/>
          <p:cNvGrpSpPr/>
          <p:nvPr/>
        </p:nvGrpSpPr>
        <p:grpSpPr>
          <a:xfrm>
            <a:off x="328367" y="4147643"/>
            <a:ext cx="507600" cy="493200"/>
            <a:chOff x="458584" y="3967090"/>
            <a:chExt cx="507600" cy="493200"/>
          </a:xfrm>
        </p:grpSpPr>
        <p:sp>
          <p:nvSpPr>
            <p:cNvPr id="458" name="Google Shape;458;p60"/>
            <p:cNvSpPr/>
            <p:nvPr/>
          </p:nvSpPr>
          <p:spPr>
            <a:xfrm>
              <a:off x="460350" y="3970690"/>
              <a:ext cx="486000" cy="48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9" name="Google Shape;459;p60"/>
            <p:cNvPicPr preferRelativeResize="0"/>
            <p:nvPr/>
          </p:nvPicPr>
          <p:blipFill rotWithShape="1">
            <a:blip r:embed="rId3">
              <a:alphaModFix/>
            </a:blip>
            <a:srcRect b="0" l="0" r="83857" t="0"/>
            <a:stretch/>
          </p:blipFill>
          <p:spPr>
            <a:xfrm>
              <a:off x="458584" y="3967090"/>
              <a:ext cx="507600" cy="49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0" name="Google Shape;460;p60"/>
          <p:cNvSpPr txBox="1"/>
          <p:nvPr/>
        </p:nvSpPr>
        <p:spPr>
          <a:xfrm>
            <a:off x="828250" y="4074660"/>
            <a:ext cx="2094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Национальный исследовательский университет “МИЭТ”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1" name="Google Shape;461;p60"/>
          <p:cNvPicPr preferRelativeResize="0"/>
          <p:nvPr/>
        </p:nvPicPr>
        <p:blipFill rotWithShape="1">
          <a:blip r:embed="rId4">
            <a:alphaModFix/>
          </a:blip>
          <a:srcRect b="12208" l="12728" r="12475" t="12689"/>
          <a:stretch/>
        </p:blipFill>
        <p:spPr>
          <a:xfrm>
            <a:off x="3554567" y="4075558"/>
            <a:ext cx="270000" cy="27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62" name="Google Shape;462;p60"/>
          <p:cNvSpPr txBox="1"/>
          <p:nvPr/>
        </p:nvSpPr>
        <p:spPr>
          <a:xfrm>
            <a:off x="3832243" y="4027526"/>
            <a:ext cx="1707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vk.com/miet_acm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54567" y="4461398"/>
            <a:ext cx="270000" cy="27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64" name="Google Shape;464;p60"/>
          <p:cNvSpPr txBox="1"/>
          <p:nvPr/>
        </p:nvSpPr>
        <p:spPr>
          <a:xfrm>
            <a:off x="3832243" y="4409132"/>
            <a:ext cx="1707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t.me/acm_miet_ch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0"/>
          <p:cNvSpPr txBox="1"/>
          <p:nvPr/>
        </p:nvSpPr>
        <p:spPr>
          <a:xfrm>
            <a:off x="3537150" y="604350"/>
            <a:ext cx="50175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</a:t>
            </a:r>
            <a:endParaRPr b="1" i="0" sz="4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 внимание</a:t>
            </a:r>
            <a:endParaRPr b="1" i="0" sz="4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60"/>
          <p:cNvSpPr txBox="1"/>
          <p:nvPr/>
        </p:nvSpPr>
        <p:spPr>
          <a:xfrm>
            <a:off x="3537150" y="2867550"/>
            <a:ext cx="3708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Будем рады  вашим отзывам, предложениям и пожеланиям</a:t>
            </a:r>
            <a:endParaRPr b="0" i="0" sz="1400" u="none" cap="none" strike="noStrike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60"/>
          <p:cNvSpPr txBox="1"/>
          <p:nvPr/>
        </p:nvSpPr>
        <p:spPr>
          <a:xfrm>
            <a:off x="6867750" y="4139725"/>
            <a:ext cx="20943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Олег Николаев</a:t>
            </a:r>
            <a:endParaRPr b="0" i="0" sz="1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onipp@mail.ru</a:t>
            </a:r>
            <a:endParaRPr b="0" i="0" sz="1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8" name="Google Shape;468;p6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56750" y="3085825"/>
            <a:ext cx="1116300" cy="1053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Переполнение типа данных (на примере C++) 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1303700" y="681050"/>
            <a:ext cx="7574400" cy="3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</a:rPr>
              <a:t>int</a:t>
            </a:r>
            <a:r>
              <a:rPr lang="ru">
                <a:solidFill>
                  <a:srgbClr val="D4D4D4"/>
                </a:solidFill>
              </a:rPr>
              <a:t> a = </a:t>
            </a:r>
            <a:r>
              <a:rPr lang="ru">
                <a:solidFill>
                  <a:srgbClr val="B5CEA8"/>
                </a:solidFill>
              </a:rPr>
              <a:t>1000000000</a:t>
            </a:r>
            <a:r>
              <a:rPr lang="ru"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</a:rPr>
              <a:t>int</a:t>
            </a:r>
            <a:r>
              <a:rPr lang="ru">
                <a:solidFill>
                  <a:srgbClr val="D4D4D4"/>
                </a:solidFill>
              </a:rPr>
              <a:t> b =</a:t>
            </a:r>
            <a:r>
              <a:rPr lang="ru">
                <a:solidFill>
                  <a:srgbClr val="B5CEA8"/>
                </a:solidFill>
              </a:rPr>
              <a:t> 1000000000</a:t>
            </a:r>
            <a:r>
              <a:rPr lang="ru"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569CD6"/>
                </a:solidFill>
              </a:rPr>
              <a:t>int</a:t>
            </a:r>
            <a:r>
              <a:rPr lang="ru">
                <a:solidFill>
                  <a:srgbClr val="D4D4D4"/>
                </a:solidFill>
              </a:rPr>
              <a:t> c = a + b; // 2000000000 - переполнения нет</a:t>
            </a:r>
            <a:endParaRPr>
              <a:solidFill>
                <a:srgbClr val="569CD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</a:rPr>
              <a:t>b =</a:t>
            </a:r>
            <a:r>
              <a:rPr lang="ru">
                <a:solidFill>
                  <a:srgbClr val="B5CEA8"/>
                </a:solidFill>
              </a:rPr>
              <a:t> 2000000000</a:t>
            </a:r>
            <a:r>
              <a:rPr lang="ru"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</a:rPr>
              <a:t>c = a + b; // -1294967296 - возникло переполнение</a:t>
            </a:r>
            <a:endParaRPr>
              <a:solidFill>
                <a:srgbClr val="569CD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569CD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569CD6"/>
                </a:solidFill>
              </a:rPr>
              <a:t>unsigned </a:t>
            </a:r>
            <a:r>
              <a:rPr lang="ru">
                <a:solidFill>
                  <a:srgbClr val="569CD6"/>
                </a:solidFill>
              </a:rPr>
              <a:t>int</a:t>
            </a:r>
            <a:r>
              <a:rPr lang="ru">
                <a:solidFill>
                  <a:srgbClr val="D4D4D4"/>
                </a:solidFill>
              </a:rPr>
              <a:t> c2 = </a:t>
            </a:r>
            <a:r>
              <a:rPr lang="ru">
                <a:solidFill>
                  <a:srgbClr val="569CD6"/>
                </a:solidFill>
              </a:rPr>
              <a:t>(unsigned int)</a:t>
            </a:r>
            <a:r>
              <a:rPr lang="ru">
                <a:solidFill>
                  <a:srgbClr val="D4D4D4"/>
                </a:solidFill>
              </a:rPr>
              <a:t>a + b; // 3000000000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569CD6"/>
                </a:solidFill>
              </a:rPr>
              <a:t>int64_t</a:t>
            </a:r>
            <a:r>
              <a:rPr lang="ru">
                <a:solidFill>
                  <a:srgbClr val="D4D4D4"/>
                </a:solidFill>
              </a:rPr>
              <a:t> c3 = </a:t>
            </a:r>
            <a:r>
              <a:rPr lang="ru">
                <a:solidFill>
                  <a:srgbClr val="569CD6"/>
                </a:solidFill>
              </a:rPr>
              <a:t>(int64_t)</a:t>
            </a:r>
            <a:r>
              <a:rPr lang="ru">
                <a:solidFill>
                  <a:srgbClr val="D4D4D4"/>
                </a:solidFill>
              </a:rPr>
              <a:t>a + b; // 3000000000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целыми числами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Переполнение типов данных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1" i="0" sz="12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Переполнение типа данных (на примере C++) 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1303700" y="681050"/>
            <a:ext cx="7574400" cy="3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</a:rPr>
              <a:t>unsigned int</a:t>
            </a:r>
            <a:r>
              <a:rPr lang="ru">
                <a:solidFill>
                  <a:srgbClr val="D4D4D4"/>
                </a:solidFill>
              </a:rPr>
              <a:t> a =</a:t>
            </a:r>
            <a:r>
              <a:rPr lang="ru">
                <a:solidFill>
                  <a:srgbClr val="D4D4D4"/>
                </a:solidFill>
              </a:rPr>
              <a:t> </a:t>
            </a:r>
            <a:r>
              <a:rPr lang="ru">
                <a:solidFill>
                  <a:srgbClr val="B5CEA8"/>
                </a:solidFill>
              </a:rPr>
              <a:t>2000000000</a:t>
            </a:r>
            <a:r>
              <a:rPr lang="ru"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</a:rPr>
              <a:t>unsigned int</a:t>
            </a:r>
            <a:r>
              <a:rPr lang="ru">
                <a:solidFill>
                  <a:srgbClr val="D4D4D4"/>
                </a:solidFill>
              </a:rPr>
              <a:t> b =</a:t>
            </a:r>
            <a:r>
              <a:rPr lang="ru">
                <a:solidFill>
                  <a:srgbClr val="B5CEA8"/>
                </a:solidFill>
              </a:rPr>
              <a:t> 2000000000</a:t>
            </a:r>
            <a:r>
              <a:rPr lang="ru"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569CD6"/>
                </a:solidFill>
              </a:rPr>
              <a:t>unsigned int</a:t>
            </a:r>
            <a:r>
              <a:rPr lang="ru">
                <a:solidFill>
                  <a:srgbClr val="D4D4D4"/>
                </a:solidFill>
              </a:rPr>
              <a:t> c = a + b; // 4000000000 - переполнения нет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</a:rPr>
              <a:t>b =</a:t>
            </a:r>
            <a:r>
              <a:rPr lang="ru">
                <a:solidFill>
                  <a:srgbClr val="B5CEA8"/>
                </a:solidFill>
              </a:rPr>
              <a:t> 4000000000</a:t>
            </a:r>
            <a:r>
              <a:rPr lang="ru"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</a:rPr>
              <a:t>c = a + b; // </a:t>
            </a:r>
            <a:r>
              <a:rPr lang="ru">
                <a:solidFill>
                  <a:srgbClr val="D4D4D4"/>
                </a:solidFill>
              </a:rPr>
              <a:t>1705032704 </a:t>
            </a:r>
            <a:r>
              <a:rPr lang="ru">
                <a:solidFill>
                  <a:srgbClr val="D4D4D4"/>
                </a:solidFill>
              </a:rPr>
              <a:t>- возникло переполнение</a:t>
            </a:r>
            <a:endParaRPr>
              <a:solidFill>
                <a:srgbClr val="569CD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569CD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</a:rPr>
              <a:t>int</a:t>
            </a:r>
            <a:r>
              <a:rPr lang="ru">
                <a:solidFill>
                  <a:srgbClr val="D4D4D4"/>
                </a:solidFill>
              </a:rPr>
              <a:t> d = </a:t>
            </a:r>
            <a:r>
              <a:rPr lang="ru">
                <a:solidFill>
                  <a:srgbClr val="B5CEA8"/>
                </a:solidFill>
              </a:rPr>
              <a:t>0</a:t>
            </a:r>
            <a:r>
              <a:rPr lang="ru"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</a:rPr>
              <a:t>int</a:t>
            </a:r>
            <a:r>
              <a:rPr lang="ru">
                <a:solidFill>
                  <a:srgbClr val="D4D4D4"/>
                </a:solidFill>
              </a:rPr>
              <a:t> e =</a:t>
            </a:r>
            <a:r>
              <a:rPr lang="ru">
                <a:solidFill>
                  <a:srgbClr val="B5CEA8"/>
                </a:solidFill>
              </a:rPr>
              <a:t> </a:t>
            </a:r>
            <a:r>
              <a:rPr lang="ru">
                <a:solidFill>
                  <a:srgbClr val="D4D4D4"/>
                </a:solidFill>
              </a:rPr>
              <a:t>d - </a:t>
            </a:r>
            <a:r>
              <a:rPr lang="ru">
                <a:solidFill>
                  <a:srgbClr val="B5CEA8"/>
                </a:solidFill>
              </a:rPr>
              <a:t>1</a:t>
            </a:r>
            <a:r>
              <a:rPr lang="ru">
                <a:solidFill>
                  <a:srgbClr val="D4D4D4"/>
                </a:solidFill>
              </a:rPr>
              <a:t>; // -1 - переполнения нет</a:t>
            </a:r>
            <a:endParaRPr>
              <a:solidFill>
                <a:srgbClr val="569CD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</a:rPr>
              <a:t>unsigned int</a:t>
            </a:r>
            <a:r>
              <a:rPr lang="ru">
                <a:solidFill>
                  <a:srgbClr val="D4D4D4"/>
                </a:solidFill>
              </a:rPr>
              <a:t> d2 = </a:t>
            </a:r>
            <a:r>
              <a:rPr lang="ru">
                <a:solidFill>
                  <a:srgbClr val="B5CEA8"/>
                </a:solidFill>
              </a:rPr>
              <a:t>0</a:t>
            </a:r>
            <a:r>
              <a:rPr lang="ru"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>
                <a:solidFill>
                  <a:srgbClr val="569CD6"/>
                </a:solidFill>
              </a:rPr>
              <a:t>unsigned int</a:t>
            </a:r>
            <a:r>
              <a:rPr lang="ru"/>
              <a:t> e2 = </a:t>
            </a:r>
            <a:r>
              <a:rPr lang="ru">
                <a:solidFill>
                  <a:srgbClr val="D4D4D4"/>
                </a:solidFill>
              </a:rPr>
              <a:t>d2 - </a:t>
            </a:r>
            <a:r>
              <a:rPr lang="ru">
                <a:solidFill>
                  <a:srgbClr val="B5CEA8"/>
                </a:solidFill>
              </a:rPr>
              <a:t>1</a:t>
            </a:r>
            <a:r>
              <a:rPr lang="ru"/>
              <a:t>; </a:t>
            </a:r>
            <a:r>
              <a:rPr lang="ru">
                <a:solidFill>
                  <a:srgbClr val="D4D4D4"/>
                </a:solidFill>
              </a:rPr>
              <a:t>// 4294967295 - переполнение</a:t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целыми числами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Переполнение типов данных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1" i="0" sz="12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1037850" y="1134000"/>
            <a:ext cx="74913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/>
              <a:t>Зависит от задачи: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по умолчанию - 32-битный (int)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если не хватает размерности - используем 64-битный тип данных (int64_t)</a:t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4735175" y="3025175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Какой тип данных использовать?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1" i="0" sz="12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целыми числами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Переполнение типов данных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/>
              <a:t>Модульная арифметика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1037850" y="1134000"/>
            <a:ext cx="74913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2000">
                <a:solidFill>
                  <a:schemeClr val="lt1"/>
                </a:solidFill>
              </a:rPr>
              <a:t>a mod b</a:t>
            </a:r>
            <a:r>
              <a:rPr lang="ru" sz="2000">
                <a:solidFill>
                  <a:schemeClr val="lt1"/>
                </a:solidFill>
              </a:rPr>
              <a:t> - </a:t>
            </a:r>
            <a:r>
              <a:rPr lang="ru" sz="2000"/>
              <a:t>остаток от деления a на 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/>
              <a:t>Примеры: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/>
              <a:t>13 mod 5 = 3     100 mod 10 = 0     2 mod 10 =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2000"/>
              <a:t>Пример в С++: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ru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 = 13, b = 5;</a:t>
            </a:r>
            <a:endParaRPr b="1" sz="16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 = a % b; // 3 - остаток от деления 13 на 5</a:t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4735175" y="3025175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Операция mod</a:t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Операция MOD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Быстрое возведение в степень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b="0" i="0" sz="1200" u="none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Модульная арифметика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Разложение чисел на делители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Простые числа</a:t>
            </a:r>
            <a:endParaRPr b="0" i="0" sz="12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