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8FF6CB-6F2D-4629-AE7B-6050D00232A8}">
  <a:tblStyle styleId="{E68FF6CB-6F2D-4629-AE7B-6050D00232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91%D0%B8%D1%82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IBM_2260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9A%D0%9E%D0%98-8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AE%D0%BD%D0%B8%D0%BA%D1%81" TargetMode="External"/><Relationship Id="rId3" Type="http://schemas.openxmlformats.org/officeDocument/2006/relationships/hyperlink" Target="https://ru.wikipedia.org/wiki/%D0%9E%D0%BF%D0%B5%D1%80%D0%B0%D1%86%D0%B8%D0%BE%D0%BD%D0%BD%D0%B0%D1%8F_%D1%81%D0%B8%D1%81%D1%82%D0%B5%D0%BC%D0%B0" TargetMode="External"/><Relationship Id="rId4" Type="http://schemas.openxmlformats.org/officeDocument/2006/relationships/hyperlink" Target="https://ru.wikipedia.org/wiki/E-mail" TargetMode="External"/><Relationship Id="rId11" Type="http://schemas.openxmlformats.org/officeDocument/2006/relationships/hyperlink" Target="https://tools.ietf.org/html/rfc2319" TargetMode="External"/><Relationship Id="rId10" Type="http://schemas.openxmlformats.org/officeDocument/2006/relationships/hyperlink" Target="https://tools.ietf.org/html/rfc1489" TargetMode="External"/><Relationship Id="rId9" Type="http://schemas.openxmlformats.org/officeDocument/2006/relationships/hyperlink" Target="https://ru.wikipedia.org/wiki/%D0%97%D0%B0%D0%BF%D0%B0%D0%B4%D0%BD%D1%8B%D0%B9_%D0%BC%D0%B8%D1%80" TargetMode="External"/><Relationship Id="rId5" Type="http://schemas.openxmlformats.org/officeDocument/2006/relationships/hyperlink" Target="https://tools.ietf.org/html/rfc1489" TargetMode="External"/><Relationship Id="rId6" Type="http://schemas.openxmlformats.org/officeDocument/2006/relationships/hyperlink" Target="https://ru.wikipedia.org/wiki/%D0%A7%D0%B5%D1%80%D0%BD%D0%BE%D0%B2,_%D0%90%D0%BD%D0%B4%D1%80%D0%B5%D0%B9_%D0%90%D0%BB%D0%B5%D0%BA%D1%81%D0%B0%D0%BD%D0%B4%D1%80%D0%BE%D0%B2%D0%B8%D1%87" TargetMode="External"/><Relationship Id="rId7" Type="http://schemas.openxmlformats.org/officeDocument/2006/relationships/hyperlink" Target="https://ru.wikipedia.org/wiki/%D0%94%D0%B5%D0%BC%D0%BE%D1%81_(%D0%BF%D1%80%D0%BE%D0%B2%D0%B0%D0%B9%D0%B4%D0%B5%D1%80)" TargetMode="External"/><Relationship Id="rId8" Type="http://schemas.openxmlformats.org/officeDocument/2006/relationships/hyperlink" Target="https://ru.wikipedia.org/wiki/%D0%A0%D0%B5%D0%BB%D0%BA%D0%BE%D0%BC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90%D0%BB%D1%8C%D1%82%D0%B5%D1%80%D0%BD%D0%B0%D1%82%D0%B8%D0%B2%D0%BD%D0%B0%D1%8F_%D0%BA%D0%BE%D0%B4%D0%B8%D1%80%D0%BE%D0%B2%D0%BA%D0%B0" TargetMode="External"/><Relationship Id="rId3" Type="http://schemas.openxmlformats.org/officeDocument/2006/relationships/hyperlink" Target="https://ru.wikipedia.org/wiki/%D0%9A%D0%9E%D0%98-8" TargetMode="External"/><Relationship Id="rId4" Type="http://schemas.openxmlformats.org/officeDocument/2006/relationships/hyperlink" Target="https://ru.wikipedia.org/wiki/ISO_8859-5" TargetMode="External"/><Relationship Id="rId5" Type="http://schemas.openxmlformats.org/officeDocument/2006/relationships/hyperlink" Target="https://ru.wikipedia.org/wiki/%D0%A2%D0%B8%D0%BF%D0%BE%D0%B3%D1%80%D0%B0%D1%84%D0%B8%D0%BA%D0%B0" TargetMode="External"/><Relationship Id="rId6" Type="http://schemas.openxmlformats.org/officeDocument/2006/relationships/hyperlink" Target="https://ru.wikipedia.org/wiki/%D0%97%D0%BD%D0%B0%D0%BA_%D1%83%D0%B4%D0%B0%D1%80%D0%B5%D0%BD%D0%B8%D1%8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/index.php?title=%D0%A7%D0%B8%D1%81%D1%82%D1%8B%D0%B9_8-%D0%B1%D0%B8%D1%82&amp;action=edit&amp;redlink=1" TargetMode="External"/><Relationship Id="rId3" Type="http://schemas.openxmlformats.org/officeDocument/2006/relationships/hyperlink" Target="https://ru.wikipedia.org/wiki/CP437" TargetMode="External"/><Relationship Id="rId4" Type="http://schemas.openxmlformats.org/officeDocument/2006/relationships/hyperlink" Target="https://ru.wikipedia.org/wiki/Windows-1252" TargetMode="External"/><Relationship Id="rId5" Type="http://schemas.openxmlformats.org/officeDocument/2006/relationships/hyperlink" Target="https://ru.wikipedia.org/wiki/%D0%94%D0%BE%D0%BF%D0%BE%D0%BB%D0%BD%D0%B8%D1%82%D0%B5%D0%BB%D1%8C%D0%BD%D1%8B%D0%B9_%D0%BA%D0%BE%D0%B4_(%D0%BF%D1%80%D0%B5%D0%B4%D1%81%D1%82%D0%B0%D0%B2%D0%BB%D0%B5%D0%BD%D0%B8%D0%B5_%D1%87%D0%B8%D1%81%D0%BB%D0%B0)" TargetMode="External"/><Relationship Id="rId6" Type="http://schemas.openxmlformats.org/officeDocument/2006/relationships/hyperlink" Target="https://ru.wikipedia.org/wiki/%D0%9F%D1%81%D0%B5%D0%B2%D0%B4%D0%BE%D0%B3%D1%80%D0%B0%D1%84%D0%B8%D0%BA%D0%B0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3" Type="http://schemas.openxmlformats.org/officeDocument/2006/relationships/hyperlink" Target="https://ru.wikipedia.org/wiki/%D0%9D%D0%B0%D0%B1%D0%BE%D1%80_%D1%81%D0%B8%D0%BC%D0%B2%D0%BE%D0%BB%D0%BE%D0%B2" TargetMode="External"/><Relationship Id="rId4" Type="http://schemas.openxmlformats.org/officeDocument/2006/relationships/hyperlink" Target="https://ru.wikipedia.org/wiki/%D0%AF%D0%B7%D1%8B%D0%BA" TargetMode="External"/><Relationship Id="rId11" Type="http://schemas.openxmlformats.org/officeDocument/2006/relationships/hyperlink" Target="https://ru.wikipedia.org/wiki/%D0%9A%D0%B8%D1%80%D0%B8%D0%BB%D0%BB%D0%B8%D1%86%D0%B0" TargetMode="External"/><Relationship Id="rId10" Type="http://schemas.openxmlformats.org/officeDocument/2006/relationships/hyperlink" Target="https://ru.wikipedia.org/wiki/%D0%9B%D0%B0%D1%82%D0%B8%D0%BD%D1%81%D0%BA%D0%B8%D0%B9_%D0%B0%D0%BB%D1%84%D0%B0%D0%B2%D0%B8%D1%82" TargetMode="External"/><Relationship Id="rId12" Type="http://schemas.openxmlformats.org/officeDocument/2006/relationships/hyperlink" Target="https://ru.wikipedia.org/wiki/%D0%9A%D0%BE%D0%B4%D0%BE%D0%B2%D0%B0%D1%8F_%D1%81%D1%82%D1%80%D0%B0%D0%BD%D0%B8%D1%86%D0%B0" TargetMode="External"/><Relationship Id="rId9" Type="http://schemas.openxmlformats.org/officeDocument/2006/relationships/hyperlink" Target="https://ru.wikipedia.org/wiki/%D0%93%D1%80%D0%B5%D1%87%D0%B5%D1%81%D0%BA%D0%B8%D0%B9_%D0%B0%D0%BB%D1%84%D0%B0%D0%B2%D0%B8%D1%82" TargetMode="External"/><Relationship Id="rId5" Type="http://schemas.openxmlformats.org/officeDocument/2006/relationships/hyperlink" Target="https://ru.wikipedia.org/wiki/%D0%98%D0%BD%D1%82%D0%B5%D1%80%D0%BD%D0%B5%D1%82" TargetMode="External"/><Relationship Id="rId6" Type="http://schemas.openxmlformats.org/officeDocument/2006/relationships/hyperlink" Target="https://ru.wikipedia.org/wiki/1991_%D0%B3%D0%BE%D0%B4" TargetMode="External"/><Relationship Id="rId7" Type="http://schemas.openxmlformats.org/officeDocument/2006/relationships/hyperlink" Target="https://ru.wikipedia.org/wiki/%D0%90%D0%BD%D0%B3%D0%BB%D0%B8%D0%B9%D1%81%D0%BA%D0%B8%D0%B9_%D1%8F%D0%B7%D1%8B%D0%BA" TargetMode="External"/><Relationship Id="rId8" Type="http://schemas.openxmlformats.org/officeDocument/2006/relationships/hyperlink" Target="https://ru.wikipedia.org/wiki/%D0%98%D0%B5%D1%80%D0%BE%D0%B3%D0%BB%D0%B8%D1%84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Включить режим докладчика.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a9041be6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a9041be6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UTF - семейство кодировок, которые определяют способы представления кодов символов UCS для передачи в потоке или файле.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Кодировки в стандарте: UTF-8, UTF-16, UTF-32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a9041be6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9a9041be6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Кодировка использует переменное количество октетов (блоков по 8бит) от 1 до 4х для представления символов Unicode.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Была разработана в 1992 году и на данный момент является самой распространенной кодировкой в вебе и unix-совместимых системах.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a9041be6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a9041be6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Кодирование символа рубль U+20BD ( (в двоичной)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0) 20BD16 = 838110 =  100000 101111012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 Число 8381 содержит 14 значащих цифр =&gt; 3 октета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2) Шаблон 1110xxxx 10xxxxxx 10xxxxxx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3) Шаблон имеет 16 значащих битов, поэтому к двоичному значению кода символа дописываем 2 лидирующих нуля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00100000 10111101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4) Заполняем шаблон битами кода нашего символа начиная с самых младших бит ставя их на младшие биты последнего байта шаблона 11100010 10000010 10111101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a9041be6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a9041be6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9a9041be6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9a9041be6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9a9041be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9a9041be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Хеширование - преобразование входных данных в строку или число ограниченного размера по определенному алгоритму.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object - некоторый объект от которого мы хотим вычислить хеш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 - хеш-функция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 - хеш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Главные требования к хеш-функции: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Стабильность -один и то же значение хеша для одинаковых входных данных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Ограниченность выходных значений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Равномерность распределения хеша.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a9041be6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a9041be6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9a9041be6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9a9041be6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Понятия: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Алфавит - всевозможные значения элементов входного массива, в рамках данной темы это числа от 0 до Z-1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Размер алфавита - количество различных элементов алфавита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Вместо символов мы будем брать их числовые коды, например UCS  или можно придумывать свои сопоставления символ - код.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данной лекции мы будем работать со строками, которые содержат строчные латинские символы ‘a’,...,’z’.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Поэтому мы будем использовать сопоставления ‘a’ - 0, ‘b’ - 1, … ‘z’ - 25.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9a9041be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9a9041be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9a9041be6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9a9041be6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a9041be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a9041be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Изначально (1963 год) ASCII была разработана для кодирования символов, коды которых помещались в 7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бит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(128 символов; 2</a:t>
            </a:r>
            <a:r>
              <a:rPr baseline="30000" lang="ru" sz="1400">
                <a:solidFill>
                  <a:srgbClr val="222222"/>
                </a:solidFill>
                <a:highlight>
                  <a:srgbClr val="FFFFFF"/>
                </a:highlight>
              </a:rPr>
              <a:t>7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=128); при этом старший 7-й бит (нумерация с нуля) использовался для контроля ошибок, возникших при передаче данных. Изначально кодировались только заглавные буквы, полосы (группы по 16 символов) №6 и 7 (нумерация начинается с 0) были зарезервированы для дальнейшего расширения. Велись споры, использовать ли эту область для строчных букв или управляющих символов.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9a9041be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9a9041be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9a9041be6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9a9041be6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9a9041be6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9a9041be6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9a9041be6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9a9041be6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9a9041be6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9a9041be6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9a9041be6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9a9041be6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9a9041be6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9a9041be6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9a9041be6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9a9041be6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a9041be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a9041be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В 1965 году была подготовлена новая редакция ASCII, которая так и не была опубликована. Она не использовалась нигде, кроме терминалов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IBM 2260/2848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. Следующая спецификация была опубликована в 1967 году, и все содержащиеся в ней символы в дальнейшем не меняли своего положения в таблице.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a9041be6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a9041be6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Со временем кодировка была расширена до 256 символов (2</a:t>
            </a:r>
            <a:r>
              <a:rPr baseline="30000" lang="ru" sz="1400">
                <a:solidFill>
                  <a:srgbClr val="222222"/>
                </a:solidFill>
                <a:highlight>
                  <a:srgbClr val="FFFFFF"/>
                </a:highlight>
              </a:rPr>
              <a:t>8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=256); коды первых 128 символов не изменились. ASCII стала восприниматься как половина 8-битной кодировки, а «расширенной ASCII» называли ASCII с задействованным 8-м битом (например,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КОИ-8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a9041be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a9041be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В 1990-х годах KOI8-R стал фактически стандартом для кодирования русской кириллицы в </a:t>
            </a:r>
            <a:r>
              <a:rPr b="1"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UNIX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-подобных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операционных системах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и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электронной почте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. Автор данной кодировки (</a:t>
            </a:r>
            <a:r>
              <a:rPr lang="ru" sz="1050">
                <a:solidFill>
                  <a:srgbClr val="663366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RFC 1489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) —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Андрей Чернов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в начале 1990-х годов работал в компании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Демос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(сеть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Релком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) и непосредственно участвовал в запуске и наладке первого интернет-канала между Россией и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западными странами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. КОИ-8 стала первой русской стандартизированной кодировкой в интернете.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IETF утвердил несколько RFC по вариантам кодировки KOI-8: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5275" lvl="0" marL="685800" marR="127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ru" sz="1050">
                <a:solidFill>
                  <a:srgbClr val="663366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RFC 1489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— KOI8-R (буквы русского алфавита);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5275" lvl="0" marL="685800" marR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ru" sz="1050">
                <a:solidFill>
                  <a:srgbClr val="663366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RFC 2319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— KOI8-U (буквы украинского алфавита);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9a9041be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9a9041be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Windows-1251 выгодно отличается от других 8‑битных кириллических кодировок (таких как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CP866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KOI8-R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и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ISO 8859-5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) наличием практически всех символов, использующихся в русской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типографике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для обычного текста (отсутствует только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значок ударения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); Она также содержит все символы для других славянских языков: украинского, белорусского, сербского, македонского и болгарского.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9a9041be6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9a9041be6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Windows-1251 имеет два недостатка: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5275" lvl="0" marL="685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строчная буква «я» имеет код 0xFF (255 в десятичной системе). Она является «виновницей» ряда неожиданных проблем в программах без поддержки </a:t>
            </a:r>
            <a:r>
              <a:rPr lang="ru" sz="1050">
                <a:solidFill>
                  <a:srgbClr val="A55858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чистого 8-го бита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, а также (гораздо более частый случай) использующих этот код как служебный (в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CP437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он обозначает «неразрывный пробел», в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Windows-1252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— ÿ, оба варианта практически не используются; число же </a:t>
            </a:r>
            <a:r>
              <a:rPr lang="ru" sz="105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, в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дополнительном коде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длиной 8 бит, представляющееся числом </a:t>
            </a:r>
            <a:r>
              <a:rPr lang="ru" sz="105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, часто используется в программировании как специальное значение).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5275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отсутствуют символы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псевдографики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, имеющиеся в CP866 и KOI8 (хотя для самих Windows, для которых она предназначена, в них не было нужды, это делало несовместимость двух использовавшихся в них кодировок заметнее).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Также как недостаток может рассматриваться отдельное расположение буквы «ё», тогда как остальные символы расположены строго в алфавитном порядке.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Синонимы: CP1251; ANSI (только в русскоязычной ОС Windows).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a9041be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a9041be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222222"/>
                </a:solidFill>
                <a:highlight>
                  <a:srgbClr val="FFFFFF"/>
                </a:highlight>
              </a:rPr>
              <a:t>Юнико́д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англ.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i="1" lang="ru" sz="1050">
                <a:solidFill>
                  <a:srgbClr val="222222"/>
                </a:solidFill>
                <a:highlight>
                  <a:srgbClr val="FFFFFF"/>
                </a:highlight>
              </a:rPr>
              <a:t>Unicode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) — стандарт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кодирования символов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, включающий в себя знаки почти всех письменных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языков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мира. В настоящее время стандарт является преобладающим в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Интернете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Стандарт предложен в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1991 году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некоммерческой организацией «Консорциум Юникода» (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англ.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i="1" lang="ru" sz="1050">
                <a:solidFill>
                  <a:srgbClr val="222222"/>
                </a:solidFill>
                <a:highlight>
                  <a:srgbClr val="FFFFFF"/>
                </a:highlight>
              </a:rPr>
              <a:t>Unicode Consortium, Unicode Inc.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). Применение этого стандарта позволяет закодировать очень большое число символов из разных систем письменности: в документах, закодированных по стандарту Юникод, могут соседствовать китайские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иероглифы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, математические символы, буквы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греческого алфавита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латиницы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и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кириллицы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, символы музыкальной нотной нотации, при этом становится ненужным переключение </a:t>
            </a:r>
            <a:r>
              <a:rPr lang="ru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2"/>
              </a:rPr>
              <a:t>кодовых страниц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a9041be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a9041be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UCS - универсальный набор символов, задает однозначное соответствие между символами и кодами.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версии стандарта 11.0 (июнь 2018) - 137 439 символов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Символы из UCS записывают обычно в шестнадцатеричной форме с префиксом U+.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Например: U+1F608 соответствует символу с номером 128520 “улыбающееся лицо с рогами”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67750" y="4139825"/>
            <a:ext cx="2094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657200"/>
            <a:ext cx="50175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/>
        </p:nvSpPr>
        <p:spPr>
          <a:xfrm>
            <a:off x="960450" y="159375"/>
            <a:ext cx="72231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Олимпиадное программирование</a:t>
            </a:r>
            <a:endParaRPr b="0" i="0" sz="1400" u="none" cap="none" strike="noStrike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328367" y="4147643"/>
            <a:ext cx="507600" cy="493200"/>
            <a:chOff x="458584" y="3967090"/>
            <a:chExt cx="507600" cy="493200"/>
          </a:xfrm>
        </p:grpSpPr>
        <p:sp>
          <p:nvSpPr>
            <p:cNvPr id="20" name="Google Shape;20;p2"/>
            <p:cNvSpPr/>
            <p:nvPr/>
          </p:nvSpPr>
          <p:spPr>
            <a:xfrm>
              <a:off x="460350" y="3970690"/>
              <a:ext cx="486000" cy="48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" name="Google Shape;21;p2"/>
            <p:cNvPicPr preferRelativeResize="0"/>
            <p:nvPr/>
          </p:nvPicPr>
          <p:blipFill rotWithShape="1">
            <a:blip r:embed="rId2">
              <a:alphaModFix/>
            </a:blip>
            <a:srcRect b="0" l="0" r="83857" t="0"/>
            <a:stretch/>
          </p:blipFill>
          <p:spPr>
            <a:xfrm>
              <a:off x="458584" y="3967090"/>
              <a:ext cx="507600" cy="49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/>
        </p:nvSpPr>
        <p:spPr>
          <a:xfrm>
            <a:off x="828250" y="4074660"/>
            <a:ext cx="2094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Национальный исследовательский университет “МИЭТ”</a:t>
            </a:r>
            <a:endParaRPr b="0" i="0" sz="1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 без навигации">
  <p:cSld name="CUSTOM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1043975" y="670525"/>
            <a:ext cx="7834200" cy="0"/>
          </a:xfrm>
          <a:prstGeom prst="straightConnector1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3"/>
          <p:cNvSpPr/>
          <p:nvPr/>
        </p:nvSpPr>
        <p:spPr>
          <a:xfrm>
            <a:off x="0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НИУ “МИЭТ”. Олимпиадное программирование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" name="Google Shape;27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Google Shape;28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3"/>
          <p:cNvSpPr/>
          <p:nvPr/>
        </p:nvSpPr>
        <p:spPr>
          <a:xfrm>
            <a:off x="4568475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Алгоритмы и структуры данных. Строки. </a:t>
            </a: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Хеширование. </a:t>
            </a:r>
            <a:fld id="{00000000-1234-1234-1234-123412341234}" type="slidenum">
              <a:rPr b="1" i="0" lang="ru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3" name="Google Shape;33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solidFill>
            <a:srgbClr val="82C7A5">
              <a:alpha val="8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7" name="Google Shape;57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"/>
          <p:cNvSpPr txBox="1"/>
          <p:nvPr>
            <p:ph type="title"/>
          </p:nvPr>
        </p:nvSpPr>
        <p:spPr>
          <a:xfrm>
            <a:off x="1043975" y="574800"/>
            <a:ext cx="7065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1037850" y="1134000"/>
            <a:ext cx="74913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0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НИУ “МИЭТ”. Олимпиадное программирование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4568475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Алгоритмы и структуры данных. Сортировка и поиск. Слайд </a:t>
            </a:r>
            <a:fld id="{00000000-1234-1234-1234-123412341234}" type="slidenum">
              <a:rPr b="1" i="0" lang="ru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solidFill>
            <a:srgbClr val="82C7A5">
              <a:alpha val="8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6" name="Google Shape;66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7" name="Google Shape;67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1043975" y="574800"/>
            <a:ext cx="77934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0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НИУ “МИЭТ”. Олимпиадное программирование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4568475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Алгоритмы и структуры данных. Сортировка и поиск. Слайд </a:t>
            </a:r>
            <a:fld id="{00000000-1234-1234-1234-123412341234}" type="slidenum">
              <a:rPr b="1" i="0" lang="ru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ример кода - 16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solidFill>
            <a:srgbClr val="82C7A5">
              <a:alpha val="8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cxnSp>
        <p:nvCxnSpPr>
          <p:cNvPr id="77" name="Google Shape;77;p7"/>
          <p:cNvCxnSpPr/>
          <p:nvPr/>
        </p:nvCxnSpPr>
        <p:spPr>
          <a:xfrm>
            <a:off x="1043975" y="670525"/>
            <a:ext cx="7834200" cy="0"/>
          </a:xfrm>
          <a:prstGeom prst="straightConnector1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7"/>
          <p:cNvSpPr txBox="1"/>
          <p:nvPr/>
        </p:nvSpPr>
        <p:spPr>
          <a:xfrm>
            <a:off x="796700" y="670525"/>
            <a:ext cx="5091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b="1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0" sz="1600" u="none" cap="none" strike="noStrike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9" name="Google Shape;79;p7"/>
          <p:cNvCxnSpPr/>
          <p:nvPr/>
        </p:nvCxnSpPr>
        <p:spPr>
          <a:xfrm>
            <a:off x="1298050" y="671628"/>
            <a:ext cx="0" cy="3374400"/>
          </a:xfrm>
          <a:prstGeom prst="straightConnector1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7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0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НИУ “МИЭТ”. Олимпиадное программирование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1303700" y="681050"/>
            <a:ext cx="7574400" cy="3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30200" lvl="1" marL="9144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30200" lvl="2" marL="13716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■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30200" lvl="3" marL="18288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30200" lvl="4" marL="22860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30200" lvl="5" marL="27432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■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30200" lvl="6" marL="32004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30200" lvl="7" marL="36576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30200" lvl="8" marL="41148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■"/>
              <a:defRPr b="1" sz="16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grpSp>
        <p:nvGrpSpPr>
          <p:cNvPr id="83" name="Google Shape;8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4" name="Google Shape;8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7"/>
          <p:cNvSpPr/>
          <p:nvPr/>
        </p:nvSpPr>
        <p:spPr>
          <a:xfrm>
            <a:off x="4568475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Алгоритмы и структуры данных. Сортировка и поиск. Слайд </a:t>
            </a:r>
            <a:fld id="{00000000-1234-1234-1234-123412341234}" type="slidenum">
              <a:rPr b="1" i="0" lang="ru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ример кода - 14">
  <p:cSld name="CUSTOM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4572000" y="4248000"/>
            <a:ext cx="4572000" cy="900000"/>
          </a:xfrm>
          <a:prstGeom prst="rect">
            <a:avLst/>
          </a:prstGeom>
          <a:solidFill>
            <a:srgbClr val="82C7A5">
              <a:alpha val="8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cxnSp>
        <p:nvCxnSpPr>
          <p:cNvPr id="90" name="Google Shape;90;p8"/>
          <p:cNvCxnSpPr/>
          <p:nvPr/>
        </p:nvCxnSpPr>
        <p:spPr>
          <a:xfrm>
            <a:off x="1043975" y="670525"/>
            <a:ext cx="7834200" cy="0"/>
          </a:xfrm>
          <a:prstGeom prst="straightConnector1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8"/>
          <p:cNvSpPr txBox="1"/>
          <p:nvPr/>
        </p:nvSpPr>
        <p:spPr>
          <a:xfrm>
            <a:off x="796700" y="670525"/>
            <a:ext cx="5091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" name="Google Shape;92;p8"/>
          <p:cNvCxnSpPr/>
          <p:nvPr/>
        </p:nvCxnSpPr>
        <p:spPr>
          <a:xfrm>
            <a:off x="1298050" y="671628"/>
            <a:ext cx="0" cy="3374400"/>
          </a:xfrm>
          <a:prstGeom prst="straightConnector1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8"/>
          <p:cNvSpPr/>
          <p:nvPr/>
        </p:nvSpPr>
        <p:spPr>
          <a:xfrm>
            <a:off x="0" y="4248000"/>
            <a:ext cx="45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0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НИУ “МИЭТ”. Олимпиадное программирование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8"/>
          <p:cNvSpPr txBox="1"/>
          <p:nvPr>
            <p:ph idx="1" type="body"/>
          </p:nvPr>
        </p:nvSpPr>
        <p:spPr>
          <a:xfrm>
            <a:off x="1303700" y="681050"/>
            <a:ext cx="7574400" cy="3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17500" lvl="4" marL="22860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17500" lvl="6" marL="32004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17500" lvl="7" marL="36576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17500" lvl="8" marL="411480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  <a:defRPr b="1" sz="14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grpSp>
        <p:nvGrpSpPr>
          <p:cNvPr id="96" name="Google Shape;96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7" name="Google Shape;97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8"/>
          <p:cNvSpPr/>
          <p:nvPr/>
        </p:nvSpPr>
        <p:spPr>
          <a:xfrm>
            <a:off x="4568475" y="0"/>
            <a:ext cx="45720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Алгоритмы и структуры данных. Сортировка и поиск. Слайд </a:t>
            </a:r>
            <a:fld id="{00000000-1234-1234-1234-123412341234}" type="slidenum">
              <a:rPr b="1" i="0" lang="ru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9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hyperlink" Target="mailto:i@bogolyubskiyalexey.ru" TargetMode="External"/><Relationship Id="rId5" Type="http://schemas.openxmlformats.org/officeDocument/2006/relationships/hyperlink" Target="https://vk.com/miet_acm" TargetMode="External"/><Relationship Id="rId6" Type="http://schemas.openxmlformats.org/officeDocument/2006/relationships/image" Target="../media/image9.png"/><Relationship Id="rId7" Type="http://schemas.openxmlformats.org/officeDocument/2006/relationships/hyperlink" Target="https://t.me/acm_miet_ch" TargetMode="External"/><Relationship Id="rId8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type="ctrTitle"/>
          </p:nvPr>
        </p:nvSpPr>
        <p:spPr>
          <a:xfrm>
            <a:off x="3537150" y="657200"/>
            <a:ext cx="50175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ru" sz="3000"/>
              <a:t>Лекция 4</a:t>
            </a:r>
            <a:endParaRPr b="0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"/>
              <a:t>Строки. Хеширование.</a:t>
            </a:r>
            <a:endParaRPr b="1"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16657" r="16657" t="0"/>
          <a:stretch/>
        </p:blipFill>
        <p:spPr>
          <a:xfrm>
            <a:off x="7431252" y="3235613"/>
            <a:ext cx="904800" cy="9042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12" name="Google Shape;112;p10"/>
          <p:cNvSpPr txBox="1"/>
          <p:nvPr>
            <p:ph idx="1" type="subTitle"/>
          </p:nvPr>
        </p:nvSpPr>
        <p:spPr>
          <a:xfrm>
            <a:off x="6673400" y="4139825"/>
            <a:ext cx="24705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Алексей Боголюбский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chemeClr val="lt2"/>
                </a:solidFill>
              </a:rPr>
              <a:t>i@bogolyubskiyalexe</a:t>
            </a:r>
            <a:r>
              <a:rPr lang="ru">
                <a:solidFill>
                  <a:schemeClr val="lt2"/>
                </a:solidFill>
              </a:rPr>
              <a:t>y.ru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chemeClr val="lt2"/>
                </a:solidFill>
              </a:rPr>
              <a:t>vk.com/bogolyubskiy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3" name="Google Shape;113;p10"/>
          <p:cNvSpPr txBox="1"/>
          <p:nvPr/>
        </p:nvSpPr>
        <p:spPr>
          <a:xfrm>
            <a:off x="4166850" y="4631350"/>
            <a:ext cx="810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2018</a:t>
            </a:r>
            <a:endParaRPr b="0" i="0" sz="1400" u="none" cap="none" strike="noStrike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Представление символов в компьютере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1674900" y="768400"/>
            <a:ext cx="579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Unicode - стандарт кодирования символов</a:t>
            </a:r>
            <a:endParaRPr sz="1900"/>
          </a:p>
        </p:txBody>
      </p:sp>
      <p:sp>
        <p:nvSpPr>
          <p:cNvPr id="185" name="Google Shape;185;p19"/>
          <p:cNvSpPr txBox="1"/>
          <p:nvPr/>
        </p:nvSpPr>
        <p:spPr>
          <a:xfrm>
            <a:off x="581475" y="1821400"/>
            <a:ext cx="79248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UTF - 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семейство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кодировок, которые определяют способы представления кодов символов UCS для передачи в потоке или файле.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Кодировки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в стандарте: UTF-8, UTF-16, UTF-32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Представление символов в компьютере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1674900" y="768400"/>
            <a:ext cx="579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Unicode - стандарт кодирования символов</a:t>
            </a:r>
            <a:endParaRPr sz="1900"/>
          </a:p>
        </p:txBody>
      </p:sp>
      <p:sp>
        <p:nvSpPr>
          <p:cNvPr id="192" name="Google Shape;192;p20"/>
          <p:cNvSpPr txBox="1"/>
          <p:nvPr/>
        </p:nvSpPr>
        <p:spPr>
          <a:xfrm>
            <a:off x="581475" y="1821400"/>
            <a:ext cx="79248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Кодировка </a:t>
            </a:r>
            <a:r>
              <a:rPr lang="ru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использует</a:t>
            </a:r>
            <a:r>
              <a:rPr lang="ru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переменное количество октетов (блоков по 8бит) от 1 до 4х для </a:t>
            </a:r>
            <a:r>
              <a:rPr lang="ru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представления</a:t>
            </a:r>
            <a:r>
              <a:rPr lang="ru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символов Unicode.</a:t>
            </a:r>
            <a:br>
              <a:rPr lang="ru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Была разработана в 1992 году и на данный момент является самой распространенной кодировкой в вебе и unix-совместимых системах.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3837675" y="1114650"/>
            <a:ext cx="1412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UTF-8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94" name="Google Shape;194;p20"/>
          <p:cNvGraphicFramePr/>
          <p:nvPr/>
        </p:nvGraphicFramePr>
        <p:xfrm>
          <a:off x="189750" y="27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{E68FF6CB-6F2D-4629-AE7B-6050D00232A8}</a:tableStyleId>
              </a:tblPr>
              <a:tblGrid>
                <a:gridCol w="2172125"/>
                <a:gridCol w="1319900"/>
                <a:gridCol w="3602875"/>
                <a:gridCol w="159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Номера символов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Количество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октетов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Шаблон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Значащие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биты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0 - 7F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0xxxxxxx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80 - 7FF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110xxxxx 10xxxxxx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800 - FFFF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1110xxxx 10xxxxxx 10xxxxxx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10000 - 10FFFF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11110xxx 10xxxxxx 10xxxxxx 10xxxxxx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Представление символов в компьютере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1674900" y="768400"/>
            <a:ext cx="579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Unicode - стандарт кодирования символов</a:t>
            </a:r>
            <a:endParaRPr sz="1900"/>
          </a:p>
        </p:txBody>
      </p:sp>
      <p:sp>
        <p:nvSpPr>
          <p:cNvPr id="201" name="Google Shape;201;p21"/>
          <p:cNvSpPr txBox="1"/>
          <p:nvPr/>
        </p:nvSpPr>
        <p:spPr>
          <a:xfrm>
            <a:off x="581475" y="1585075"/>
            <a:ext cx="82968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Кодирование символа рубль U+20BD (в двоичной)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0) 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20BD</a:t>
            </a:r>
            <a:r>
              <a:rPr baseline="-25000"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8381</a:t>
            </a:r>
            <a:r>
              <a:rPr baseline="-25000"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 100000 10111101</a:t>
            </a:r>
            <a:r>
              <a:rPr baseline="-25000"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-25000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1) 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Число 8381 содержит 14 значащих цифр =&gt; 3 октета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2) Шаблон 1110xxxx 10xxxxxx 10xxxxxx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3) Шаблон имеет 16 значащих битов, поэтому к двоичному значению кода символа дописываем 2 лидирующих нуля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100000 10111101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4) Заполняем шаблон битами кода нашего символа начиная с самых младших бит ставя их на 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младшие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биты последнего байта шаблона </a:t>
            </a:r>
            <a:r>
              <a:rPr lang="ru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1110</a:t>
            </a:r>
            <a:r>
              <a:rPr lang="ru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0010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000010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8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111101</a:t>
            </a:r>
            <a:endParaRPr sz="1800" u="sng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3837675" y="1114650"/>
            <a:ext cx="1412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UTF-8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Представление символов в компьютере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1674900" y="768400"/>
            <a:ext cx="579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Unicode - стандарт кодирования символов</a:t>
            </a:r>
            <a:endParaRPr sz="1900"/>
          </a:p>
        </p:txBody>
      </p:sp>
      <p:sp>
        <p:nvSpPr>
          <p:cNvPr id="209" name="Google Shape;209;p22"/>
          <p:cNvSpPr txBox="1"/>
          <p:nvPr/>
        </p:nvSpPr>
        <p:spPr>
          <a:xfrm>
            <a:off x="256125" y="1585075"/>
            <a:ext cx="8791800" cy="3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Пусть у нас есть текст в UTF-8: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11110000 10011111 10011000 10001110 11010000 10011100 11010000 10011000</a:t>
            </a: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1010000 10101101 11010000 10100010 00100001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1) </a:t>
            </a: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Сколько октетов занимает первый символ?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3837675" y="1114650"/>
            <a:ext cx="1412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UTF-8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Представление символов в компьютере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1674900" y="768400"/>
            <a:ext cx="579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Unicode - стандарт кодирования символов</a:t>
            </a:r>
            <a:endParaRPr sz="1900"/>
          </a:p>
        </p:txBody>
      </p:sp>
      <p:sp>
        <p:nvSpPr>
          <p:cNvPr id="217" name="Google Shape;217;p23"/>
          <p:cNvSpPr txBox="1"/>
          <p:nvPr/>
        </p:nvSpPr>
        <p:spPr>
          <a:xfrm>
            <a:off x="256125" y="1432675"/>
            <a:ext cx="8791800" cy="29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Пусть у нас есть текст в UTF-8: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1111</a:t>
            </a:r>
            <a:r>
              <a:rPr lang="ru" sz="1800" u="sng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0000 </a:t>
            </a:r>
            <a:r>
              <a:rPr lang="ru" sz="1800" u="sng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800" u="sng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011111 </a:t>
            </a:r>
            <a:r>
              <a:rPr lang="ru" sz="1800" u="sng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800" u="sng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011000 </a:t>
            </a:r>
            <a:r>
              <a:rPr lang="ru" sz="1800" u="sng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800" u="sng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001110</a:t>
            </a: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11010000 10011100 11010000 10011000 11010000 10101101 11010000 10100010 00100001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1) </a:t>
            </a: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Сколько октетов занимает первый символ?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&gt; 4 октета, т.к. первый байт имеет 4 лидирующие единицы.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2) Выписываем биты не относящиеся к шаблону, убирая лидирующие нули: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1 11110110 00001110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3) Ну а теперь смотрим какому символу </a:t>
            </a: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соответствует</a:t>
            </a: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этот номер: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1 11110110 00001110</a:t>
            </a:r>
            <a:r>
              <a:rPr baseline="-25000" lang="ru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ru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128526</a:t>
            </a:r>
            <a:r>
              <a:rPr baseline="-25000" lang="ru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1F60E</a:t>
            </a:r>
            <a:r>
              <a:rPr baseline="-25000" lang="ru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16 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3837675" y="1114650"/>
            <a:ext cx="1412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UTF-8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3111300" y="4499350"/>
            <a:ext cx="2921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U+1F60E      😎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2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Хеширование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3343100" y="1855075"/>
            <a:ext cx="2402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 = f(object)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449975" y="2215075"/>
            <a:ext cx="84282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object - некоторый объект от которого мы хотим вычислить хеш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 - хеш-функция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 - хеш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Главные требования к хеш-функции:</a:t>
            </a:r>
            <a:b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Стабильность -один и то же значение хеша для одинаковых входных данных</a:t>
            </a:r>
            <a:b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Ограниченность выходных значений</a:t>
            </a:r>
            <a:b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Равномерность распределения хеша.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1225300" y="803025"/>
            <a:ext cx="74349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Хеширование - преобразование входных данных в строку или число ограниченного размера по определенному алгоритму.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Хеширование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96850" y="2492550"/>
            <a:ext cx="8971800" cy="20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H(s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,...s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= (s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⋅X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⋅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…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n-1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n-1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mod P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или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H(s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,...s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= (s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n-1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n-2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…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n-2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 + 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n-1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n-1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mod P,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где X и P некоторые константы, выбранные в зависимости от Z.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3010950" y="796100"/>
            <a:ext cx="31221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Полиномиальный хеш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394600" y="1342975"/>
            <a:ext cx="83763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для вычисления хеша от массива s=s</a:t>
            </a:r>
            <a:r>
              <a:rPr baseline="-25000"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,s</a:t>
            </a:r>
            <a:r>
              <a:rPr baseline="-25000"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,s</a:t>
            </a:r>
            <a:r>
              <a:rPr baseline="-25000"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,…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,s</a:t>
            </a:r>
            <a:r>
              <a:rPr baseline="-25000"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неотрицательных целых чисел, в котором каждое число s</a:t>
            </a:r>
            <a:r>
              <a:rPr baseline="-25000"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не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превышает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некоторое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число Z.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Хеширование</a:t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3010950" y="796100"/>
            <a:ext cx="31221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Полиномиальный хеш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394600" y="1342975"/>
            <a:ext cx="83763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Понятия: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Алфавит -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всевозможные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значения элементов входного массива, в рамках данной темы это числа от 0 до Z-1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Размер алфавита - количество различных элементов алфавита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Вместо символов мы будем брать их числовые коды, например UCS  или можно придумывать свои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сопоставления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символ - код. 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 данной лекции мы будем работать со строками, которые содержат строчные латинские символы ‘a’,...,’z’.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Поэтому мы будем использовать сопоставления ‘a’ - 0, ‘b’ - 1, … ‘z’ - 25.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Хеширование</a:t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3010950" y="796100"/>
            <a:ext cx="31221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Полиномиальный хеш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3498300" y="1140300"/>
            <a:ext cx="214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Как выбрать X?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297975" y="1489375"/>
            <a:ext cx="86181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 время забудем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что у нас в формуле есть P и рассмотрим примеры вычисления функции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H(s</a:t>
            </a:r>
            <a:r>
              <a:rPr baseline="-25000"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,s</a:t>
            </a:r>
            <a:r>
              <a:rPr baseline="-25000"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,...s</a:t>
            </a:r>
            <a:r>
              <a:rPr baseline="-25000"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= s</a:t>
            </a:r>
            <a:r>
              <a:rPr baseline="-25000"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s</a:t>
            </a:r>
            <a:r>
              <a:rPr baseline="-25000"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⋅X + s</a:t>
            </a:r>
            <a:r>
              <a:rPr baseline="-25000"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s</a:t>
            </a:r>
            <a:r>
              <a:rPr baseline="-25000"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… + s</a:t>
            </a:r>
            <a:r>
              <a:rPr baseline="-25000"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n-1</a:t>
            </a: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n-1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например при X = 5 и Z = 8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s=[3, 1, 2] H=3 + 5 + 2*25 = 58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s=[4, 1, 2] H=4 + 5 + 2*25 = 59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s=[4, 1, 3] H=4 + 5 + 3*25 = 84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s=[7, 1, 5] H=7 + 5 + 5*25 = 137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s=[2, 7, 4] H=2 + 7*5 + 4*25 = 137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Уже при вычислении данной функции получаем коллизии.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Хеширование</a:t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3010950" y="796100"/>
            <a:ext cx="31221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Полиномиальный хеш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3498300" y="1140300"/>
            <a:ext cx="214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Как выбрать X?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297975" y="1489375"/>
            <a:ext cx="86181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H(s</a:t>
            </a:r>
            <a:r>
              <a:rPr baseline="-25000"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,s</a:t>
            </a:r>
            <a:r>
              <a:rPr baseline="-25000"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,...s</a:t>
            </a:r>
            <a:r>
              <a:rPr baseline="-25000"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= s</a:t>
            </a:r>
            <a:r>
              <a:rPr baseline="-25000"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s</a:t>
            </a:r>
            <a:r>
              <a:rPr baseline="-25000"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⋅X + s</a:t>
            </a:r>
            <a:r>
              <a:rPr baseline="-25000"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s</a:t>
            </a:r>
            <a:r>
              <a:rPr baseline="-25000"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… + s</a:t>
            </a:r>
            <a:r>
              <a:rPr baseline="-25000"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n-1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n-1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Данная формула соответствует позиционной системе счисления и если ввести ограничение Z&lt;=X (s</a:t>
            </a:r>
            <a:r>
              <a:rPr baseline="-25000"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&lt; X), то при любых входных данных мы будем получать уникальные значения.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Представление символов в компьютере</a:t>
            </a:r>
            <a:endParaRPr sz="1800"/>
          </a:p>
        </p:txBody>
      </p:sp>
      <p:sp>
        <p:nvSpPr>
          <p:cNvPr id="119" name="Google Shape;119;p11"/>
          <p:cNvSpPr txBox="1"/>
          <p:nvPr/>
        </p:nvSpPr>
        <p:spPr>
          <a:xfrm>
            <a:off x="1156075" y="726875"/>
            <a:ext cx="77223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ASCII -American Standard Code for Information Interchange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0" name="Google Shape;120;p11"/>
          <p:cNvSpPr txBox="1"/>
          <p:nvPr/>
        </p:nvSpPr>
        <p:spPr>
          <a:xfrm>
            <a:off x="1702950" y="1495275"/>
            <a:ext cx="7047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символ - 7 бит, кодирует 127 символов: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знаки препинания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математические символы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десятичные цифры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латинский алфавит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управляющие символы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Хеширование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3010950" y="796100"/>
            <a:ext cx="31221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Полиномиальный хеш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3498300" y="1140300"/>
            <a:ext cx="214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Как выбрать P?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96850" y="1806750"/>
            <a:ext cx="8971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H(s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,...s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= (s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⋅X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…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n-1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n-1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mod P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249250" y="2644950"/>
            <a:ext cx="8971800" cy="20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Утверждается, что для уменьшения количества коллизий P и X должны быть взаимно простыми.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Хеширование</a:t>
            </a: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3010950" y="796100"/>
            <a:ext cx="31221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Полиномиальный хеш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86100" y="1978450"/>
            <a:ext cx="8971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вычисления хеша, переменные X и P объявлены глобально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2345975" y="2352600"/>
            <a:ext cx="55794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Hash(s)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h = 0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for i from 0 to length(s) - 1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h = (h * X + s[i]) mod P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return h </a:t>
            </a:r>
            <a:endParaRPr sz="2400"/>
          </a:p>
        </p:txBody>
      </p:sp>
      <p:cxnSp>
        <p:nvCxnSpPr>
          <p:cNvPr id="276" name="Google Shape;276;p30"/>
          <p:cNvCxnSpPr/>
          <p:nvPr/>
        </p:nvCxnSpPr>
        <p:spPr>
          <a:xfrm>
            <a:off x="2304000" y="2424375"/>
            <a:ext cx="0" cy="18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0"/>
          <p:cNvSpPr txBox="1"/>
          <p:nvPr/>
        </p:nvSpPr>
        <p:spPr>
          <a:xfrm>
            <a:off x="1614125" y="2352600"/>
            <a:ext cx="6480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86100" y="1294400"/>
            <a:ext cx="8971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H(s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,...s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= (s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⋅X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…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n-1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⋅X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n-1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mod P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Хеширование</a:t>
            </a:r>
            <a:endParaRPr/>
          </a:p>
        </p:txBody>
      </p:sp>
      <p:sp>
        <p:nvSpPr>
          <p:cNvPr id="284" name="Google Shape;284;p31"/>
          <p:cNvSpPr txBox="1"/>
          <p:nvPr/>
        </p:nvSpPr>
        <p:spPr>
          <a:xfrm>
            <a:off x="2477700" y="808625"/>
            <a:ext cx="4188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Поиск подстроки в строке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739600" y="1775850"/>
            <a:ext cx="79788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Дано: две строки s и t, длины которых Ls и Lt 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соответственно</a:t>
            </a: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Надо: найти все вхождения подстроки t в строке 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Например: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s = “abcdabczabf”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t = “abc”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Тогда ответом будет служить две подстроки, у которых индексы начал 0 и 4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Хеширование</a:t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2477700" y="808625"/>
            <a:ext cx="4188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Поиск подстроки в строке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1888775" y="1971600"/>
            <a:ext cx="64557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i from 0 to Ls - Lt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found = true          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if s[i,...,i+Lt-1] = t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print 'Found substring from index:', i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3" name="Google Shape;293;p32"/>
          <p:cNvCxnSpPr/>
          <p:nvPr/>
        </p:nvCxnSpPr>
        <p:spPr>
          <a:xfrm>
            <a:off x="1846800" y="2043375"/>
            <a:ext cx="0" cy="15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2"/>
          <p:cNvSpPr txBox="1"/>
          <p:nvPr/>
        </p:nvSpPr>
        <p:spPr>
          <a:xfrm>
            <a:off x="1156925" y="1971600"/>
            <a:ext cx="6480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1183100" y="1488900"/>
            <a:ext cx="4517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Самое простое решение: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1183100" y="3945600"/>
            <a:ext cx="4517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Время работы: O(Ls </a:t>
            </a: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 </a:t>
            </a: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Lt)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Хеширование</a:t>
            </a: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2477700" y="808625"/>
            <a:ext cx="4188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Рабина-Карпа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2245978" y="2200200"/>
            <a:ext cx="55737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SubHash(str, l, r)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h = 0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for i from l to r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h = (h * X + str[i]) mod P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return h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3"/>
          <p:cNvCxnSpPr/>
          <p:nvPr/>
        </p:nvCxnSpPr>
        <p:spPr>
          <a:xfrm>
            <a:off x="2209739" y="2254010"/>
            <a:ext cx="0" cy="18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3"/>
          <p:cNvSpPr txBox="1"/>
          <p:nvPr/>
        </p:nvSpPr>
        <p:spPr>
          <a:xfrm>
            <a:off x="1614125" y="2200200"/>
            <a:ext cx="559500" cy="1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1183100" y="1260300"/>
            <a:ext cx="76950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Для реализации данного алгоритма, нам потребуется вспомогательная функция, нахождения хеша подстроки: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Хеширование</a:t>
            </a:r>
            <a:endParaRPr/>
          </a:p>
        </p:txBody>
      </p:sp>
      <p:sp>
        <p:nvSpPr>
          <p:cNvPr id="312" name="Google Shape;312;p34"/>
          <p:cNvSpPr txBox="1"/>
          <p:nvPr/>
        </p:nvSpPr>
        <p:spPr>
          <a:xfrm>
            <a:off x="2477700" y="808625"/>
            <a:ext cx="4188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Рабина-Карпа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897875" y="1209600"/>
            <a:ext cx="81492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RabinKarpMatcher(s, Ls, t, Lt)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ht = SubHash(t, 0, Lt - 1)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for i from 0 to Ls - Lt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if ht = SubHash(s, i, i + Lt - 1)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if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s[i,...,i+Lt-1] = t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print 'Found substring from index:', i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4" name="Google Shape;314;p34"/>
          <p:cNvCxnSpPr/>
          <p:nvPr/>
        </p:nvCxnSpPr>
        <p:spPr>
          <a:xfrm>
            <a:off x="848457" y="1309476"/>
            <a:ext cx="0" cy="22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4"/>
          <p:cNvSpPr txBox="1"/>
          <p:nvPr/>
        </p:nvSpPr>
        <p:spPr>
          <a:xfrm>
            <a:off x="112575" y="1209600"/>
            <a:ext cx="762900" cy="23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1060800" y="4068350"/>
            <a:ext cx="4517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Время работы: O(Ls </a:t>
            </a: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 </a:t>
            </a: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Lt)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Хеширование</a:t>
            </a:r>
            <a:endParaRPr/>
          </a:p>
        </p:txBody>
      </p:sp>
      <p:sp>
        <p:nvSpPr>
          <p:cNvPr id="322" name="Google Shape;322;p35"/>
          <p:cNvSpPr txBox="1"/>
          <p:nvPr/>
        </p:nvSpPr>
        <p:spPr>
          <a:xfrm>
            <a:off x="0" y="1451750"/>
            <a:ext cx="94155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Рассмотрим, как выглядят хеши для двух соседних подстроки s[l,...,r] и s[l+1,...,r+1], для простоты введем k=r-l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SubHash(s, l, r) = (s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l+1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k-1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....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r-1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mod P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SubHash(s, l+1, r+1) = (s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l+1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l+2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k-1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 …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r+1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mod P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Из этого можно вывести: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SubHash(s, l+1, r+1) = ((SubHash(s, l, r) -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⋅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)X + s</a:t>
            </a:r>
            <a:r>
              <a:rPr baseline="-25000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r+1</a:t>
            </a: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 mod P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2477700" y="808625"/>
            <a:ext cx="4188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Рабина-Карпа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Хеширование</a:t>
            </a:r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2477700" y="808625"/>
            <a:ext cx="4188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Рабина-Карпа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547300" y="1197325"/>
            <a:ext cx="7095600" cy="3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RabinKarpMatcher(s, Ls, t, Lt)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ht = SubHash(t, 0, Lt - 1)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h = SubHash(s, 0, Lt - 1)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Xk = (X</a:t>
            </a:r>
            <a:r>
              <a:rPr baseline="30000"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r-l</a:t>
            </a: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mod P               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for i from 0 to Ls - Lt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if i != 0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h = ((h - s</a:t>
            </a:r>
            <a:r>
              <a:rPr baseline="-25000"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i-1</a:t>
            </a: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*Xk) * X + s</a:t>
            </a:r>
            <a:r>
              <a:rPr baseline="-25000"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+ Lt - 1</a:t>
            </a: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) mod P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if ht = h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if s[i,...,i+Lt-1] = t: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print 'Found substring from index:', i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1" name="Google Shape;331;p36"/>
          <p:cNvCxnSpPr/>
          <p:nvPr/>
        </p:nvCxnSpPr>
        <p:spPr>
          <a:xfrm>
            <a:off x="1574082" y="1297201"/>
            <a:ext cx="0" cy="28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6"/>
          <p:cNvSpPr txBox="1"/>
          <p:nvPr/>
        </p:nvSpPr>
        <p:spPr>
          <a:xfrm>
            <a:off x="990600" y="1197325"/>
            <a:ext cx="762900" cy="29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953450" y="4476750"/>
            <a:ext cx="4517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Время работы: O(Ls </a:t>
            </a:r>
            <a:r>
              <a:rPr lang="ru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ru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Lt)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ctrTitle"/>
          </p:nvPr>
        </p:nvSpPr>
        <p:spPr>
          <a:xfrm>
            <a:off x="3537150" y="657200"/>
            <a:ext cx="50175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"/>
              <a:t>Спасибо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"/>
              <a:t>за внимание</a:t>
            </a:r>
            <a:endParaRPr b="1"/>
          </a:p>
        </p:txBody>
      </p:sp>
      <p:grpSp>
        <p:nvGrpSpPr>
          <p:cNvPr id="339" name="Google Shape;339;p37"/>
          <p:cNvGrpSpPr/>
          <p:nvPr/>
        </p:nvGrpSpPr>
        <p:grpSpPr>
          <a:xfrm>
            <a:off x="328367" y="4147643"/>
            <a:ext cx="507600" cy="493200"/>
            <a:chOff x="458584" y="3967090"/>
            <a:chExt cx="507600" cy="493200"/>
          </a:xfrm>
        </p:grpSpPr>
        <p:sp>
          <p:nvSpPr>
            <p:cNvPr id="340" name="Google Shape;340;p37"/>
            <p:cNvSpPr/>
            <p:nvPr/>
          </p:nvSpPr>
          <p:spPr>
            <a:xfrm>
              <a:off x="460350" y="3970690"/>
              <a:ext cx="486000" cy="48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1" name="Google Shape;341;p37"/>
            <p:cNvPicPr preferRelativeResize="0"/>
            <p:nvPr/>
          </p:nvPicPr>
          <p:blipFill rotWithShape="1">
            <a:blip r:embed="rId3">
              <a:alphaModFix/>
            </a:blip>
            <a:srcRect b="0" l="0" r="83857" t="0"/>
            <a:stretch/>
          </p:blipFill>
          <p:spPr>
            <a:xfrm>
              <a:off x="458584" y="3967090"/>
              <a:ext cx="507600" cy="49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2" name="Google Shape;342;p37"/>
          <p:cNvSpPr txBox="1"/>
          <p:nvPr/>
        </p:nvSpPr>
        <p:spPr>
          <a:xfrm>
            <a:off x="828250" y="4074660"/>
            <a:ext cx="2094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Национальный исследовательский университет “МИЭТ”</a:t>
            </a:r>
            <a:endParaRPr b="0" i="0" sz="1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4">
            <a:alphaModFix/>
          </a:blip>
          <a:srcRect b="12209" l="12728" r="12475" t="12690"/>
          <a:stretch/>
        </p:blipFill>
        <p:spPr>
          <a:xfrm>
            <a:off x="3554567" y="4075558"/>
            <a:ext cx="270000" cy="27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4" name="Google Shape;344;p37"/>
          <p:cNvSpPr txBox="1"/>
          <p:nvPr/>
        </p:nvSpPr>
        <p:spPr>
          <a:xfrm>
            <a:off x="3832243" y="4027526"/>
            <a:ext cx="1707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vk.com/miet_acm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54567" y="4461398"/>
            <a:ext cx="270000" cy="27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6" name="Google Shape;346;p37"/>
          <p:cNvSpPr txBox="1"/>
          <p:nvPr/>
        </p:nvSpPr>
        <p:spPr>
          <a:xfrm>
            <a:off x="3832243" y="4409132"/>
            <a:ext cx="1707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t.me/acm_miet_ch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8">
            <a:alphaModFix/>
          </a:blip>
          <a:srcRect b="0" l="16657" r="16657" t="0"/>
          <a:stretch/>
        </p:blipFill>
        <p:spPr>
          <a:xfrm>
            <a:off x="7583652" y="3388013"/>
            <a:ext cx="904800" cy="9042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48" name="Google Shape;348;p37"/>
          <p:cNvSpPr txBox="1"/>
          <p:nvPr>
            <p:ph idx="1" type="subTitle"/>
          </p:nvPr>
        </p:nvSpPr>
        <p:spPr>
          <a:xfrm>
            <a:off x="6825800" y="4292225"/>
            <a:ext cx="24705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Алексей Боголюбский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u="sng">
                <a:solidFill>
                  <a:schemeClr val="hlink"/>
                </a:solidFill>
                <a:hlinkClick r:id="rId9"/>
              </a:rPr>
              <a:t>i@bogolyubskiyalexey.ru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chemeClr val="lt2"/>
                </a:solidFill>
              </a:rPr>
              <a:t>vk.com/bogolyubskiy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Представление символов в компьютере</a:t>
            </a:r>
            <a:endParaRPr sz="1800"/>
          </a:p>
        </p:txBody>
      </p:sp>
      <p:pic>
        <p:nvPicPr>
          <p:cNvPr id="126" name="Google Shape;126;p12"/>
          <p:cNvPicPr preferRelativeResize="0"/>
          <p:nvPr/>
        </p:nvPicPr>
        <p:blipFill rotWithShape="1">
          <a:blip r:embed="rId3">
            <a:alphaModFix/>
          </a:blip>
          <a:srcRect b="0" l="0" r="0" t="9412"/>
          <a:stretch/>
        </p:blipFill>
        <p:spPr>
          <a:xfrm>
            <a:off x="187025" y="1696051"/>
            <a:ext cx="8839198" cy="28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2"/>
          <p:cNvSpPr txBox="1"/>
          <p:nvPr/>
        </p:nvSpPr>
        <p:spPr>
          <a:xfrm>
            <a:off x="1156075" y="726875"/>
            <a:ext cx="77223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ASCII -American Standard Code for Information Interchange</a:t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Представление символов в компьютере</a:t>
            </a:r>
            <a:endParaRPr/>
          </a:p>
        </p:txBody>
      </p:sp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576" y="1536975"/>
            <a:ext cx="6248549" cy="33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/>
        </p:nvSpPr>
        <p:spPr>
          <a:xfrm>
            <a:off x="1759100" y="726875"/>
            <a:ext cx="63135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КОИ-8 (KOI8) - код обмена информацией, 8 бит</a:t>
            </a:r>
            <a:endParaRPr sz="1900"/>
          </a:p>
        </p:txBody>
      </p:sp>
      <p:sp>
        <p:nvSpPr>
          <p:cNvPr id="135" name="Google Shape;135;p13"/>
          <p:cNvSpPr txBox="1"/>
          <p:nvPr/>
        </p:nvSpPr>
        <p:spPr>
          <a:xfrm>
            <a:off x="2332650" y="1093875"/>
            <a:ext cx="44787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KOI8-R (буквы русского алфавита)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Представление символов в компьютере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400" y="3504675"/>
            <a:ext cx="64389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1625" y="1598850"/>
            <a:ext cx="64484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2351312" y="2978575"/>
            <a:ext cx="512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KOI8-U (буквы украинского алфавита)</a:t>
            </a:r>
            <a:endParaRPr sz="1900"/>
          </a:p>
        </p:txBody>
      </p:sp>
      <p:sp>
        <p:nvSpPr>
          <p:cNvPr id="144" name="Google Shape;144;p14"/>
          <p:cNvSpPr txBox="1"/>
          <p:nvPr/>
        </p:nvSpPr>
        <p:spPr>
          <a:xfrm>
            <a:off x="1759100" y="726875"/>
            <a:ext cx="63135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КОИ-8 (KOI8) - код обмена информацией, 8 бит</a:t>
            </a:r>
            <a:endParaRPr sz="1900"/>
          </a:p>
        </p:txBody>
      </p:sp>
      <p:sp>
        <p:nvSpPr>
          <p:cNvPr id="145" name="Google Shape;145;p14"/>
          <p:cNvSpPr txBox="1"/>
          <p:nvPr/>
        </p:nvSpPr>
        <p:spPr>
          <a:xfrm>
            <a:off x="2332650" y="1093875"/>
            <a:ext cx="44787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KOI8-R (буквы русского алфавита)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Представление символов в компьютере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3139350" y="761475"/>
            <a:ext cx="28653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Windows-1251 (cp1251)</a:t>
            </a:r>
            <a:endParaRPr sz="190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50" y="1751500"/>
            <a:ext cx="8839201" cy="259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Представление символов в компьютере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3229050" y="1342850"/>
            <a:ext cx="26859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основной вариант</a:t>
            </a:r>
            <a:endParaRPr sz="1900"/>
          </a:p>
        </p:txBody>
      </p:sp>
      <p:sp>
        <p:nvSpPr>
          <p:cNvPr id="159" name="Google Shape;159;p16"/>
          <p:cNvSpPr txBox="1"/>
          <p:nvPr/>
        </p:nvSpPr>
        <p:spPr>
          <a:xfrm>
            <a:off x="3139350" y="761475"/>
            <a:ext cx="28653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Windows-1251 (cp1251)</a:t>
            </a:r>
            <a:endParaRPr sz="1900"/>
          </a:p>
        </p:txBody>
      </p:sp>
      <p:sp>
        <p:nvSpPr>
          <p:cNvPr id="160" name="Google Shape;160;p16"/>
          <p:cNvSpPr txBox="1"/>
          <p:nvPr/>
        </p:nvSpPr>
        <p:spPr>
          <a:xfrm>
            <a:off x="3139350" y="3207175"/>
            <a:ext cx="28653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чувашский вариант</a:t>
            </a:r>
            <a:endParaRPr sz="1900"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84775"/>
            <a:ext cx="8839201" cy="868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20450"/>
            <a:ext cx="8839201" cy="868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Представление символов в компьютере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1674900" y="768400"/>
            <a:ext cx="579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Unicode - стандарт </a:t>
            </a: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кодирования</a:t>
            </a: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символов</a:t>
            </a:r>
            <a:endParaRPr sz="1900"/>
          </a:p>
        </p:txBody>
      </p:sp>
      <p:sp>
        <p:nvSpPr>
          <p:cNvPr id="169" name="Google Shape;169;p17"/>
          <p:cNvSpPr txBox="1"/>
          <p:nvPr/>
        </p:nvSpPr>
        <p:spPr>
          <a:xfrm>
            <a:off x="1962150" y="1276925"/>
            <a:ext cx="52197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Стандарт состоит из двух частей: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UCS - Universal character set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UTF - Unicode transformation format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700" y="2495325"/>
            <a:ext cx="2412600" cy="24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953450" y="270200"/>
            <a:ext cx="792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Представление символов в компьютере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1674900" y="768400"/>
            <a:ext cx="5794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Unicode - стандарт кодирования символов</a:t>
            </a:r>
            <a:endParaRPr sz="1900"/>
          </a:p>
        </p:txBody>
      </p:sp>
      <p:sp>
        <p:nvSpPr>
          <p:cNvPr id="177" name="Google Shape;177;p18"/>
          <p:cNvSpPr txBox="1"/>
          <p:nvPr/>
        </p:nvSpPr>
        <p:spPr>
          <a:xfrm>
            <a:off x="339200" y="1426800"/>
            <a:ext cx="8639400" cy="28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UCS - универсальный набор символов, задает однозначное соответствие между символами и кодами.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 версии стандарта 11.0 (июнь 2018) - 137 439 символов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Символы из UCS 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записывают обычно в шестнадцатеричной форме с префиксом U+.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Например: 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U+1F608 соответствует</a:t>
            </a:r>
            <a:r>
              <a:rPr lang="ru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символу с номером 128520 “улыбающееся лицо с рогами”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3969750" y="3931950"/>
            <a:ext cx="12045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rgbClr val="FFFFFF"/>
                </a:solidFill>
              </a:rPr>
              <a:t>😈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