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FFD700"/>
    <a:srgbClr val="B49600"/>
    <a:srgbClr val="D3D3D3"/>
    <a:srgbClr val="FFFFFF"/>
    <a:srgbClr val="FFEE9B"/>
    <a:srgbClr val="FFE561"/>
    <a:srgbClr val="FFE3E3"/>
    <a:srgbClr val="C9E8FF"/>
    <a:srgbClr val="E7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6A8E-9251-E634-26D0-62E6BF59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80EE7-AB23-B9EF-3C35-014AF66E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743E-7701-838D-3C54-33D5118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EF48C-65E2-C41D-883F-B833A262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03DA-4007-068B-6973-A024EBE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F364-7C95-3812-99A2-A429A38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ED182-5CF5-888E-2522-114B530A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CCA33-A669-CFE7-7CD1-8706B77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FA67C-0191-E076-3095-8A7D3AA9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45ED-A736-2800-309E-88B1B9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E5F5D-F105-DAE4-470D-5983A9AC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E14C3-B793-DB76-E35C-E46B4E6C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FFBB9-FE19-2F91-B1C1-546187ED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E12E2-5762-FCA0-1EB0-B4C661B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7BD9-7039-748E-CE99-1AC30388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FA09-8B91-C73E-633A-8A4C717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B1C2-1C7F-4121-C2EB-5434EE3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30AC4-85EF-7B8A-726F-AFDC3B1F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162EA-D140-921C-676B-E4FEC4A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87F9-123A-932D-A8A3-EC0397F2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7BB4-8BCD-F34F-F28E-9A6A89CF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E8F10-5FCD-5DFD-3189-957EE70A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16AA8-35D5-2E7C-9849-93F4E9F2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1565E-20F2-428F-ECE0-7B0ACD80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47A9-F0E1-8FBF-562C-763281BE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A631-A3AF-DB89-39A2-C8FC17E7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86398-B4C0-6141-942F-2F7D7A5C3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E68CB-E8F3-0B73-AD46-5C0DF558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93535-A13D-00FA-D4CA-5A2CE0B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8C3C1-A600-6C56-2C7F-0459D5A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7EF65-97AF-36FF-15FF-B344700E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6E78-C725-B6B4-DEAF-A2F04B6A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868B1-FB65-93B1-EC8E-A675945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67FB-E476-AD2E-99DA-7CE1D14C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AE69E-F87C-C326-99D6-0D1EA627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D566-BDA9-09F3-D207-AC4E5926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5FAE3-4CD5-D368-058F-DC3BD66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2458BC-9EBC-555F-3A4E-9D4508A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30434-5D05-5635-8128-FB12F181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DA91-2C34-021A-5F1F-BD6DAB8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EEDBE-CBA9-0B72-FDA8-CA8AA7F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E9D08-43C7-DEF6-53EE-CECF7545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C71FD-87E0-92E0-D5C4-524761C0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10208-D0BB-EFE3-71D4-27D620E8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6925-AE51-066A-4686-ACA2AE78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D433B-2977-ECC5-9FE4-A0A101A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18BE-5B17-0C20-B4FA-28A3CEE9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14E96-EAA8-5666-C9CE-4C36E1C2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B7C3B-F0E1-0921-16D6-E7B403A2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990D-F5F0-2263-3B86-DBD6613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F817B-D80F-CAED-1B5F-D09BC0A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4454A-E4EB-3E70-353E-C9FB30CE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43B1-58B2-F92F-0ADD-2E3E0D45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61AA2-D18B-45B3-07B4-CC84B781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FED70-4903-4B8F-A224-18E33229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0222A-9BEA-F177-FB81-8166EA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D08A8-F8CA-FDDD-F920-0402437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EB86-73BD-DF41-BB89-BB17BB5D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38203-A3CE-2CD0-AE82-F6C85667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B0ED2-FFDE-8019-5965-5A93782B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FA8E-A559-EAEF-8710-1BFF2625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36E3-4E16-4D7B-AC6B-947826917CC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AE645-6709-7FA9-787D-AE701D75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32DC-52A8-B403-8656-FE7154128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12C06C-ED85-EC7C-A945-22E189889A3F}"/>
              </a:ext>
            </a:extLst>
          </p:cNvPr>
          <p:cNvSpPr txBox="1"/>
          <p:nvPr/>
        </p:nvSpPr>
        <p:spPr>
          <a:xfrm>
            <a:off x="683925" y="2063054"/>
            <a:ext cx="556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위급탈출 넘버 </a:t>
            </a:r>
            <a:r>
              <a:rPr lang="en-US" altLang="ko-KR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54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8507-3402-7F3B-A242-40F7B5D57A88}"/>
              </a:ext>
            </a:extLst>
          </p:cNvPr>
          <p:cNvSpPr txBox="1"/>
          <p:nvPr/>
        </p:nvSpPr>
        <p:spPr>
          <a:xfrm>
            <a:off x="757866" y="1554589"/>
            <a:ext cx="53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상황 교육 </a:t>
            </a:r>
            <a:r>
              <a:rPr lang="en-US" altLang="ko-KR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350D4-8452-3466-7F3A-5E524357C1AA}"/>
              </a:ext>
            </a:extLst>
          </p:cNvPr>
          <p:cNvSpPr txBox="1"/>
          <p:nvPr/>
        </p:nvSpPr>
        <p:spPr>
          <a:xfrm>
            <a:off x="757866" y="1054946"/>
            <a:ext cx="49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실제 같은 상황 속에서 습득하는 행동요령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D05F4-0421-32C8-891C-FA3B8BC616AD}"/>
              </a:ext>
            </a:extLst>
          </p:cNvPr>
          <p:cNvSpPr txBox="1"/>
          <p:nvPr/>
        </p:nvSpPr>
        <p:spPr>
          <a:xfrm>
            <a:off x="757865" y="5915208"/>
            <a:ext cx="476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노주희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팀원     김주미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노은아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신민서</a:t>
            </a:r>
          </a:p>
        </p:txBody>
      </p: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B27795ED-389F-7986-1E12-EE36987DA405}"/>
              </a:ext>
            </a:extLst>
          </p:cNvPr>
          <p:cNvGrpSpPr/>
          <p:nvPr/>
        </p:nvGrpSpPr>
        <p:grpSpPr>
          <a:xfrm>
            <a:off x="7352523" y="1847460"/>
            <a:ext cx="5182835" cy="5347987"/>
            <a:chOff x="10642280" y="592280"/>
            <a:chExt cx="6287214" cy="631703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7A17F28B-E42F-39CF-3D4C-DB855756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2280" y="592280"/>
              <a:ext cx="6287214" cy="6317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F396A6-E32D-FC62-4388-32CCBFF4F319}"/>
              </a:ext>
            </a:extLst>
          </p:cNvPr>
          <p:cNvSpPr/>
          <p:nvPr/>
        </p:nvSpPr>
        <p:spPr>
          <a:xfrm>
            <a:off x="503853" y="1204055"/>
            <a:ext cx="11150082" cy="95172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EA4D1-DCFA-A54F-A876-5EA39B43AB05}"/>
              </a:ext>
            </a:extLst>
          </p:cNvPr>
          <p:cNvSpPr txBox="1"/>
          <p:nvPr/>
        </p:nvSpPr>
        <p:spPr>
          <a:xfrm>
            <a:off x="7921690" y="703165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 플랫폼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796A-4DA3-B7FD-0D76-DBBB4E84CFA8}"/>
              </a:ext>
            </a:extLst>
          </p:cNvPr>
          <p:cNvSpPr txBox="1"/>
          <p:nvPr/>
        </p:nvSpPr>
        <p:spPr>
          <a:xfrm>
            <a:off x="615821" y="1303405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아이디어 이름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5BE3FB-BABA-DDD5-D978-1C362145D4F1}"/>
              </a:ext>
            </a:extLst>
          </p:cNvPr>
          <p:cNvCxnSpPr>
            <a:cxnSpLocks/>
          </p:cNvCxnSpPr>
          <p:nvPr/>
        </p:nvCxnSpPr>
        <p:spPr>
          <a:xfrm flipV="1">
            <a:off x="9204650" y="1062585"/>
            <a:ext cx="2449285" cy="6608"/>
          </a:xfrm>
          <a:prstGeom prst="line">
            <a:avLst/>
          </a:prstGeom>
          <a:ln w="3810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531E82-27D7-19F4-00CF-F2935F01037E}"/>
              </a:ext>
            </a:extLst>
          </p:cNvPr>
          <p:cNvSpPr txBox="1"/>
          <p:nvPr/>
        </p:nvSpPr>
        <p:spPr>
          <a:xfrm>
            <a:off x="615820" y="1694969"/>
            <a:ext cx="7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메타버스와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통해 배우는 재난 대피 요령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44EA4-B346-6804-350C-33207619EA44}"/>
              </a:ext>
            </a:extLst>
          </p:cNvPr>
          <p:cNvSpPr txBox="1"/>
          <p:nvPr/>
        </p:nvSpPr>
        <p:spPr>
          <a:xfrm>
            <a:off x="615820" y="2341007"/>
            <a:ext cx="56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 플랫폼 활용 </a:t>
            </a:r>
            <a:r>
              <a:rPr lang="ko-KR" altLang="en-US" sz="2400" dirty="0" err="1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필용성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기대가치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03853" y="2831255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7B0D9-9C9A-0B6C-BB9C-FFF3F4923E51}"/>
              </a:ext>
            </a:extLst>
          </p:cNvPr>
          <p:cNvSpPr/>
          <p:nvPr/>
        </p:nvSpPr>
        <p:spPr>
          <a:xfrm>
            <a:off x="6358639" y="2841374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49C50-8185-6893-A1EE-5BB66975F063}"/>
              </a:ext>
            </a:extLst>
          </p:cNvPr>
          <p:cNvSpPr txBox="1"/>
          <p:nvPr/>
        </p:nvSpPr>
        <p:spPr>
          <a:xfrm>
            <a:off x="2265985" y="623982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Before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70A8E-7C86-2482-1478-F53E108B4FC0}"/>
              </a:ext>
            </a:extLst>
          </p:cNvPr>
          <p:cNvSpPr txBox="1"/>
          <p:nvPr/>
        </p:nvSpPr>
        <p:spPr>
          <a:xfrm>
            <a:off x="8228248" y="622194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After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2C12B-FFF2-CB40-C98B-11787E9065F7}"/>
              </a:ext>
            </a:extLst>
          </p:cNvPr>
          <p:cNvGrpSpPr/>
          <p:nvPr/>
        </p:nvGrpSpPr>
        <p:grpSpPr>
          <a:xfrm>
            <a:off x="795434" y="3301916"/>
            <a:ext cx="5276462" cy="2501411"/>
            <a:chOff x="755779" y="3016310"/>
            <a:chExt cx="5276462" cy="250141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90D692-B22B-D29B-B633-E5059874E3A1}"/>
                </a:ext>
              </a:extLst>
            </p:cNvPr>
            <p:cNvSpPr/>
            <p:nvPr/>
          </p:nvSpPr>
          <p:spPr>
            <a:xfrm>
              <a:off x="760448" y="301631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BF14D-AAB1-6B26-E403-DC95B59A262F}"/>
                </a:ext>
              </a:extLst>
            </p:cNvPr>
            <p:cNvSpPr txBox="1"/>
            <p:nvPr/>
          </p:nvSpPr>
          <p:spPr>
            <a:xfrm>
              <a:off x="1304932" y="3096597"/>
              <a:ext cx="2884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보드판으로 정보 전달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928C93A-4E4F-B383-F82A-86C788964E93}"/>
                </a:ext>
              </a:extLst>
            </p:cNvPr>
            <p:cNvSpPr/>
            <p:nvPr/>
          </p:nvSpPr>
          <p:spPr>
            <a:xfrm>
              <a:off x="755780" y="391553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F84251-DEDA-8739-4A27-25D98058B3A2}"/>
                </a:ext>
              </a:extLst>
            </p:cNvPr>
            <p:cNvSpPr txBox="1"/>
            <p:nvPr/>
          </p:nvSpPr>
          <p:spPr>
            <a:xfrm>
              <a:off x="1304932" y="3860883"/>
              <a:ext cx="453603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국민재난안전포탈과</a:t>
              </a: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같은 공식 사이트에서 행동 요령 확인 가능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05B99AE-6CC1-34DD-0416-8914A6970D94}"/>
                </a:ext>
              </a:extLst>
            </p:cNvPr>
            <p:cNvSpPr/>
            <p:nvPr/>
          </p:nvSpPr>
          <p:spPr>
            <a:xfrm>
              <a:off x="755779" y="509234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D0D161-F907-182E-09D9-DAF2611D59E7}"/>
                </a:ext>
              </a:extLst>
            </p:cNvPr>
            <p:cNvSpPr txBox="1"/>
            <p:nvPr/>
          </p:nvSpPr>
          <p:spPr>
            <a:xfrm>
              <a:off x="1287825" y="5086834"/>
              <a:ext cx="47444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안전체험관에서 재난 상황 관련 교육 및 체험 가능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AF07E1C-6BEE-2CE2-A8FA-645E528789B6}"/>
              </a:ext>
            </a:extLst>
          </p:cNvPr>
          <p:cNvSpPr txBox="1"/>
          <p:nvPr/>
        </p:nvSpPr>
        <p:spPr>
          <a:xfrm>
            <a:off x="6375948" y="3065677"/>
            <a:ext cx="5477069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착용하여 메타버스에서 실제 재난상황을 현실적으로 경험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하면서 대표요령을 파악하고 체계적인 훈련을 제공하여 보다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효과적으로 유저들의 대응 능력을 향상시키는 데에 도움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줄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유저들과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상호작용하고 협력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하여 재난 상황에 대응할 수 있고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정보를 공유하며 문제를 해결할 수 있음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이로써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팀워크나 협업 능력을 향상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시킬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환경에서 여러 선택을 통해 실패와 실수를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실감나게 학습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 통해 실제 재난 상황에서 이렇게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숙지한 내용을 활용해 올바른 대처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7185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80460" y="796234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E830-42DC-4E03-3B85-32DDFA5A40D1}"/>
              </a:ext>
            </a:extLst>
          </p:cNvPr>
          <p:cNvSpPr/>
          <p:nvPr/>
        </p:nvSpPr>
        <p:spPr>
          <a:xfrm>
            <a:off x="580460" y="3830991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C1220-C5D6-0643-88F6-BDB95BE534FF}"/>
              </a:ext>
            </a:extLst>
          </p:cNvPr>
          <p:cNvSpPr txBox="1"/>
          <p:nvPr/>
        </p:nvSpPr>
        <p:spPr>
          <a:xfrm>
            <a:off x="665583" y="870874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Segmentation(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세분화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7EED2EC-8EAB-6A4B-EC28-0D39702F30FB}"/>
              </a:ext>
            </a:extLst>
          </p:cNvPr>
          <p:cNvGrpSpPr/>
          <p:nvPr/>
        </p:nvGrpSpPr>
        <p:grpSpPr>
          <a:xfrm>
            <a:off x="6473088" y="1239070"/>
            <a:ext cx="5400000" cy="5400000"/>
            <a:chOff x="6491750" y="978953"/>
            <a:chExt cx="5400000" cy="5400000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7FBCC27-5B5E-942F-3300-10683D8D3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1750" y="978953"/>
              <a:ext cx="0" cy="540000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50C2D5C-C870-ECB8-9642-0B16F942BD43}"/>
                </a:ext>
              </a:extLst>
            </p:cNvPr>
            <p:cNvCxnSpPr>
              <a:cxnSpLocks/>
            </p:cNvCxnSpPr>
            <p:nvPr/>
          </p:nvCxnSpPr>
          <p:spPr>
            <a:xfrm>
              <a:off x="6491750" y="3674288"/>
              <a:ext cx="5400000" cy="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600930E-EB96-B667-3046-D8C172CCF5E7}"/>
              </a:ext>
            </a:extLst>
          </p:cNvPr>
          <p:cNvSpPr txBox="1"/>
          <p:nvPr/>
        </p:nvSpPr>
        <p:spPr>
          <a:xfrm>
            <a:off x="665583" y="3939070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Targeting(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표적 고객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ECDFCD-F078-9409-985F-8282E2292752}"/>
              </a:ext>
            </a:extLst>
          </p:cNvPr>
          <p:cNvSpPr txBox="1"/>
          <p:nvPr/>
        </p:nvSpPr>
        <p:spPr>
          <a:xfrm>
            <a:off x="6254620" y="870874"/>
            <a:ext cx="277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Positioning(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포지셔닝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06E1F4-6D52-44EF-31B2-AC03A2B6221A}"/>
              </a:ext>
            </a:extLst>
          </p:cNvPr>
          <p:cNvSpPr txBox="1"/>
          <p:nvPr/>
        </p:nvSpPr>
        <p:spPr>
          <a:xfrm>
            <a:off x="783050" y="1240206"/>
            <a:ext cx="465833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연령대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(8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~ 19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성인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(20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 40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(50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이상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여성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남성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대한민국에 거주하고 있는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F8C379-A475-57A3-1A81-58BE317AF7C1}"/>
              </a:ext>
            </a:extLst>
          </p:cNvPr>
          <p:cNvSpPr txBox="1"/>
          <p:nvPr/>
        </p:nvSpPr>
        <p:spPr>
          <a:xfrm>
            <a:off x="783050" y="4326907"/>
            <a:ext cx="4658331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타겟 대상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(10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새로운 기술과 트렌드에 관심이 민감하고 메타버스에 흥미가 높아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수요가 있을 것으로 예상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대피에 대한 교육과 경험에 대한 관심이 높음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및 교육 기관과 협력하여 타겟팅 대상들이 참여할 수 있도록 유도할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SNS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활발히 사용하므로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유튜브나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인스타그램을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통해 적극적으로 홍보할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888351-2349-6B29-5FE3-40C57D0DA2F5}"/>
              </a:ext>
            </a:extLst>
          </p:cNvPr>
          <p:cNvSpPr txBox="1"/>
          <p:nvPr/>
        </p:nvSpPr>
        <p:spPr>
          <a:xfrm>
            <a:off x="9173088" y="1239070"/>
            <a:ext cx="100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정보전달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C1F2E8-18E6-C907-2D7F-7E11B9701CA3}"/>
              </a:ext>
            </a:extLst>
          </p:cNvPr>
          <p:cNvSpPr txBox="1"/>
          <p:nvPr/>
        </p:nvSpPr>
        <p:spPr>
          <a:xfrm>
            <a:off x="11284968" y="4057210"/>
            <a:ext cx="65314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재미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B9DDC2-D37A-F723-A9DD-33099F1F5950}"/>
              </a:ext>
            </a:extLst>
          </p:cNvPr>
          <p:cNvSpPr/>
          <p:nvPr/>
        </p:nvSpPr>
        <p:spPr>
          <a:xfrm>
            <a:off x="10289392" y="1565804"/>
            <a:ext cx="1240971" cy="1240971"/>
          </a:xfrm>
          <a:prstGeom prst="ellipse">
            <a:avLst/>
          </a:prstGeom>
          <a:solidFill>
            <a:srgbClr val="FFD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위기탈출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넘버</a:t>
            </a:r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48869D-3BFA-9ED2-414C-72E0E453074D}"/>
              </a:ext>
            </a:extLst>
          </p:cNvPr>
          <p:cNvSpPr/>
          <p:nvPr/>
        </p:nvSpPr>
        <p:spPr>
          <a:xfrm>
            <a:off x="7511143" y="2957804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대응랜드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F1CAE7-1223-E796-450E-D7E44DA8A078}"/>
              </a:ext>
            </a:extLst>
          </p:cNvPr>
          <p:cNvSpPr/>
          <p:nvPr/>
        </p:nvSpPr>
        <p:spPr>
          <a:xfrm>
            <a:off x="8592892" y="4241046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119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안전교육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</a:t>
            </a:r>
          </a:p>
        </p:txBody>
      </p:sp>
    </p:spTree>
    <p:extLst>
      <p:ext uri="{BB962C8B-B14F-4D97-AF65-F5344CB8AC3E}">
        <p14:creationId xmlns:p14="http://schemas.microsoft.com/office/powerpoint/2010/main" val="35917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6DBFF-F1E1-7143-5DCD-6067958391D9}"/>
              </a:ext>
            </a:extLst>
          </p:cNvPr>
          <p:cNvSpPr txBox="1"/>
          <p:nvPr/>
        </p:nvSpPr>
        <p:spPr>
          <a:xfrm>
            <a:off x="2705100" y="3225226"/>
            <a:ext cx="702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90741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41B6AF02-9EE6-B494-5B42-82DAD59FD239}"/>
              </a:ext>
            </a:extLst>
          </p:cNvPr>
          <p:cNvSpPr/>
          <p:nvPr/>
        </p:nvSpPr>
        <p:spPr>
          <a:xfrm rot="10800000">
            <a:off x="253995" y="-466620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4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44608-D37B-3305-4465-0F5F23CF5B96}"/>
              </a:ext>
            </a:extLst>
          </p:cNvPr>
          <p:cNvSpPr/>
          <p:nvPr/>
        </p:nvSpPr>
        <p:spPr>
          <a:xfrm>
            <a:off x="0" y="2407298"/>
            <a:ext cx="12192000" cy="4450702"/>
          </a:xfrm>
          <a:prstGeom prst="rect">
            <a:avLst/>
          </a:prstGeom>
          <a:solidFill>
            <a:srgbClr val="F4F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63E2009-3555-ABAA-9254-7424E9D339AC}"/>
              </a:ext>
            </a:extLst>
          </p:cNvPr>
          <p:cNvSpPr/>
          <p:nvPr/>
        </p:nvSpPr>
        <p:spPr>
          <a:xfrm rot="10800000">
            <a:off x="-438543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E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DA69C-5BBC-0ED9-E0E9-D5C737870625}"/>
              </a:ext>
            </a:extLst>
          </p:cNvPr>
          <p:cNvSpPr txBox="1"/>
          <p:nvPr/>
        </p:nvSpPr>
        <p:spPr>
          <a:xfrm>
            <a:off x="531724" y="1223299"/>
            <a:ext cx="280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 sz="28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92FF2149-2765-4EF7-8E1E-782954B87E91}"/>
              </a:ext>
            </a:extLst>
          </p:cNvPr>
          <p:cNvSpPr/>
          <p:nvPr/>
        </p:nvSpPr>
        <p:spPr>
          <a:xfrm rot="10800000">
            <a:off x="-1206764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F2B229-FE7E-F2F7-5DF3-6E38A3F63172}"/>
              </a:ext>
            </a:extLst>
          </p:cNvPr>
          <p:cNvGrpSpPr/>
          <p:nvPr/>
        </p:nvGrpSpPr>
        <p:grpSpPr>
          <a:xfrm>
            <a:off x="2529579" y="2976230"/>
            <a:ext cx="2351435" cy="3089854"/>
            <a:chOff x="466409" y="2913217"/>
            <a:chExt cx="2351435" cy="30898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9446D-056C-E927-AF7E-27962FD46DD5}"/>
                </a:ext>
              </a:extLst>
            </p:cNvPr>
            <p:cNvSpPr txBox="1"/>
            <p:nvPr/>
          </p:nvSpPr>
          <p:spPr>
            <a:xfrm>
              <a:off x="466410" y="2913217"/>
              <a:ext cx="8958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01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C04A7-389B-E19E-1D8B-95848FC99BB6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기획안 개요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2E684-8AAE-03CF-8BF5-B123C46965BF}"/>
                </a:ext>
              </a:extLst>
            </p:cNvPr>
            <p:cNvSpPr txBox="1"/>
            <p:nvPr/>
          </p:nvSpPr>
          <p:spPr>
            <a:xfrm>
              <a:off x="466409" y="4321842"/>
              <a:ext cx="2351435" cy="1681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배경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목적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기능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장점 및 영향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예시 이미지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7CA6F5-AAD7-D751-2B90-8756CA3537F9}"/>
              </a:ext>
            </a:extLst>
          </p:cNvPr>
          <p:cNvGrpSpPr/>
          <p:nvPr/>
        </p:nvGrpSpPr>
        <p:grpSpPr>
          <a:xfrm>
            <a:off x="7310988" y="2976230"/>
            <a:ext cx="3177441" cy="2766689"/>
            <a:chOff x="3046895" y="2913217"/>
            <a:chExt cx="3177441" cy="27666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57212F-CF23-A095-1A46-19BE86E71F67}"/>
                </a:ext>
              </a:extLst>
            </p:cNvPr>
            <p:cNvSpPr txBox="1"/>
            <p:nvPr/>
          </p:nvSpPr>
          <p:spPr>
            <a:xfrm>
              <a:off x="3046897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1A4F51-6216-B915-2870-F2C65F4A1AB3}"/>
                </a:ext>
              </a:extLst>
            </p:cNvPr>
            <p:cNvSpPr txBox="1"/>
            <p:nvPr/>
          </p:nvSpPr>
          <p:spPr>
            <a:xfrm>
              <a:off x="3046896" y="3661063"/>
              <a:ext cx="16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Workbook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EF2324-5FF4-2554-4983-F633AC3B1384}"/>
                </a:ext>
              </a:extLst>
            </p:cNvPr>
            <p:cNvSpPr txBox="1"/>
            <p:nvPr/>
          </p:nvSpPr>
          <p:spPr>
            <a:xfrm>
              <a:off x="3046895" y="4321842"/>
              <a:ext cx="3177441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Ideation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Story Map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Value proposition canvas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Metaverse</a:t>
              </a:r>
              <a:endPara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90A68A-77C6-DCE7-AFAF-06AD56C09B13}"/>
              </a:ext>
            </a:extLst>
          </p:cNvPr>
          <p:cNvSpPr txBox="1"/>
          <p:nvPr/>
        </p:nvSpPr>
        <p:spPr>
          <a:xfrm>
            <a:off x="302500" y="209574"/>
            <a:ext cx="145557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배경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468933-38CB-7684-360C-47342D7A4EBF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F94A2C-B799-BF96-9B61-B8C49C162B98}"/>
              </a:ext>
            </a:extLst>
          </p:cNvPr>
          <p:cNvSpPr txBox="1"/>
          <p:nvPr/>
        </p:nvSpPr>
        <p:spPr>
          <a:xfrm>
            <a:off x="302500" y="4999001"/>
            <a:ext cx="11809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서울 전역에 경계경보가 발생했지만 대처방법을 몰라 혼란스러운 상황이 발생하였다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또한 대학교 학생을 대상으로 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가장 효과적인 안전교육 방식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대한 설문조사에서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72%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가장 많았다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하지만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은 다수의 사람들이 체험하기에 어려움이 있고 집중력이 떨어져 효과적이지 않다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endParaRPr lang="en-US" altLang="ko-KR" dirty="0">
              <a:solidFill>
                <a:srgbClr val="FFD7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개선하기 위해 접근성이 용이한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몰입도가 높은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‘VR’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 서비스 기획</a:t>
            </a:r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AC61F-AA74-AAC0-437D-7C082B66B08B}"/>
              </a:ext>
            </a:extLst>
          </p:cNvPr>
          <p:cNvSpPr txBox="1"/>
          <p:nvPr/>
        </p:nvSpPr>
        <p:spPr>
          <a:xfrm>
            <a:off x="904353" y="1343368"/>
            <a:ext cx="104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위급 상황의 대처방법을 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쉽게 숙지할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74D0F-635B-3973-1AFB-25C53EAD683E}"/>
              </a:ext>
            </a:extLst>
          </p:cNvPr>
          <p:cNvSpPr txBox="1"/>
          <p:nvPr/>
        </p:nvSpPr>
        <p:spPr>
          <a:xfrm>
            <a:off x="2133163" y="1721763"/>
            <a:ext cx="7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체험형 교육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쉽게 접할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없을까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C0DAD63-731C-6305-F8EE-76733E66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90" b="95305" l="9453" r="89055">
                        <a14:foregroundMark x1="41809" y1="91109" x2="42289" y2="91080"/>
                        <a14:foregroundMark x1="26866" y1="92019" x2="40376" y2="91196"/>
                        <a14:foregroundMark x1="31841" y1="93427" x2="43131" y2="95280"/>
                        <a14:backgroundMark x1="43284" y1="95775" x2="43284" y2="95775"/>
                        <a14:backgroundMark x1="40796" y1="97653" x2="40796" y2="97653"/>
                        <a14:backgroundMark x1="42786" y1="97653" x2="44279" y2="96714"/>
                        <a14:backgroundMark x1="44279" y1="96244" x2="44279" y2="96244"/>
                        <a14:backgroundMark x1="43781" y1="96244" x2="43781" y2="96244"/>
                        <a14:backgroundMark x1="43781" y1="96244" x2="43781" y2="96244"/>
                        <a14:backgroundMark x1="43781" y1="96244" x2="43781" y2="96244"/>
                        <a14:backgroundMark x1="43781" y1="96244" x2="43781" y2="96244"/>
                        <a14:backgroundMark x1="45274" y1="96244" x2="43781" y2="96244"/>
                        <a14:backgroundMark x1="42786" y1="96244" x2="42786" y2="96244"/>
                        <a14:backgroundMark x1="42786" y1="96244" x2="45771" y2="95305"/>
                        <a14:backgroundMark x1="46766" y1="94366" x2="50249" y2="92958"/>
                        <a14:backgroundMark x1="50746" y1="92958" x2="50746" y2="9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0547" y="2469491"/>
            <a:ext cx="1810905" cy="19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C6581-37CC-0F0C-DFFB-7410BC870F66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목적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08B4B9-CCE8-0070-A80E-772DF2B7DCB4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0FF10C-D340-D540-BDA3-536742DDEB85}"/>
              </a:ext>
            </a:extLst>
          </p:cNvPr>
          <p:cNvSpPr/>
          <p:nvPr/>
        </p:nvSpPr>
        <p:spPr>
          <a:xfrm>
            <a:off x="4075922" y="755484"/>
            <a:ext cx="4040155" cy="566691"/>
          </a:xfrm>
          <a:prstGeom prst="roundRect">
            <a:avLst>
              <a:gd name="adj" fmla="val 5000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 상황 체험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4FA4F-E80E-517B-0949-F8681C841DD3}"/>
              </a:ext>
            </a:extLst>
          </p:cNvPr>
          <p:cNvSpPr txBox="1"/>
          <p:nvPr/>
        </p:nvSpPr>
        <p:spPr>
          <a:xfrm>
            <a:off x="2989930" y="1475126"/>
            <a:ext cx="6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지진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화재에 대한 체험형 교육을 제공하는 서비스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BFF11-F9DA-E89C-3465-902DF0619CD9}"/>
              </a:ext>
            </a:extLst>
          </p:cNvPr>
          <p:cNvGrpSpPr/>
          <p:nvPr/>
        </p:nvGrpSpPr>
        <p:grpSpPr>
          <a:xfrm>
            <a:off x="2061149" y="2141821"/>
            <a:ext cx="8069699" cy="4487873"/>
            <a:chOff x="507771" y="2154691"/>
            <a:chExt cx="8069699" cy="448787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D74264-F8A1-CB9E-3286-67F55ED2F405}"/>
                </a:ext>
              </a:extLst>
            </p:cNvPr>
            <p:cNvSpPr/>
            <p:nvPr/>
          </p:nvSpPr>
          <p:spPr>
            <a:xfrm>
              <a:off x="507772" y="2154691"/>
              <a:ext cx="565247" cy="565247"/>
            </a:xfrm>
            <a:prstGeom prst="ellipse">
              <a:avLst/>
            </a:prstGeom>
            <a:solidFill>
              <a:srgbClr val="FFE5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F96387-2022-FDB4-6AA0-9518BA13B27D}"/>
                </a:ext>
              </a:extLst>
            </p:cNvPr>
            <p:cNvSpPr/>
            <p:nvPr/>
          </p:nvSpPr>
          <p:spPr>
            <a:xfrm>
              <a:off x="507771" y="2936269"/>
              <a:ext cx="565247" cy="565247"/>
            </a:xfrm>
            <a:prstGeom prst="ellipse">
              <a:avLst/>
            </a:prstGeom>
            <a:solidFill>
              <a:srgbClr val="FFDC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EB625C-9B82-DA3E-5D72-FF3864324D58}"/>
                </a:ext>
              </a:extLst>
            </p:cNvPr>
            <p:cNvSpPr/>
            <p:nvPr/>
          </p:nvSpPr>
          <p:spPr>
            <a:xfrm>
              <a:off x="507773" y="3723741"/>
              <a:ext cx="565247" cy="565247"/>
            </a:xfrm>
            <a:prstGeom prst="ellipse">
              <a:avLst/>
            </a:prstGeom>
            <a:solidFill>
              <a:srgbClr val="E6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807C3C3-D3F4-46D5-3928-7B093FF668B4}"/>
                </a:ext>
              </a:extLst>
            </p:cNvPr>
            <p:cNvSpPr/>
            <p:nvPr/>
          </p:nvSpPr>
          <p:spPr>
            <a:xfrm>
              <a:off x="507771" y="4508266"/>
              <a:ext cx="565247" cy="565247"/>
            </a:xfrm>
            <a:prstGeom prst="ellipse">
              <a:avLst/>
            </a:prstGeom>
            <a:solidFill>
              <a:srgbClr val="C0A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4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BEC718F-AE16-E6E7-ACE7-3F8E9EDF9E84}"/>
                </a:ext>
              </a:extLst>
            </p:cNvPr>
            <p:cNvSpPr/>
            <p:nvPr/>
          </p:nvSpPr>
          <p:spPr>
            <a:xfrm>
              <a:off x="507773" y="5292791"/>
              <a:ext cx="565247" cy="565247"/>
            </a:xfrm>
            <a:prstGeom prst="ellipse">
              <a:avLst/>
            </a:prstGeom>
            <a:solidFill>
              <a:srgbClr val="8E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5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28147D6-5863-DE51-69E5-37C8C3447A92}"/>
                </a:ext>
              </a:extLst>
            </p:cNvPr>
            <p:cNvSpPr/>
            <p:nvPr/>
          </p:nvSpPr>
          <p:spPr>
            <a:xfrm>
              <a:off x="507771" y="6077317"/>
              <a:ext cx="565247" cy="565247"/>
            </a:xfrm>
            <a:prstGeom prst="ellipse">
              <a:avLst/>
            </a:prstGeom>
            <a:solidFill>
              <a:srgbClr val="584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6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906C-C2DD-20B7-B779-0854658B4AE1}"/>
                </a:ext>
              </a:extLst>
            </p:cNvPr>
            <p:cNvSpPr txBox="1"/>
            <p:nvPr/>
          </p:nvSpPr>
          <p:spPr>
            <a:xfrm>
              <a:off x="1321496" y="2280513"/>
              <a:ext cx="4396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 요령 학습 및 숙지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FEDDF-2EBE-011E-A5AD-7EF6CC9ADEF7}"/>
                </a:ext>
              </a:extLst>
            </p:cNvPr>
            <p:cNvSpPr txBox="1"/>
            <p:nvPr/>
          </p:nvSpPr>
          <p:spPr>
            <a:xfrm>
              <a:off x="1321496" y="3059668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체험을 통한 사실적이고 </a:t>
              </a:r>
              <a:r>
                <a:rPr lang="ko-KR" altLang="en-US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있는 환경 제공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89E14F-5148-A8A3-8828-06EB600B44EA}"/>
                </a:ext>
              </a:extLst>
            </p:cNvPr>
            <p:cNvSpPr txBox="1"/>
            <p:nvPr/>
          </p:nvSpPr>
          <p:spPr>
            <a:xfrm>
              <a:off x="1321496" y="3833163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실제 상황과 유사한 </a:t>
              </a:r>
              <a:r>
                <a:rPr lang="ko-KR" altLang="en-US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훈련 제공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A06987-48B7-D69D-F43C-ACD8C0093F13}"/>
                </a:ext>
              </a:extLst>
            </p:cNvPr>
            <p:cNvSpPr txBox="1"/>
            <p:nvPr/>
          </p:nvSpPr>
          <p:spPr>
            <a:xfrm>
              <a:off x="1321496" y="4634525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상황에서 혼란에 빠지지 않고 침착하게 대피할 수 있는 능력 향상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B0CEB-3CE6-B56A-FDE1-53A26522EBA3}"/>
                </a:ext>
              </a:extLst>
            </p:cNvPr>
            <p:cNvSpPr txBox="1"/>
            <p:nvPr/>
          </p:nvSpPr>
          <p:spPr>
            <a:xfrm>
              <a:off x="1321496" y="5404899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게임요소를 활용하여 재미와 흥미를 일으킴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17C26-60BE-0DFF-D914-BB245AB3DB37}"/>
                </a:ext>
              </a:extLst>
            </p:cNvPr>
            <p:cNvSpPr txBox="1"/>
            <p:nvPr/>
          </p:nvSpPr>
          <p:spPr>
            <a:xfrm>
              <a:off x="1321496" y="6209382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퀴즈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행동요령 등 교육적 요소를 통한 학습효과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7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5C9E45D-319E-4A52-F00C-1643B2C20083}"/>
              </a:ext>
            </a:extLst>
          </p:cNvPr>
          <p:cNvGrpSpPr/>
          <p:nvPr/>
        </p:nvGrpSpPr>
        <p:grpSpPr>
          <a:xfrm>
            <a:off x="495300" y="675699"/>
            <a:ext cx="11442891" cy="5706666"/>
            <a:chOff x="422715" y="444536"/>
            <a:chExt cx="11442891" cy="570666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9A071BB-CB68-FFCC-54D7-5DD39538C866}"/>
                </a:ext>
              </a:extLst>
            </p:cNvPr>
            <p:cNvSpPr/>
            <p:nvPr/>
          </p:nvSpPr>
          <p:spPr>
            <a:xfrm>
              <a:off x="422715" y="814584"/>
              <a:ext cx="5447365" cy="2421968"/>
            </a:xfrm>
            <a:prstGeom prst="roundRect">
              <a:avLst>
                <a:gd name="adj" fmla="val 6324"/>
              </a:avLst>
            </a:prstGeom>
            <a:solidFill>
              <a:srgbClr val="EAEAEA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144BD13-E712-B567-51EE-899EFC0AD868}"/>
                </a:ext>
              </a:extLst>
            </p:cNvPr>
            <p:cNvSpPr/>
            <p:nvPr/>
          </p:nvSpPr>
          <p:spPr>
            <a:xfrm>
              <a:off x="6418241" y="814584"/>
              <a:ext cx="5447365" cy="2421968"/>
            </a:xfrm>
            <a:prstGeom prst="roundRect">
              <a:avLst>
                <a:gd name="adj" fmla="val 6324"/>
              </a:avLst>
            </a:prstGeom>
            <a:solidFill>
              <a:srgbClr val="EAEAEA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692681A-3276-D77E-5053-A60468BF8319}"/>
                </a:ext>
              </a:extLst>
            </p:cNvPr>
            <p:cNvSpPr/>
            <p:nvPr/>
          </p:nvSpPr>
          <p:spPr>
            <a:xfrm>
              <a:off x="422715" y="3729234"/>
              <a:ext cx="5447365" cy="2421968"/>
            </a:xfrm>
            <a:prstGeom prst="roundRect">
              <a:avLst>
                <a:gd name="adj" fmla="val 6324"/>
              </a:avLst>
            </a:prstGeom>
            <a:solidFill>
              <a:srgbClr val="EAEAEA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422F9D7-F60E-EF52-A138-B72D586AE5A5}"/>
                </a:ext>
              </a:extLst>
            </p:cNvPr>
            <p:cNvSpPr/>
            <p:nvPr/>
          </p:nvSpPr>
          <p:spPr>
            <a:xfrm>
              <a:off x="6418241" y="3729234"/>
              <a:ext cx="5447365" cy="2421968"/>
            </a:xfrm>
            <a:prstGeom prst="roundRect">
              <a:avLst>
                <a:gd name="adj" fmla="val 6324"/>
              </a:avLst>
            </a:prstGeom>
            <a:solidFill>
              <a:srgbClr val="EAEAEA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47F55F1-1CEC-859A-52AA-24F779021898}"/>
                </a:ext>
              </a:extLst>
            </p:cNvPr>
            <p:cNvGrpSpPr/>
            <p:nvPr/>
          </p:nvGrpSpPr>
          <p:grpSpPr>
            <a:xfrm>
              <a:off x="5074277" y="2407277"/>
              <a:ext cx="2043445" cy="2043445"/>
              <a:chOff x="6346415" y="3105532"/>
              <a:chExt cx="2043445" cy="2043445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0A976B2-B9D4-4F4E-7BB2-DAFEA71CCFF8}"/>
                  </a:ext>
                </a:extLst>
              </p:cNvPr>
              <p:cNvSpPr/>
              <p:nvPr/>
            </p:nvSpPr>
            <p:spPr>
              <a:xfrm>
                <a:off x="6346415" y="3105532"/>
                <a:ext cx="2043445" cy="2043445"/>
              </a:xfrm>
              <a:prstGeom prst="ellipse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3DEF7F7-1731-EDFC-072B-AA405E60477B}"/>
                  </a:ext>
                </a:extLst>
              </p:cNvPr>
              <p:cNvSpPr/>
              <p:nvPr/>
            </p:nvSpPr>
            <p:spPr>
              <a:xfrm>
                <a:off x="6494052" y="3253169"/>
                <a:ext cx="1748170" cy="17481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재난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,</a:t>
                </a:r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긴급</a:t>
                </a:r>
                <a:endPara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상황</a:t>
                </a:r>
                <a:endPara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99804F-23A7-BEA6-A15C-AD9FA12E0F5F}"/>
                </a:ext>
              </a:extLst>
            </p:cNvPr>
            <p:cNvSpPr txBox="1"/>
            <p:nvPr/>
          </p:nvSpPr>
          <p:spPr>
            <a:xfrm>
              <a:off x="1851294" y="444536"/>
              <a:ext cx="2590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전쟁</a:t>
              </a:r>
              <a:r>
                <a: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(War)</a:t>
              </a:r>
              <a:endPara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413743-3570-44BF-89FA-5F5762BF01FE}"/>
                </a:ext>
              </a:extLst>
            </p:cNvPr>
            <p:cNvSpPr txBox="1"/>
            <p:nvPr/>
          </p:nvSpPr>
          <p:spPr>
            <a:xfrm>
              <a:off x="7846820" y="473039"/>
              <a:ext cx="2590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지진</a:t>
              </a:r>
              <a:r>
                <a: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(Earthquakes)</a:t>
              </a:r>
              <a:endPara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71619A-8D97-5944-4C18-160596B45C5D}"/>
                </a:ext>
              </a:extLst>
            </p:cNvPr>
            <p:cNvSpPr txBox="1"/>
            <p:nvPr/>
          </p:nvSpPr>
          <p:spPr>
            <a:xfrm>
              <a:off x="1851294" y="3357853"/>
              <a:ext cx="2590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폭우</a:t>
              </a:r>
              <a:r>
                <a: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(Heavy Rain)</a:t>
              </a:r>
              <a:endPara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65207E-547D-46D3-2622-0C2FFBD9C160}"/>
                </a:ext>
              </a:extLst>
            </p:cNvPr>
            <p:cNvSpPr txBox="1"/>
            <p:nvPr/>
          </p:nvSpPr>
          <p:spPr>
            <a:xfrm>
              <a:off x="7931436" y="3359902"/>
              <a:ext cx="2590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화재</a:t>
              </a:r>
              <a:r>
                <a: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(Fire)</a:t>
              </a:r>
              <a:endPara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0CB689-BC9A-58CA-7B35-358A6C7F596F}"/>
              </a:ext>
            </a:extLst>
          </p:cNvPr>
          <p:cNvSpPr txBox="1"/>
          <p:nvPr/>
        </p:nvSpPr>
        <p:spPr>
          <a:xfrm>
            <a:off x="6445819" y="1098337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경쟁하며 지진을 대비하기 위한 안전한 구역 찾기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비상용품 사기 등을 진행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협력하여 정해진 시간 안에 아파트에서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무사히 나와 학교 운동장으로 이동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다양한 전개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계단과 승강기 사용에 선택지를 두어 다른 방식으로 플레이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4E793-8767-97DD-C28D-5939B117BC19}"/>
              </a:ext>
            </a:extLst>
          </p:cNvPr>
          <p:cNvSpPr txBox="1"/>
          <p:nvPr/>
        </p:nvSpPr>
        <p:spPr>
          <a:xfrm>
            <a:off x="520957" y="1098337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</a:t>
            </a: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경보음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 시 울리는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가지의 경보음을 플레이어가 메타버스 입장 시 랜덤으로 들을 수 있도록 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대피요령 퀴즈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미니게임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점수제를 통한 게임 진행 기능을 넣어 플레이어가 지루하지 않도록 함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장애물 오브젝트 피하기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타임어택으로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긴박감을 더하고 장애물을 피하여 미션을 수행함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0FC88-2556-8FEA-84DA-128751170561}"/>
              </a:ext>
            </a:extLst>
          </p:cNvPr>
          <p:cNvSpPr txBox="1"/>
          <p:nvPr/>
        </p:nvSpPr>
        <p:spPr>
          <a:xfrm>
            <a:off x="520957" y="4012987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랭킹제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폭우와 관련된 퀴즈를 풀어 맞힌 문제 순으로 랭킹에 올라가고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플레이어들과 경쟁함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물로 찬 마을에서 장애물을 피해 목적지에 달성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빌딩 안의 점프게임을 팀원과 협력하고 시간을 기록하여 경쟁요소를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NPC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와의 상호작용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몰입감을 더하고 피해의 심각성과 대피요령의 중요성을 알림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B57B2-DBB2-7DD6-4F74-8C49E6CDDE66}"/>
              </a:ext>
            </a:extLst>
          </p:cNvPr>
          <p:cNvSpPr txBox="1"/>
          <p:nvPr/>
        </p:nvSpPr>
        <p:spPr>
          <a:xfrm>
            <a:off x="6510640" y="4012987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플레이어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플레이어의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HP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보여주며 몰입감을 더해주고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올바른 대피 행동을 하지  않았을 때 감소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게임적 요소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스톱워치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퀴즈 해결 등을 통한 재미 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 콘텐츠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소화기로 소형 화재 진화 등의 콘텐츠를 통해 몰입감과 입체감을 주어 화재 시 대피 요령을 경험적으로 익힐 수 있음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8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 장점 및 영향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715208" y="396186"/>
            <a:ext cx="9171992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3DE82D-6F6D-6F02-FB90-3D3A4C60A0E7}"/>
              </a:ext>
            </a:extLst>
          </p:cNvPr>
          <p:cNvGrpSpPr/>
          <p:nvPr/>
        </p:nvGrpSpPr>
        <p:grpSpPr>
          <a:xfrm>
            <a:off x="618121" y="1759985"/>
            <a:ext cx="11028784" cy="3338029"/>
            <a:chOff x="597158" y="2189570"/>
            <a:chExt cx="11028784" cy="333802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15384B4-80CF-863E-9CF2-6E529B6A73AB}"/>
                </a:ext>
              </a:extLst>
            </p:cNvPr>
            <p:cNvSpPr/>
            <p:nvPr/>
          </p:nvSpPr>
          <p:spPr>
            <a:xfrm>
              <a:off x="597158" y="2548799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시나리오를 시도해보고 실패를 통해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대피요령을 학습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51D86C3-5D81-3DE1-9C6C-B035A0A73026}"/>
                </a:ext>
              </a:extLst>
            </p:cNvPr>
            <p:cNvSpPr/>
            <p:nvPr/>
          </p:nvSpPr>
          <p:spPr>
            <a:xfrm>
              <a:off x="4688242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실재감 있는 시뮬레이션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경험을 제공하여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집중력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높여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효과적인 학습법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E99BE35-BA12-36AA-B821-01A7E13EB727}"/>
                </a:ext>
              </a:extLst>
            </p:cNvPr>
            <p:cNvSpPr/>
            <p:nvPr/>
          </p:nvSpPr>
          <p:spPr>
            <a:xfrm>
              <a:off x="8780105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대규모 참여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 타인 들과의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상호작용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가능하게 하여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협력 능력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대비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요령 습득 및 확산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47F043-7D14-9321-A0C7-8152900FDAFD}"/>
                </a:ext>
              </a:extLst>
            </p:cNvPr>
            <p:cNvSpPr/>
            <p:nvPr/>
          </p:nvSpPr>
          <p:spPr>
            <a:xfrm>
              <a:off x="1660849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72C8FB-AE58-EEDF-1CC8-68E5E4410ADF}"/>
                </a:ext>
              </a:extLst>
            </p:cNvPr>
            <p:cNvSpPr/>
            <p:nvPr/>
          </p:nvSpPr>
          <p:spPr>
            <a:xfrm>
              <a:off x="577328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7877CA-82F2-FEA8-5E67-BCBA50F0A5C6}"/>
                </a:ext>
              </a:extLst>
            </p:cNvPr>
            <p:cNvSpPr/>
            <p:nvPr/>
          </p:nvSpPr>
          <p:spPr>
            <a:xfrm>
              <a:off x="984379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73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Ideation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501C45-554E-7790-94A5-6D060764D209}"/>
              </a:ext>
            </a:extLst>
          </p:cNvPr>
          <p:cNvGrpSpPr/>
          <p:nvPr/>
        </p:nvGrpSpPr>
        <p:grpSpPr>
          <a:xfrm>
            <a:off x="634482" y="595827"/>
            <a:ext cx="11141935" cy="6052599"/>
            <a:chOff x="709127" y="595827"/>
            <a:chExt cx="11141935" cy="605259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873B12A-9728-447C-404C-22498354B29A}"/>
                </a:ext>
              </a:extLst>
            </p:cNvPr>
            <p:cNvSpPr/>
            <p:nvPr/>
          </p:nvSpPr>
          <p:spPr>
            <a:xfrm>
              <a:off x="709127" y="713789"/>
              <a:ext cx="475861" cy="1418620"/>
            </a:xfrm>
            <a:prstGeom prst="roundRect">
              <a:avLst>
                <a:gd name="adj" fmla="val 0"/>
              </a:avLst>
            </a:prstGeom>
            <a:solidFill>
              <a:srgbClr val="FFD700"/>
            </a:solidFill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E744A5-0D7C-CDDA-A254-9E02A9C2659C}"/>
                </a:ext>
              </a:extLst>
            </p:cNvPr>
            <p:cNvSpPr/>
            <p:nvPr/>
          </p:nvSpPr>
          <p:spPr>
            <a:xfrm>
              <a:off x="1169436" y="713791"/>
              <a:ext cx="10515600" cy="1418619"/>
            </a:xfrm>
            <a:prstGeom prst="rect">
              <a:avLst/>
            </a:prstGeom>
            <a:noFill/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549564-5F27-29F2-64B9-021ED8B8A039}"/>
                </a:ext>
              </a:extLst>
            </p:cNvPr>
            <p:cNvSpPr/>
            <p:nvPr/>
          </p:nvSpPr>
          <p:spPr>
            <a:xfrm>
              <a:off x="1169436" y="2267296"/>
              <a:ext cx="10515600" cy="2118092"/>
            </a:xfrm>
            <a:prstGeom prst="rect">
              <a:avLst/>
            </a:prstGeom>
            <a:noFill/>
            <a:ln w="38100">
              <a:solidFill>
                <a:srgbClr val="C0A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BC57F3-60F7-B74D-B1C1-56F1B9904C19}"/>
                </a:ext>
              </a:extLst>
            </p:cNvPr>
            <p:cNvSpPr/>
            <p:nvPr/>
          </p:nvSpPr>
          <p:spPr>
            <a:xfrm>
              <a:off x="1169436" y="4530334"/>
              <a:ext cx="10515600" cy="2118092"/>
            </a:xfrm>
            <a:prstGeom prst="rect">
              <a:avLst/>
            </a:prstGeom>
            <a:noFill/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AFB360F-6663-99E2-9043-E459E4043813}"/>
                </a:ext>
              </a:extLst>
            </p:cNvPr>
            <p:cNvSpPr/>
            <p:nvPr/>
          </p:nvSpPr>
          <p:spPr>
            <a:xfrm>
              <a:off x="709127" y="226729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A28700"/>
            </a:solidFill>
            <a:ln w="38100">
              <a:solidFill>
                <a:srgbClr val="A28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1FDDE9C-D113-4551-1FEA-9B37584237E1}"/>
                </a:ext>
              </a:extLst>
            </p:cNvPr>
            <p:cNvSpPr/>
            <p:nvPr/>
          </p:nvSpPr>
          <p:spPr>
            <a:xfrm>
              <a:off x="709127" y="453033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584900"/>
            </a:solidFill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CCA59B4-FF07-0B7E-D206-E4C4EFFFF1AF}"/>
                </a:ext>
              </a:extLst>
            </p:cNvPr>
            <p:cNvCxnSpPr/>
            <p:nvPr/>
          </p:nvCxnSpPr>
          <p:spPr>
            <a:xfrm>
              <a:off x="8024326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725F1F-FCE8-4D82-AFA1-1A00E7A41D45}"/>
                </a:ext>
              </a:extLst>
            </p:cNvPr>
            <p:cNvCxnSpPr/>
            <p:nvPr/>
          </p:nvCxnSpPr>
          <p:spPr>
            <a:xfrm>
              <a:off x="4488024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E0E63D-BA95-39A3-ABCD-3984698E6823}"/>
                </a:ext>
              </a:extLst>
            </p:cNvPr>
            <p:cNvSpPr txBox="1"/>
            <p:nvPr/>
          </p:nvSpPr>
          <p:spPr>
            <a:xfrm>
              <a:off x="1207510" y="784220"/>
              <a:ext cx="1483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분류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93106D-C05F-4226-0176-631CEC557F95}"/>
                </a:ext>
              </a:extLst>
            </p:cNvPr>
            <p:cNvSpPr txBox="1"/>
            <p:nvPr/>
          </p:nvSpPr>
          <p:spPr>
            <a:xfrm>
              <a:off x="4550975" y="784220"/>
              <a:ext cx="1863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행동 제한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7F38C3-FAA1-6E1A-192D-EE888DB61143}"/>
                </a:ext>
              </a:extLst>
            </p:cNvPr>
            <p:cNvSpPr txBox="1"/>
            <p:nvPr/>
          </p:nvSpPr>
          <p:spPr>
            <a:xfrm>
              <a:off x="8087276" y="784220"/>
              <a:ext cx="2245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가능한 솔루션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1295AE-FA61-21F1-9272-F3C11495B37C}"/>
                </a:ext>
              </a:extLst>
            </p:cNvPr>
            <p:cNvSpPr txBox="1"/>
            <p:nvPr/>
          </p:nvSpPr>
          <p:spPr>
            <a:xfrm>
              <a:off x="1262741" y="1173396"/>
              <a:ext cx="2817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단체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재난안전교육원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행정부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77A4ED-1A2A-ED5C-C08A-8356111B771E}"/>
                </a:ext>
              </a:extLst>
            </p:cNvPr>
            <p:cNvSpPr txBox="1"/>
            <p:nvPr/>
          </p:nvSpPr>
          <p:spPr>
            <a:xfrm>
              <a:off x="1262741" y="1631446"/>
              <a:ext cx="281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8~19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3E8A9C-10B5-6ADE-29B7-3E1D7BE1DFAB}"/>
                </a:ext>
              </a:extLst>
            </p:cNvPr>
            <p:cNvSpPr txBox="1"/>
            <p:nvPr/>
          </p:nvSpPr>
          <p:spPr>
            <a:xfrm>
              <a:off x="4488024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인지적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공포로 의사 결정 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물리적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건물 붕괴 등 제약에 의해 행동을 제한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정보 부족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정보가 부족하거나 오류가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심리적 요인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스트레스 및 감정적인 부담감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DA3179-F5F0-61EB-C6C9-88244C800694}"/>
                </a:ext>
              </a:extLst>
            </p:cNvPr>
            <p:cNvSpPr txBox="1"/>
            <p:nvPr/>
          </p:nvSpPr>
          <p:spPr>
            <a:xfrm>
              <a:off x="8086530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과거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SNS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또는 매체 사용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장점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많은 정보를 볼 수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긴박한 상황에서 대처방법 파악 불가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          허위정보가 섞여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상황에서 직접 대처하는 것이 어려움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7228AA3-C89D-3CA4-7920-5D06260C5F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9708C2E-0B79-4EEF-BBA2-5058510C43FC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F6B3A9-A4ED-5002-8498-83CAD63CB54E}"/>
                </a:ext>
              </a:extLst>
            </p:cNvPr>
            <p:cNvSpPr txBox="1"/>
            <p:nvPr/>
          </p:nvSpPr>
          <p:spPr>
            <a:xfrm>
              <a:off x="1265106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고통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빈도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0D6704-DF26-100E-A95B-8EE18382EE7E}"/>
                </a:ext>
              </a:extLst>
            </p:cNvPr>
            <p:cNvSpPr txBox="1"/>
            <p:nvPr/>
          </p:nvSpPr>
          <p:spPr>
            <a:xfrm>
              <a:off x="4550975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문제의 근원 또는 원인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C73835-40F9-390B-3632-8411807F2CD8}"/>
                </a:ext>
              </a:extLst>
            </p:cNvPr>
            <p:cNvSpPr txBox="1"/>
            <p:nvPr/>
          </p:nvSpPr>
          <p:spPr>
            <a:xfrm>
              <a:off x="8118379" y="233197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강도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876B75-F1B1-3E69-CE74-AD2F0BEAF692}"/>
                </a:ext>
              </a:extLst>
            </p:cNvPr>
            <p:cNvSpPr txBox="1"/>
            <p:nvPr/>
          </p:nvSpPr>
          <p:spPr>
            <a:xfrm>
              <a:off x="1279040" y="2611287"/>
              <a:ext cx="3114055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행동요령을 알지 못하여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 피해 발생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자주 발생하지 않으나 피해 정도가 매우 큼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생존과 직결되어 필수적으로 숙지해야 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242718-9B21-B22C-1C25-8E6B34ABD43D}"/>
                </a:ext>
              </a:extLst>
            </p:cNvPr>
            <p:cNvSpPr txBox="1"/>
            <p:nvPr/>
          </p:nvSpPr>
          <p:spPr>
            <a:xfrm>
              <a:off x="4582954" y="2652614"/>
              <a:ext cx="32438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상황의 심각성 인지 및 관심 부족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-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관심 부족으로 인해 관련 정보에 대하여 제대로 알지 못함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상황으로 인한 불안과 두려움이 행동 요령에 혼동을 줌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–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혼동으로 인해 판단력과 대처능력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흔한 상황이 아니므로 대처하는 경험 부족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8A416F-C06D-3927-03E0-9B9FD8FDDB49}"/>
                </a:ext>
              </a:extLst>
            </p:cNvPr>
            <p:cNvSpPr txBox="1"/>
            <p:nvPr/>
          </p:nvSpPr>
          <p:spPr>
            <a:xfrm>
              <a:off x="8118379" y="2611287"/>
              <a:ext cx="34413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 프로그램 직접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응급서비스 번호나 구조요청시스템 직접 이용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방송 매체 등을 이용해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간접관련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 행동을 따라함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3E99131-8D85-F0C0-B4B9-43A456FB4D77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D95ABA5-2DF4-EAED-F492-5AB5A0F17F94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8EE31B1-42DE-7ACA-030E-41C9EBB2D3BF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88" y="5589380"/>
              <a:ext cx="3318588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9333C8-3BC1-BFE0-FE00-C991DB529D75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5589380"/>
              <a:ext cx="3645156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8E6098-51F0-BBEF-3161-B52834633635}"/>
                </a:ext>
              </a:extLst>
            </p:cNvPr>
            <p:cNvSpPr txBox="1"/>
            <p:nvPr/>
          </p:nvSpPr>
          <p:spPr>
            <a:xfrm>
              <a:off x="1265106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행동을 유발하는 요인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F0A994-F0CA-0334-783D-B077EAE00427}"/>
                </a:ext>
              </a:extLst>
            </p:cNvPr>
            <p:cNvSpPr txBox="1"/>
            <p:nvPr/>
          </p:nvSpPr>
          <p:spPr>
            <a:xfrm>
              <a:off x="1265106" y="5657238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감정 요인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626EBB-1D3B-1C05-3017-4818A5AC9717}"/>
                </a:ext>
              </a:extLst>
            </p:cNvPr>
            <p:cNvSpPr txBox="1"/>
            <p:nvPr/>
          </p:nvSpPr>
          <p:spPr>
            <a:xfrm>
              <a:off x="458606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솔루션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9034D-0832-5659-377B-2991FCAA712C}"/>
                </a:ext>
              </a:extLst>
            </p:cNvPr>
            <p:cNvSpPr txBox="1"/>
            <p:nvPr/>
          </p:nvSpPr>
          <p:spPr>
            <a:xfrm>
              <a:off x="818754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행동의 채널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F0F80B-3BC9-3EB9-9B97-4D152F285912}"/>
                </a:ext>
              </a:extLst>
            </p:cNvPr>
            <p:cNvSpPr txBox="1"/>
            <p:nvPr/>
          </p:nvSpPr>
          <p:spPr>
            <a:xfrm>
              <a:off x="1262740" y="4892268"/>
              <a:ext cx="311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피해 상황을 직접 목격하거나 매체를 통해서 간접적으로 접했을 때 행동을 유발하게 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DAF7AF-CBA6-0C60-019B-24D7951C53A9}"/>
                </a:ext>
              </a:extLst>
            </p:cNvPr>
            <p:cNvSpPr txBox="1"/>
            <p:nvPr/>
          </p:nvSpPr>
          <p:spPr>
            <a:xfrm>
              <a:off x="1262740" y="5954342"/>
              <a:ext cx="3112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 해결 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불안함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행동요령을 숙지한 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안정감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9072D9-7FF9-8F9C-05C2-140170952C2F}"/>
                </a:ext>
              </a:extLst>
            </p:cNvPr>
            <p:cNvSpPr txBox="1"/>
            <p:nvPr/>
          </p:nvSpPr>
          <p:spPr>
            <a:xfrm>
              <a:off x="4641608" y="4892268"/>
              <a:ext cx="33185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긴장이나 공포 상황에서도 효과적인 의사 결정을 돕는 훈련 경험 제공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출구가 막힌 상황 등 물리적인 제약에 직면했을 때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행동을 학습하고 실천에 적용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정확한 정보를 통해 올바른 대응법을 습득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타인과 협력하는 등 사회적 상호작용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7D6FFA-035D-74BB-1969-229196C87CF7}"/>
                </a:ext>
              </a:extLst>
            </p:cNvPr>
            <p:cNvSpPr txBox="1"/>
            <p:nvPr/>
          </p:nvSpPr>
          <p:spPr>
            <a:xfrm>
              <a:off x="8959383" y="4870576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 웹사이트를 통해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SNS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활용하여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72687C-4319-BC12-D647-D6468AEAC8F7}"/>
                </a:ext>
              </a:extLst>
            </p:cNvPr>
            <p:cNvSpPr txBox="1"/>
            <p:nvPr/>
          </p:nvSpPr>
          <p:spPr>
            <a:xfrm>
              <a:off x="8987377" y="5857149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안전체험과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 판단 후 상항 평가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AF30EC-E4BF-0E0C-1431-A29E7C483C9E}"/>
                </a:ext>
              </a:extLst>
            </p:cNvPr>
            <p:cNvSpPr txBox="1"/>
            <p:nvPr/>
          </p:nvSpPr>
          <p:spPr>
            <a:xfrm>
              <a:off x="8187545" y="5027720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C0A058-D163-DF1F-82EF-4E0C295C0B54}"/>
                </a:ext>
              </a:extLst>
            </p:cNvPr>
            <p:cNvSpPr txBox="1"/>
            <p:nvPr/>
          </p:nvSpPr>
          <p:spPr>
            <a:xfrm>
              <a:off x="8187545" y="6037068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오프라인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EC3E30-DB29-D22B-B961-BB79E62D88E6}"/>
                </a:ext>
              </a:extLst>
            </p:cNvPr>
            <p:cNvSpPr txBox="1"/>
            <p:nvPr/>
          </p:nvSpPr>
          <p:spPr>
            <a:xfrm flipV="1">
              <a:off x="784068" y="595827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Define</a:t>
              </a:r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CS, fit into CL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E4DE0D-0413-5C85-7F6F-A0B7BF02E2C5}"/>
                </a:ext>
              </a:extLst>
            </p:cNvPr>
            <p:cNvSpPr txBox="1"/>
            <p:nvPr/>
          </p:nvSpPr>
          <p:spPr>
            <a:xfrm flipV="1">
              <a:off x="791761" y="2092234"/>
              <a:ext cx="307777" cy="24682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Focus in PR, into BE, understand RC</a:t>
              </a:r>
              <a:endPara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19CEFF-41DF-A8DA-13A3-1F300B792957}"/>
                </a:ext>
              </a:extLst>
            </p:cNvPr>
            <p:cNvSpPr txBox="1"/>
            <p:nvPr/>
          </p:nvSpPr>
          <p:spPr>
            <a:xfrm flipV="1">
              <a:off x="784068" y="4737975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Identify strong TR &amp; EM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11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190533" y="218905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Story Map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15209" y="403571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8820F7-67C9-E7E4-FFE6-3E322DC0B2BE}"/>
              </a:ext>
            </a:extLst>
          </p:cNvPr>
          <p:cNvSpPr/>
          <p:nvPr/>
        </p:nvSpPr>
        <p:spPr>
          <a:xfrm>
            <a:off x="656657" y="1011684"/>
            <a:ext cx="2066400" cy="2067417"/>
          </a:xfrm>
          <a:prstGeom prst="roundRect">
            <a:avLst/>
          </a:prstGeom>
          <a:solidFill>
            <a:srgbClr val="FFD700"/>
          </a:solidFill>
          <a:ln w="3810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FB42B1-0620-BFC6-65BE-CE9ABF608E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49" b="95058" l="9958" r="90890">
                        <a14:foregroundMark x1="33263" y1="8721" x2="48517" y2="7849"/>
                        <a14:foregroundMark x1="89831" y1="25581" x2="89831" y2="25581"/>
                        <a14:foregroundMark x1="90890" y1="34012" x2="90890" y2="34012"/>
                        <a14:foregroundMark x1="90890" y1="23837" x2="90890" y2="23837"/>
                        <a14:foregroundMark x1="81992" y1="90698" x2="81992" y2="90698"/>
                        <a14:foregroundMark x1="45127" y1="95058" x2="45127" y2="95058"/>
                        <a14:foregroundMark x1="37712" y1="38372" x2="37712" y2="38372"/>
                        <a14:foregroundMark x1="49576" y1="36628" x2="49576" y2="36628"/>
                        <a14:foregroundMark x1="82203" y1="94477" x2="82203" y2="94477"/>
                        <a14:foregroundMark x1="50847" y1="37500" x2="50847" y2="37500"/>
                        <a14:backgroundMark x1="82415" y1="28198" x2="82415" y2="28198"/>
                        <a14:backgroundMark x1="83263" y1="26453" x2="83263" y2="26453"/>
                        <a14:backgroundMark x1="86017" y1="29360" x2="86017" y2="29360"/>
                        <a14:backgroundMark x1="87712" y1="34302" x2="87712" y2="34302"/>
                      </a14:backgroundRemoval>
                    </a14:imgEffect>
                  </a14:imgLayer>
                </a14:imgProps>
              </a:ext>
            </a:extLst>
          </a:blip>
          <a:srcRect l="20407" t="4787" r="6463"/>
          <a:stretch/>
        </p:blipFill>
        <p:spPr>
          <a:xfrm>
            <a:off x="863769" y="1382335"/>
            <a:ext cx="1859288" cy="17642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B8855-A5A7-F876-90FF-70C9C198C5BA}"/>
              </a:ext>
            </a:extLst>
          </p:cNvPr>
          <p:cNvSpPr txBox="1"/>
          <p:nvPr/>
        </p:nvSpPr>
        <p:spPr>
          <a:xfrm>
            <a:off x="3314700" y="1255525"/>
            <a:ext cx="60960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페르소나: 지훈(</a:t>
            </a:r>
            <a:r>
              <a:rPr lang="ko-KR" altLang="en-US" sz="1100" dirty="0" err="1"/>
              <a:t>Jihoon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나이: 16세</a:t>
            </a:r>
          </a:p>
          <a:p>
            <a:r>
              <a:rPr lang="ko-KR" altLang="en-US" sz="1100" dirty="0"/>
              <a:t>성별: 남성</a:t>
            </a:r>
          </a:p>
          <a:p>
            <a:r>
              <a:rPr lang="ko-KR" altLang="en-US" sz="1100" dirty="0"/>
              <a:t>직업: 학생</a:t>
            </a:r>
          </a:p>
          <a:p>
            <a:r>
              <a:rPr lang="ko-KR" altLang="en-US" sz="1100" dirty="0"/>
              <a:t>관심사: 과학, 음악, 영화</a:t>
            </a:r>
          </a:p>
          <a:p>
            <a:r>
              <a:rPr lang="ko-KR" altLang="en-US" sz="1100" dirty="0"/>
              <a:t>성격 특징: 호기심이 많고 창의적인 생각을 가지고 있으며, 적응력이 뛰어납니다. 학교에서 과학 실험을 좋아하며, 자신의 악기로 음악을 연주하는 것을 즐깁니다. 또한 영화를 보는 것을 좋아하고, 스토리와 </a:t>
            </a:r>
            <a:r>
              <a:rPr lang="ko-KR" altLang="en-US" sz="1100" dirty="0" err="1"/>
              <a:t>비주얼에</a:t>
            </a:r>
            <a:r>
              <a:rPr lang="ko-KR" altLang="en-US" sz="1100" dirty="0"/>
              <a:t> 깊은 관심을 가지고 있습니다.</a:t>
            </a:r>
          </a:p>
          <a:p>
            <a:r>
              <a:rPr lang="ko-KR" altLang="en-US" sz="1100" dirty="0"/>
              <a:t>재난 상황에 대한 불안감: 재난 상황에 대한 불안감을 많이 느끼며, 불확실한 상황에서의 대처 능력이 부족합니다. 혼자서 행동하기보다는 주변의 지원과 안전한 정보에 의존하려는 경향이 있습니다.</a:t>
            </a:r>
          </a:p>
          <a:p>
            <a:r>
              <a:rPr lang="ko-KR" altLang="en-US" sz="1100" dirty="0"/>
              <a:t>사용 목적: 재난 상황에서 올바른 행동 요령을 습득하고, 안전한 대처 방법을 학습하기 위해 프로그램을 사용하고자 합니다. 재난 상황에 대한 불안감을 줄이고, 효과적인 대비책을 숙지하여 자신과 주변 사람들을 보호하고 싶어합니다.</a:t>
            </a:r>
          </a:p>
          <a:p>
            <a:r>
              <a:rPr lang="ko-KR" altLang="en-US" sz="1100" dirty="0"/>
              <a:t>지훈은 과학, 음악, 영화에 대한 관심이 있어서 과학 실험, 악기 연주, 영화 감상과 관련된 활동에 즐거움을 느낍니다. 이와 같은 취미와 관심사는 프로그램의 콘텐츠 개발이나 행동 요령 전달 시에 활용될 수 있습니다. 지훈은 창의적인 사고를 가지고 있으므로 시각적이고 </a:t>
            </a:r>
            <a:r>
              <a:rPr lang="ko-KR" altLang="en-US" sz="1100" dirty="0" err="1"/>
              <a:t>상호작용적인</a:t>
            </a:r>
            <a:r>
              <a:rPr lang="ko-KR" altLang="en-US" sz="1100" dirty="0"/>
              <a:t> 학습 방식이 효과적일 수 있습니다. 또한, 불안감을 줄이고 안전에 대한 신뢰감을 얻을 수 있는 요소들도 강조되어야 합니다. 이를 통해 지훈과 같은 사용자가 재난 상황에서도 자신감을 가지고 올바른 행동을 할 수 있도록 도움을 줄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1012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255847" y="256227"/>
            <a:ext cx="365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proposition canvas?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9526" y="440893"/>
            <a:ext cx="7931022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EA6D445-92F1-7CAF-DC45-D8B5665940C4}"/>
              </a:ext>
            </a:extLst>
          </p:cNvPr>
          <p:cNvGrpSpPr/>
          <p:nvPr/>
        </p:nvGrpSpPr>
        <p:grpSpPr>
          <a:xfrm>
            <a:off x="242018" y="692412"/>
            <a:ext cx="11870739" cy="5999969"/>
            <a:chOff x="242018" y="692412"/>
            <a:chExt cx="11870739" cy="599996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E99443-F262-9C0A-BCC9-EA4CC24807F1}"/>
                </a:ext>
              </a:extLst>
            </p:cNvPr>
            <p:cNvSpPr/>
            <p:nvPr/>
          </p:nvSpPr>
          <p:spPr>
            <a:xfrm>
              <a:off x="601678" y="877078"/>
              <a:ext cx="4898572" cy="4207719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A55B11F-6922-0CF2-8E7B-1478C0503261}"/>
                </a:ext>
              </a:extLst>
            </p:cNvPr>
            <p:cNvSpPr/>
            <p:nvPr/>
          </p:nvSpPr>
          <p:spPr>
            <a:xfrm>
              <a:off x="601677" y="5269463"/>
              <a:ext cx="4898572" cy="1422918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1A46E9B-F7FD-C8BB-FB2C-8310F83EE61A}"/>
                </a:ext>
              </a:extLst>
            </p:cNvPr>
            <p:cNvSpPr/>
            <p:nvPr/>
          </p:nvSpPr>
          <p:spPr>
            <a:xfrm rot="5400000" flipV="1">
              <a:off x="5885380" y="3257646"/>
              <a:ext cx="421241" cy="342708"/>
            </a:xfrm>
            <a:prstGeom prst="triangle">
              <a:avLst/>
            </a:prstGeom>
            <a:solidFill>
              <a:srgbClr val="A9A9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9232ED4-6087-6BFD-82AF-B8EF75A711BB}"/>
                </a:ext>
              </a:extLst>
            </p:cNvPr>
            <p:cNvSpPr>
              <a:spLocks/>
            </p:cNvSpPr>
            <p:nvPr/>
          </p:nvSpPr>
          <p:spPr>
            <a:xfrm>
              <a:off x="6948342" y="877078"/>
              <a:ext cx="4553486" cy="4553486"/>
            </a:xfrm>
            <a:prstGeom prst="ellipse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10DE1BB-64AB-84E0-FF87-A09F19A66F4C}"/>
                </a:ext>
              </a:extLst>
            </p:cNvPr>
            <p:cNvSpPr/>
            <p:nvPr/>
          </p:nvSpPr>
          <p:spPr>
            <a:xfrm>
              <a:off x="6771061" y="5742219"/>
              <a:ext cx="4898572" cy="950162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85153AF-90B9-7FE8-2342-0AE632D932DC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3050964" y="877078"/>
              <a:ext cx="0" cy="4207719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E0CBBBF-2F13-91AF-6FE9-E403A335E951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V="1">
              <a:off x="601678" y="2974330"/>
              <a:ext cx="2449285" cy="6608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1E9E89E-BF53-CF95-F7B5-79625FBEC0F8}"/>
                </a:ext>
              </a:extLst>
            </p:cNvPr>
            <p:cNvCxnSpPr>
              <a:cxnSpLocks/>
            </p:cNvCxnSpPr>
            <p:nvPr/>
          </p:nvCxnSpPr>
          <p:spPr>
            <a:xfrm>
              <a:off x="6948342" y="3319951"/>
              <a:ext cx="2272005" cy="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B1937FB-0353-605F-3867-3BE82E414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347" y="1575437"/>
              <a:ext cx="1621825" cy="1744514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106906D-3049-F23A-3AC4-E4F32BCC6AB4}"/>
                </a:ext>
              </a:extLst>
            </p:cNvPr>
            <p:cNvCxnSpPr>
              <a:cxnSpLocks/>
              <a:endCxn id="56" idx="5"/>
            </p:cNvCxnSpPr>
            <p:nvPr/>
          </p:nvCxnSpPr>
          <p:spPr>
            <a:xfrm>
              <a:off x="9220347" y="3319951"/>
              <a:ext cx="1614638" cy="144377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ECA6055-5029-800A-F057-2457AE49E921}"/>
                </a:ext>
              </a:extLst>
            </p:cNvPr>
            <p:cNvSpPr/>
            <p:nvPr/>
          </p:nvSpPr>
          <p:spPr>
            <a:xfrm>
              <a:off x="8792212" y="2823683"/>
              <a:ext cx="961052" cy="9610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8E59C817-856D-6ADD-AF15-87CA06BD7CCE}"/>
                </a:ext>
              </a:extLst>
            </p:cNvPr>
            <p:cNvSpPr/>
            <p:nvPr/>
          </p:nvSpPr>
          <p:spPr>
            <a:xfrm>
              <a:off x="2005935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Product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C049781-1088-8A82-7DA9-5293A65D1E14}"/>
                </a:ext>
              </a:extLst>
            </p:cNvPr>
            <p:cNvSpPr/>
            <p:nvPr/>
          </p:nvSpPr>
          <p:spPr>
            <a:xfrm>
              <a:off x="8175319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Customer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C8894A-B438-2B01-2CF7-DD755A2426B4}"/>
                </a:ext>
              </a:extLst>
            </p:cNvPr>
            <p:cNvSpPr txBox="1"/>
            <p:nvPr/>
          </p:nvSpPr>
          <p:spPr>
            <a:xfrm>
              <a:off x="991230" y="178733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Benefits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9A04AAA-F7B5-C07B-D15B-0D6C0D5E970F}"/>
                </a:ext>
              </a:extLst>
            </p:cNvPr>
            <p:cNvSpPr txBox="1"/>
            <p:nvPr/>
          </p:nvSpPr>
          <p:spPr>
            <a:xfrm>
              <a:off x="991230" y="3857170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Features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3BA05F-3FFB-5712-E1AC-DBBAC9D75D32}"/>
                </a:ext>
              </a:extLst>
            </p:cNvPr>
            <p:cNvSpPr txBox="1"/>
            <p:nvPr/>
          </p:nvSpPr>
          <p:spPr>
            <a:xfrm>
              <a:off x="3437963" y="2796271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Experience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F835F5E-3EA3-59D1-8166-1E55289E08FE}"/>
                </a:ext>
              </a:extLst>
            </p:cNvPr>
            <p:cNvSpPr txBox="1"/>
            <p:nvPr/>
          </p:nvSpPr>
          <p:spPr>
            <a:xfrm>
              <a:off x="7602558" y="2052566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Wants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8518E9-C5BF-1254-13BD-B1ABE481ED57}"/>
                </a:ext>
              </a:extLst>
            </p:cNvPr>
            <p:cNvSpPr txBox="1"/>
            <p:nvPr/>
          </p:nvSpPr>
          <p:spPr>
            <a:xfrm>
              <a:off x="9835242" y="3059668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Fears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CDCF3D-109C-5E62-06A0-E9CE2DA4560E}"/>
                </a:ext>
              </a:extLst>
            </p:cNvPr>
            <p:cNvSpPr txBox="1"/>
            <p:nvPr/>
          </p:nvSpPr>
          <p:spPr>
            <a:xfrm>
              <a:off x="7875037" y="423831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Needs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02D19D-267A-42BF-EAB0-7C801431A1DA}"/>
                </a:ext>
              </a:extLst>
            </p:cNvPr>
            <p:cNvSpPr txBox="1"/>
            <p:nvPr/>
          </p:nvSpPr>
          <p:spPr>
            <a:xfrm>
              <a:off x="648793" y="5463472"/>
              <a:ext cx="473497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Company: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Product: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게임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Ideal Customer: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국민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학생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훈련하고 싶은 사람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129D338-EFC9-293E-BD40-CE3458912B8D}"/>
                </a:ext>
              </a:extLst>
            </p:cNvPr>
            <p:cNvSpPr txBox="1"/>
            <p:nvPr/>
          </p:nvSpPr>
          <p:spPr>
            <a:xfrm>
              <a:off x="8385257" y="6042942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Substitutes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사각형: 모서리가 접힌 도형 90">
              <a:extLst>
                <a:ext uri="{FF2B5EF4-FFF2-40B4-BE49-F238E27FC236}">
                  <a16:creationId xmlns:a16="http://schemas.microsoft.com/office/drawing/2014/main" id="{177E4303-2ED3-4E8E-E51B-771E2DBFB308}"/>
                </a:ext>
              </a:extLst>
            </p:cNvPr>
            <p:cNvSpPr/>
            <p:nvPr/>
          </p:nvSpPr>
          <p:spPr>
            <a:xfrm>
              <a:off x="758067" y="1012138"/>
              <a:ext cx="940104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2" name="사각형: 모서리가 접힌 도형 91">
              <a:extLst>
                <a:ext uri="{FF2B5EF4-FFF2-40B4-BE49-F238E27FC236}">
                  <a16:creationId xmlns:a16="http://schemas.microsoft.com/office/drawing/2014/main" id="{134C4271-3C9F-8E8F-39EE-A4DD23A5CE26}"/>
                </a:ext>
              </a:extLst>
            </p:cNvPr>
            <p:cNvSpPr/>
            <p:nvPr/>
          </p:nvSpPr>
          <p:spPr>
            <a:xfrm>
              <a:off x="723641" y="2263248"/>
              <a:ext cx="1937767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3" name="사각형: 모서리가 접힌 도형 92">
              <a:extLst>
                <a:ext uri="{FF2B5EF4-FFF2-40B4-BE49-F238E27FC236}">
                  <a16:creationId xmlns:a16="http://schemas.microsoft.com/office/drawing/2014/main" id="{F419D3BD-1602-3032-1821-F96D398A0B27}"/>
                </a:ext>
              </a:extLst>
            </p:cNvPr>
            <p:cNvSpPr/>
            <p:nvPr/>
          </p:nvSpPr>
          <p:spPr>
            <a:xfrm>
              <a:off x="2005935" y="1214374"/>
              <a:ext cx="1333476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FABC47-056B-128D-8F73-9642415AD80C}"/>
                </a:ext>
              </a:extLst>
            </p:cNvPr>
            <p:cNvSpPr txBox="1"/>
            <p:nvPr/>
          </p:nvSpPr>
          <p:spPr>
            <a:xfrm>
              <a:off x="914399" y="1131559"/>
              <a:ext cx="587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재미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0FDD0A-24DA-4128-DCA5-29CD9C71EDDF}"/>
                </a:ext>
              </a:extLst>
            </p:cNvPr>
            <p:cNvSpPr txBox="1"/>
            <p:nvPr/>
          </p:nvSpPr>
          <p:spPr>
            <a:xfrm>
              <a:off x="758067" y="2288441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효과적으로 대피 정보 습득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9825D2-C6E8-6B61-804F-42D4F9596A9E}"/>
                </a:ext>
              </a:extLst>
            </p:cNvPr>
            <p:cNvSpPr txBox="1"/>
            <p:nvPr/>
          </p:nvSpPr>
          <p:spPr>
            <a:xfrm>
              <a:off x="2082686" y="1220754"/>
              <a:ext cx="1171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반복적인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연습 가능</a:t>
              </a:r>
            </a:p>
          </p:txBody>
        </p:sp>
        <p:sp>
          <p:nvSpPr>
            <p:cNvPr id="97" name="사각형: 모서리가 접힌 도형 96">
              <a:extLst>
                <a:ext uri="{FF2B5EF4-FFF2-40B4-BE49-F238E27FC236}">
                  <a16:creationId xmlns:a16="http://schemas.microsoft.com/office/drawing/2014/main" id="{76F2ADBE-627E-54C0-B46F-28F554E4DF72}"/>
                </a:ext>
              </a:extLst>
            </p:cNvPr>
            <p:cNvSpPr/>
            <p:nvPr/>
          </p:nvSpPr>
          <p:spPr>
            <a:xfrm>
              <a:off x="409723" y="3151549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8" name="사각형: 모서리가 접힌 도형 97">
              <a:extLst>
                <a:ext uri="{FF2B5EF4-FFF2-40B4-BE49-F238E27FC236}">
                  <a16:creationId xmlns:a16="http://schemas.microsoft.com/office/drawing/2014/main" id="{30439E14-1906-D803-79AB-6EF4853933F8}"/>
                </a:ext>
              </a:extLst>
            </p:cNvPr>
            <p:cNvSpPr/>
            <p:nvPr/>
          </p:nvSpPr>
          <p:spPr>
            <a:xfrm>
              <a:off x="266800" y="4469174"/>
              <a:ext cx="1494394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9" name="사각형: 모서리가 접힌 도형 98">
              <a:extLst>
                <a:ext uri="{FF2B5EF4-FFF2-40B4-BE49-F238E27FC236}">
                  <a16:creationId xmlns:a16="http://schemas.microsoft.com/office/drawing/2014/main" id="{CD95CAF0-0CAC-8FB6-29CB-ACDF053139B3}"/>
                </a:ext>
              </a:extLst>
            </p:cNvPr>
            <p:cNvSpPr/>
            <p:nvPr/>
          </p:nvSpPr>
          <p:spPr>
            <a:xfrm>
              <a:off x="1828915" y="4210638"/>
              <a:ext cx="1609048" cy="691666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F66A3B-4C02-1984-19B6-D33007069B33}"/>
                </a:ext>
              </a:extLst>
            </p:cNvPr>
            <p:cNvSpPr txBox="1"/>
            <p:nvPr/>
          </p:nvSpPr>
          <p:spPr>
            <a:xfrm>
              <a:off x="443109" y="3171559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협력 및 상호작용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3B07D05-CA36-EA2B-6511-B5FA8EADB146}"/>
                </a:ext>
              </a:extLst>
            </p:cNvPr>
            <p:cNvSpPr txBox="1"/>
            <p:nvPr/>
          </p:nvSpPr>
          <p:spPr>
            <a:xfrm>
              <a:off x="242018" y="4541654"/>
              <a:ext cx="1556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실제 시뮬레이션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15B9B2-6734-6A86-861A-8CDA241F24BC}"/>
                </a:ext>
              </a:extLst>
            </p:cNvPr>
            <p:cNvSpPr txBox="1"/>
            <p:nvPr/>
          </p:nvSpPr>
          <p:spPr>
            <a:xfrm>
              <a:off x="1855393" y="4302793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점프맵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같은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게임적 요소</a:t>
              </a:r>
            </a:p>
          </p:txBody>
        </p:sp>
        <p:sp>
          <p:nvSpPr>
            <p:cNvPr id="103" name="사각형: 모서리가 접힌 도형 102">
              <a:extLst>
                <a:ext uri="{FF2B5EF4-FFF2-40B4-BE49-F238E27FC236}">
                  <a16:creationId xmlns:a16="http://schemas.microsoft.com/office/drawing/2014/main" id="{223D8C5D-4823-1F75-FF7D-846908D950B6}"/>
                </a:ext>
              </a:extLst>
            </p:cNvPr>
            <p:cNvSpPr/>
            <p:nvPr/>
          </p:nvSpPr>
          <p:spPr>
            <a:xfrm>
              <a:off x="3826963" y="1223827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5" name="사각형: 모서리가 접힌 도형 104">
              <a:extLst>
                <a:ext uri="{FF2B5EF4-FFF2-40B4-BE49-F238E27FC236}">
                  <a16:creationId xmlns:a16="http://schemas.microsoft.com/office/drawing/2014/main" id="{E3F86083-6095-B20B-D212-D114B54C8F9B}"/>
                </a:ext>
              </a:extLst>
            </p:cNvPr>
            <p:cNvSpPr/>
            <p:nvPr/>
          </p:nvSpPr>
          <p:spPr>
            <a:xfrm>
              <a:off x="3194690" y="1995493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6" name="사각형: 모서리가 접힌 도형 105">
              <a:extLst>
                <a:ext uri="{FF2B5EF4-FFF2-40B4-BE49-F238E27FC236}">
                  <a16:creationId xmlns:a16="http://schemas.microsoft.com/office/drawing/2014/main" id="{C60BC1D0-0468-CA5F-0EA9-71FE109C51AE}"/>
                </a:ext>
              </a:extLst>
            </p:cNvPr>
            <p:cNvSpPr/>
            <p:nvPr/>
          </p:nvSpPr>
          <p:spPr>
            <a:xfrm>
              <a:off x="3819519" y="3371434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7" name="사각형: 모서리가 접힌 도형 106">
              <a:extLst>
                <a:ext uri="{FF2B5EF4-FFF2-40B4-BE49-F238E27FC236}">
                  <a16:creationId xmlns:a16="http://schemas.microsoft.com/office/drawing/2014/main" id="{7D412C00-F641-95D8-349C-19AD654C529A}"/>
                </a:ext>
              </a:extLst>
            </p:cNvPr>
            <p:cNvSpPr/>
            <p:nvPr/>
          </p:nvSpPr>
          <p:spPr>
            <a:xfrm>
              <a:off x="3971245" y="4312661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309C677-2A16-1BE8-C4EE-334000ED2CFA}"/>
                </a:ext>
              </a:extLst>
            </p:cNvPr>
            <p:cNvSpPr txBox="1"/>
            <p:nvPr/>
          </p:nvSpPr>
          <p:spPr>
            <a:xfrm>
              <a:off x="3846978" y="1255154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대피 전략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시도 및 효과 확인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23D69E1-2514-C9D7-3BDF-64A07FD96733}"/>
                </a:ext>
              </a:extLst>
            </p:cNvPr>
            <p:cNvSpPr txBox="1"/>
            <p:nvPr/>
          </p:nvSpPr>
          <p:spPr>
            <a:xfrm>
              <a:off x="3194157" y="2042504"/>
              <a:ext cx="1709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실감나는 현장에서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2DFAF74-054C-B384-FD38-1CA58E887171}"/>
                </a:ext>
              </a:extLst>
            </p:cNvPr>
            <p:cNvSpPr txBox="1"/>
            <p:nvPr/>
          </p:nvSpPr>
          <p:spPr>
            <a:xfrm>
              <a:off x="3876856" y="3523125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환경에서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긴장감있게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학습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33BB683-E8CA-F236-8955-278AC21B8D1B}"/>
                </a:ext>
              </a:extLst>
            </p:cNvPr>
            <p:cNvSpPr txBox="1"/>
            <p:nvPr/>
          </p:nvSpPr>
          <p:spPr>
            <a:xfrm>
              <a:off x="4013016" y="4347726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상호작용</a:t>
              </a:r>
            </a:p>
          </p:txBody>
        </p:sp>
        <p:sp>
          <p:nvSpPr>
            <p:cNvPr id="112" name="사각형: 모서리가 접힌 도형 111">
              <a:extLst>
                <a:ext uri="{FF2B5EF4-FFF2-40B4-BE49-F238E27FC236}">
                  <a16:creationId xmlns:a16="http://schemas.microsoft.com/office/drawing/2014/main" id="{07600D07-5F70-AFCA-AF05-5BFC76FFD6A5}"/>
                </a:ext>
              </a:extLst>
            </p:cNvPr>
            <p:cNvSpPr/>
            <p:nvPr/>
          </p:nvSpPr>
          <p:spPr>
            <a:xfrm>
              <a:off x="6944748" y="1209977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3" name="사각형: 모서리가 접힌 도형 112">
              <a:extLst>
                <a:ext uri="{FF2B5EF4-FFF2-40B4-BE49-F238E27FC236}">
                  <a16:creationId xmlns:a16="http://schemas.microsoft.com/office/drawing/2014/main" id="{ABAA414F-6A09-1F06-471A-766FAB009CCF}"/>
                </a:ext>
              </a:extLst>
            </p:cNvPr>
            <p:cNvSpPr/>
            <p:nvPr/>
          </p:nvSpPr>
          <p:spPr>
            <a:xfrm>
              <a:off x="8869259" y="1512099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4" name="사각형: 모서리가 접힌 도형 113">
              <a:extLst>
                <a:ext uri="{FF2B5EF4-FFF2-40B4-BE49-F238E27FC236}">
                  <a16:creationId xmlns:a16="http://schemas.microsoft.com/office/drawing/2014/main" id="{4B3A5F72-A327-8072-C457-067EE8563E3E}"/>
                </a:ext>
              </a:extLst>
            </p:cNvPr>
            <p:cNvSpPr/>
            <p:nvPr/>
          </p:nvSpPr>
          <p:spPr>
            <a:xfrm>
              <a:off x="7233076" y="2558136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6" name="사각형: 모서리가 접힌 도형 115">
              <a:extLst>
                <a:ext uri="{FF2B5EF4-FFF2-40B4-BE49-F238E27FC236}">
                  <a16:creationId xmlns:a16="http://schemas.microsoft.com/office/drawing/2014/main" id="{3C60CA59-816D-233A-B43F-96D6B76CC244}"/>
                </a:ext>
              </a:extLst>
            </p:cNvPr>
            <p:cNvSpPr/>
            <p:nvPr/>
          </p:nvSpPr>
          <p:spPr>
            <a:xfrm>
              <a:off x="6779799" y="3489780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7" name="사각형: 모서리가 접힌 도형 116">
              <a:extLst>
                <a:ext uri="{FF2B5EF4-FFF2-40B4-BE49-F238E27FC236}">
                  <a16:creationId xmlns:a16="http://schemas.microsoft.com/office/drawing/2014/main" id="{F3C2962B-879F-B6E3-4C70-6026ECAD5027}"/>
                </a:ext>
              </a:extLst>
            </p:cNvPr>
            <p:cNvSpPr/>
            <p:nvPr/>
          </p:nvSpPr>
          <p:spPr>
            <a:xfrm>
              <a:off x="9306376" y="414820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8" name="사각형: 모서리가 접힌 도형 117">
              <a:extLst>
                <a:ext uri="{FF2B5EF4-FFF2-40B4-BE49-F238E27FC236}">
                  <a16:creationId xmlns:a16="http://schemas.microsoft.com/office/drawing/2014/main" id="{4C6DDA4C-D548-04FD-21DB-6A9A501FC40D}"/>
                </a:ext>
              </a:extLst>
            </p:cNvPr>
            <p:cNvSpPr/>
            <p:nvPr/>
          </p:nvSpPr>
          <p:spPr>
            <a:xfrm>
              <a:off x="7779838" y="478631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9" name="사각형: 모서리가 접힌 도형 118">
              <a:extLst>
                <a:ext uri="{FF2B5EF4-FFF2-40B4-BE49-F238E27FC236}">
                  <a16:creationId xmlns:a16="http://schemas.microsoft.com/office/drawing/2014/main" id="{35EB6A05-DF98-703A-FD1E-27E3A320C4DC}"/>
                </a:ext>
              </a:extLst>
            </p:cNvPr>
            <p:cNvSpPr/>
            <p:nvPr/>
          </p:nvSpPr>
          <p:spPr>
            <a:xfrm>
              <a:off x="10056473" y="2181655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0" name="사각형: 모서리가 접힌 도형 119">
              <a:extLst>
                <a:ext uri="{FF2B5EF4-FFF2-40B4-BE49-F238E27FC236}">
                  <a16:creationId xmlns:a16="http://schemas.microsoft.com/office/drawing/2014/main" id="{EA009FE6-A656-3185-0CCC-28E7D4E54478}"/>
                </a:ext>
              </a:extLst>
            </p:cNvPr>
            <p:cNvSpPr/>
            <p:nvPr/>
          </p:nvSpPr>
          <p:spPr>
            <a:xfrm>
              <a:off x="10661775" y="3472435"/>
              <a:ext cx="1450982" cy="506960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1" name="사각형: 모서리가 접힌 도형 120">
              <a:extLst>
                <a:ext uri="{FF2B5EF4-FFF2-40B4-BE49-F238E27FC236}">
                  <a16:creationId xmlns:a16="http://schemas.microsoft.com/office/drawing/2014/main" id="{664D6862-822F-AD88-88FF-6D6E9834DC41}"/>
                </a:ext>
              </a:extLst>
            </p:cNvPr>
            <p:cNvSpPr/>
            <p:nvPr/>
          </p:nvSpPr>
          <p:spPr>
            <a:xfrm>
              <a:off x="6536977" y="5895328"/>
              <a:ext cx="1829619" cy="603043"/>
            </a:xfrm>
            <a:prstGeom prst="foldedCorner">
              <a:avLst>
                <a:gd name="adj" fmla="val 50000"/>
              </a:avLst>
            </a:prstGeom>
            <a:solidFill>
              <a:srgbClr val="FFEE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00970D6-E4C1-41D4-087A-C29A506F6588}"/>
                </a:ext>
              </a:extLst>
            </p:cNvPr>
            <p:cNvSpPr txBox="1"/>
            <p:nvPr/>
          </p:nvSpPr>
          <p:spPr>
            <a:xfrm>
              <a:off x="7030396" y="1331994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현실적인 대비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E616C0E-9FB4-6B6B-7D25-A5085EFF30DD}"/>
                </a:ext>
              </a:extLst>
            </p:cNvPr>
            <p:cNvSpPr txBox="1"/>
            <p:nvPr/>
          </p:nvSpPr>
          <p:spPr>
            <a:xfrm>
              <a:off x="9016334" y="1625311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 능력 강화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A09D3A-6C75-5A1A-ADA6-60C5727CE446}"/>
                </a:ext>
              </a:extLst>
            </p:cNvPr>
            <p:cNvSpPr txBox="1"/>
            <p:nvPr/>
          </p:nvSpPr>
          <p:spPr>
            <a:xfrm>
              <a:off x="7416139" y="2691579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소통과 협력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D2145C4-7FAB-4089-1D40-4B483C8515C8}"/>
                </a:ext>
              </a:extLst>
            </p:cNvPr>
            <p:cNvSpPr txBox="1"/>
            <p:nvPr/>
          </p:nvSpPr>
          <p:spPr>
            <a:xfrm>
              <a:off x="6931849" y="3517213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실전 훈련과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시뮬레이션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C7A4ED7-4AB5-AD48-BFF9-D72D038A4A36}"/>
                </a:ext>
              </a:extLst>
            </p:cNvPr>
            <p:cNvSpPr txBox="1"/>
            <p:nvPr/>
          </p:nvSpPr>
          <p:spPr>
            <a:xfrm>
              <a:off x="7840457" y="4801562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대응방법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023B0CC-B1C6-88F3-3D08-020AEEEAFCB1}"/>
                </a:ext>
              </a:extLst>
            </p:cNvPr>
            <p:cNvSpPr txBox="1"/>
            <p:nvPr/>
          </p:nvSpPr>
          <p:spPr>
            <a:xfrm>
              <a:off x="9365368" y="41777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C476A6F-7E96-9EFB-54CC-1B740CF66B26}"/>
                </a:ext>
              </a:extLst>
            </p:cNvPr>
            <p:cNvSpPr txBox="1"/>
            <p:nvPr/>
          </p:nvSpPr>
          <p:spPr>
            <a:xfrm>
              <a:off x="10719166" y="3594038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사망 및 부상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068FE0F-19E3-0EF3-B089-84B88C7579AD}"/>
                </a:ext>
              </a:extLst>
            </p:cNvPr>
            <p:cNvSpPr txBox="1"/>
            <p:nvPr/>
          </p:nvSpPr>
          <p:spPr>
            <a:xfrm>
              <a:off x="10303182" y="2221944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대한 불안감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CBD78F-3B26-CA22-B84A-FCE3ACF18991}"/>
                </a:ext>
              </a:extLst>
            </p:cNvPr>
            <p:cNvSpPr txBox="1"/>
            <p:nvPr/>
          </p:nvSpPr>
          <p:spPr>
            <a:xfrm>
              <a:off x="6731966" y="59352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대피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가이드북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54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1349</Words>
  <Application>Microsoft Office PowerPoint</Application>
  <PresentationFormat>와이드스크린</PresentationFormat>
  <Paragraphs>237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노은아</dc:creator>
  <cp:lastModifiedBy>노은아</cp:lastModifiedBy>
  <cp:revision>7</cp:revision>
  <dcterms:created xsi:type="dcterms:W3CDTF">2023-06-30T17:16:44Z</dcterms:created>
  <dcterms:modified xsi:type="dcterms:W3CDTF">2023-07-02T22:51:11Z</dcterms:modified>
</cp:coreProperties>
</file>