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75" r:id="rId4"/>
    <p:sldId id="261" r:id="rId5"/>
    <p:sldId id="263" r:id="rId6"/>
    <p:sldId id="287" r:id="rId7"/>
    <p:sldId id="264" r:id="rId8"/>
    <p:sldId id="274" r:id="rId9"/>
    <p:sldId id="272" r:id="rId10"/>
    <p:sldId id="265" r:id="rId11"/>
    <p:sldId id="276" r:id="rId12"/>
    <p:sldId id="266" r:id="rId13"/>
    <p:sldId id="268" r:id="rId14"/>
    <p:sldId id="267" r:id="rId15"/>
    <p:sldId id="269" r:id="rId16"/>
    <p:sldId id="270" r:id="rId17"/>
    <p:sldId id="277" r:id="rId18"/>
    <p:sldId id="278" r:id="rId19"/>
    <p:sldId id="284" r:id="rId20"/>
    <p:sldId id="285" r:id="rId21"/>
    <p:sldId id="286" r:id="rId22"/>
    <p:sldId id="280" r:id="rId23"/>
    <p:sldId id="27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9F"/>
    <a:srgbClr val="FFF0C9"/>
    <a:srgbClr val="FFC637"/>
    <a:srgbClr val="EEEEEE"/>
    <a:srgbClr val="F7F7F7"/>
    <a:srgbClr val="FFFFFF"/>
    <a:srgbClr val="595959"/>
    <a:srgbClr val="FFCA47"/>
    <a:srgbClr val="FFECBD"/>
    <a:srgbClr val="FFD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6A8E-9251-E634-26D0-62E6BF591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D80EE7-AB23-B9EF-3C35-014AF66E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7743E-7701-838D-3C54-33D5118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EF48C-65E2-C41D-883F-B833A262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C03DA-4007-068B-6973-A024EBEF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F364-7C95-3812-99A2-A429A38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ED182-5CF5-888E-2522-114B530A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CCA33-A669-CFE7-7CD1-8706B771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FA67C-0191-E076-3095-8A7D3AA9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F45ED-A736-2800-309E-88B1B924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E5F5D-F105-DAE4-470D-5983A9AC6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E14C3-B793-DB76-E35C-E46B4E6C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FFBB9-FE19-2F91-B1C1-546187ED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E12E2-5762-FCA0-1EB0-B4C661BB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7BD9-7039-748E-CE99-1AC30388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4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FA09-8B91-C73E-633A-8A4C7178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6B1C2-1C7F-4121-C2EB-5434EE30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30AC4-85EF-7B8A-726F-AFDC3B1F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162EA-D140-921C-676B-E4FEC4AA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87F9-123A-932D-A8A3-EC0397F2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4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7BB4-8BCD-F34F-F28E-9A6A89CF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E8F10-5FCD-5DFD-3189-957EE70A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16AA8-35D5-2E7C-9849-93F4E9F2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1565E-20F2-428F-ECE0-7B0ACD80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747A9-F0E1-8FBF-562C-763281BE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3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2A631-A3AF-DB89-39A2-C8FC17E7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86398-B4C0-6141-942F-2F7D7A5C3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E68CB-E8F3-0B73-AD46-5C0DF558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93535-A13D-00FA-D4CA-5A2CE0BA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8C3C1-A600-6C56-2C7F-0459D5A7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7EF65-97AF-36FF-15FF-B344700E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1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6E78-C725-B6B4-DEAF-A2F04B6A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868B1-FB65-93B1-EC8E-A6759455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767FB-E476-AD2E-99DA-7CE1D14C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DAE69E-F87C-C326-99D6-0D1EA6275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9D566-BDA9-09F3-D207-AC4E5926D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65FAE3-4CD5-D368-058F-DC3BD661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2458BC-9EBC-555F-3A4E-9D4508A2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30434-5D05-5635-8128-FB12F181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DA91-2C34-021A-5F1F-BD6DAB8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EEDBE-CBA9-0B72-FDA8-CA8AA7F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E9D08-43C7-DEF6-53EE-CECF7545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C71FD-87E0-92E0-D5C4-524761C0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510208-D0BB-EFE3-71D4-27D620E8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36925-AE51-066A-4686-ACA2AE78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3D433B-2977-ECC5-9FE4-A0A101A7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18BE-5B17-0C20-B4FA-28A3CEE9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14E96-EAA8-5666-C9CE-4C36E1C2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B7C3B-F0E1-0921-16D6-E7B403A2F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990D-F5F0-2263-3B86-DBD6613E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F817B-D80F-CAED-1B5F-D09BC0A5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4454A-E4EB-3E70-353E-C9FB30CE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9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A43B1-58B2-F92F-0ADD-2E3E0D45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61AA2-D18B-45B3-07B4-CC84B781C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FED70-4903-4B8F-A224-18E332298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0222A-9BEA-F177-FB81-8166EA63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D08A8-F8CA-FDDD-F920-04024372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5EB86-73BD-DF41-BB89-BB17BB5D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8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938203-A3CE-2CD0-AE82-F6C85667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B0ED2-FFDE-8019-5965-5A93782B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FA8E-A559-EAEF-8710-1BFF26250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AE645-6709-7FA9-787D-AE701D750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32DC-52A8-B403-8656-FE7154128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12C06C-ED85-EC7C-A945-22E189889A3F}"/>
              </a:ext>
            </a:extLst>
          </p:cNvPr>
          <p:cNvSpPr txBox="1"/>
          <p:nvPr/>
        </p:nvSpPr>
        <p:spPr>
          <a:xfrm>
            <a:off x="683925" y="2063054"/>
            <a:ext cx="556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위급탈출 넘버 </a:t>
            </a:r>
            <a:r>
              <a:rPr lang="en-US" altLang="ko-KR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endParaRPr lang="ko-KR" altLang="en-US" sz="54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88507-3402-7F3B-A242-40F7B5D57A88}"/>
              </a:ext>
            </a:extLst>
          </p:cNvPr>
          <p:cNvSpPr txBox="1"/>
          <p:nvPr/>
        </p:nvSpPr>
        <p:spPr>
          <a:xfrm>
            <a:off x="757865" y="1447350"/>
            <a:ext cx="53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상황 교육 </a:t>
            </a:r>
            <a:r>
              <a:rPr lang="en-US" altLang="ko-KR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350D4-8452-3466-7F3A-5E524357C1AA}"/>
              </a:ext>
            </a:extLst>
          </p:cNvPr>
          <p:cNvSpPr txBox="1"/>
          <p:nvPr/>
        </p:nvSpPr>
        <p:spPr>
          <a:xfrm>
            <a:off x="757866" y="1054946"/>
            <a:ext cx="495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실제 같은 상황 속에서 습득하는 행동요령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D05F4-0421-32C8-891C-FA3B8BC616AD}"/>
              </a:ext>
            </a:extLst>
          </p:cNvPr>
          <p:cNvSpPr txBox="1"/>
          <p:nvPr/>
        </p:nvSpPr>
        <p:spPr>
          <a:xfrm>
            <a:off x="757865" y="5915208"/>
            <a:ext cx="476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팀장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노주희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팀원     김주미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노은아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신민서</a:t>
            </a:r>
          </a:p>
        </p:txBody>
      </p:sp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B27795ED-389F-7986-1E12-EE36987DA405}"/>
              </a:ext>
            </a:extLst>
          </p:cNvPr>
          <p:cNvGrpSpPr/>
          <p:nvPr/>
        </p:nvGrpSpPr>
        <p:grpSpPr>
          <a:xfrm>
            <a:off x="7352523" y="1847460"/>
            <a:ext cx="5182835" cy="5347987"/>
            <a:chOff x="10642280" y="592280"/>
            <a:chExt cx="6287214" cy="6317030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7A17F28B-E42F-39CF-3D4C-DB855756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2280" y="592280"/>
              <a:ext cx="6287214" cy="6317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23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D3547-0332-A089-4CF1-914AC6736608}"/>
              </a:ext>
            </a:extLst>
          </p:cNvPr>
          <p:cNvSpPr txBox="1"/>
          <p:nvPr/>
        </p:nvSpPr>
        <p:spPr>
          <a:xfrm>
            <a:off x="302500" y="209574"/>
            <a:ext cx="29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 장점 및 영향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2D40CD-8BEC-9E53-E2E0-2A0BB11FE718}"/>
              </a:ext>
            </a:extLst>
          </p:cNvPr>
          <p:cNvCxnSpPr>
            <a:cxnSpLocks/>
          </p:cNvCxnSpPr>
          <p:nvPr/>
        </p:nvCxnSpPr>
        <p:spPr>
          <a:xfrm>
            <a:off x="2715208" y="396186"/>
            <a:ext cx="9171992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3DE82D-6F6D-6F02-FB90-3D3A4C60A0E7}"/>
              </a:ext>
            </a:extLst>
          </p:cNvPr>
          <p:cNvGrpSpPr/>
          <p:nvPr/>
        </p:nvGrpSpPr>
        <p:grpSpPr>
          <a:xfrm>
            <a:off x="618121" y="1759985"/>
            <a:ext cx="11028784" cy="3338029"/>
            <a:chOff x="597158" y="2189570"/>
            <a:chExt cx="11028784" cy="333802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15384B4-80CF-863E-9CF2-6E529B6A73AB}"/>
                </a:ext>
              </a:extLst>
            </p:cNvPr>
            <p:cNvSpPr/>
            <p:nvPr/>
          </p:nvSpPr>
          <p:spPr>
            <a:xfrm>
              <a:off x="597158" y="2548799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다양한 시나리오를 시도해보고 실패를 통해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대피요령을 학습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51D86C3-5D81-3DE1-9C6C-B035A0A73026}"/>
                </a:ext>
              </a:extLst>
            </p:cNvPr>
            <p:cNvSpPr/>
            <p:nvPr/>
          </p:nvSpPr>
          <p:spPr>
            <a:xfrm>
              <a:off x="4688242" y="2580686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실재감 있는 시뮬레이션 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경험을 제공하여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집중력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높여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효과적인 학습법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제공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E99BE35-BA12-36AA-B821-01A7E13EB727}"/>
                </a:ext>
              </a:extLst>
            </p:cNvPr>
            <p:cNvSpPr/>
            <p:nvPr/>
          </p:nvSpPr>
          <p:spPr>
            <a:xfrm>
              <a:off x="8780105" y="2580686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대규모 참여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와 타인 들과의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상호작용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가능하게 하여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협력 능력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대비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요령 습득 및 확산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A47F043-7D14-9321-A0C7-8152900FDAFD}"/>
                </a:ext>
              </a:extLst>
            </p:cNvPr>
            <p:cNvSpPr/>
            <p:nvPr/>
          </p:nvSpPr>
          <p:spPr>
            <a:xfrm>
              <a:off x="1660849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72C8FB-AE58-EEDF-1CC8-68E5E4410ADF}"/>
                </a:ext>
              </a:extLst>
            </p:cNvPr>
            <p:cNvSpPr/>
            <p:nvPr/>
          </p:nvSpPr>
          <p:spPr>
            <a:xfrm>
              <a:off x="5773284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7877CA-82F2-FEA8-5E67-BCBA50F0A5C6}"/>
                </a:ext>
              </a:extLst>
            </p:cNvPr>
            <p:cNvSpPr/>
            <p:nvPr/>
          </p:nvSpPr>
          <p:spPr>
            <a:xfrm>
              <a:off x="9843794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73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622555" y="3574060"/>
            <a:ext cx="301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Workbook</a:t>
            </a:r>
            <a:endParaRPr lang="ko-KR" altLang="en-US" sz="36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84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Ideation</a:t>
            </a:r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5501C45-554E-7790-94A5-6D060764D209}"/>
              </a:ext>
            </a:extLst>
          </p:cNvPr>
          <p:cNvGrpSpPr/>
          <p:nvPr/>
        </p:nvGrpSpPr>
        <p:grpSpPr>
          <a:xfrm>
            <a:off x="634482" y="595827"/>
            <a:ext cx="11141935" cy="6052599"/>
            <a:chOff x="709127" y="595827"/>
            <a:chExt cx="11141935" cy="605259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873B12A-9728-447C-404C-22498354B29A}"/>
                </a:ext>
              </a:extLst>
            </p:cNvPr>
            <p:cNvSpPr/>
            <p:nvPr/>
          </p:nvSpPr>
          <p:spPr>
            <a:xfrm>
              <a:off x="709127" y="713789"/>
              <a:ext cx="475861" cy="1418620"/>
            </a:xfrm>
            <a:prstGeom prst="roundRect">
              <a:avLst>
                <a:gd name="adj" fmla="val 0"/>
              </a:avLst>
            </a:prstGeom>
            <a:solidFill>
              <a:srgbClr val="FFD700"/>
            </a:solidFill>
            <a:ln w="38100">
              <a:solidFill>
                <a:srgbClr val="FFD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E744A5-0D7C-CDDA-A254-9E02A9C2659C}"/>
                </a:ext>
              </a:extLst>
            </p:cNvPr>
            <p:cNvSpPr/>
            <p:nvPr/>
          </p:nvSpPr>
          <p:spPr>
            <a:xfrm>
              <a:off x="1169436" y="713791"/>
              <a:ext cx="10515600" cy="1418619"/>
            </a:xfrm>
            <a:prstGeom prst="rect">
              <a:avLst/>
            </a:prstGeom>
            <a:noFill/>
            <a:ln w="38100">
              <a:solidFill>
                <a:srgbClr val="FFD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549564-5F27-29F2-64B9-021ED8B8A039}"/>
                </a:ext>
              </a:extLst>
            </p:cNvPr>
            <p:cNvSpPr/>
            <p:nvPr/>
          </p:nvSpPr>
          <p:spPr>
            <a:xfrm>
              <a:off x="1169436" y="2267296"/>
              <a:ext cx="10515600" cy="2118092"/>
            </a:xfrm>
            <a:prstGeom prst="rect">
              <a:avLst/>
            </a:prstGeom>
            <a:noFill/>
            <a:ln w="38100">
              <a:solidFill>
                <a:srgbClr val="A28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BC57F3-60F7-B74D-B1C1-56F1B9904C19}"/>
                </a:ext>
              </a:extLst>
            </p:cNvPr>
            <p:cNvSpPr/>
            <p:nvPr/>
          </p:nvSpPr>
          <p:spPr>
            <a:xfrm>
              <a:off x="1169436" y="4530334"/>
              <a:ext cx="10515600" cy="2118092"/>
            </a:xfrm>
            <a:prstGeom prst="rect">
              <a:avLst/>
            </a:prstGeom>
            <a:noFill/>
            <a:ln w="38100">
              <a:solidFill>
                <a:srgbClr val="584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AFB360F-6663-99E2-9043-E459E4043813}"/>
                </a:ext>
              </a:extLst>
            </p:cNvPr>
            <p:cNvSpPr/>
            <p:nvPr/>
          </p:nvSpPr>
          <p:spPr>
            <a:xfrm>
              <a:off x="709127" y="2267294"/>
              <a:ext cx="475861" cy="2118092"/>
            </a:xfrm>
            <a:prstGeom prst="roundRect">
              <a:avLst>
                <a:gd name="adj" fmla="val 0"/>
              </a:avLst>
            </a:prstGeom>
            <a:solidFill>
              <a:srgbClr val="A28700"/>
            </a:solidFill>
            <a:ln w="38100">
              <a:solidFill>
                <a:srgbClr val="A28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1FDDE9C-D113-4551-1FEA-9B37584237E1}"/>
                </a:ext>
              </a:extLst>
            </p:cNvPr>
            <p:cNvSpPr/>
            <p:nvPr/>
          </p:nvSpPr>
          <p:spPr>
            <a:xfrm>
              <a:off x="709127" y="4530334"/>
              <a:ext cx="475861" cy="2118092"/>
            </a:xfrm>
            <a:prstGeom prst="roundRect">
              <a:avLst>
                <a:gd name="adj" fmla="val 0"/>
              </a:avLst>
            </a:prstGeom>
            <a:solidFill>
              <a:srgbClr val="584900"/>
            </a:solidFill>
            <a:ln w="38100">
              <a:solidFill>
                <a:srgbClr val="584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CCA59B4-FF07-0B7E-D206-E4C4EFFFF1AF}"/>
                </a:ext>
              </a:extLst>
            </p:cNvPr>
            <p:cNvCxnSpPr/>
            <p:nvPr/>
          </p:nvCxnSpPr>
          <p:spPr>
            <a:xfrm>
              <a:off x="8024326" y="713789"/>
              <a:ext cx="0" cy="141862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7725F1F-FCE8-4D82-AFA1-1A00E7A41D45}"/>
                </a:ext>
              </a:extLst>
            </p:cNvPr>
            <p:cNvCxnSpPr/>
            <p:nvPr/>
          </p:nvCxnSpPr>
          <p:spPr>
            <a:xfrm>
              <a:off x="4488024" y="713789"/>
              <a:ext cx="0" cy="141862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E0E63D-BA95-39A3-ABCD-3984698E6823}"/>
                </a:ext>
              </a:extLst>
            </p:cNvPr>
            <p:cNvSpPr txBox="1"/>
            <p:nvPr/>
          </p:nvSpPr>
          <p:spPr>
            <a:xfrm>
              <a:off x="1207510" y="784220"/>
              <a:ext cx="1483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고객 분류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93106D-C05F-4226-0176-631CEC557F95}"/>
                </a:ext>
              </a:extLst>
            </p:cNvPr>
            <p:cNvSpPr txBox="1"/>
            <p:nvPr/>
          </p:nvSpPr>
          <p:spPr>
            <a:xfrm>
              <a:off x="4550975" y="784220"/>
              <a:ext cx="1863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고객 행동 제한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7F38C3-FAA1-6E1A-192D-EE888DB61143}"/>
                </a:ext>
              </a:extLst>
            </p:cNvPr>
            <p:cNvSpPr txBox="1"/>
            <p:nvPr/>
          </p:nvSpPr>
          <p:spPr>
            <a:xfrm>
              <a:off x="8087276" y="784220"/>
              <a:ext cx="2245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사용 가능한 솔루션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1295AE-FA61-21F1-9272-F3C11495B37C}"/>
                </a:ext>
              </a:extLst>
            </p:cNvPr>
            <p:cNvSpPr txBox="1"/>
            <p:nvPr/>
          </p:nvSpPr>
          <p:spPr>
            <a:xfrm>
              <a:off x="1262741" y="1173396"/>
              <a:ext cx="2817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단체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재난안전교육원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안전체험관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행정부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교육청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77A4ED-1A2A-ED5C-C08A-8356111B771E}"/>
                </a:ext>
              </a:extLst>
            </p:cNvPr>
            <p:cNvSpPr txBox="1"/>
            <p:nvPr/>
          </p:nvSpPr>
          <p:spPr>
            <a:xfrm>
              <a:off x="1262741" y="1631446"/>
              <a:ext cx="281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개인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8~19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3E8A9C-10B5-6ADE-29B7-3E1D7BE1DFAB}"/>
                </a:ext>
              </a:extLst>
            </p:cNvPr>
            <p:cNvSpPr txBox="1"/>
            <p:nvPr/>
          </p:nvSpPr>
          <p:spPr>
            <a:xfrm>
              <a:off x="4488024" y="1091997"/>
              <a:ext cx="35829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인지적 제약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공포로 의사 결정 능력 저하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물리적 제약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건물 붕괴 등 제약에 의해 행동을 제한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정보 부족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적절한 정보가 부족하거나 오류가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심리적 요인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스트레스 및 감정적인 부담감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DA3179-F5F0-61EB-C6C9-88244C800694}"/>
                </a:ext>
              </a:extLst>
            </p:cNvPr>
            <p:cNvSpPr txBox="1"/>
            <p:nvPr/>
          </p:nvSpPr>
          <p:spPr>
            <a:xfrm>
              <a:off x="8086530" y="1091997"/>
              <a:ext cx="35829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과거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SNS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또는 매체 사용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장점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많은 정보를 볼 수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긴박한 상황에서 대처방법 파악 불가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           허위정보가 섞여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상황에서 직접 대처하는 것이 어려움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7228AA3-C89D-3CA4-7920-5D06260C5F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8024" y="2267294"/>
              <a:ext cx="0" cy="2118092"/>
            </a:xfrm>
            <a:prstGeom prst="line">
              <a:avLst/>
            </a:prstGeom>
            <a:ln w="38100">
              <a:solidFill>
                <a:srgbClr val="A28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9708C2E-0B79-4EEF-BBA2-5058510C43FC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2267294"/>
              <a:ext cx="0" cy="2118092"/>
            </a:xfrm>
            <a:prstGeom prst="line">
              <a:avLst/>
            </a:prstGeom>
            <a:ln w="38100">
              <a:solidFill>
                <a:srgbClr val="A28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F6B3A9-A4ED-5002-8498-83CAD63CB54E}"/>
                </a:ext>
              </a:extLst>
            </p:cNvPr>
            <p:cNvSpPr txBox="1"/>
            <p:nvPr/>
          </p:nvSpPr>
          <p:spPr>
            <a:xfrm>
              <a:off x="1265106" y="234483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문제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고통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+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빈도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0D6704-DF26-100E-A95B-8EE18382EE7E}"/>
                </a:ext>
              </a:extLst>
            </p:cNvPr>
            <p:cNvSpPr txBox="1"/>
            <p:nvPr/>
          </p:nvSpPr>
          <p:spPr>
            <a:xfrm>
              <a:off x="4550975" y="234483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문제의 근원 또는 원인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C73835-40F9-390B-3632-8411807F2CD8}"/>
                </a:ext>
              </a:extLst>
            </p:cNvPr>
            <p:cNvSpPr txBox="1"/>
            <p:nvPr/>
          </p:nvSpPr>
          <p:spPr>
            <a:xfrm>
              <a:off x="8118379" y="233197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+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강도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876B75-F1B1-3E69-CE74-AD2F0BEAF692}"/>
                </a:ext>
              </a:extLst>
            </p:cNvPr>
            <p:cNvSpPr txBox="1"/>
            <p:nvPr/>
          </p:nvSpPr>
          <p:spPr>
            <a:xfrm>
              <a:off x="1279040" y="2611287"/>
              <a:ext cx="3114055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올바른 행동요령을 알지 못하여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차 피해 발생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자주 발생하지 않으나 피해 정도가 매우 큼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생존과 직결되어 필수적으로 숙지해야 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242718-9B21-B22C-1C25-8E6B34ABD43D}"/>
                </a:ext>
              </a:extLst>
            </p:cNvPr>
            <p:cNvSpPr txBox="1"/>
            <p:nvPr/>
          </p:nvSpPr>
          <p:spPr>
            <a:xfrm>
              <a:off x="4582954" y="2652614"/>
              <a:ext cx="32438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상황의 심각성 인지 및 관심 부족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-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관심 부족으로 인해 관련 정보에 대하여 제대로 알지 못함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상황으로 인한 불안과 두려움이 행동 요령에 혼동을 줌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–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혼동으로 인해 판단력과 대처능력 저하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흔한 상황이 아니므로 대처하는 경험 부족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8A416F-C06D-3927-03E0-9B9FD8FDDB49}"/>
                </a:ext>
              </a:extLst>
            </p:cNvPr>
            <p:cNvSpPr txBox="1"/>
            <p:nvPr/>
          </p:nvSpPr>
          <p:spPr>
            <a:xfrm>
              <a:off x="8118379" y="2611287"/>
              <a:ext cx="34413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직접관련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교육 프로그램 직접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응급서비스 번호나 구조요청시스템 직접 이용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정부 기관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방송 매체 등을 이용해 정보 수집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간접관련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사람들에게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 행동을 따라함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3E99131-8D85-F0C0-B4B9-43A456FB4D77}"/>
                </a:ext>
              </a:extLst>
            </p:cNvPr>
            <p:cNvCxnSpPr>
              <a:cxnSpLocks/>
            </p:cNvCxnSpPr>
            <p:nvPr/>
          </p:nvCxnSpPr>
          <p:spPr>
            <a:xfrm>
              <a:off x="4488024" y="4530334"/>
              <a:ext cx="0" cy="2118092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D95ABA5-2DF4-EAED-F492-5AB5A0F17F94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4530334"/>
              <a:ext cx="0" cy="2118092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8EE31B1-42DE-7ACA-030E-41C9EBB2D3BF}"/>
                </a:ext>
              </a:extLst>
            </p:cNvPr>
            <p:cNvCxnSpPr>
              <a:cxnSpLocks/>
            </p:cNvCxnSpPr>
            <p:nvPr/>
          </p:nvCxnSpPr>
          <p:spPr>
            <a:xfrm>
              <a:off x="1184988" y="5589380"/>
              <a:ext cx="3318588" cy="0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59333C8-3BC1-BFE0-FE00-C991DB529D75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5589380"/>
              <a:ext cx="3645156" cy="0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8E6098-51F0-BBEF-3161-B52834633635}"/>
                </a:ext>
              </a:extLst>
            </p:cNvPr>
            <p:cNvSpPr txBox="1"/>
            <p:nvPr/>
          </p:nvSpPr>
          <p:spPr>
            <a:xfrm>
              <a:off x="1265106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행동을 유발하는 요인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F0A994-F0CA-0334-783D-B077EAE00427}"/>
                </a:ext>
              </a:extLst>
            </p:cNvPr>
            <p:cNvSpPr txBox="1"/>
            <p:nvPr/>
          </p:nvSpPr>
          <p:spPr>
            <a:xfrm>
              <a:off x="1265106" y="5657238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감정 요인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626EBB-1D3B-1C05-3017-4818A5AC9717}"/>
                </a:ext>
              </a:extLst>
            </p:cNvPr>
            <p:cNvSpPr txBox="1"/>
            <p:nvPr/>
          </p:nvSpPr>
          <p:spPr>
            <a:xfrm>
              <a:off x="4586065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솔루션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9034D-0832-5659-377B-2991FCAA712C}"/>
                </a:ext>
              </a:extLst>
            </p:cNvPr>
            <p:cNvSpPr txBox="1"/>
            <p:nvPr/>
          </p:nvSpPr>
          <p:spPr>
            <a:xfrm>
              <a:off x="8187545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행동의 채널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F0F80B-3BC9-3EB9-9B97-4D152F285912}"/>
                </a:ext>
              </a:extLst>
            </p:cNvPr>
            <p:cNvSpPr txBox="1"/>
            <p:nvPr/>
          </p:nvSpPr>
          <p:spPr>
            <a:xfrm>
              <a:off x="1262740" y="4892268"/>
              <a:ext cx="3112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피해 상황을 직접 목격하거나 매체를 통해서 간접적으로 접했을 때 행동을 유발하게 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DAF7AF-CBA6-0C60-019B-24D7951C53A9}"/>
                </a:ext>
              </a:extLst>
            </p:cNvPr>
            <p:cNvSpPr txBox="1"/>
            <p:nvPr/>
          </p:nvSpPr>
          <p:spPr>
            <a:xfrm>
              <a:off x="1262740" y="5954342"/>
              <a:ext cx="3112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문제 해결 전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불안함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행동요령을 숙지한 후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안정감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69072D9-7FF9-8F9C-05C2-140170952C2F}"/>
                </a:ext>
              </a:extLst>
            </p:cNvPr>
            <p:cNvSpPr txBox="1"/>
            <p:nvPr/>
          </p:nvSpPr>
          <p:spPr>
            <a:xfrm>
              <a:off x="4641608" y="4892268"/>
              <a:ext cx="33185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긴장이나 공포 상황에서도 효과적인 의사 결정을 돕는 훈련 경험 제공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출구가 막힌 상황 등 물리적인 제약에 직면했을 때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적절한 행동을 학습하고 실천에 적용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정확한 정보를 통해 올바른 대응법을 습득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타인과 협력하는 등 사회적 상호작용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7D6FFA-035D-74BB-1969-229196C87CF7}"/>
                </a:ext>
              </a:extLst>
            </p:cNvPr>
            <p:cNvSpPr txBox="1"/>
            <p:nvPr/>
          </p:nvSpPr>
          <p:spPr>
            <a:xfrm>
              <a:off x="8959383" y="4870576"/>
              <a:ext cx="2863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온라인 교육 및 훈련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정부 기관 웹사이트를 통해 정보 수집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SNS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활용하여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72687C-4319-BC12-D647-D6468AEAC8F7}"/>
                </a:ext>
              </a:extLst>
            </p:cNvPr>
            <p:cNvSpPr txBox="1"/>
            <p:nvPr/>
          </p:nvSpPr>
          <p:spPr>
            <a:xfrm>
              <a:off x="8987377" y="5857149"/>
              <a:ext cx="2863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안전체험과 교육 및 훈련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직접 판단 후 상항 평가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사람들에게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AF30EC-E4BF-0E0C-1431-A29E7C483C9E}"/>
                </a:ext>
              </a:extLst>
            </p:cNvPr>
            <p:cNvSpPr txBox="1"/>
            <p:nvPr/>
          </p:nvSpPr>
          <p:spPr>
            <a:xfrm>
              <a:off x="8187545" y="5027720"/>
              <a:ext cx="856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5849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온라인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C0A058-D163-DF1F-82EF-4E0C295C0B54}"/>
                </a:ext>
              </a:extLst>
            </p:cNvPr>
            <p:cNvSpPr txBox="1"/>
            <p:nvPr/>
          </p:nvSpPr>
          <p:spPr>
            <a:xfrm>
              <a:off x="8187545" y="6037068"/>
              <a:ext cx="856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5849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오프라인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EC3E30-DB29-D22B-B961-BB79E62D88E6}"/>
                </a:ext>
              </a:extLst>
            </p:cNvPr>
            <p:cNvSpPr txBox="1"/>
            <p:nvPr/>
          </p:nvSpPr>
          <p:spPr>
            <a:xfrm flipV="1">
              <a:off x="784068" y="595827"/>
              <a:ext cx="323165" cy="16714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Define</a:t>
              </a:r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CS, fit into CL</a:t>
              </a:r>
              <a:endPara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E4DE0D-0413-5C85-7F6F-A0B7BF02E2C5}"/>
                </a:ext>
              </a:extLst>
            </p:cNvPr>
            <p:cNvSpPr txBox="1"/>
            <p:nvPr/>
          </p:nvSpPr>
          <p:spPr>
            <a:xfrm flipV="1">
              <a:off x="791761" y="2092234"/>
              <a:ext cx="307777" cy="246821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Focus in PR, into BE, understand RC</a:t>
              </a:r>
              <a:endPara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119CEFF-41DF-A8DA-13A3-1F300B792957}"/>
                </a:ext>
              </a:extLst>
            </p:cNvPr>
            <p:cNvSpPr txBox="1"/>
            <p:nvPr/>
          </p:nvSpPr>
          <p:spPr>
            <a:xfrm flipV="1">
              <a:off x="784068" y="4737975"/>
              <a:ext cx="323165" cy="16714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Identify strong TR &amp; EM</a:t>
              </a:r>
              <a:endPara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11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190533" y="218905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Story Map</a:t>
            </a:r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15209" y="403571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2750985-9D4A-45A0-A300-086940E23163}"/>
              </a:ext>
            </a:extLst>
          </p:cNvPr>
          <p:cNvGrpSpPr/>
          <p:nvPr/>
        </p:nvGrpSpPr>
        <p:grpSpPr>
          <a:xfrm>
            <a:off x="351006" y="860204"/>
            <a:ext cx="6613010" cy="2105130"/>
            <a:chOff x="500296" y="1056147"/>
            <a:chExt cx="6613010" cy="210513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8C2822A-5E81-FCCB-73C5-36E4807C7C44}"/>
                </a:ext>
              </a:extLst>
            </p:cNvPr>
            <p:cNvGrpSpPr/>
            <p:nvPr/>
          </p:nvGrpSpPr>
          <p:grpSpPr>
            <a:xfrm>
              <a:off x="500296" y="1056147"/>
              <a:ext cx="6613010" cy="2105130"/>
              <a:chOff x="612263" y="1280082"/>
              <a:chExt cx="6613010" cy="210513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1E8820F7-67C9-E7E4-FFE6-3E322DC0B2BE}"/>
                  </a:ext>
                </a:extLst>
              </p:cNvPr>
              <p:cNvSpPr/>
              <p:nvPr/>
            </p:nvSpPr>
            <p:spPr>
              <a:xfrm>
                <a:off x="612263" y="1280082"/>
                <a:ext cx="2066400" cy="2067417"/>
              </a:xfrm>
              <a:prstGeom prst="roundRect">
                <a:avLst/>
              </a:prstGeom>
              <a:solidFill>
                <a:srgbClr val="FFD700"/>
              </a:solidFill>
              <a:ln w="38100">
                <a:solidFill>
                  <a:srgbClr val="FFD7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4D822A-DCE2-6A98-8EDA-6A0923848671}"/>
                  </a:ext>
                </a:extLst>
              </p:cNvPr>
              <p:cNvSpPr txBox="1"/>
              <p:nvPr/>
            </p:nvSpPr>
            <p:spPr>
              <a:xfrm>
                <a:off x="2822430" y="2301575"/>
                <a:ext cx="4402843" cy="1034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이지훈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| 32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세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|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|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초등학교 선생님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|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관심사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과학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음악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재난영화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시사</a:t>
                </a:r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성격특징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호기심이 많음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적응력이 뛰어남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8FB160-B147-8506-F350-3EA28CAAD48C}"/>
                  </a:ext>
                </a:extLst>
              </p:cNvPr>
              <p:cNvSpPr txBox="1"/>
              <p:nvPr/>
            </p:nvSpPr>
            <p:spPr>
              <a:xfrm>
                <a:off x="2822430" y="1749524"/>
                <a:ext cx="1874905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Persona </a:t>
                </a:r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소개</a:t>
                </a: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C6B3C9D-2F3C-7F3E-0421-A242894790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7849" b="95058" l="9958" r="90890">
                            <a14:foregroundMark x1="33263" y1="8721" x2="48517" y2="7849"/>
                            <a14:foregroundMark x1="89831" y1="25581" x2="89831" y2="25581"/>
                            <a14:foregroundMark x1="90890" y1="34012" x2="90890" y2="34012"/>
                            <a14:foregroundMark x1="90890" y1="23837" x2="90890" y2="23837"/>
                            <a14:foregroundMark x1="81992" y1="90698" x2="81992" y2="90698"/>
                            <a14:foregroundMark x1="45127" y1="95058" x2="45127" y2="95058"/>
                            <a14:foregroundMark x1="37712" y1="38372" x2="37712" y2="38372"/>
                            <a14:foregroundMark x1="49576" y1="36628" x2="49576" y2="36628"/>
                            <a14:foregroundMark x1="82203" y1="94477" x2="82203" y2="94477"/>
                            <a14:foregroundMark x1="50847" y1="37500" x2="50847" y2="37500"/>
                            <a14:backgroundMark x1="82415" y1="28198" x2="82415" y2="28198"/>
                            <a14:backgroundMark x1="83263" y1="26453" x2="83263" y2="26453"/>
                            <a14:backgroundMark x1="86017" y1="29360" x2="86017" y2="29360"/>
                            <a14:backgroundMark x1="87712" y1="34302" x2="87712" y2="34302"/>
                          </a14:backgroundRemoval>
                        </a14:imgEffect>
                      </a14:imgLayer>
                    </a14:imgProps>
                  </a:ext>
                </a:extLst>
              </a:blip>
              <a:srcRect l="20407" t="4787" r="6463"/>
              <a:stretch/>
            </p:blipFill>
            <p:spPr>
              <a:xfrm>
                <a:off x="789754" y="1630950"/>
                <a:ext cx="1848748" cy="1754262"/>
              </a:xfrm>
              <a:prstGeom prst="rect">
                <a:avLst/>
              </a:prstGeom>
            </p:spPr>
          </p:pic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454A25A-CF24-BB35-C9E0-972C4C18FDF4}"/>
                </a:ext>
              </a:extLst>
            </p:cNvPr>
            <p:cNvCxnSpPr>
              <a:cxnSpLocks/>
            </p:cNvCxnSpPr>
            <p:nvPr/>
          </p:nvCxnSpPr>
          <p:spPr>
            <a:xfrm>
              <a:off x="2799183" y="1885589"/>
              <a:ext cx="1604866" cy="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D323A5B-B911-1043-0E0F-7BB46BF108CE}"/>
              </a:ext>
            </a:extLst>
          </p:cNvPr>
          <p:cNvGrpSpPr/>
          <p:nvPr/>
        </p:nvGrpSpPr>
        <p:grpSpPr>
          <a:xfrm>
            <a:off x="6653189" y="1254860"/>
            <a:ext cx="1184064" cy="368276"/>
            <a:chOff x="6571861" y="1254861"/>
            <a:chExt cx="1184064" cy="3682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1D0946-8F1A-B3B1-E070-3B87F77AD87F}"/>
                </a:ext>
              </a:extLst>
            </p:cNvPr>
            <p:cNvSpPr txBox="1"/>
            <p:nvPr/>
          </p:nvSpPr>
          <p:spPr>
            <a:xfrm>
              <a:off x="6571861" y="1254861"/>
              <a:ext cx="1184064" cy="368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Activity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F225233-027C-0F49-8F66-7538B9028D5F}"/>
                </a:ext>
              </a:extLst>
            </p:cNvPr>
            <p:cNvCxnSpPr>
              <a:cxnSpLocks/>
            </p:cNvCxnSpPr>
            <p:nvPr/>
          </p:nvCxnSpPr>
          <p:spPr>
            <a:xfrm>
              <a:off x="6571861" y="1620085"/>
              <a:ext cx="1184064" cy="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22B41A8-3B38-C8BD-7575-BD916C2A4012}"/>
              </a:ext>
            </a:extLst>
          </p:cNvPr>
          <p:cNvSpPr txBox="1"/>
          <p:nvPr/>
        </p:nvSpPr>
        <p:spPr>
          <a:xfrm>
            <a:off x="6653189" y="1881697"/>
            <a:ext cx="25120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시청각 자료를 찾음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 대응 및 대피 훈련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안전 체험관 사용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560ED-E3B0-F7BE-E391-2DB27E08E10D}"/>
              </a:ext>
            </a:extLst>
          </p:cNvPr>
          <p:cNvSpPr txBox="1"/>
          <p:nvPr/>
        </p:nvSpPr>
        <p:spPr>
          <a:xfrm>
            <a:off x="9135979" y="1866598"/>
            <a:ext cx="305602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04.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 대응 요령 메타버스 찾기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05.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 대응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3482EC-7E7C-E28D-E3DB-35757A0A67B8}"/>
              </a:ext>
            </a:extLst>
          </p:cNvPr>
          <p:cNvSpPr txBox="1"/>
          <p:nvPr/>
        </p:nvSpPr>
        <p:spPr>
          <a:xfrm>
            <a:off x="351006" y="3377494"/>
            <a:ext cx="187490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Task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220CDE1-9563-47AF-4E5A-C3773DA06530}"/>
              </a:ext>
            </a:extLst>
          </p:cNvPr>
          <p:cNvCxnSpPr>
            <a:cxnSpLocks/>
          </p:cNvCxnSpPr>
          <p:nvPr/>
        </p:nvCxnSpPr>
        <p:spPr>
          <a:xfrm>
            <a:off x="439726" y="3737494"/>
            <a:ext cx="667179" cy="0"/>
          </a:xfrm>
          <a:prstGeom prst="line">
            <a:avLst/>
          </a:prstGeom>
          <a:ln w="38100">
            <a:solidFill>
              <a:srgbClr val="FF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A973D2D-CB0C-B3DC-4E27-F94273877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51" y="3429001"/>
            <a:ext cx="10446143" cy="32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255847" y="256227"/>
            <a:ext cx="365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 proposition canvas?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09526" y="440893"/>
            <a:ext cx="7931022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EA6D445-92F1-7CAF-DC45-D8B5665940C4}"/>
              </a:ext>
            </a:extLst>
          </p:cNvPr>
          <p:cNvGrpSpPr/>
          <p:nvPr/>
        </p:nvGrpSpPr>
        <p:grpSpPr>
          <a:xfrm>
            <a:off x="242018" y="692412"/>
            <a:ext cx="11870739" cy="5999969"/>
            <a:chOff x="242018" y="692412"/>
            <a:chExt cx="11870739" cy="599996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4E99443-F262-9C0A-BCC9-EA4CC24807F1}"/>
                </a:ext>
              </a:extLst>
            </p:cNvPr>
            <p:cNvSpPr/>
            <p:nvPr/>
          </p:nvSpPr>
          <p:spPr>
            <a:xfrm>
              <a:off x="601678" y="877078"/>
              <a:ext cx="4898572" cy="4207719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A55B11F-6922-0CF2-8E7B-1478C0503261}"/>
                </a:ext>
              </a:extLst>
            </p:cNvPr>
            <p:cNvSpPr/>
            <p:nvPr/>
          </p:nvSpPr>
          <p:spPr>
            <a:xfrm>
              <a:off x="601677" y="5269463"/>
              <a:ext cx="4898572" cy="1422918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1A46E9B-F7FD-C8BB-FB2C-8310F83EE61A}"/>
                </a:ext>
              </a:extLst>
            </p:cNvPr>
            <p:cNvSpPr/>
            <p:nvPr/>
          </p:nvSpPr>
          <p:spPr>
            <a:xfrm rot="5400000" flipV="1">
              <a:off x="5885380" y="3257646"/>
              <a:ext cx="421241" cy="342708"/>
            </a:xfrm>
            <a:prstGeom prst="triangle">
              <a:avLst/>
            </a:prstGeom>
            <a:solidFill>
              <a:srgbClr val="A9A9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9232ED4-6087-6BFD-82AF-B8EF75A711BB}"/>
                </a:ext>
              </a:extLst>
            </p:cNvPr>
            <p:cNvSpPr>
              <a:spLocks/>
            </p:cNvSpPr>
            <p:nvPr/>
          </p:nvSpPr>
          <p:spPr>
            <a:xfrm>
              <a:off x="6948342" y="877078"/>
              <a:ext cx="4553486" cy="4553486"/>
            </a:xfrm>
            <a:prstGeom prst="ellipse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10DE1BB-64AB-84E0-FF87-A09F19A66F4C}"/>
                </a:ext>
              </a:extLst>
            </p:cNvPr>
            <p:cNvSpPr/>
            <p:nvPr/>
          </p:nvSpPr>
          <p:spPr>
            <a:xfrm>
              <a:off x="6771061" y="5742219"/>
              <a:ext cx="4898572" cy="950162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85153AF-90B9-7FE8-2342-0AE632D932DC}"/>
                </a:ext>
              </a:extLst>
            </p:cNvPr>
            <p:cNvCxnSpPr>
              <a:stCxn id="41" idx="0"/>
              <a:endCxn id="41" idx="2"/>
            </p:cNvCxnSpPr>
            <p:nvPr/>
          </p:nvCxnSpPr>
          <p:spPr>
            <a:xfrm>
              <a:off x="3050964" y="877078"/>
              <a:ext cx="0" cy="4207719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E0CBBBF-2F13-91AF-6FE9-E403A335E951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V="1">
              <a:off x="601678" y="2974330"/>
              <a:ext cx="2449285" cy="6608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1E9E89E-BF53-CF95-F7B5-79625FBEC0F8}"/>
                </a:ext>
              </a:extLst>
            </p:cNvPr>
            <p:cNvCxnSpPr>
              <a:cxnSpLocks/>
            </p:cNvCxnSpPr>
            <p:nvPr/>
          </p:nvCxnSpPr>
          <p:spPr>
            <a:xfrm>
              <a:off x="6948342" y="3319951"/>
              <a:ext cx="2272005" cy="0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B1937FB-0353-605F-3867-3BE82E414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347" y="1575437"/>
              <a:ext cx="1621825" cy="1744514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106906D-3049-F23A-3AC4-E4F32BCC6AB4}"/>
                </a:ext>
              </a:extLst>
            </p:cNvPr>
            <p:cNvCxnSpPr>
              <a:cxnSpLocks/>
              <a:endCxn id="56" idx="5"/>
            </p:cNvCxnSpPr>
            <p:nvPr/>
          </p:nvCxnSpPr>
          <p:spPr>
            <a:xfrm>
              <a:off x="9220347" y="3319951"/>
              <a:ext cx="1614638" cy="1443770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ECA6055-5029-800A-F057-2457AE49E921}"/>
                </a:ext>
              </a:extLst>
            </p:cNvPr>
            <p:cNvSpPr/>
            <p:nvPr/>
          </p:nvSpPr>
          <p:spPr>
            <a:xfrm>
              <a:off x="8792212" y="2823683"/>
              <a:ext cx="961052" cy="96105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8E59C817-856D-6ADD-AF15-87CA06BD7CCE}"/>
                </a:ext>
              </a:extLst>
            </p:cNvPr>
            <p:cNvSpPr/>
            <p:nvPr/>
          </p:nvSpPr>
          <p:spPr>
            <a:xfrm>
              <a:off x="2005935" y="692412"/>
              <a:ext cx="2090056" cy="466071"/>
            </a:xfrm>
            <a:prstGeom prst="roundRect">
              <a:avLst>
                <a:gd name="adj" fmla="val 50000"/>
              </a:avLst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Product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9C049781-1088-8A82-7DA9-5293A65D1E14}"/>
                </a:ext>
              </a:extLst>
            </p:cNvPr>
            <p:cNvSpPr/>
            <p:nvPr/>
          </p:nvSpPr>
          <p:spPr>
            <a:xfrm>
              <a:off x="8175319" y="692412"/>
              <a:ext cx="2090056" cy="466071"/>
            </a:xfrm>
            <a:prstGeom prst="roundRect">
              <a:avLst>
                <a:gd name="adj" fmla="val 50000"/>
              </a:avLst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Customer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C8894A-B438-2B01-2CF7-DD755A2426B4}"/>
                </a:ext>
              </a:extLst>
            </p:cNvPr>
            <p:cNvSpPr txBox="1"/>
            <p:nvPr/>
          </p:nvSpPr>
          <p:spPr>
            <a:xfrm>
              <a:off x="991230" y="1787337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Benefits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9A04AAA-F7B5-C07B-D15B-0D6C0D5E970F}"/>
                </a:ext>
              </a:extLst>
            </p:cNvPr>
            <p:cNvSpPr txBox="1"/>
            <p:nvPr/>
          </p:nvSpPr>
          <p:spPr>
            <a:xfrm>
              <a:off x="991230" y="3857170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Features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3BA05F-3FFB-5712-E1AC-DBBAC9D75D32}"/>
                </a:ext>
              </a:extLst>
            </p:cNvPr>
            <p:cNvSpPr txBox="1"/>
            <p:nvPr/>
          </p:nvSpPr>
          <p:spPr>
            <a:xfrm>
              <a:off x="3437963" y="2796271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Experience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F835F5E-3EA3-59D1-8166-1E55289E08FE}"/>
                </a:ext>
              </a:extLst>
            </p:cNvPr>
            <p:cNvSpPr txBox="1"/>
            <p:nvPr/>
          </p:nvSpPr>
          <p:spPr>
            <a:xfrm>
              <a:off x="7602558" y="2052566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Wants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8518E9-C5BF-1254-13BD-B1ABE481ED57}"/>
                </a:ext>
              </a:extLst>
            </p:cNvPr>
            <p:cNvSpPr txBox="1"/>
            <p:nvPr/>
          </p:nvSpPr>
          <p:spPr>
            <a:xfrm>
              <a:off x="9835242" y="3059668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Fears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ECDCF3D-109C-5E62-06A0-E9CE2DA4560E}"/>
                </a:ext>
              </a:extLst>
            </p:cNvPr>
            <p:cNvSpPr txBox="1"/>
            <p:nvPr/>
          </p:nvSpPr>
          <p:spPr>
            <a:xfrm>
              <a:off x="7875037" y="4238317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Needs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402D19D-267A-42BF-EAB0-7C801431A1DA}"/>
                </a:ext>
              </a:extLst>
            </p:cNvPr>
            <p:cNvSpPr txBox="1"/>
            <p:nvPr/>
          </p:nvSpPr>
          <p:spPr>
            <a:xfrm>
              <a:off x="648793" y="5463472"/>
              <a:ext cx="473497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Company: 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위기탈출 넘버 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Product: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게임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Ideal Customer: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국민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학생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훈련하고 싶은 사람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129D338-EFC9-293E-BD40-CE3458912B8D}"/>
                </a:ext>
              </a:extLst>
            </p:cNvPr>
            <p:cNvSpPr txBox="1"/>
            <p:nvPr/>
          </p:nvSpPr>
          <p:spPr>
            <a:xfrm>
              <a:off x="8385257" y="6042942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Substitutes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1" name="사각형: 모서리가 접힌 도형 90">
              <a:extLst>
                <a:ext uri="{FF2B5EF4-FFF2-40B4-BE49-F238E27FC236}">
                  <a16:creationId xmlns:a16="http://schemas.microsoft.com/office/drawing/2014/main" id="{177E4303-2ED3-4E8E-E51B-771E2DBFB308}"/>
                </a:ext>
              </a:extLst>
            </p:cNvPr>
            <p:cNvSpPr/>
            <p:nvPr/>
          </p:nvSpPr>
          <p:spPr>
            <a:xfrm>
              <a:off x="758067" y="1012138"/>
              <a:ext cx="940104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2" name="사각형: 모서리가 접힌 도형 91">
              <a:extLst>
                <a:ext uri="{FF2B5EF4-FFF2-40B4-BE49-F238E27FC236}">
                  <a16:creationId xmlns:a16="http://schemas.microsoft.com/office/drawing/2014/main" id="{134C4271-3C9F-8E8F-39EE-A4DD23A5CE26}"/>
                </a:ext>
              </a:extLst>
            </p:cNvPr>
            <p:cNvSpPr/>
            <p:nvPr/>
          </p:nvSpPr>
          <p:spPr>
            <a:xfrm>
              <a:off x="723641" y="2263248"/>
              <a:ext cx="1937767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3" name="사각형: 모서리가 접힌 도형 92">
              <a:extLst>
                <a:ext uri="{FF2B5EF4-FFF2-40B4-BE49-F238E27FC236}">
                  <a16:creationId xmlns:a16="http://schemas.microsoft.com/office/drawing/2014/main" id="{F419D3BD-1602-3032-1821-F96D398A0B27}"/>
                </a:ext>
              </a:extLst>
            </p:cNvPr>
            <p:cNvSpPr/>
            <p:nvPr/>
          </p:nvSpPr>
          <p:spPr>
            <a:xfrm>
              <a:off x="2005935" y="1214374"/>
              <a:ext cx="1333476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0FABC47-056B-128D-8F73-9642415AD80C}"/>
                </a:ext>
              </a:extLst>
            </p:cNvPr>
            <p:cNvSpPr txBox="1"/>
            <p:nvPr/>
          </p:nvSpPr>
          <p:spPr>
            <a:xfrm>
              <a:off x="914399" y="1131559"/>
              <a:ext cx="587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재미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90FDD0A-24DA-4128-DCA5-29CD9C71EDDF}"/>
                </a:ext>
              </a:extLst>
            </p:cNvPr>
            <p:cNvSpPr txBox="1"/>
            <p:nvPr/>
          </p:nvSpPr>
          <p:spPr>
            <a:xfrm>
              <a:off x="758067" y="2288441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효과적으로 대피 정보 습득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19825D2-C6E8-6B61-804F-42D4F9596A9E}"/>
                </a:ext>
              </a:extLst>
            </p:cNvPr>
            <p:cNvSpPr txBox="1"/>
            <p:nvPr/>
          </p:nvSpPr>
          <p:spPr>
            <a:xfrm>
              <a:off x="2082686" y="1220754"/>
              <a:ext cx="1171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반복적인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연습 가능</a:t>
              </a:r>
            </a:p>
          </p:txBody>
        </p:sp>
        <p:sp>
          <p:nvSpPr>
            <p:cNvPr id="97" name="사각형: 모서리가 접힌 도형 96">
              <a:extLst>
                <a:ext uri="{FF2B5EF4-FFF2-40B4-BE49-F238E27FC236}">
                  <a16:creationId xmlns:a16="http://schemas.microsoft.com/office/drawing/2014/main" id="{76F2ADBE-627E-54C0-B46F-28F554E4DF72}"/>
                </a:ext>
              </a:extLst>
            </p:cNvPr>
            <p:cNvSpPr/>
            <p:nvPr/>
          </p:nvSpPr>
          <p:spPr>
            <a:xfrm>
              <a:off x="409723" y="3151549"/>
              <a:ext cx="1829619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8" name="사각형: 모서리가 접힌 도형 97">
              <a:extLst>
                <a:ext uri="{FF2B5EF4-FFF2-40B4-BE49-F238E27FC236}">
                  <a16:creationId xmlns:a16="http://schemas.microsoft.com/office/drawing/2014/main" id="{30439E14-1906-D803-79AB-6EF4853933F8}"/>
                </a:ext>
              </a:extLst>
            </p:cNvPr>
            <p:cNvSpPr/>
            <p:nvPr/>
          </p:nvSpPr>
          <p:spPr>
            <a:xfrm>
              <a:off x="266800" y="4469174"/>
              <a:ext cx="1494394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9" name="사각형: 모서리가 접힌 도형 98">
              <a:extLst>
                <a:ext uri="{FF2B5EF4-FFF2-40B4-BE49-F238E27FC236}">
                  <a16:creationId xmlns:a16="http://schemas.microsoft.com/office/drawing/2014/main" id="{CD95CAF0-0CAC-8FB6-29CB-ACDF053139B3}"/>
                </a:ext>
              </a:extLst>
            </p:cNvPr>
            <p:cNvSpPr/>
            <p:nvPr/>
          </p:nvSpPr>
          <p:spPr>
            <a:xfrm>
              <a:off x="1828915" y="4210638"/>
              <a:ext cx="1609048" cy="691666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9F66A3B-4C02-1984-19B6-D33007069B33}"/>
                </a:ext>
              </a:extLst>
            </p:cNvPr>
            <p:cNvSpPr txBox="1"/>
            <p:nvPr/>
          </p:nvSpPr>
          <p:spPr>
            <a:xfrm>
              <a:off x="443109" y="3171559"/>
              <a:ext cx="1556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유저와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협력 및 상호작용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3B07D05-CA36-EA2B-6511-B5FA8EADB146}"/>
                </a:ext>
              </a:extLst>
            </p:cNvPr>
            <p:cNvSpPr txBox="1"/>
            <p:nvPr/>
          </p:nvSpPr>
          <p:spPr>
            <a:xfrm>
              <a:off x="242018" y="4541654"/>
              <a:ext cx="1556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실제 시뮬레이션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915B9B2-6734-6A86-861A-8CDA241F24BC}"/>
                </a:ext>
              </a:extLst>
            </p:cNvPr>
            <p:cNvSpPr txBox="1"/>
            <p:nvPr/>
          </p:nvSpPr>
          <p:spPr>
            <a:xfrm>
              <a:off x="1855393" y="4302793"/>
              <a:ext cx="1556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점프맵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같은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게임적 요소</a:t>
              </a:r>
            </a:p>
          </p:txBody>
        </p:sp>
        <p:sp>
          <p:nvSpPr>
            <p:cNvPr id="103" name="사각형: 모서리가 접힌 도형 102">
              <a:extLst>
                <a:ext uri="{FF2B5EF4-FFF2-40B4-BE49-F238E27FC236}">
                  <a16:creationId xmlns:a16="http://schemas.microsoft.com/office/drawing/2014/main" id="{223D8C5D-4823-1F75-FF7D-846908D950B6}"/>
                </a:ext>
              </a:extLst>
            </p:cNvPr>
            <p:cNvSpPr/>
            <p:nvPr/>
          </p:nvSpPr>
          <p:spPr>
            <a:xfrm>
              <a:off x="3826963" y="1223827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5" name="사각형: 모서리가 접힌 도형 104">
              <a:extLst>
                <a:ext uri="{FF2B5EF4-FFF2-40B4-BE49-F238E27FC236}">
                  <a16:creationId xmlns:a16="http://schemas.microsoft.com/office/drawing/2014/main" id="{E3F86083-6095-B20B-D212-D114B54C8F9B}"/>
                </a:ext>
              </a:extLst>
            </p:cNvPr>
            <p:cNvSpPr/>
            <p:nvPr/>
          </p:nvSpPr>
          <p:spPr>
            <a:xfrm>
              <a:off x="3194690" y="1995493"/>
              <a:ext cx="1829619" cy="753765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6" name="사각형: 모서리가 접힌 도형 105">
              <a:extLst>
                <a:ext uri="{FF2B5EF4-FFF2-40B4-BE49-F238E27FC236}">
                  <a16:creationId xmlns:a16="http://schemas.microsoft.com/office/drawing/2014/main" id="{C60BC1D0-0468-CA5F-0EA9-71FE109C51AE}"/>
                </a:ext>
              </a:extLst>
            </p:cNvPr>
            <p:cNvSpPr/>
            <p:nvPr/>
          </p:nvSpPr>
          <p:spPr>
            <a:xfrm>
              <a:off x="3819519" y="3371434"/>
              <a:ext cx="1829619" cy="753765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7" name="사각형: 모서리가 접힌 도형 106">
              <a:extLst>
                <a:ext uri="{FF2B5EF4-FFF2-40B4-BE49-F238E27FC236}">
                  <a16:creationId xmlns:a16="http://schemas.microsoft.com/office/drawing/2014/main" id="{7D412C00-F641-95D8-349C-19AD654C529A}"/>
                </a:ext>
              </a:extLst>
            </p:cNvPr>
            <p:cNvSpPr/>
            <p:nvPr/>
          </p:nvSpPr>
          <p:spPr>
            <a:xfrm>
              <a:off x="3971245" y="4312661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309C677-2A16-1BE8-C4EE-334000ED2CFA}"/>
                </a:ext>
              </a:extLst>
            </p:cNvPr>
            <p:cNvSpPr txBox="1"/>
            <p:nvPr/>
          </p:nvSpPr>
          <p:spPr>
            <a:xfrm>
              <a:off x="3846978" y="1255154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대피 전략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시도 및 효과 확인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23D69E1-2514-C9D7-3BDF-64A07FD96733}"/>
                </a:ext>
              </a:extLst>
            </p:cNvPr>
            <p:cNvSpPr txBox="1"/>
            <p:nvPr/>
          </p:nvSpPr>
          <p:spPr>
            <a:xfrm>
              <a:off x="3194157" y="2042504"/>
              <a:ext cx="17096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실감나는 현장에서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상황에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2DFAF74-054C-B384-FD38-1CA58E887171}"/>
                </a:ext>
              </a:extLst>
            </p:cNvPr>
            <p:cNvSpPr txBox="1"/>
            <p:nvPr/>
          </p:nvSpPr>
          <p:spPr>
            <a:xfrm>
              <a:off x="3876856" y="3523125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안전한 환경에서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긴장감있게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학습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33BB683-E8CA-F236-8955-278AC21B8D1B}"/>
                </a:ext>
              </a:extLst>
            </p:cNvPr>
            <p:cNvSpPr txBox="1"/>
            <p:nvPr/>
          </p:nvSpPr>
          <p:spPr>
            <a:xfrm>
              <a:off x="4013016" y="4347726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다른 유저와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상호작용</a:t>
              </a:r>
            </a:p>
          </p:txBody>
        </p:sp>
        <p:sp>
          <p:nvSpPr>
            <p:cNvPr id="112" name="사각형: 모서리가 접힌 도형 111">
              <a:extLst>
                <a:ext uri="{FF2B5EF4-FFF2-40B4-BE49-F238E27FC236}">
                  <a16:creationId xmlns:a16="http://schemas.microsoft.com/office/drawing/2014/main" id="{07600D07-5F70-AFCA-AF05-5BFC76FFD6A5}"/>
                </a:ext>
              </a:extLst>
            </p:cNvPr>
            <p:cNvSpPr/>
            <p:nvPr/>
          </p:nvSpPr>
          <p:spPr>
            <a:xfrm>
              <a:off x="6944748" y="1209977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3" name="사각형: 모서리가 접힌 도형 112">
              <a:extLst>
                <a:ext uri="{FF2B5EF4-FFF2-40B4-BE49-F238E27FC236}">
                  <a16:creationId xmlns:a16="http://schemas.microsoft.com/office/drawing/2014/main" id="{ABAA414F-6A09-1F06-471A-766FAB009CCF}"/>
                </a:ext>
              </a:extLst>
            </p:cNvPr>
            <p:cNvSpPr/>
            <p:nvPr/>
          </p:nvSpPr>
          <p:spPr>
            <a:xfrm>
              <a:off x="8869259" y="1512099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4" name="사각형: 모서리가 접힌 도형 113">
              <a:extLst>
                <a:ext uri="{FF2B5EF4-FFF2-40B4-BE49-F238E27FC236}">
                  <a16:creationId xmlns:a16="http://schemas.microsoft.com/office/drawing/2014/main" id="{4B3A5F72-A327-8072-C457-067EE8563E3E}"/>
                </a:ext>
              </a:extLst>
            </p:cNvPr>
            <p:cNvSpPr/>
            <p:nvPr/>
          </p:nvSpPr>
          <p:spPr>
            <a:xfrm>
              <a:off x="7233076" y="2558136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6" name="사각형: 모서리가 접힌 도형 115">
              <a:extLst>
                <a:ext uri="{FF2B5EF4-FFF2-40B4-BE49-F238E27FC236}">
                  <a16:creationId xmlns:a16="http://schemas.microsoft.com/office/drawing/2014/main" id="{3C60CA59-816D-233A-B43F-96D6B76CC244}"/>
                </a:ext>
              </a:extLst>
            </p:cNvPr>
            <p:cNvSpPr/>
            <p:nvPr/>
          </p:nvSpPr>
          <p:spPr>
            <a:xfrm>
              <a:off x="6779799" y="3489780"/>
              <a:ext cx="1829619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7" name="사각형: 모서리가 접힌 도형 116">
              <a:extLst>
                <a:ext uri="{FF2B5EF4-FFF2-40B4-BE49-F238E27FC236}">
                  <a16:creationId xmlns:a16="http://schemas.microsoft.com/office/drawing/2014/main" id="{F3C2962B-879F-B6E3-4C70-6026ECAD5027}"/>
                </a:ext>
              </a:extLst>
            </p:cNvPr>
            <p:cNvSpPr/>
            <p:nvPr/>
          </p:nvSpPr>
          <p:spPr>
            <a:xfrm>
              <a:off x="9306376" y="4148209"/>
              <a:ext cx="1498122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8" name="사각형: 모서리가 접힌 도형 117">
              <a:extLst>
                <a:ext uri="{FF2B5EF4-FFF2-40B4-BE49-F238E27FC236}">
                  <a16:creationId xmlns:a16="http://schemas.microsoft.com/office/drawing/2014/main" id="{4C6DDA4C-D548-04FD-21DB-6A9A501FC40D}"/>
                </a:ext>
              </a:extLst>
            </p:cNvPr>
            <p:cNvSpPr/>
            <p:nvPr/>
          </p:nvSpPr>
          <p:spPr>
            <a:xfrm>
              <a:off x="7779838" y="4786319"/>
              <a:ext cx="1498122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9" name="사각형: 모서리가 접힌 도형 118">
              <a:extLst>
                <a:ext uri="{FF2B5EF4-FFF2-40B4-BE49-F238E27FC236}">
                  <a16:creationId xmlns:a16="http://schemas.microsoft.com/office/drawing/2014/main" id="{35EB6A05-DF98-703A-FD1E-27E3A320C4DC}"/>
                </a:ext>
              </a:extLst>
            </p:cNvPr>
            <p:cNvSpPr/>
            <p:nvPr/>
          </p:nvSpPr>
          <p:spPr>
            <a:xfrm>
              <a:off x="10056473" y="2181655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0" name="사각형: 모서리가 접힌 도형 119">
              <a:extLst>
                <a:ext uri="{FF2B5EF4-FFF2-40B4-BE49-F238E27FC236}">
                  <a16:creationId xmlns:a16="http://schemas.microsoft.com/office/drawing/2014/main" id="{EA009FE6-A656-3185-0CCC-28E7D4E54478}"/>
                </a:ext>
              </a:extLst>
            </p:cNvPr>
            <p:cNvSpPr/>
            <p:nvPr/>
          </p:nvSpPr>
          <p:spPr>
            <a:xfrm>
              <a:off x="10661775" y="3472435"/>
              <a:ext cx="1450982" cy="506960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1" name="사각형: 모서리가 접힌 도형 120">
              <a:extLst>
                <a:ext uri="{FF2B5EF4-FFF2-40B4-BE49-F238E27FC236}">
                  <a16:creationId xmlns:a16="http://schemas.microsoft.com/office/drawing/2014/main" id="{664D6862-822F-AD88-88FF-6D6E9834DC41}"/>
                </a:ext>
              </a:extLst>
            </p:cNvPr>
            <p:cNvSpPr/>
            <p:nvPr/>
          </p:nvSpPr>
          <p:spPr>
            <a:xfrm>
              <a:off x="6536977" y="5895328"/>
              <a:ext cx="1829619" cy="603043"/>
            </a:xfrm>
            <a:prstGeom prst="foldedCorner">
              <a:avLst>
                <a:gd name="adj" fmla="val 50000"/>
              </a:avLst>
            </a:prstGeom>
            <a:solidFill>
              <a:srgbClr val="FFEE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00970D6-E4C1-41D4-087A-C29A506F6588}"/>
                </a:ext>
              </a:extLst>
            </p:cNvPr>
            <p:cNvSpPr txBox="1"/>
            <p:nvPr/>
          </p:nvSpPr>
          <p:spPr>
            <a:xfrm>
              <a:off x="7030396" y="1331994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현실적인 대비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E616C0E-9FB4-6B6B-7D25-A5085EFF30DD}"/>
                </a:ext>
              </a:extLst>
            </p:cNvPr>
            <p:cNvSpPr txBox="1"/>
            <p:nvPr/>
          </p:nvSpPr>
          <p:spPr>
            <a:xfrm>
              <a:off x="9016334" y="1625311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 능력 강화</a:t>
              </a:r>
              <a:endPara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AA09D3A-6C75-5A1A-ADA6-60C5727CE446}"/>
                </a:ext>
              </a:extLst>
            </p:cNvPr>
            <p:cNvSpPr txBox="1"/>
            <p:nvPr/>
          </p:nvSpPr>
          <p:spPr>
            <a:xfrm>
              <a:off x="7416139" y="2691579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소통과 협력</a:t>
              </a:r>
              <a:endPara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D2145C4-7FAB-4089-1D40-4B483C8515C8}"/>
                </a:ext>
              </a:extLst>
            </p:cNvPr>
            <p:cNvSpPr txBox="1"/>
            <p:nvPr/>
          </p:nvSpPr>
          <p:spPr>
            <a:xfrm>
              <a:off x="6931849" y="3517213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실전 훈련과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시뮬레이션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C7A4ED7-4AB5-AD48-BFF9-D72D038A4A36}"/>
                </a:ext>
              </a:extLst>
            </p:cNvPr>
            <p:cNvSpPr txBox="1"/>
            <p:nvPr/>
          </p:nvSpPr>
          <p:spPr>
            <a:xfrm>
              <a:off x="7840457" y="4801562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대응방법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023B0CC-B1C6-88F3-3D08-020AEEEAFCB1}"/>
                </a:ext>
              </a:extLst>
            </p:cNvPr>
            <p:cNvSpPr txBox="1"/>
            <p:nvPr/>
          </p:nvSpPr>
          <p:spPr>
            <a:xfrm>
              <a:off x="9365368" y="4177739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C476A6F-7E96-9EFB-54CC-1B740CF66B26}"/>
                </a:ext>
              </a:extLst>
            </p:cNvPr>
            <p:cNvSpPr txBox="1"/>
            <p:nvPr/>
          </p:nvSpPr>
          <p:spPr>
            <a:xfrm>
              <a:off x="10719166" y="3594038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사망 및 부상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068FE0F-19E3-0EF3-B089-84B88C7579AD}"/>
                </a:ext>
              </a:extLst>
            </p:cNvPr>
            <p:cNvSpPr txBox="1"/>
            <p:nvPr/>
          </p:nvSpPr>
          <p:spPr>
            <a:xfrm>
              <a:off x="10303182" y="2221944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상황에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대한 불안감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CBD78F-3B26-CA22-B84A-FCE3ACF18991}"/>
                </a:ext>
              </a:extLst>
            </p:cNvPr>
            <p:cNvSpPr txBox="1"/>
            <p:nvPr/>
          </p:nvSpPr>
          <p:spPr>
            <a:xfrm>
              <a:off x="6731966" y="5935239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대피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가이드북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54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Metaverse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F396A6-E32D-FC62-4388-32CCBFF4F319}"/>
              </a:ext>
            </a:extLst>
          </p:cNvPr>
          <p:cNvSpPr/>
          <p:nvPr/>
        </p:nvSpPr>
        <p:spPr>
          <a:xfrm>
            <a:off x="503853" y="1204055"/>
            <a:ext cx="11150082" cy="95172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EA4D1-DCFA-A54F-A876-5EA39B43AB05}"/>
              </a:ext>
            </a:extLst>
          </p:cNvPr>
          <p:cNvSpPr txBox="1"/>
          <p:nvPr/>
        </p:nvSpPr>
        <p:spPr>
          <a:xfrm>
            <a:off x="7571232" y="703165"/>
            <a:ext cx="408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 예상 개발 환경 및 플랫폼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C796A-4DA3-B7FD-0D76-DBBB4E84CFA8}"/>
              </a:ext>
            </a:extLst>
          </p:cNvPr>
          <p:cNvSpPr txBox="1"/>
          <p:nvPr/>
        </p:nvSpPr>
        <p:spPr>
          <a:xfrm>
            <a:off x="615821" y="1303405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아이디어 이름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5BE3FB-BABA-DDD5-D978-1C362145D4F1}"/>
              </a:ext>
            </a:extLst>
          </p:cNvPr>
          <p:cNvCxnSpPr>
            <a:cxnSpLocks/>
          </p:cNvCxnSpPr>
          <p:nvPr/>
        </p:nvCxnSpPr>
        <p:spPr>
          <a:xfrm>
            <a:off x="7571232" y="1062585"/>
            <a:ext cx="4082703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531E82-27D7-19F4-00CF-F2935F01037E}"/>
              </a:ext>
            </a:extLst>
          </p:cNvPr>
          <p:cNvSpPr txBox="1"/>
          <p:nvPr/>
        </p:nvSpPr>
        <p:spPr>
          <a:xfrm>
            <a:off x="615820" y="1694969"/>
            <a:ext cx="7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메타버스와 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통해 배우는 재난 대피 요령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44EA4-B346-6804-350C-33207619EA44}"/>
              </a:ext>
            </a:extLst>
          </p:cNvPr>
          <p:cNvSpPr txBox="1"/>
          <p:nvPr/>
        </p:nvSpPr>
        <p:spPr>
          <a:xfrm>
            <a:off x="615820" y="2341007"/>
            <a:ext cx="56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메타버스 플랫폼 활용 </a:t>
            </a:r>
            <a:r>
              <a:rPr lang="ko-KR" altLang="en-US" sz="2400" dirty="0" err="1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필용성</a:t>
            </a:r>
            <a:r>
              <a:rPr lang="en-US" altLang="ko-KR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기대가치</a:t>
            </a:r>
            <a:r>
              <a:rPr lang="en-US" altLang="ko-KR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99CDC-15A3-BA0C-22C3-4CDC60410E61}"/>
              </a:ext>
            </a:extLst>
          </p:cNvPr>
          <p:cNvSpPr/>
          <p:nvPr/>
        </p:nvSpPr>
        <p:spPr>
          <a:xfrm>
            <a:off x="503853" y="2831255"/>
            <a:ext cx="5477069" cy="3779848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7B0D9-9C9A-0B6C-BB9C-FFF3F4923E51}"/>
              </a:ext>
            </a:extLst>
          </p:cNvPr>
          <p:cNvSpPr/>
          <p:nvPr/>
        </p:nvSpPr>
        <p:spPr>
          <a:xfrm>
            <a:off x="6358639" y="2841374"/>
            <a:ext cx="5477069" cy="3779848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49C50-8185-6893-A1EE-5BB66975F063}"/>
              </a:ext>
            </a:extLst>
          </p:cNvPr>
          <p:cNvSpPr txBox="1"/>
          <p:nvPr/>
        </p:nvSpPr>
        <p:spPr>
          <a:xfrm>
            <a:off x="2265985" y="6239825"/>
            <a:ext cx="195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Before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70A8E-7C86-2482-1478-F53E108B4FC0}"/>
              </a:ext>
            </a:extLst>
          </p:cNvPr>
          <p:cNvSpPr txBox="1"/>
          <p:nvPr/>
        </p:nvSpPr>
        <p:spPr>
          <a:xfrm>
            <a:off x="8228248" y="6221945"/>
            <a:ext cx="195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After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F2C12B-FFF2-CB40-C98B-11787E9065F7}"/>
              </a:ext>
            </a:extLst>
          </p:cNvPr>
          <p:cNvGrpSpPr/>
          <p:nvPr/>
        </p:nvGrpSpPr>
        <p:grpSpPr>
          <a:xfrm>
            <a:off x="795434" y="3301916"/>
            <a:ext cx="5276462" cy="2501411"/>
            <a:chOff x="755779" y="3016310"/>
            <a:chExt cx="5276462" cy="2501411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90D692-B22B-D29B-B633-E5059874E3A1}"/>
                </a:ext>
              </a:extLst>
            </p:cNvPr>
            <p:cNvSpPr/>
            <p:nvPr/>
          </p:nvSpPr>
          <p:spPr>
            <a:xfrm>
              <a:off x="760448" y="301631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BBF14D-AAB1-6B26-E403-DC95B59A262F}"/>
                </a:ext>
              </a:extLst>
            </p:cNvPr>
            <p:cNvSpPr txBox="1"/>
            <p:nvPr/>
          </p:nvSpPr>
          <p:spPr>
            <a:xfrm>
              <a:off x="1304932" y="3096597"/>
              <a:ext cx="2884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보드판으로 정보 전달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928C93A-4E4F-B383-F82A-86C788964E93}"/>
                </a:ext>
              </a:extLst>
            </p:cNvPr>
            <p:cNvSpPr/>
            <p:nvPr/>
          </p:nvSpPr>
          <p:spPr>
            <a:xfrm>
              <a:off x="755780" y="391553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F84251-DEDA-8739-4A27-25D98058B3A2}"/>
                </a:ext>
              </a:extLst>
            </p:cNvPr>
            <p:cNvSpPr txBox="1"/>
            <p:nvPr/>
          </p:nvSpPr>
          <p:spPr>
            <a:xfrm>
              <a:off x="1304932" y="3860883"/>
              <a:ext cx="453603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국민재난안전포탈과</a:t>
              </a:r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같은 공식 사이트에서 행동 요령 확인 가능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05B99AE-6CC1-34DD-0416-8914A6970D94}"/>
                </a:ext>
              </a:extLst>
            </p:cNvPr>
            <p:cNvSpPr/>
            <p:nvPr/>
          </p:nvSpPr>
          <p:spPr>
            <a:xfrm>
              <a:off x="755779" y="509234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D0D161-F907-182E-09D9-DAF2611D59E7}"/>
                </a:ext>
              </a:extLst>
            </p:cNvPr>
            <p:cNvSpPr txBox="1"/>
            <p:nvPr/>
          </p:nvSpPr>
          <p:spPr>
            <a:xfrm>
              <a:off x="1287825" y="5086834"/>
              <a:ext cx="47444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안전체험관에서 재난 상황 관련 교육 및 체험 가능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AF07E1C-6BEE-2CE2-A8FA-645E528789B6}"/>
              </a:ext>
            </a:extLst>
          </p:cNvPr>
          <p:cNvSpPr txBox="1"/>
          <p:nvPr/>
        </p:nvSpPr>
        <p:spPr>
          <a:xfrm>
            <a:off x="6375948" y="3065677"/>
            <a:ext cx="5477069" cy="297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착용하여 메타버스에서 실제 재난상황을 현실적으로 경험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하면서 대표요령을 파악하고 체계적인 훈련을 제공하여 보다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효과적으로 유저들의 대응 능력을 향상시키는 데에 도움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줄 수 있음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다른 유저들과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상호작용하고 협력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하여 재난 상황에 대응할 수 있고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정보를 공유하며 문제를 해결할 수 있음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이로써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팀워크나 협업 능력을 향상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시킬 수 있음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안전한 환경에서 여러 선택을 통해 실패와 실수를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실감나게 학습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하고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이를 통해 실제 재난 상황에서 이렇게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숙지한 내용을 활용해 올바른 대처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171859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Metaverse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99CDC-15A3-BA0C-22C3-4CDC60410E61}"/>
              </a:ext>
            </a:extLst>
          </p:cNvPr>
          <p:cNvSpPr/>
          <p:nvPr/>
        </p:nvSpPr>
        <p:spPr>
          <a:xfrm>
            <a:off x="580460" y="796234"/>
            <a:ext cx="5213850" cy="278011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E830-42DC-4E03-3B85-32DDFA5A40D1}"/>
              </a:ext>
            </a:extLst>
          </p:cNvPr>
          <p:cNvSpPr/>
          <p:nvPr/>
        </p:nvSpPr>
        <p:spPr>
          <a:xfrm>
            <a:off x="580460" y="3830991"/>
            <a:ext cx="5213850" cy="278011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C1220-C5D6-0643-88F6-BDB95BE534FF}"/>
              </a:ext>
            </a:extLst>
          </p:cNvPr>
          <p:cNvSpPr txBox="1"/>
          <p:nvPr/>
        </p:nvSpPr>
        <p:spPr>
          <a:xfrm>
            <a:off x="665583" y="870874"/>
            <a:ext cx="373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Segmentation(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세분화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7EED2EC-8EAB-6A4B-EC28-0D39702F30FB}"/>
              </a:ext>
            </a:extLst>
          </p:cNvPr>
          <p:cNvGrpSpPr/>
          <p:nvPr/>
        </p:nvGrpSpPr>
        <p:grpSpPr>
          <a:xfrm>
            <a:off x="6473088" y="1239070"/>
            <a:ext cx="5400000" cy="5400000"/>
            <a:chOff x="6491750" y="978953"/>
            <a:chExt cx="5400000" cy="5400000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7FBCC27-5B5E-942F-3300-10683D8D3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1750" y="978953"/>
              <a:ext cx="0" cy="5400000"/>
            </a:xfrm>
            <a:prstGeom prst="straightConnector1">
              <a:avLst/>
            </a:prstGeom>
            <a:ln w="38100">
              <a:solidFill>
                <a:srgbClr val="D3D3D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50C2D5C-C870-ECB8-9642-0B16F942BD43}"/>
                </a:ext>
              </a:extLst>
            </p:cNvPr>
            <p:cNvCxnSpPr>
              <a:cxnSpLocks/>
            </p:cNvCxnSpPr>
            <p:nvPr/>
          </p:nvCxnSpPr>
          <p:spPr>
            <a:xfrm>
              <a:off x="6491750" y="3674288"/>
              <a:ext cx="5400000" cy="0"/>
            </a:xfrm>
            <a:prstGeom prst="straightConnector1">
              <a:avLst/>
            </a:prstGeom>
            <a:ln w="38100">
              <a:solidFill>
                <a:srgbClr val="D3D3D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600930E-EB96-B667-3046-D8C172CCF5E7}"/>
              </a:ext>
            </a:extLst>
          </p:cNvPr>
          <p:cNvSpPr txBox="1"/>
          <p:nvPr/>
        </p:nvSpPr>
        <p:spPr>
          <a:xfrm>
            <a:off x="665583" y="3939070"/>
            <a:ext cx="373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Targeting(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표적 고객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ECDFCD-F078-9409-985F-8282E2292752}"/>
              </a:ext>
            </a:extLst>
          </p:cNvPr>
          <p:cNvSpPr txBox="1"/>
          <p:nvPr/>
        </p:nvSpPr>
        <p:spPr>
          <a:xfrm>
            <a:off x="6254620" y="870874"/>
            <a:ext cx="277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Positioning(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포지셔닝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06E1F4-6D52-44EF-31B2-AC03A2B6221A}"/>
              </a:ext>
            </a:extLst>
          </p:cNvPr>
          <p:cNvSpPr txBox="1"/>
          <p:nvPr/>
        </p:nvSpPr>
        <p:spPr>
          <a:xfrm>
            <a:off x="783050" y="1240206"/>
            <a:ext cx="4658331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연령대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(8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~ 19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성인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(20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~ 40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중년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(50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 이상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성별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여성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남성 그룹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지역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대한민국에 거주하고 있는 그룹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F8C379-A475-57A3-1A81-58BE317AF7C1}"/>
              </a:ext>
            </a:extLst>
          </p:cNvPr>
          <p:cNvSpPr txBox="1"/>
          <p:nvPr/>
        </p:nvSpPr>
        <p:spPr>
          <a:xfrm>
            <a:off x="783050" y="4326907"/>
            <a:ext cx="4658331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타겟 대상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(10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새로운 기술과 트렌드에 관심이 민감하고 메타버스에 흥미가 높아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수요가 있을 것으로 예상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대피에 대한 교육과 경험에 대한 관심이 높음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학교 및 교육 기관과 협력하여 타겟팅 대상들이 참여할 수 있도록 유도할 수 있음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SNS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활발히 사용하므로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유튜브나 </a:t>
            </a:r>
            <a:r>
              <a:rPr lang="ko-KR" altLang="en-US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인스타그램을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통해 적극적으로 홍보할 수 있음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888351-2349-6B29-5FE3-40C57D0DA2F5}"/>
              </a:ext>
            </a:extLst>
          </p:cNvPr>
          <p:cNvSpPr txBox="1"/>
          <p:nvPr/>
        </p:nvSpPr>
        <p:spPr>
          <a:xfrm>
            <a:off x="9173088" y="1239070"/>
            <a:ext cx="100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정보전달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C1F2E8-18E6-C907-2D7F-7E11B9701CA3}"/>
              </a:ext>
            </a:extLst>
          </p:cNvPr>
          <p:cNvSpPr txBox="1"/>
          <p:nvPr/>
        </p:nvSpPr>
        <p:spPr>
          <a:xfrm>
            <a:off x="11284968" y="4057210"/>
            <a:ext cx="65314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재미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B9DDC2-D37A-F723-A9DD-33099F1F5950}"/>
              </a:ext>
            </a:extLst>
          </p:cNvPr>
          <p:cNvSpPr/>
          <p:nvPr/>
        </p:nvSpPr>
        <p:spPr>
          <a:xfrm>
            <a:off x="10289392" y="1565804"/>
            <a:ext cx="1240971" cy="1240971"/>
          </a:xfrm>
          <a:prstGeom prst="ellipse">
            <a:avLst/>
          </a:prstGeom>
          <a:solidFill>
            <a:srgbClr val="FFD7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위기탈출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넘버</a:t>
            </a:r>
            <a:r>
              <a:rPr lang="en-US" altLang="ko-KR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endParaRPr lang="ko-KR" altLang="en-US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48869D-3BFA-9ED2-414C-72E0E453074D}"/>
              </a:ext>
            </a:extLst>
          </p:cNvPr>
          <p:cNvSpPr/>
          <p:nvPr/>
        </p:nvSpPr>
        <p:spPr>
          <a:xfrm>
            <a:off x="7511143" y="2957804"/>
            <a:ext cx="1160392" cy="853794"/>
          </a:xfrm>
          <a:prstGeom prst="roundRect">
            <a:avLst/>
          </a:prstGeom>
          <a:solidFill>
            <a:srgbClr val="B49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재난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대응랜드</a:t>
            </a:r>
            <a:endParaRPr lang="ko-KR" altLang="en-US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F1CAE7-1223-E796-450E-D7E44DA8A078}"/>
              </a:ext>
            </a:extLst>
          </p:cNvPr>
          <p:cNvSpPr/>
          <p:nvPr/>
        </p:nvSpPr>
        <p:spPr>
          <a:xfrm>
            <a:off x="8592892" y="4241046"/>
            <a:ext cx="1160392" cy="853794"/>
          </a:xfrm>
          <a:prstGeom prst="roundRect">
            <a:avLst/>
          </a:prstGeom>
          <a:solidFill>
            <a:srgbClr val="B49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119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안전교육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메타버스</a:t>
            </a:r>
          </a:p>
        </p:txBody>
      </p:sp>
    </p:spTree>
    <p:extLst>
      <p:ext uri="{BB962C8B-B14F-4D97-AF65-F5344CB8AC3E}">
        <p14:creationId xmlns:p14="http://schemas.microsoft.com/office/powerpoint/2010/main" val="359179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722005" y="3574060"/>
            <a:ext cx="282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 계획</a:t>
            </a:r>
          </a:p>
        </p:txBody>
      </p:sp>
    </p:spTree>
    <p:extLst>
      <p:ext uri="{BB962C8B-B14F-4D97-AF65-F5344CB8AC3E}">
        <p14:creationId xmlns:p14="http://schemas.microsoft.com/office/powerpoint/2010/main" val="20934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 심화 계획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C6EA42-E163-FB26-2530-E59F2B09DB51}"/>
              </a:ext>
            </a:extLst>
          </p:cNvPr>
          <p:cNvCxnSpPr>
            <a:cxnSpLocks/>
          </p:cNvCxnSpPr>
          <p:nvPr/>
        </p:nvCxnSpPr>
        <p:spPr>
          <a:xfrm>
            <a:off x="1348509" y="994791"/>
            <a:ext cx="48737" cy="57693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226F691-A3FE-B8F9-837E-0609C16AA8A9}"/>
              </a:ext>
            </a:extLst>
          </p:cNvPr>
          <p:cNvGrpSpPr/>
          <p:nvPr/>
        </p:nvGrpSpPr>
        <p:grpSpPr>
          <a:xfrm>
            <a:off x="395806" y="881144"/>
            <a:ext cx="11597029" cy="5619001"/>
            <a:chOff x="395806" y="701828"/>
            <a:chExt cx="11597029" cy="561900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B4358EA-8843-81E5-E36F-C853E3BD6488}"/>
                </a:ext>
              </a:extLst>
            </p:cNvPr>
            <p:cNvGrpSpPr/>
            <p:nvPr/>
          </p:nvGrpSpPr>
          <p:grpSpPr>
            <a:xfrm>
              <a:off x="408135" y="701828"/>
              <a:ext cx="11310827" cy="704701"/>
              <a:chOff x="395806" y="994791"/>
              <a:chExt cx="11310827" cy="704701"/>
            </a:xfrm>
            <a:solidFill>
              <a:srgbClr val="FFE14B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E03FA15-13D3-2842-7A12-749F5B7A8232}"/>
                  </a:ext>
                </a:extLst>
              </p:cNvPr>
              <p:cNvSpPr/>
              <p:nvPr/>
            </p:nvSpPr>
            <p:spPr>
              <a:xfrm>
                <a:off x="395806" y="994792"/>
                <a:ext cx="11310827" cy="70470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DBE22-C047-299B-8363-8E038CBA5AA3}"/>
                  </a:ext>
                </a:extLst>
              </p:cNvPr>
              <p:cNvSpPr txBox="1"/>
              <p:nvPr/>
            </p:nvSpPr>
            <p:spPr>
              <a:xfrm>
                <a:off x="485367" y="1193252"/>
                <a:ext cx="773581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구분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70583E-3EFF-0EF7-0A1A-51BEFF0EE521}"/>
                  </a:ext>
                </a:extLst>
              </p:cNvPr>
              <p:cNvSpPr txBox="1"/>
              <p:nvPr/>
            </p:nvSpPr>
            <p:spPr>
              <a:xfrm>
                <a:off x="2588214" y="1193252"/>
                <a:ext cx="1205899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추진내용</a:t>
                </a: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4F9E3F8-8A36-C5F3-E5AC-AB10FB692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3818" y="994791"/>
                <a:ext cx="0" cy="704701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72BCFB-701E-07FE-FFE5-8056CCB5C33B}"/>
                  </a:ext>
                </a:extLst>
              </p:cNvPr>
              <p:cNvSpPr txBox="1"/>
              <p:nvPr/>
            </p:nvSpPr>
            <p:spPr>
              <a:xfrm>
                <a:off x="8007902" y="1048675"/>
                <a:ext cx="1205899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추진내용</a:t>
                </a: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CECD4BCE-E3D3-25E2-6A3E-319C420A99CB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5033818" y="1347142"/>
                <a:ext cx="6672815" cy="20383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D4DF9A7-AA9E-9E73-D5D5-7B88AA71E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4147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617526B-F3C8-32AC-B8C1-0DB2DDEAC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6277" y="1367525"/>
                <a:ext cx="6236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C665935-B3B6-9A2D-4416-84AAD8973C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645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C4B2BC8-987C-E838-C48F-935E450B0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013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993FF591-7AFB-02D5-7F0D-5B85918F5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0381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17A977A5-930B-0317-E2E4-DE18567CD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1749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6BFB3A4-25E5-A6E1-6BDF-7342E8202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117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1204AC8-89B5-1051-D217-78C99B41B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4485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D521D2D-249E-661E-7A5E-507A307B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5853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A094D77-D4C6-F4BC-E82F-E6EF29854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7221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A868F22-3206-2C03-79E9-4BB440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8585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175085-B128-4D29-9A33-571CFE09F79F}"/>
                </a:ext>
              </a:extLst>
            </p:cNvPr>
            <p:cNvSpPr txBox="1"/>
            <p:nvPr/>
          </p:nvSpPr>
          <p:spPr>
            <a:xfrm>
              <a:off x="5041529" y="1139722"/>
              <a:ext cx="54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FB19B9-77EA-E145-12D4-74E6F69E4412}"/>
                </a:ext>
              </a:extLst>
            </p:cNvPr>
            <p:cNvSpPr txBox="1"/>
            <p:nvPr/>
          </p:nvSpPr>
          <p:spPr>
            <a:xfrm>
              <a:off x="5592997" y="1139719"/>
              <a:ext cx="611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223CED-D4EF-7177-E6C7-0D4C51AA88B3}"/>
                </a:ext>
              </a:extLst>
            </p:cNvPr>
            <p:cNvSpPr txBox="1"/>
            <p:nvPr/>
          </p:nvSpPr>
          <p:spPr>
            <a:xfrm>
              <a:off x="6141609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2C8EEA0-524F-5069-D337-08745023F290}"/>
                </a:ext>
              </a:extLst>
            </p:cNvPr>
            <p:cNvSpPr txBox="1"/>
            <p:nvPr/>
          </p:nvSpPr>
          <p:spPr>
            <a:xfrm>
              <a:off x="6704756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CFF7CC-FEB9-FC31-49EB-EA080F9C0F1D}"/>
                </a:ext>
              </a:extLst>
            </p:cNvPr>
            <p:cNvSpPr txBox="1"/>
            <p:nvPr/>
          </p:nvSpPr>
          <p:spPr>
            <a:xfrm>
              <a:off x="7250904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C6A4E9A-8676-28E0-E58C-B7D5EF0F4C13}"/>
                </a:ext>
              </a:extLst>
            </p:cNvPr>
            <p:cNvSpPr txBox="1"/>
            <p:nvPr/>
          </p:nvSpPr>
          <p:spPr>
            <a:xfrm>
              <a:off x="7831266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6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E9714F-0512-0167-ED58-E38026974D40}"/>
                </a:ext>
              </a:extLst>
            </p:cNvPr>
            <p:cNvSpPr txBox="1"/>
            <p:nvPr/>
          </p:nvSpPr>
          <p:spPr>
            <a:xfrm>
              <a:off x="8375532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7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E41801-78E4-2ED1-B707-86E7898DA179}"/>
                </a:ext>
              </a:extLst>
            </p:cNvPr>
            <p:cNvSpPr txBox="1"/>
            <p:nvPr/>
          </p:nvSpPr>
          <p:spPr>
            <a:xfrm>
              <a:off x="8955894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8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7266FB-217B-85BB-FBC4-61831D6358F6}"/>
                </a:ext>
              </a:extLst>
            </p:cNvPr>
            <p:cNvSpPr txBox="1"/>
            <p:nvPr/>
          </p:nvSpPr>
          <p:spPr>
            <a:xfrm>
              <a:off x="9506810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9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4EAA56-3013-D0FC-0777-D68E27B67076}"/>
                </a:ext>
              </a:extLst>
            </p:cNvPr>
            <p:cNvSpPr txBox="1"/>
            <p:nvPr/>
          </p:nvSpPr>
          <p:spPr>
            <a:xfrm>
              <a:off x="9990925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10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24CA32-3DF9-04CB-059D-9F2E5455B93C}"/>
                </a:ext>
              </a:extLst>
            </p:cNvPr>
            <p:cNvSpPr txBox="1"/>
            <p:nvPr/>
          </p:nvSpPr>
          <p:spPr>
            <a:xfrm>
              <a:off x="10541841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11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4A8EE68-13BA-71BA-FA19-323C4B61652C}"/>
                </a:ext>
              </a:extLst>
            </p:cNvPr>
            <p:cNvSpPr/>
            <p:nvPr/>
          </p:nvSpPr>
          <p:spPr>
            <a:xfrm>
              <a:off x="1397246" y="1453551"/>
              <a:ext cx="3631951" cy="434565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프로젝트 세부 기획서 작성 및 검토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4475D1-CE57-8170-F78E-BF7F098D8F53}"/>
                </a:ext>
              </a:extLst>
            </p:cNvPr>
            <p:cNvSpPr txBox="1"/>
            <p:nvPr/>
          </p:nvSpPr>
          <p:spPr>
            <a:xfrm>
              <a:off x="11113015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6E90177-1E30-0040-12F9-670D443FD029}"/>
                </a:ext>
              </a:extLst>
            </p:cNvPr>
            <p:cNvSpPr/>
            <p:nvPr/>
          </p:nvSpPr>
          <p:spPr>
            <a:xfrm>
              <a:off x="1397246" y="1928478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필요 자료 및 세부 아이디어 수집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F1E46-9324-5A2D-D1BA-73D107B63E2C}"/>
                </a:ext>
              </a:extLst>
            </p:cNvPr>
            <p:cNvSpPr/>
            <p:nvPr/>
          </p:nvSpPr>
          <p:spPr>
            <a:xfrm>
              <a:off x="408135" y="1426908"/>
              <a:ext cx="952257" cy="936135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계획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B2D4DD5-4EDA-2A1E-C0DB-CA68B7F87F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806" y="1426909"/>
              <a:ext cx="11597029" cy="335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F83A21B-B182-7898-ABA1-C17F10905A31}"/>
                </a:ext>
              </a:extLst>
            </p:cNvPr>
            <p:cNvSpPr/>
            <p:nvPr/>
          </p:nvSpPr>
          <p:spPr>
            <a:xfrm>
              <a:off x="1397246" y="2414503"/>
              <a:ext cx="3631951" cy="463889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기술적 측면의 검토 및 상세 결정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(ex.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어떤 기술을 사용할 것인가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?)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DB85379-6D7A-F638-B773-8E54BACBFD12}"/>
                </a:ext>
              </a:extLst>
            </p:cNvPr>
            <p:cNvSpPr/>
            <p:nvPr/>
          </p:nvSpPr>
          <p:spPr>
            <a:xfrm>
              <a:off x="1397246" y="2918754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스토리 보드에 따른 이벤트 분석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C8898BA-909F-B085-6CC0-19BE903BD428}"/>
                </a:ext>
              </a:extLst>
            </p:cNvPr>
            <p:cNvSpPr/>
            <p:nvPr/>
          </p:nvSpPr>
          <p:spPr>
            <a:xfrm>
              <a:off x="408135" y="2417184"/>
              <a:ext cx="952257" cy="936135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분석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6330C23-BEDD-5E9E-C6DA-DE914FD5BAAB}"/>
                </a:ext>
              </a:extLst>
            </p:cNvPr>
            <p:cNvSpPr/>
            <p:nvPr/>
          </p:nvSpPr>
          <p:spPr>
            <a:xfrm>
              <a:off x="1397246" y="3404779"/>
              <a:ext cx="3631951" cy="461208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유니티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3D’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이용한 맵 디자인 및 구성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CAA0B9E-F76C-86D2-77AC-0AD2785F42A5}"/>
                </a:ext>
              </a:extLst>
            </p:cNvPr>
            <p:cNvSpPr/>
            <p:nvPr/>
          </p:nvSpPr>
          <p:spPr>
            <a:xfrm>
              <a:off x="1397246" y="3906348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스토리 보드에 따른 이벤트 개발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D2C4EBF-7CD7-0F13-9177-C1A81B055288}"/>
                </a:ext>
              </a:extLst>
            </p:cNvPr>
            <p:cNvSpPr/>
            <p:nvPr/>
          </p:nvSpPr>
          <p:spPr>
            <a:xfrm>
              <a:off x="408135" y="3404778"/>
              <a:ext cx="952257" cy="1885989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E96FA85-0C37-F2C5-26DE-AE5F8A8C5F63}"/>
                </a:ext>
              </a:extLst>
            </p:cNvPr>
            <p:cNvSpPr/>
            <p:nvPr/>
          </p:nvSpPr>
          <p:spPr>
            <a:xfrm>
              <a:off x="1397246" y="4381275"/>
              <a:ext cx="3631951" cy="434565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기술적 측면의 검토 및 상세 결정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개발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(ex.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어떤 기술을 사용할 것인가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?)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A2B2E4-5751-3996-37EE-39190475F132}"/>
                </a:ext>
              </a:extLst>
            </p:cNvPr>
            <p:cNvSpPr/>
            <p:nvPr/>
          </p:nvSpPr>
          <p:spPr>
            <a:xfrm>
              <a:off x="1397246" y="4856202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연동 세팅 및 개발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검토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80A46E8-DEC4-14A9-8A1B-F179DFE51C9F}"/>
                </a:ext>
              </a:extLst>
            </p:cNvPr>
            <p:cNvSpPr/>
            <p:nvPr/>
          </p:nvSpPr>
          <p:spPr>
            <a:xfrm>
              <a:off x="1397246" y="5346582"/>
              <a:ext cx="3631951" cy="461208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구현된 기능 테스트 및 디버깅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A6CEC2B-F512-81EB-F564-3A4B5A8C0AF7}"/>
                </a:ext>
              </a:extLst>
            </p:cNvPr>
            <p:cNvSpPr/>
            <p:nvPr/>
          </p:nvSpPr>
          <p:spPr>
            <a:xfrm>
              <a:off x="408135" y="5346582"/>
              <a:ext cx="952257" cy="461208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테스트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3DDD840-7BB3-CF94-95A2-C803E0E8E211}"/>
                </a:ext>
              </a:extLst>
            </p:cNvPr>
            <p:cNvSpPr/>
            <p:nvPr/>
          </p:nvSpPr>
          <p:spPr>
            <a:xfrm>
              <a:off x="408135" y="5859621"/>
              <a:ext cx="952257" cy="461208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종료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E16B4F8-9823-A6CC-4FE5-C2EEC9CD767E}"/>
                </a:ext>
              </a:extLst>
            </p:cNvPr>
            <p:cNvSpPr/>
            <p:nvPr/>
          </p:nvSpPr>
          <p:spPr>
            <a:xfrm>
              <a:off x="1409578" y="5872942"/>
              <a:ext cx="3631951" cy="447887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최종 검수 후 완성 및 출시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8D3E335-5227-ADE8-5A75-49412C29B8F3}"/>
              </a:ext>
            </a:extLst>
          </p:cNvPr>
          <p:cNvSpPr/>
          <p:nvPr/>
        </p:nvSpPr>
        <p:spPr>
          <a:xfrm>
            <a:off x="6161596" y="2593819"/>
            <a:ext cx="562258" cy="463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DA4405D-BE56-BDC5-7A0E-B312FE8D006A}"/>
              </a:ext>
            </a:extLst>
          </p:cNvPr>
          <p:cNvCxnSpPr>
            <a:cxnSpLocks/>
          </p:cNvCxnSpPr>
          <p:nvPr/>
        </p:nvCxnSpPr>
        <p:spPr>
          <a:xfrm flipH="1">
            <a:off x="5586474" y="1639728"/>
            <a:ext cx="15855" cy="485596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02C64412-946B-9B77-4AEA-40FED3FD0F99}"/>
              </a:ext>
            </a:extLst>
          </p:cNvPr>
          <p:cNvCxnSpPr>
            <a:cxnSpLocks/>
          </p:cNvCxnSpPr>
          <p:nvPr/>
        </p:nvCxnSpPr>
        <p:spPr>
          <a:xfrm>
            <a:off x="6156147" y="1661191"/>
            <a:ext cx="3459" cy="485596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CDA92E2B-B50C-E9E0-AD73-8F9AE17523A0}"/>
              </a:ext>
            </a:extLst>
          </p:cNvPr>
          <p:cNvCxnSpPr>
            <a:cxnSpLocks/>
          </p:cNvCxnSpPr>
          <p:nvPr/>
        </p:nvCxnSpPr>
        <p:spPr>
          <a:xfrm flipH="1">
            <a:off x="6695040" y="1661191"/>
            <a:ext cx="21926" cy="4847536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3875E39A-E048-5F93-0735-7C1782FC8C78}"/>
              </a:ext>
            </a:extLst>
          </p:cNvPr>
          <p:cNvCxnSpPr>
            <a:cxnSpLocks/>
          </p:cNvCxnSpPr>
          <p:nvPr/>
        </p:nvCxnSpPr>
        <p:spPr>
          <a:xfrm>
            <a:off x="7251872" y="1661191"/>
            <a:ext cx="11570" cy="4817247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2D0BFD1-79EA-22F5-F971-955922FAEF1D}"/>
              </a:ext>
            </a:extLst>
          </p:cNvPr>
          <p:cNvCxnSpPr>
            <a:cxnSpLocks/>
          </p:cNvCxnSpPr>
          <p:nvPr/>
        </p:nvCxnSpPr>
        <p:spPr>
          <a:xfrm>
            <a:off x="7822710" y="1661191"/>
            <a:ext cx="0" cy="4847536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F9BBB3AC-F5FC-1EE7-CCA9-575462C50553}"/>
              </a:ext>
            </a:extLst>
          </p:cNvPr>
          <p:cNvCxnSpPr>
            <a:cxnSpLocks/>
          </p:cNvCxnSpPr>
          <p:nvPr/>
        </p:nvCxnSpPr>
        <p:spPr>
          <a:xfrm flipH="1">
            <a:off x="8381978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05D12D5-84AE-9B3B-2E80-604F5AF4192E}"/>
              </a:ext>
            </a:extLst>
          </p:cNvPr>
          <p:cNvSpPr/>
          <p:nvPr/>
        </p:nvSpPr>
        <p:spPr>
          <a:xfrm>
            <a:off x="5066050" y="1639728"/>
            <a:ext cx="1133945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2C8A3A2-CCFD-009E-7257-3FA0D55FB018}"/>
              </a:ext>
            </a:extLst>
          </p:cNvPr>
          <p:cNvSpPr/>
          <p:nvPr/>
        </p:nvSpPr>
        <p:spPr>
          <a:xfrm>
            <a:off x="5596456" y="2111224"/>
            <a:ext cx="1127397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CD4273E-4337-6E54-7A85-EAD7CE2F54DA}"/>
              </a:ext>
            </a:extLst>
          </p:cNvPr>
          <p:cNvSpPr/>
          <p:nvPr/>
        </p:nvSpPr>
        <p:spPr>
          <a:xfrm>
            <a:off x="6156148" y="3101226"/>
            <a:ext cx="1105194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8F617D4-F583-6769-963C-7EFC1CED94A1}"/>
              </a:ext>
            </a:extLst>
          </p:cNvPr>
          <p:cNvSpPr/>
          <p:nvPr/>
        </p:nvSpPr>
        <p:spPr>
          <a:xfrm>
            <a:off x="6704755" y="3600847"/>
            <a:ext cx="1125124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BF0B1B-5281-62C8-01CC-55079CE2BFA1}"/>
              </a:ext>
            </a:extLst>
          </p:cNvPr>
          <p:cNvCxnSpPr>
            <a:cxnSpLocks/>
          </p:cNvCxnSpPr>
          <p:nvPr/>
        </p:nvCxnSpPr>
        <p:spPr>
          <a:xfrm flipH="1">
            <a:off x="8925557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49DCB9A-262D-2A29-A573-FE3156F6853A}"/>
              </a:ext>
            </a:extLst>
          </p:cNvPr>
          <p:cNvCxnSpPr>
            <a:cxnSpLocks/>
          </p:cNvCxnSpPr>
          <p:nvPr/>
        </p:nvCxnSpPr>
        <p:spPr>
          <a:xfrm flipH="1">
            <a:off x="948596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D5A059C6-8FE8-DF8A-0162-10FEAE557CDE}"/>
              </a:ext>
            </a:extLst>
          </p:cNvPr>
          <p:cNvCxnSpPr>
            <a:cxnSpLocks/>
          </p:cNvCxnSpPr>
          <p:nvPr/>
        </p:nvCxnSpPr>
        <p:spPr>
          <a:xfrm flipH="1">
            <a:off x="10047336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67295563-2ABE-7F9C-A19A-48B9C867120E}"/>
              </a:ext>
            </a:extLst>
          </p:cNvPr>
          <p:cNvCxnSpPr>
            <a:cxnSpLocks/>
          </p:cNvCxnSpPr>
          <p:nvPr/>
        </p:nvCxnSpPr>
        <p:spPr>
          <a:xfrm flipH="1">
            <a:off x="1060870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40F7039-9FC5-D75F-CBC3-AC3819F18A63}"/>
              </a:ext>
            </a:extLst>
          </p:cNvPr>
          <p:cNvCxnSpPr>
            <a:cxnSpLocks/>
          </p:cNvCxnSpPr>
          <p:nvPr/>
        </p:nvCxnSpPr>
        <p:spPr>
          <a:xfrm flipH="1">
            <a:off x="1119091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62686D2-61AE-2A3E-4A5F-7EE4F0877AC6}"/>
              </a:ext>
            </a:extLst>
          </p:cNvPr>
          <p:cNvSpPr/>
          <p:nvPr/>
        </p:nvSpPr>
        <p:spPr>
          <a:xfrm>
            <a:off x="7251872" y="4084959"/>
            <a:ext cx="2816309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8C0A6F4-D25E-4673-D436-4CE3FBFC0787}"/>
              </a:ext>
            </a:extLst>
          </p:cNvPr>
          <p:cNvSpPr/>
          <p:nvPr/>
        </p:nvSpPr>
        <p:spPr>
          <a:xfrm>
            <a:off x="7822616" y="4569071"/>
            <a:ext cx="2243298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9D1D1D7-1E0D-C130-6671-9D645AB457F5}"/>
              </a:ext>
            </a:extLst>
          </p:cNvPr>
          <p:cNvSpPr/>
          <p:nvPr/>
        </p:nvSpPr>
        <p:spPr>
          <a:xfrm>
            <a:off x="8381978" y="5054787"/>
            <a:ext cx="2245563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4BDFA58-0AD0-3402-B6C2-3A8561A106D0}"/>
              </a:ext>
            </a:extLst>
          </p:cNvPr>
          <p:cNvSpPr/>
          <p:nvPr/>
        </p:nvSpPr>
        <p:spPr>
          <a:xfrm>
            <a:off x="9485964" y="5558373"/>
            <a:ext cx="1725796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FED76A4-5568-F375-9170-5AA57A2A2484}"/>
              </a:ext>
            </a:extLst>
          </p:cNvPr>
          <p:cNvSpPr/>
          <p:nvPr/>
        </p:nvSpPr>
        <p:spPr>
          <a:xfrm>
            <a:off x="10608704" y="6050734"/>
            <a:ext cx="1110258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56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B4D583-ADC9-A639-15CB-EBBCAA486150}"/>
              </a:ext>
            </a:extLst>
          </p:cNvPr>
          <p:cNvGrpSpPr/>
          <p:nvPr/>
        </p:nvGrpSpPr>
        <p:grpSpPr>
          <a:xfrm>
            <a:off x="5186613" y="1489350"/>
            <a:ext cx="5910749" cy="5449037"/>
            <a:chOff x="5186613" y="1408963"/>
            <a:chExt cx="5910749" cy="544903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C6EAE41-8D2E-FB48-D9E7-69F79A6931DE}"/>
                </a:ext>
              </a:extLst>
            </p:cNvPr>
            <p:cNvGrpSpPr/>
            <p:nvPr/>
          </p:nvGrpSpPr>
          <p:grpSpPr>
            <a:xfrm rot="16200000">
              <a:off x="5679523" y="3789899"/>
              <a:ext cx="1252375" cy="369332"/>
              <a:chOff x="6983604" y="3429000"/>
              <a:chExt cx="1446963" cy="291402"/>
            </a:xfrm>
          </p:grpSpPr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8DB0261A-B32E-C7BE-EC68-F6F56D3EDBF6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8D1E1878-ED4C-9B45-1767-53C2CC8C2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49EC9D7-1AB6-6BDC-1DFB-D39D8B24E68D}"/>
                </a:ext>
              </a:extLst>
            </p:cNvPr>
            <p:cNvGrpSpPr/>
            <p:nvPr/>
          </p:nvGrpSpPr>
          <p:grpSpPr>
            <a:xfrm>
              <a:off x="5572101" y="6193601"/>
              <a:ext cx="1599240" cy="664399"/>
              <a:chOff x="13536489" y="1756316"/>
              <a:chExt cx="2448272" cy="93042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44985A1-B78F-724F-5B80-DCC0BD8D9BA5}"/>
                  </a:ext>
                </a:extLst>
              </p:cNvPr>
              <p:cNvSpPr/>
              <p:nvPr/>
            </p:nvSpPr>
            <p:spPr>
              <a:xfrm>
                <a:off x="13536489" y="1756316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699A8F-D78B-11D6-79F0-D285726D03FE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90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 회사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5D7DF060-D13A-C380-8075-1000955D218F}"/>
                </a:ext>
              </a:extLst>
            </p:cNvPr>
            <p:cNvGrpSpPr/>
            <p:nvPr/>
          </p:nvGrpSpPr>
          <p:grpSpPr>
            <a:xfrm>
              <a:off x="6826500" y="1408963"/>
              <a:ext cx="4270862" cy="2077801"/>
              <a:chOff x="6826499" y="1701991"/>
              <a:chExt cx="4270862" cy="2077801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4FD278FF-0080-87B3-7F2B-37366EB772DE}"/>
                  </a:ext>
                </a:extLst>
              </p:cNvPr>
              <p:cNvGrpSpPr/>
              <p:nvPr/>
            </p:nvGrpSpPr>
            <p:grpSpPr>
              <a:xfrm>
                <a:off x="7208998" y="2672061"/>
                <a:ext cx="2351314" cy="369332"/>
                <a:chOff x="6983604" y="3429000"/>
                <a:chExt cx="1446963" cy="291402"/>
              </a:xfrm>
            </p:grpSpPr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7A0EE2D9-2ABA-106E-9F52-3AF2853837EB}"/>
                    </a:ext>
                  </a:extLst>
                </p:cNvPr>
                <p:cNvCxnSpPr/>
                <p:nvPr/>
              </p:nvCxnSpPr>
              <p:spPr>
                <a:xfrm>
                  <a:off x="6983604" y="3429000"/>
                  <a:ext cx="14469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id="{25097C97-4575-4DDE-D38D-DEE3DE5DD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83604" y="3720402"/>
                  <a:ext cx="14469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5CF6F45E-D4B9-8ACF-B90D-74533BAADF70}"/>
                  </a:ext>
                </a:extLst>
              </p:cNvPr>
              <p:cNvGrpSpPr/>
              <p:nvPr/>
            </p:nvGrpSpPr>
            <p:grpSpPr>
              <a:xfrm>
                <a:off x="9801362" y="3384192"/>
                <a:ext cx="1295999" cy="395600"/>
                <a:chOff x="13536489" y="1756317"/>
                <a:chExt cx="2448272" cy="553998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200F3393-37AB-4385-8CC5-CE8456B45AD7}"/>
                    </a:ext>
                  </a:extLst>
                </p:cNvPr>
                <p:cNvSpPr/>
                <p:nvPr/>
              </p:nvSpPr>
              <p:spPr>
                <a:xfrm>
                  <a:off x="13536489" y="1756317"/>
                  <a:ext cx="2448272" cy="553998"/>
                </a:xfrm>
                <a:prstGeom prst="rect">
                  <a:avLst/>
                </a:prstGeom>
                <a:solidFill>
                  <a:srgbClr val="FFD87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293140-8677-261F-B440-0586EB9DC989}"/>
                    </a:ext>
                  </a:extLst>
                </p:cNvPr>
                <p:cNvSpPr txBox="1"/>
                <p:nvPr/>
              </p:nvSpPr>
              <p:spPr>
                <a:xfrm>
                  <a:off x="13841377" y="1781618"/>
                  <a:ext cx="1838495" cy="517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개인</a:t>
                  </a:r>
                </a:p>
              </p:txBody>
            </p:sp>
          </p:grpSp>
          <p:grpSp>
            <p:nvGrpSpPr>
              <p:cNvPr id="93" name="그룹 1012">
                <a:extLst>
                  <a:ext uri="{FF2B5EF4-FFF2-40B4-BE49-F238E27FC236}">
                    <a16:creationId xmlns:a16="http://schemas.microsoft.com/office/drawing/2014/main" id="{D2479270-067D-D45C-23BD-D793813B8FB4}"/>
                  </a:ext>
                </a:extLst>
              </p:cNvPr>
              <p:cNvGrpSpPr/>
              <p:nvPr/>
            </p:nvGrpSpPr>
            <p:grpSpPr>
              <a:xfrm>
                <a:off x="10237733" y="1701991"/>
                <a:ext cx="423256" cy="1560391"/>
                <a:chOff x="10515220" y="1003787"/>
                <a:chExt cx="761886" cy="2808796"/>
              </a:xfrm>
            </p:grpSpPr>
            <p:pic>
              <p:nvPicPr>
                <p:cNvPr id="94" name="Object 35">
                  <a:extLst>
                    <a:ext uri="{FF2B5EF4-FFF2-40B4-BE49-F238E27FC236}">
                      <a16:creationId xmlns:a16="http://schemas.microsoft.com/office/drawing/2014/main" id="{6D162708-4B5C-3237-2F09-6ADDE457B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515220" y="1003787"/>
                  <a:ext cx="761886" cy="2808796"/>
                </a:xfrm>
                <a:prstGeom prst="rect">
                  <a:avLst/>
                </a:prstGeom>
              </p:spPr>
            </p:pic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5EF4CCC-887F-D99A-EA24-6A8F9BC2F688}"/>
                  </a:ext>
                </a:extLst>
              </p:cNvPr>
              <p:cNvSpPr txBox="1"/>
              <p:nvPr/>
            </p:nvSpPr>
            <p:spPr>
              <a:xfrm>
                <a:off x="6831599" y="3166098"/>
                <a:ext cx="3106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VR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메타버스 구매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C7ED4FF-CA0E-21EC-AFC8-40F714779190}"/>
                  </a:ext>
                </a:extLst>
              </p:cNvPr>
              <p:cNvSpPr txBox="1"/>
              <p:nvPr/>
            </p:nvSpPr>
            <p:spPr>
              <a:xfrm>
                <a:off x="6826499" y="2086321"/>
                <a:ext cx="310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재난 </a:t>
                </a:r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/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위급 상황 </a:t>
                </a:r>
                <a:endPara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  <a:p>
                <a:pPr algn="ctr"/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VR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메타버스 제공</a:t>
                </a:r>
                <a:endPara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105" name="그룹 1014">
              <a:extLst>
                <a:ext uri="{FF2B5EF4-FFF2-40B4-BE49-F238E27FC236}">
                  <a16:creationId xmlns:a16="http://schemas.microsoft.com/office/drawing/2014/main" id="{6FC10BE5-372F-EEE9-29D0-7865740E5A6A}"/>
                </a:ext>
              </a:extLst>
            </p:cNvPr>
            <p:cNvGrpSpPr/>
            <p:nvPr/>
          </p:nvGrpSpPr>
          <p:grpSpPr>
            <a:xfrm>
              <a:off x="5572101" y="4735855"/>
              <a:ext cx="1599239" cy="1252375"/>
              <a:chOff x="6625924" y="2425859"/>
              <a:chExt cx="3193910" cy="2291630"/>
            </a:xfrm>
          </p:grpSpPr>
          <p:pic>
            <p:nvPicPr>
              <p:cNvPr id="106" name="Object 41">
                <a:extLst>
                  <a:ext uri="{FF2B5EF4-FFF2-40B4-BE49-F238E27FC236}">
                    <a16:creationId xmlns:a16="http://schemas.microsoft.com/office/drawing/2014/main" id="{A5EB42EA-5DF1-DD04-4C68-EC4C4BF3A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25924" y="2425859"/>
                <a:ext cx="3193910" cy="2291630"/>
              </a:xfrm>
              <a:prstGeom prst="rect">
                <a:avLst/>
              </a:prstGeom>
            </p:spPr>
          </p:pic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579E568-023F-F6D1-6D6A-BCE1B008A752}"/>
                </a:ext>
              </a:extLst>
            </p:cNvPr>
            <p:cNvSpPr txBox="1"/>
            <p:nvPr/>
          </p:nvSpPr>
          <p:spPr>
            <a:xfrm>
              <a:off x="6566820" y="3833350"/>
              <a:ext cx="934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광고 효과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E02342-D8CB-654E-82D7-6FCB7C59D847}"/>
                </a:ext>
              </a:extLst>
            </p:cNvPr>
            <p:cNvSpPr txBox="1"/>
            <p:nvPr/>
          </p:nvSpPr>
          <p:spPr>
            <a:xfrm>
              <a:off x="5186613" y="3684349"/>
              <a:ext cx="9344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플랫폼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수수료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F527A2-D726-A750-BEA4-BFF32701EEE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AFD74BF-D817-5D1D-CB48-A631AF43AB78}"/>
              </a:ext>
            </a:extLst>
          </p:cNvPr>
          <p:cNvCxnSpPr>
            <a:cxnSpLocks/>
          </p:cNvCxnSpPr>
          <p:nvPr/>
        </p:nvCxnSpPr>
        <p:spPr>
          <a:xfrm flipH="1">
            <a:off x="2955199" y="2459420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52F7020-40CB-0A4C-CBF9-AE70AC00334C}"/>
              </a:ext>
            </a:extLst>
          </p:cNvPr>
          <p:cNvCxnSpPr>
            <a:cxnSpLocks/>
          </p:cNvCxnSpPr>
          <p:nvPr/>
        </p:nvCxnSpPr>
        <p:spPr>
          <a:xfrm>
            <a:off x="2955199" y="2828752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8F6117-C5E0-7356-8B8F-98293E0FDA33}"/>
              </a:ext>
            </a:extLst>
          </p:cNvPr>
          <p:cNvSpPr/>
          <p:nvPr/>
        </p:nvSpPr>
        <p:spPr>
          <a:xfrm>
            <a:off x="1256757" y="3215067"/>
            <a:ext cx="1295999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6F287-B411-1ACE-5041-01716AF0BE31}"/>
              </a:ext>
            </a:extLst>
          </p:cNvPr>
          <p:cNvSpPr txBox="1"/>
          <p:nvPr/>
        </p:nvSpPr>
        <p:spPr>
          <a:xfrm>
            <a:off x="1418150" y="3233134"/>
            <a:ext cx="9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단체</a:t>
            </a:r>
          </a:p>
        </p:txBody>
      </p:sp>
      <p:pic>
        <p:nvPicPr>
          <p:cNvPr id="9" name="Object 32">
            <a:extLst>
              <a:ext uri="{FF2B5EF4-FFF2-40B4-BE49-F238E27FC236}">
                <a16:creationId xmlns:a16="http://schemas.microsoft.com/office/drawing/2014/main" id="{B387B176-EA34-A0AF-3391-428ABD29079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4637" y="1494662"/>
            <a:ext cx="1620240" cy="1587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9A571-6B0A-331D-49F1-9794A6FD79E6}"/>
              </a:ext>
            </a:extLst>
          </p:cNvPr>
          <p:cNvSpPr txBox="1"/>
          <p:nvPr/>
        </p:nvSpPr>
        <p:spPr>
          <a:xfrm>
            <a:off x="2577800" y="1873680"/>
            <a:ext cx="31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</a:t>
            </a:r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위급 상황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제공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31E6B-64CE-7897-5D25-C825F7FBBAAB}"/>
              </a:ext>
            </a:extLst>
          </p:cNvPr>
          <p:cNvSpPr txBox="1"/>
          <p:nvPr/>
        </p:nvSpPr>
        <p:spPr>
          <a:xfrm>
            <a:off x="2577800" y="2953457"/>
            <a:ext cx="31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997543-3960-95EA-E85E-D6F353EEE8C6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791A0-FDA4-F971-8C15-FC946C71731C}"/>
              </a:ext>
            </a:extLst>
          </p:cNvPr>
          <p:cNvSpPr txBox="1"/>
          <p:nvPr/>
        </p:nvSpPr>
        <p:spPr>
          <a:xfrm>
            <a:off x="404554" y="714237"/>
            <a:ext cx="321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수익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dirty="0">
              <a:solidFill>
                <a:srgbClr val="FFD87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00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41B6AF02-9EE6-B494-5B42-82DAD59FD239}"/>
              </a:ext>
            </a:extLst>
          </p:cNvPr>
          <p:cNvSpPr/>
          <p:nvPr/>
        </p:nvSpPr>
        <p:spPr>
          <a:xfrm rot="10800000">
            <a:off x="253995" y="-466620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4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44608-D37B-3305-4465-0F5F23CF5B96}"/>
              </a:ext>
            </a:extLst>
          </p:cNvPr>
          <p:cNvSpPr/>
          <p:nvPr/>
        </p:nvSpPr>
        <p:spPr>
          <a:xfrm>
            <a:off x="0" y="2407298"/>
            <a:ext cx="12192000" cy="4450702"/>
          </a:xfrm>
          <a:prstGeom prst="rect">
            <a:avLst/>
          </a:prstGeom>
          <a:solidFill>
            <a:srgbClr val="F4F3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63E2009-3555-ABAA-9254-7424E9D339AC}"/>
              </a:ext>
            </a:extLst>
          </p:cNvPr>
          <p:cNvSpPr/>
          <p:nvPr/>
        </p:nvSpPr>
        <p:spPr>
          <a:xfrm rot="10800000">
            <a:off x="-438543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E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DA69C-5BBC-0ED9-E0E9-D5C737870625}"/>
              </a:ext>
            </a:extLst>
          </p:cNvPr>
          <p:cNvSpPr txBox="1"/>
          <p:nvPr/>
        </p:nvSpPr>
        <p:spPr>
          <a:xfrm>
            <a:off x="531724" y="1223299"/>
            <a:ext cx="280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CONTENTS</a:t>
            </a:r>
            <a:endParaRPr lang="ko-KR" altLang="en-US" sz="28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92FF2149-2765-4EF7-8E1E-782954B87E91}"/>
              </a:ext>
            </a:extLst>
          </p:cNvPr>
          <p:cNvSpPr/>
          <p:nvPr/>
        </p:nvSpPr>
        <p:spPr>
          <a:xfrm rot="10800000">
            <a:off x="-1206764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F2B229-FE7E-F2F7-5DF3-6E38A3F63172}"/>
              </a:ext>
            </a:extLst>
          </p:cNvPr>
          <p:cNvGrpSpPr/>
          <p:nvPr/>
        </p:nvGrpSpPr>
        <p:grpSpPr>
          <a:xfrm>
            <a:off x="1272734" y="2976230"/>
            <a:ext cx="2351435" cy="3413020"/>
            <a:chOff x="466409" y="2913217"/>
            <a:chExt cx="2351435" cy="34130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9446D-056C-E927-AF7E-27962FD46DD5}"/>
                </a:ext>
              </a:extLst>
            </p:cNvPr>
            <p:cNvSpPr txBox="1"/>
            <p:nvPr/>
          </p:nvSpPr>
          <p:spPr>
            <a:xfrm>
              <a:off x="466410" y="2913217"/>
              <a:ext cx="89586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01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DC04A7-389B-E19E-1D8B-95848FC99BB6}"/>
                </a:ext>
              </a:extLst>
            </p:cNvPr>
            <p:cNvSpPr txBox="1"/>
            <p:nvPr/>
          </p:nvSpPr>
          <p:spPr>
            <a:xfrm>
              <a:off x="466410" y="3661063"/>
              <a:ext cx="152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기획안 개요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82E684-8AAE-03CF-8BF5-B123C46965BF}"/>
                </a:ext>
              </a:extLst>
            </p:cNvPr>
            <p:cNvSpPr txBox="1"/>
            <p:nvPr/>
          </p:nvSpPr>
          <p:spPr>
            <a:xfrm>
              <a:off x="466409" y="4321842"/>
              <a:ext cx="2351435" cy="2004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배경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목적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기능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범위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예시 화면 이미지 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장점 및 영향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77CA6F5-AAD7-D751-2B90-8756CA3537F9}"/>
              </a:ext>
            </a:extLst>
          </p:cNvPr>
          <p:cNvGrpSpPr/>
          <p:nvPr/>
        </p:nvGrpSpPr>
        <p:grpSpPr>
          <a:xfrm>
            <a:off x="5172534" y="2976230"/>
            <a:ext cx="3177441" cy="2766689"/>
            <a:chOff x="3046895" y="2913217"/>
            <a:chExt cx="3177441" cy="27666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57212F-CF23-A095-1A46-19BE86E71F67}"/>
                </a:ext>
              </a:extLst>
            </p:cNvPr>
            <p:cNvSpPr txBox="1"/>
            <p:nvPr/>
          </p:nvSpPr>
          <p:spPr>
            <a:xfrm>
              <a:off x="3046897" y="2913217"/>
              <a:ext cx="10958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02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1A4F51-6216-B915-2870-F2C65F4A1AB3}"/>
                </a:ext>
              </a:extLst>
            </p:cNvPr>
            <p:cNvSpPr txBox="1"/>
            <p:nvPr/>
          </p:nvSpPr>
          <p:spPr>
            <a:xfrm>
              <a:off x="3046896" y="3661063"/>
              <a:ext cx="1674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Workbook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EF2324-5FF4-2554-4983-F633AC3B1384}"/>
                </a:ext>
              </a:extLst>
            </p:cNvPr>
            <p:cNvSpPr txBox="1"/>
            <p:nvPr/>
          </p:nvSpPr>
          <p:spPr>
            <a:xfrm>
              <a:off x="3046895" y="4321842"/>
              <a:ext cx="3177441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Ideation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Story Map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Value proposition canvas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Metaverse</a:t>
              </a:r>
              <a:endPara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939400-3510-3881-EA62-E9194AE7AFB3}"/>
              </a:ext>
            </a:extLst>
          </p:cNvPr>
          <p:cNvGrpSpPr/>
          <p:nvPr/>
        </p:nvGrpSpPr>
        <p:grpSpPr>
          <a:xfrm>
            <a:off x="9095270" y="2976230"/>
            <a:ext cx="2605318" cy="2766689"/>
            <a:chOff x="466409" y="2913217"/>
            <a:chExt cx="2605318" cy="27666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5061FC-CFC6-B20C-5639-8D9F8DCE6191}"/>
                </a:ext>
              </a:extLst>
            </p:cNvPr>
            <p:cNvSpPr txBox="1"/>
            <p:nvPr/>
          </p:nvSpPr>
          <p:spPr>
            <a:xfrm>
              <a:off x="466410" y="2913217"/>
              <a:ext cx="10958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03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859C9D-F64D-1740-E217-11DB4B364898}"/>
                </a:ext>
              </a:extLst>
            </p:cNvPr>
            <p:cNvSpPr txBox="1"/>
            <p:nvPr/>
          </p:nvSpPr>
          <p:spPr>
            <a:xfrm>
              <a:off x="466410" y="3661063"/>
              <a:ext cx="152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심화 계획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005CAE-20D6-26D5-DBE5-C7FCE4D36FA7}"/>
                </a:ext>
              </a:extLst>
            </p:cNvPr>
            <p:cNvSpPr txBox="1"/>
            <p:nvPr/>
          </p:nvSpPr>
          <p:spPr>
            <a:xfrm>
              <a:off x="466409" y="4321842"/>
              <a:ext cx="2605318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심화 계획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마케팅 및 홍보 계획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AutoNum type="alphaL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비즈니스 모델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AutoNum type="alphaL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마케팅 및 홍보 플랜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28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B4D583-ADC9-A639-15CB-EBBCAA486150}"/>
              </a:ext>
            </a:extLst>
          </p:cNvPr>
          <p:cNvGrpSpPr/>
          <p:nvPr/>
        </p:nvGrpSpPr>
        <p:grpSpPr>
          <a:xfrm>
            <a:off x="1094637" y="1494662"/>
            <a:ext cx="6406614" cy="5443725"/>
            <a:chOff x="1094637" y="1414275"/>
            <a:chExt cx="6406614" cy="544372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C6EAE41-8D2E-FB48-D9E7-69F79A6931DE}"/>
                </a:ext>
              </a:extLst>
            </p:cNvPr>
            <p:cNvGrpSpPr/>
            <p:nvPr/>
          </p:nvGrpSpPr>
          <p:grpSpPr>
            <a:xfrm rot="16200000">
              <a:off x="5679523" y="3789899"/>
              <a:ext cx="1252375" cy="369332"/>
              <a:chOff x="6983604" y="3429000"/>
              <a:chExt cx="1446963" cy="291402"/>
            </a:xfrm>
          </p:grpSpPr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8DB0261A-B32E-C7BE-EC68-F6F56D3EDBF6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8D1E1878-ED4C-9B45-1767-53C2CC8C2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49EC9D7-1AB6-6BDC-1DFB-D39D8B24E68D}"/>
                </a:ext>
              </a:extLst>
            </p:cNvPr>
            <p:cNvGrpSpPr/>
            <p:nvPr/>
          </p:nvGrpSpPr>
          <p:grpSpPr>
            <a:xfrm>
              <a:off x="5572101" y="6193601"/>
              <a:ext cx="1599240" cy="664399"/>
              <a:chOff x="13536489" y="1756316"/>
              <a:chExt cx="2448272" cy="93042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44985A1-B78F-724F-5B80-DCC0BD8D9BA5}"/>
                  </a:ext>
                </a:extLst>
              </p:cNvPr>
              <p:cNvSpPr/>
              <p:nvPr/>
            </p:nvSpPr>
            <p:spPr>
              <a:xfrm>
                <a:off x="13536489" y="1756316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699A8F-D78B-11D6-79F0-D285726D03FE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90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 회사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5D7DF060-D13A-C380-8075-1000955D218F}"/>
                </a:ext>
              </a:extLst>
            </p:cNvPr>
            <p:cNvGrpSpPr/>
            <p:nvPr/>
          </p:nvGrpSpPr>
          <p:grpSpPr>
            <a:xfrm>
              <a:off x="1094637" y="1414275"/>
              <a:ext cx="4589275" cy="2116005"/>
              <a:chOff x="1094636" y="1707303"/>
              <a:chExt cx="4589275" cy="2116005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2CB1505C-11C9-1571-0774-FF8A5F102B3A}"/>
                  </a:ext>
                </a:extLst>
              </p:cNvPr>
              <p:cNvGrpSpPr/>
              <p:nvPr/>
            </p:nvGrpSpPr>
            <p:grpSpPr>
              <a:xfrm>
                <a:off x="2955198" y="2672061"/>
                <a:ext cx="2351314" cy="369332"/>
                <a:chOff x="6983604" y="3429000"/>
                <a:chExt cx="1446963" cy="291402"/>
              </a:xfrm>
            </p:grpSpPr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52574989-8940-1934-8CD7-2BD2FBCF4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83604" y="3429000"/>
                  <a:ext cx="14469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6DC74EB1-6CB6-D2A2-A266-EA6641788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83604" y="3720402"/>
                  <a:ext cx="14469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862888EE-3223-BE41-215F-0E53586192C2}"/>
                  </a:ext>
                </a:extLst>
              </p:cNvPr>
              <p:cNvGrpSpPr/>
              <p:nvPr/>
            </p:nvGrpSpPr>
            <p:grpSpPr>
              <a:xfrm>
                <a:off x="1256756" y="3427708"/>
                <a:ext cx="1295999" cy="395600"/>
                <a:chOff x="13536489" y="1756317"/>
                <a:chExt cx="2448272" cy="553998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64E0786-261A-28AE-F05F-3D18DF039908}"/>
                    </a:ext>
                  </a:extLst>
                </p:cNvPr>
                <p:cNvSpPr/>
                <p:nvPr/>
              </p:nvSpPr>
              <p:spPr>
                <a:xfrm>
                  <a:off x="13536489" y="1756317"/>
                  <a:ext cx="2448272" cy="553998"/>
                </a:xfrm>
                <a:prstGeom prst="rect">
                  <a:avLst/>
                </a:prstGeom>
                <a:solidFill>
                  <a:srgbClr val="FFD87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EF8E05B-10A1-836D-E157-52F5CFF10E5C}"/>
                    </a:ext>
                  </a:extLst>
                </p:cNvPr>
                <p:cNvSpPr txBox="1"/>
                <p:nvPr/>
              </p:nvSpPr>
              <p:spPr>
                <a:xfrm>
                  <a:off x="13841377" y="1781618"/>
                  <a:ext cx="1838495" cy="517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단체</a:t>
                  </a:r>
                </a:p>
              </p:txBody>
            </p:sp>
          </p:grpSp>
          <p:pic>
            <p:nvPicPr>
              <p:cNvPr id="89" name="Object 32">
                <a:extLst>
                  <a:ext uri="{FF2B5EF4-FFF2-40B4-BE49-F238E27FC236}">
                    <a16:creationId xmlns:a16="http://schemas.microsoft.com/office/drawing/2014/main" id="{78D855AF-61A2-3D08-EBDA-6468D933B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94636" y="1707303"/>
                <a:ext cx="1620240" cy="1587835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02DFB7D-1623-0EE5-7958-1B4DFE0539C6}"/>
                  </a:ext>
                </a:extLst>
              </p:cNvPr>
              <p:cNvSpPr txBox="1"/>
              <p:nvPr/>
            </p:nvSpPr>
            <p:spPr>
              <a:xfrm>
                <a:off x="2577799" y="2086321"/>
                <a:ext cx="310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재난 </a:t>
                </a:r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/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위급 상황 </a:t>
                </a:r>
                <a:endPara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  <a:p>
                <a:pPr algn="ctr"/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VR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메타버스 제공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458A5F6-47FA-B69C-FA92-A1F035C51556}"/>
                  </a:ext>
                </a:extLst>
              </p:cNvPr>
              <p:cNvSpPr txBox="1"/>
              <p:nvPr/>
            </p:nvSpPr>
            <p:spPr>
              <a:xfrm>
                <a:off x="2577799" y="3166098"/>
                <a:ext cx="3106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VR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메타버스 구매</a:t>
                </a:r>
              </a:p>
            </p:txBody>
          </p:sp>
        </p:grpSp>
        <p:grpSp>
          <p:nvGrpSpPr>
            <p:cNvPr id="105" name="그룹 1014">
              <a:extLst>
                <a:ext uri="{FF2B5EF4-FFF2-40B4-BE49-F238E27FC236}">
                  <a16:creationId xmlns:a16="http://schemas.microsoft.com/office/drawing/2014/main" id="{6FC10BE5-372F-EEE9-29D0-7865740E5A6A}"/>
                </a:ext>
              </a:extLst>
            </p:cNvPr>
            <p:cNvGrpSpPr/>
            <p:nvPr/>
          </p:nvGrpSpPr>
          <p:grpSpPr>
            <a:xfrm>
              <a:off x="5572101" y="4735855"/>
              <a:ext cx="1599239" cy="1252375"/>
              <a:chOff x="6625924" y="2425859"/>
              <a:chExt cx="3193910" cy="2291630"/>
            </a:xfrm>
          </p:grpSpPr>
          <p:pic>
            <p:nvPicPr>
              <p:cNvPr id="106" name="Object 41">
                <a:extLst>
                  <a:ext uri="{FF2B5EF4-FFF2-40B4-BE49-F238E27FC236}">
                    <a16:creationId xmlns:a16="http://schemas.microsoft.com/office/drawing/2014/main" id="{A5EB42EA-5DF1-DD04-4C68-EC4C4BF3A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25924" y="2425859"/>
                <a:ext cx="3193910" cy="2291630"/>
              </a:xfrm>
              <a:prstGeom prst="rect">
                <a:avLst/>
              </a:prstGeom>
            </p:spPr>
          </p:pic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579E568-023F-F6D1-6D6A-BCE1B008A752}"/>
                </a:ext>
              </a:extLst>
            </p:cNvPr>
            <p:cNvSpPr txBox="1"/>
            <p:nvPr/>
          </p:nvSpPr>
          <p:spPr>
            <a:xfrm>
              <a:off x="6566820" y="3833350"/>
              <a:ext cx="934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광고 효과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E02342-D8CB-654E-82D7-6FCB7C59D847}"/>
                </a:ext>
              </a:extLst>
            </p:cNvPr>
            <p:cNvSpPr txBox="1"/>
            <p:nvPr/>
          </p:nvSpPr>
          <p:spPr>
            <a:xfrm>
              <a:off x="5186613" y="3684349"/>
              <a:ext cx="9344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플랫폼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수수료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F6C122-1BA6-40AA-8495-A538201B0E79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9D4967-A28D-7AD6-5B55-321820FD212F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FD3BA3-A38F-3CD0-9078-41E332D663C7}"/>
              </a:ext>
            </a:extLst>
          </p:cNvPr>
          <p:cNvCxnSpPr/>
          <p:nvPr/>
        </p:nvCxnSpPr>
        <p:spPr>
          <a:xfrm>
            <a:off x="7208999" y="2459420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87AB5B-AFCC-1DBB-1A9A-6D2E59182305}"/>
              </a:ext>
            </a:extLst>
          </p:cNvPr>
          <p:cNvCxnSpPr>
            <a:cxnSpLocks/>
          </p:cNvCxnSpPr>
          <p:nvPr/>
        </p:nvCxnSpPr>
        <p:spPr>
          <a:xfrm flipH="1">
            <a:off x="7208999" y="2828752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B54609-92A6-990C-56A0-3D2F0A7BA892}"/>
              </a:ext>
            </a:extLst>
          </p:cNvPr>
          <p:cNvSpPr/>
          <p:nvPr/>
        </p:nvSpPr>
        <p:spPr>
          <a:xfrm>
            <a:off x="9801363" y="3171551"/>
            <a:ext cx="1295999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CB7AB-BF72-155E-127F-1E7D432A3DC5}"/>
              </a:ext>
            </a:extLst>
          </p:cNvPr>
          <p:cNvSpPr txBox="1"/>
          <p:nvPr/>
        </p:nvSpPr>
        <p:spPr>
          <a:xfrm>
            <a:off x="9962756" y="3189618"/>
            <a:ext cx="9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</a:t>
            </a:r>
          </a:p>
        </p:txBody>
      </p:sp>
      <p:pic>
        <p:nvPicPr>
          <p:cNvPr id="10" name="Object 35">
            <a:extLst>
              <a:ext uri="{FF2B5EF4-FFF2-40B4-BE49-F238E27FC236}">
                <a16:creationId xmlns:a16="http://schemas.microsoft.com/office/drawing/2014/main" id="{618D7FFA-5EDC-25D2-BE44-499C64DCAFC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37734" y="1489350"/>
            <a:ext cx="423256" cy="1560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3F7B1E-63ED-AF12-1893-1FC4D2B7F5D7}"/>
              </a:ext>
            </a:extLst>
          </p:cNvPr>
          <p:cNvSpPr txBox="1"/>
          <p:nvPr/>
        </p:nvSpPr>
        <p:spPr>
          <a:xfrm>
            <a:off x="6831600" y="2953457"/>
            <a:ext cx="31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구매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C4389-75C9-28E9-15C4-DEB7D9FEF545}"/>
              </a:ext>
            </a:extLst>
          </p:cNvPr>
          <p:cNvSpPr txBox="1"/>
          <p:nvPr/>
        </p:nvSpPr>
        <p:spPr>
          <a:xfrm>
            <a:off x="6826500" y="1873680"/>
            <a:ext cx="31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</a:t>
            </a:r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위급 상황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제공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F01EC-AAE6-1562-7992-8DE0A2C692BD}"/>
              </a:ext>
            </a:extLst>
          </p:cNvPr>
          <p:cNvSpPr txBox="1"/>
          <p:nvPr/>
        </p:nvSpPr>
        <p:spPr>
          <a:xfrm>
            <a:off x="404554" y="714237"/>
            <a:ext cx="3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 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수익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dirty="0">
              <a:solidFill>
                <a:srgbClr val="FFD87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27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D7DF060-D13A-C380-8075-1000955D218F}"/>
              </a:ext>
            </a:extLst>
          </p:cNvPr>
          <p:cNvGrpSpPr/>
          <p:nvPr/>
        </p:nvGrpSpPr>
        <p:grpSpPr>
          <a:xfrm>
            <a:off x="1094637" y="1489350"/>
            <a:ext cx="10002725" cy="2121317"/>
            <a:chOff x="1094636" y="1701991"/>
            <a:chExt cx="10002725" cy="2121317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CB1505C-11C9-1571-0774-FF8A5F102B3A}"/>
                </a:ext>
              </a:extLst>
            </p:cNvPr>
            <p:cNvGrpSpPr/>
            <p:nvPr/>
          </p:nvGrpSpPr>
          <p:grpSpPr>
            <a:xfrm>
              <a:off x="2955198" y="2672061"/>
              <a:ext cx="2351314" cy="369332"/>
              <a:chOff x="6983604" y="3429000"/>
              <a:chExt cx="1446963" cy="291402"/>
            </a:xfrm>
          </p:grpSpPr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52574989-8940-1934-8CD7-2BD2FBCF4D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6DC74EB1-6CB6-D2A2-A266-EA6641788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4FD278FF-0080-87B3-7F2B-37366EB772DE}"/>
                </a:ext>
              </a:extLst>
            </p:cNvPr>
            <p:cNvGrpSpPr/>
            <p:nvPr/>
          </p:nvGrpSpPr>
          <p:grpSpPr>
            <a:xfrm>
              <a:off x="7208998" y="2672061"/>
              <a:ext cx="2351314" cy="369332"/>
              <a:chOff x="6983604" y="3429000"/>
              <a:chExt cx="1446963" cy="291402"/>
            </a:xfrm>
          </p:grpSpPr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7A0EE2D9-2ABA-106E-9F52-3AF2853837EB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25097C97-4575-4DDE-D38D-DEE3DE5DD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2888EE-3223-BE41-215F-0E53586192C2}"/>
                </a:ext>
              </a:extLst>
            </p:cNvPr>
            <p:cNvGrpSpPr/>
            <p:nvPr/>
          </p:nvGrpSpPr>
          <p:grpSpPr>
            <a:xfrm>
              <a:off x="1256756" y="3427708"/>
              <a:ext cx="1295999" cy="395600"/>
              <a:chOff x="13536489" y="1756317"/>
              <a:chExt cx="2448272" cy="553998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64E0786-261A-28AE-F05F-3D18DF039908}"/>
                  </a:ext>
                </a:extLst>
              </p:cNvPr>
              <p:cNvSpPr/>
              <p:nvPr/>
            </p:nvSpPr>
            <p:spPr>
              <a:xfrm>
                <a:off x="13536489" y="1756317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F8E05B-10A1-836D-E157-52F5CFF10E5C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5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단체</a:t>
                </a:r>
              </a:p>
            </p:txBody>
          </p:sp>
        </p:grpSp>
        <p:pic>
          <p:nvPicPr>
            <p:cNvPr id="89" name="Object 32">
              <a:extLst>
                <a:ext uri="{FF2B5EF4-FFF2-40B4-BE49-F238E27FC236}">
                  <a16:creationId xmlns:a16="http://schemas.microsoft.com/office/drawing/2014/main" id="{78D855AF-61A2-3D08-EBDA-6468D933B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636" y="1707303"/>
              <a:ext cx="1620240" cy="1587835"/>
            </a:xfrm>
            <a:prstGeom prst="rect">
              <a:avLst/>
            </a:prstGeom>
          </p:spPr>
        </p:pic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5CF6F45E-D4B9-8ACF-B90D-74533BAADF70}"/>
                </a:ext>
              </a:extLst>
            </p:cNvPr>
            <p:cNvGrpSpPr/>
            <p:nvPr/>
          </p:nvGrpSpPr>
          <p:grpSpPr>
            <a:xfrm>
              <a:off x="9801362" y="3384192"/>
              <a:ext cx="1295999" cy="395600"/>
              <a:chOff x="13536489" y="1756317"/>
              <a:chExt cx="2448272" cy="553998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0F3393-37AB-4385-8CC5-CE8456B45AD7}"/>
                  </a:ext>
                </a:extLst>
              </p:cNvPr>
              <p:cNvSpPr/>
              <p:nvPr/>
            </p:nvSpPr>
            <p:spPr>
              <a:xfrm>
                <a:off x="13536489" y="1756317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6293140-8677-261F-B440-0586EB9DC989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5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개인</a:t>
                </a:r>
              </a:p>
            </p:txBody>
          </p:sp>
        </p:grpSp>
        <p:pic>
          <p:nvPicPr>
            <p:cNvPr id="94" name="Object 35">
              <a:extLst>
                <a:ext uri="{FF2B5EF4-FFF2-40B4-BE49-F238E27FC236}">
                  <a16:creationId xmlns:a16="http://schemas.microsoft.com/office/drawing/2014/main" id="{6D162708-4B5C-3237-2F09-6ADDE457B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7733" y="1701991"/>
              <a:ext cx="423256" cy="1560391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02DFB7D-1623-0EE5-7958-1B4DFE0539C6}"/>
                </a:ext>
              </a:extLst>
            </p:cNvPr>
            <p:cNvSpPr txBox="1"/>
            <p:nvPr/>
          </p:nvSpPr>
          <p:spPr>
            <a:xfrm>
              <a:off x="2577799" y="2086321"/>
              <a:ext cx="310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위급 상황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제공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458A5F6-47FA-B69C-FA92-A1F035C51556}"/>
                </a:ext>
              </a:extLst>
            </p:cNvPr>
            <p:cNvSpPr txBox="1"/>
            <p:nvPr/>
          </p:nvSpPr>
          <p:spPr>
            <a:xfrm>
              <a:off x="2577799" y="3166098"/>
              <a:ext cx="310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구매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EF4CCC-887F-D99A-EA24-6A8F9BC2F688}"/>
                </a:ext>
              </a:extLst>
            </p:cNvPr>
            <p:cNvSpPr txBox="1"/>
            <p:nvPr/>
          </p:nvSpPr>
          <p:spPr>
            <a:xfrm>
              <a:off x="6831599" y="3166098"/>
              <a:ext cx="310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구매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C7ED4FF-CA0E-21EC-AFC8-40F714779190}"/>
                </a:ext>
              </a:extLst>
            </p:cNvPr>
            <p:cNvSpPr txBox="1"/>
            <p:nvPr/>
          </p:nvSpPr>
          <p:spPr>
            <a:xfrm>
              <a:off x="6826499" y="2086321"/>
              <a:ext cx="310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위급 상황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제공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146383-2BF4-6B3F-4572-8F4D51450F9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A7408BE-FBA2-E667-B880-CD7EBC6F0A21}"/>
              </a:ext>
            </a:extLst>
          </p:cNvPr>
          <p:cNvCxnSpPr/>
          <p:nvPr/>
        </p:nvCxnSpPr>
        <p:spPr>
          <a:xfrm rot="16200000">
            <a:off x="5494857" y="4054952"/>
            <a:ext cx="1252375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863823-226A-9776-DE90-7D174A4859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4189" y="4054952"/>
            <a:ext cx="1252375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AA5FA-E76F-9F6D-DDAD-A4339D5CFA9B}"/>
              </a:ext>
            </a:extLst>
          </p:cNvPr>
          <p:cNvSpPr/>
          <p:nvPr/>
        </p:nvSpPr>
        <p:spPr>
          <a:xfrm>
            <a:off x="5572101" y="6273988"/>
            <a:ext cx="1599240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38A40-F50C-D8A4-B7C1-8C878E91B9A3}"/>
              </a:ext>
            </a:extLst>
          </p:cNvPr>
          <p:cNvSpPr txBox="1"/>
          <p:nvPr/>
        </p:nvSpPr>
        <p:spPr>
          <a:xfrm>
            <a:off x="5771257" y="6292056"/>
            <a:ext cx="120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광고 회사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B190BD-9236-5BD4-B99F-F7079D4956ED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Object 41">
            <a:extLst>
              <a:ext uri="{FF2B5EF4-FFF2-40B4-BE49-F238E27FC236}">
                <a16:creationId xmlns:a16="http://schemas.microsoft.com/office/drawing/2014/main" id="{E011DF5F-E55B-2ACA-A9BF-AC942A0E902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2101" y="4816242"/>
            <a:ext cx="1599239" cy="1252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B3C0D8-3D82-7610-6D3D-BDC9F9F3E96D}"/>
              </a:ext>
            </a:extLst>
          </p:cNvPr>
          <p:cNvSpPr txBox="1"/>
          <p:nvPr/>
        </p:nvSpPr>
        <p:spPr>
          <a:xfrm>
            <a:off x="6566820" y="3913737"/>
            <a:ext cx="93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광고 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A1C12-886D-0E03-5086-B47B358AD40F}"/>
              </a:ext>
            </a:extLst>
          </p:cNvPr>
          <p:cNvSpPr txBox="1"/>
          <p:nvPr/>
        </p:nvSpPr>
        <p:spPr>
          <a:xfrm>
            <a:off x="5186613" y="3764736"/>
            <a:ext cx="934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플랫폼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수수료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CF46A-4DF7-9AB3-0109-DC596958D196}"/>
              </a:ext>
            </a:extLst>
          </p:cNvPr>
          <p:cNvSpPr txBox="1"/>
          <p:nvPr/>
        </p:nvSpPr>
        <p:spPr>
          <a:xfrm>
            <a:off x="404554" y="714237"/>
            <a:ext cx="37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 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수익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dirty="0">
              <a:solidFill>
                <a:srgbClr val="FFD87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042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2E14B7F-1043-59AB-2181-A3999ABD1840}"/>
              </a:ext>
            </a:extLst>
          </p:cNvPr>
          <p:cNvSpPr txBox="1"/>
          <p:nvPr/>
        </p:nvSpPr>
        <p:spPr>
          <a:xfrm>
            <a:off x="404554" y="71423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b.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플랜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779F0B-80AC-2693-F331-4570D096C646}"/>
              </a:ext>
            </a:extLst>
          </p:cNvPr>
          <p:cNvSpPr/>
          <p:nvPr/>
        </p:nvSpPr>
        <p:spPr>
          <a:xfrm>
            <a:off x="476430" y="1249207"/>
            <a:ext cx="1046302" cy="369332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Plan 1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28148-5B2B-8EFD-C92B-3BC590C020F3}"/>
              </a:ext>
            </a:extLst>
          </p:cNvPr>
          <p:cNvSpPr txBox="1"/>
          <p:nvPr/>
        </p:nvSpPr>
        <p:spPr>
          <a:xfrm>
            <a:off x="1573660" y="1249207"/>
            <a:ext cx="178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정부 공모사업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E6DD31F-5D17-4244-266B-1D7361B17BFB}"/>
              </a:ext>
            </a:extLst>
          </p:cNvPr>
          <p:cNvGrpSpPr/>
          <p:nvPr/>
        </p:nvGrpSpPr>
        <p:grpSpPr>
          <a:xfrm>
            <a:off x="750011" y="1913750"/>
            <a:ext cx="10848312" cy="1930642"/>
            <a:chOff x="1618507" y="1784177"/>
            <a:chExt cx="10848312" cy="193064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8F739A8-52A3-F189-D687-7E3A9E33D6A3}"/>
                </a:ext>
              </a:extLst>
            </p:cNvPr>
            <p:cNvGrpSpPr/>
            <p:nvPr/>
          </p:nvGrpSpPr>
          <p:grpSpPr>
            <a:xfrm>
              <a:off x="1618507" y="1784177"/>
              <a:ext cx="8075580" cy="1930642"/>
              <a:chOff x="2715704" y="1885579"/>
              <a:chExt cx="8075580" cy="1930642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485A22D-A8A4-2E80-FA17-0ABC4F324ABD}"/>
                  </a:ext>
                </a:extLst>
              </p:cNvPr>
              <p:cNvGrpSpPr/>
              <p:nvPr/>
            </p:nvGrpSpPr>
            <p:grpSpPr>
              <a:xfrm>
                <a:off x="2715704" y="1885579"/>
                <a:ext cx="8075580" cy="1930642"/>
                <a:chOff x="2926152" y="3230993"/>
                <a:chExt cx="13582905" cy="3247287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0FD5D625-3A63-FB8C-2D7A-0D761E8FA327}"/>
                    </a:ext>
                  </a:extLst>
                </p:cNvPr>
                <p:cNvGrpSpPr/>
                <p:nvPr/>
              </p:nvGrpSpPr>
              <p:grpSpPr>
                <a:xfrm>
                  <a:off x="2926152" y="3230993"/>
                  <a:ext cx="13582905" cy="3247287"/>
                  <a:chOff x="3480923" y="3280371"/>
                  <a:chExt cx="13582905" cy="3247287"/>
                </a:xfrm>
              </p:grpSpPr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CB8926D5-566C-17AD-0B16-E85B84BDBB83}"/>
                      </a:ext>
                    </a:extLst>
                  </p:cNvPr>
                  <p:cNvSpPr/>
                  <p:nvPr/>
                </p:nvSpPr>
                <p:spPr>
                  <a:xfrm>
                    <a:off x="3480923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AA3ED64B-9352-EA5A-8FC1-01E2A6014DB0}"/>
                      </a:ext>
                    </a:extLst>
                  </p:cNvPr>
                  <p:cNvSpPr/>
                  <p:nvPr/>
                </p:nvSpPr>
                <p:spPr>
                  <a:xfrm>
                    <a:off x="8648732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타원 51">
                    <a:extLst>
                      <a:ext uri="{FF2B5EF4-FFF2-40B4-BE49-F238E27FC236}">
                        <a16:creationId xmlns:a16="http://schemas.microsoft.com/office/drawing/2014/main" id="{827C0EAE-ACB1-F605-169B-F7C7ECF077CE}"/>
                      </a:ext>
                    </a:extLst>
                  </p:cNvPr>
                  <p:cNvSpPr/>
                  <p:nvPr/>
                </p:nvSpPr>
                <p:spPr>
                  <a:xfrm>
                    <a:off x="13816541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16D61F5-A6CD-D970-E91E-897EECFA1CAF}"/>
                    </a:ext>
                  </a:extLst>
                </p:cNvPr>
                <p:cNvSpPr txBox="1"/>
                <p:nvPr/>
              </p:nvSpPr>
              <p:spPr>
                <a:xfrm>
                  <a:off x="3834663" y="3594392"/>
                  <a:ext cx="1357880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01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5746B9E-EEFC-AB60-6247-5897A12CFDD1}"/>
                    </a:ext>
                  </a:extLst>
                </p:cNvPr>
                <p:cNvSpPr txBox="1"/>
                <p:nvPr/>
              </p:nvSpPr>
              <p:spPr>
                <a:xfrm>
                  <a:off x="8968350" y="3582477"/>
                  <a:ext cx="1498506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02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E45F833-10E6-A2F5-27A2-DBBEAD215634}"/>
                    </a:ext>
                  </a:extLst>
                </p:cNvPr>
                <p:cNvSpPr txBox="1"/>
                <p:nvPr/>
              </p:nvSpPr>
              <p:spPr>
                <a:xfrm>
                  <a:off x="14099966" y="3595397"/>
                  <a:ext cx="1501166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03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</p:grp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3CC9DC7A-A340-B06C-D771-93D43EB3AA97}"/>
                  </a:ext>
                </a:extLst>
              </p:cNvPr>
              <p:cNvCxnSpPr/>
              <p:nvPr/>
            </p:nvCxnSpPr>
            <p:spPr>
              <a:xfrm>
                <a:off x="4898571" y="2864498"/>
                <a:ext cx="57849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383A0752-13CA-395A-4A85-B547D52A0616}"/>
                  </a:ext>
                </a:extLst>
              </p:cNvPr>
              <p:cNvCxnSpPr/>
              <p:nvPr/>
            </p:nvCxnSpPr>
            <p:spPr>
              <a:xfrm>
                <a:off x="8005665" y="2864498"/>
                <a:ext cx="57849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706030-DE0E-518E-EC66-2905EA70B4D9}"/>
                  </a:ext>
                </a:extLst>
              </p:cNvPr>
              <p:cNvSpPr txBox="1"/>
              <p:nvPr/>
            </p:nvSpPr>
            <p:spPr>
              <a:xfrm>
                <a:off x="3060272" y="2721590"/>
                <a:ext cx="1241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국가 지원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A40FF3-B0D6-7985-842D-C729D763934A}"/>
                  </a:ext>
                </a:extLst>
              </p:cNvPr>
              <p:cNvSpPr txBox="1"/>
              <p:nvPr/>
            </p:nvSpPr>
            <p:spPr>
              <a:xfrm>
                <a:off x="6132741" y="2702409"/>
                <a:ext cx="1241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사업 자금</a:t>
                </a:r>
                <a:endPara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확보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CAD116-F146-BCE8-BD80-889FEFBEAD4F}"/>
                  </a:ext>
                </a:extLst>
              </p:cNvPr>
              <p:cNvSpPr txBox="1"/>
              <p:nvPr/>
            </p:nvSpPr>
            <p:spPr>
              <a:xfrm>
                <a:off x="9012197" y="2624854"/>
                <a:ext cx="15860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사업을 </a:t>
                </a:r>
                <a:r>
                  <a:rPr lang="ko-KR" altLang="en-US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통한 </a:t>
                </a:r>
                <a:r>
                  <a:rPr lang="en-US" altLang="ko-KR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VR</a:t>
                </a:r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메타버스 홍보</a:t>
                </a:r>
                <a:endPara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0B22ED5-FFDF-0601-9900-244D11C704D0}"/>
                </a:ext>
              </a:extLst>
            </p:cNvPr>
            <p:cNvGrpSpPr/>
            <p:nvPr/>
          </p:nvGrpSpPr>
          <p:grpSpPr>
            <a:xfrm>
              <a:off x="10467972" y="1808996"/>
              <a:ext cx="1998847" cy="1801858"/>
              <a:chOff x="10524130" y="1487405"/>
              <a:chExt cx="1998847" cy="180185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223B50D-402E-B2E3-3281-FEF8BC710336}"/>
                  </a:ext>
                </a:extLst>
              </p:cNvPr>
              <p:cNvSpPr/>
              <p:nvPr/>
            </p:nvSpPr>
            <p:spPr>
              <a:xfrm>
                <a:off x="10524130" y="2201861"/>
                <a:ext cx="1143003" cy="1087402"/>
              </a:xfrm>
              <a:prstGeom prst="ellipse">
                <a:avLst/>
              </a:prstGeom>
              <a:solidFill>
                <a:srgbClr val="FFE8A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웹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온라인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)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배너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A64508A-C756-E681-C708-21044BD68754}"/>
                  </a:ext>
                </a:extLst>
              </p:cNvPr>
              <p:cNvSpPr/>
              <p:nvPr/>
            </p:nvSpPr>
            <p:spPr>
              <a:xfrm>
                <a:off x="10925883" y="1487405"/>
                <a:ext cx="1143003" cy="1087402"/>
              </a:xfrm>
              <a:prstGeom prst="ellipse">
                <a:avLst/>
              </a:prstGeom>
              <a:solidFill>
                <a:srgbClr val="FFCA4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유튜브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3088D13-CD53-C2F3-3DD9-ABA080E6E2F1}"/>
                  </a:ext>
                </a:extLst>
              </p:cNvPr>
              <p:cNvSpPr/>
              <p:nvPr/>
            </p:nvSpPr>
            <p:spPr>
              <a:xfrm>
                <a:off x="11379974" y="2201861"/>
                <a:ext cx="1143003" cy="1087402"/>
              </a:xfrm>
              <a:prstGeom prst="ellipse">
                <a:avLst/>
              </a:prstGeom>
              <a:solidFill>
                <a:srgbClr val="F7F7F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교육기관 및 단체 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홍보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0574CD-3228-E57B-D2E9-9D66941DFB81}"/>
              </a:ext>
            </a:extLst>
          </p:cNvPr>
          <p:cNvSpPr/>
          <p:nvPr/>
        </p:nvSpPr>
        <p:spPr>
          <a:xfrm>
            <a:off x="476430" y="4208557"/>
            <a:ext cx="1046302" cy="369332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Plan 2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13BC0A-A481-1D22-A8B7-848B98A5C39A}"/>
              </a:ext>
            </a:extLst>
          </p:cNvPr>
          <p:cNvSpPr txBox="1"/>
          <p:nvPr/>
        </p:nvSpPr>
        <p:spPr>
          <a:xfrm>
            <a:off x="1573660" y="4214699"/>
            <a:ext cx="217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기부 사이트 연계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95B42A-EF3C-360F-5C15-F521AE0024DE}"/>
              </a:ext>
            </a:extLst>
          </p:cNvPr>
          <p:cNvCxnSpPr>
            <a:cxnSpLocks/>
          </p:cNvCxnSpPr>
          <p:nvPr/>
        </p:nvCxnSpPr>
        <p:spPr>
          <a:xfrm>
            <a:off x="9068395" y="2892669"/>
            <a:ext cx="45734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A616CE-FBC5-ADA7-DCEB-D807AF367007}"/>
              </a:ext>
            </a:extLst>
          </p:cNvPr>
          <p:cNvGrpSpPr/>
          <p:nvPr/>
        </p:nvGrpSpPr>
        <p:grpSpPr>
          <a:xfrm>
            <a:off x="605569" y="4835560"/>
            <a:ext cx="11287503" cy="1775543"/>
            <a:chOff x="490160" y="4799718"/>
            <a:chExt cx="11287503" cy="177554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F8A5708-1B3A-207C-DF59-17677DA2067F}"/>
                </a:ext>
              </a:extLst>
            </p:cNvPr>
            <p:cNvSpPr/>
            <p:nvPr/>
          </p:nvSpPr>
          <p:spPr>
            <a:xfrm>
              <a:off x="6096000" y="4799718"/>
              <a:ext cx="5369646" cy="615318"/>
            </a:xfrm>
            <a:prstGeom prst="roundRect">
              <a:avLst/>
            </a:prstGeom>
            <a:noFill/>
            <a:ln w="28575">
              <a:solidFill>
                <a:srgbClr val="FFC6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B1E74E9-A043-E5EB-4F31-1F878DB13345}"/>
                </a:ext>
              </a:extLst>
            </p:cNvPr>
            <p:cNvSpPr/>
            <p:nvPr/>
          </p:nvSpPr>
          <p:spPr>
            <a:xfrm>
              <a:off x="490160" y="5074254"/>
              <a:ext cx="4079007" cy="1269713"/>
            </a:xfrm>
            <a:prstGeom prst="rect">
              <a:avLst/>
            </a:prstGeom>
            <a:noFill/>
            <a:ln w="38100">
              <a:solidFill>
                <a:srgbClr val="FFCA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메타버스</a:t>
              </a:r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플랫폼 내에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</a:t>
              </a:r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응급 사고 관련 기부 사이트 연계 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8C7038D-67BE-02FB-7C2F-05AAFA4CC1CC}"/>
                </a:ext>
              </a:extLst>
            </p:cNvPr>
            <p:cNvSpPr/>
            <p:nvPr/>
          </p:nvSpPr>
          <p:spPr>
            <a:xfrm>
              <a:off x="6096000" y="5959943"/>
              <a:ext cx="5369646" cy="615318"/>
            </a:xfrm>
            <a:prstGeom prst="roundRect">
              <a:avLst/>
            </a:prstGeom>
            <a:noFill/>
            <a:ln w="28575">
              <a:solidFill>
                <a:srgbClr val="FFC6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70C75DA-3D72-3F78-4C5F-DA5C754AB698}"/>
                </a:ext>
              </a:extLst>
            </p:cNvPr>
            <p:cNvGrpSpPr/>
            <p:nvPr/>
          </p:nvGrpSpPr>
          <p:grpSpPr>
            <a:xfrm>
              <a:off x="4867576" y="5140126"/>
              <a:ext cx="825062" cy="1137968"/>
              <a:chOff x="5071885" y="5019869"/>
              <a:chExt cx="825062" cy="1137968"/>
            </a:xfrm>
          </p:grpSpPr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895217A2-DA95-3C34-F99B-D286048AD16E}"/>
                  </a:ext>
                </a:extLst>
              </p:cNvPr>
              <p:cNvCxnSpPr/>
              <p:nvPr/>
            </p:nvCxnSpPr>
            <p:spPr>
              <a:xfrm flipV="1">
                <a:off x="5071885" y="5019869"/>
                <a:ext cx="825062" cy="569168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63CE104C-59A6-291B-7896-5078C619B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885" y="5589037"/>
                <a:ext cx="824400" cy="568800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468C350-5993-E818-F874-82DC1DE6C26A}"/>
                </a:ext>
              </a:extLst>
            </p:cNvPr>
            <p:cNvSpPr/>
            <p:nvPr/>
          </p:nvSpPr>
          <p:spPr>
            <a:xfrm>
              <a:off x="5851864" y="4863241"/>
              <a:ext cx="488272" cy="4882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6E570E4-9FA7-323A-CB96-6AC25CAC5901}"/>
                </a:ext>
              </a:extLst>
            </p:cNvPr>
            <p:cNvSpPr/>
            <p:nvPr/>
          </p:nvSpPr>
          <p:spPr>
            <a:xfrm>
              <a:off x="5851864" y="6033958"/>
              <a:ext cx="488272" cy="4882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F121C9-4FE8-871A-E074-51E185E2C4D8}"/>
                </a:ext>
              </a:extLst>
            </p:cNvPr>
            <p:cNvSpPr txBox="1"/>
            <p:nvPr/>
          </p:nvSpPr>
          <p:spPr>
            <a:xfrm>
              <a:off x="6340136" y="4955460"/>
              <a:ext cx="448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기부 사이트 수수료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A29981-A170-65E6-A3B2-F322ECEE770B}"/>
                </a:ext>
              </a:extLst>
            </p:cNvPr>
            <p:cNvSpPr txBox="1"/>
            <p:nvPr/>
          </p:nvSpPr>
          <p:spPr>
            <a:xfrm>
              <a:off x="6340136" y="6097481"/>
              <a:ext cx="543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기부 사이트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→ 재난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응급 행동요령 메타버스 홍보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73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C6DBFF-F1E1-7143-5DCD-6067958391D9}"/>
              </a:ext>
            </a:extLst>
          </p:cNvPr>
          <p:cNvSpPr txBox="1"/>
          <p:nvPr/>
        </p:nvSpPr>
        <p:spPr>
          <a:xfrm>
            <a:off x="2705100" y="3225226"/>
            <a:ext cx="702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90741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722005" y="3574060"/>
            <a:ext cx="282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기획안 개요</a:t>
            </a:r>
          </a:p>
        </p:txBody>
      </p:sp>
    </p:spTree>
    <p:extLst>
      <p:ext uri="{BB962C8B-B14F-4D97-AF65-F5344CB8AC3E}">
        <p14:creationId xmlns:p14="http://schemas.microsoft.com/office/powerpoint/2010/main" val="239369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90A68A-77C6-DCE7-AFAF-06AD56C09B13}"/>
              </a:ext>
            </a:extLst>
          </p:cNvPr>
          <p:cNvSpPr txBox="1"/>
          <p:nvPr/>
        </p:nvSpPr>
        <p:spPr>
          <a:xfrm>
            <a:off x="302500" y="209574"/>
            <a:ext cx="145557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배경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468933-38CB-7684-360C-47342D7A4EBF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F94A2C-B799-BF96-9B61-B8C49C162B98}"/>
              </a:ext>
            </a:extLst>
          </p:cNvPr>
          <p:cNvSpPr txBox="1"/>
          <p:nvPr/>
        </p:nvSpPr>
        <p:spPr>
          <a:xfrm>
            <a:off x="302500" y="4999001"/>
            <a:ext cx="11809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최근 서울 전역에 경계경보가 발생했지만 대처방법을 몰라 혼란스러운 상황이 발생하였다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또한 대학교 학생을 대상으로 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가장 효과적인 안전교육 방식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대한 설문조사에서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72%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가장 많았다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하지만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은 다수의 사람들이 체험하기에 어려움이 있고 집중력이 떨어져 효과적이지 않다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endParaRPr lang="en-US" altLang="ko-KR" dirty="0">
              <a:solidFill>
                <a:srgbClr val="FFD7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개선하기 위해 접근성이 용이한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몰입도가 높은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‘VR’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 서비스 기획</a:t>
            </a:r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AC61F-AA74-AAC0-437D-7C082B66B08B}"/>
              </a:ext>
            </a:extLst>
          </p:cNvPr>
          <p:cNvSpPr txBox="1"/>
          <p:nvPr/>
        </p:nvSpPr>
        <p:spPr>
          <a:xfrm>
            <a:off x="904353" y="1111272"/>
            <a:ext cx="104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위급 상황의 대처방법을 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쉽게 숙지할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74D0F-635B-3973-1AFB-25C53EAD683E}"/>
              </a:ext>
            </a:extLst>
          </p:cNvPr>
          <p:cNvSpPr txBox="1"/>
          <p:nvPr/>
        </p:nvSpPr>
        <p:spPr>
          <a:xfrm>
            <a:off x="2133163" y="1489667"/>
            <a:ext cx="79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체험형 교육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쉽게 접할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없을까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C71FAD-99AB-4C92-E320-D26BAA557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6" b="93917" l="9934" r="89845">
                        <a14:foregroundMark x1="59161" y1="45985" x2="52759" y2="59367"/>
                        <a14:foregroundMark x1="24283" y1="89781" x2="34007" y2="93034"/>
                        <a14:foregroundMark x1="34073" y1="93149" x2="26049" y2="90754"/>
                        <a14:foregroundMark x1="49448" y1="13139" x2="62252" y2="14842"/>
                        <a14:foregroundMark x1="62252" y1="14842" x2="65784" y2="16545"/>
                        <a14:backgroundMark x1="32892" y1="70560" x2="32892" y2="70560"/>
                        <a14:backgroundMark x1="32671" y1="70073" x2="32671" y2="70073"/>
                        <a14:backgroundMark x1="33775" y1="71533" x2="33775" y2="71533"/>
                        <a14:backgroundMark x1="41722" y1="75426" x2="41722" y2="75426"/>
                        <a14:backgroundMark x1="36645" y1="94404" x2="36645" y2="94404"/>
                        <a14:backgroundMark x1="37307" y1="93187" x2="36424" y2="93187"/>
                        <a14:backgroundMark x1="35982" y1="93917" x2="35982" y2="93917"/>
                        <a14:backgroundMark x1="36645" y1="93917" x2="36645" y2="93917"/>
                        <a14:backgroundMark x1="35762" y1="93674" x2="35762" y2="93674"/>
                        <a14:backgroundMark x1="36865" y1="93431" x2="35320" y2="93431"/>
                        <a14:backgroundMark x1="36203" y1="94161" x2="34658" y2="94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6510" y="2008552"/>
            <a:ext cx="2878979" cy="26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1C6581-37CC-0F0C-DFFB-7410BC870F66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목적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08B4B9-CCE8-0070-A80E-772DF2B7DCB4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0FF10C-D340-D540-BDA3-536742DDEB85}"/>
              </a:ext>
            </a:extLst>
          </p:cNvPr>
          <p:cNvSpPr/>
          <p:nvPr/>
        </p:nvSpPr>
        <p:spPr>
          <a:xfrm>
            <a:off x="4075922" y="755484"/>
            <a:ext cx="4040155" cy="566691"/>
          </a:xfrm>
          <a:prstGeom prst="roundRect">
            <a:avLst>
              <a:gd name="adj" fmla="val 5000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 상황 체험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44FA4F-E80E-517B-0949-F8681C841DD3}"/>
              </a:ext>
            </a:extLst>
          </p:cNvPr>
          <p:cNvSpPr txBox="1"/>
          <p:nvPr/>
        </p:nvSpPr>
        <p:spPr>
          <a:xfrm>
            <a:off x="2989930" y="1475126"/>
            <a:ext cx="6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전쟁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지진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화재에 대한 체험형 교육을 제공하는 서비스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5BFF11-F9DA-E89C-3465-902DF0619CD9}"/>
              </a:ext>
            </a:extLst>
          </p:cNvPr>
          <p:cNvGrpSpPr/>
          <p:nvPr/>
        </p:nvGrpSpPr>
        <p:grpSpPr>
          <a:xfrm>
            <a:off x="2341067" y="2141821"/>
            <a:ext cx="8069699" cy="4487873"/>
            <a:chOff x="507771" y="2154691"/>
            <a:chExt cx="8069699" cy="448787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D74264-F8A1-CB9E-3286-67F55ED2F405}"/>
                </a:ext>
              </a:extLst>
            </p:cNvPr>
            <p:cNvSpPr/>
            <p:nvPr/>
          </p:nvSpPr>
          <p:spPr>
            <a:xfrm>
              <a:off x="507772" y="2154691"/>
              <a:ext cx="565247" cy="565247"/>
            </a:xfrm>
            <a:prstGeom prst="ellipse">
              <a:avLst/>
            </a:prstGeom>
            <a:solidFill>
              <a:srgbClr val="FFE5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7F96387-2022-FDB4-6AA0-9518BA13B27D}"/>
                </a:ext>
              </a:extLst>
            </p:cNvPr>
            <p:cNvSpPr/>
            <p:nvPr/>
          </p:nvSpPr>
          <p:spPr>
            <a:xfrm>
              <a:off x="507771" y="2936269"/>
              <a:ext cx="565247" cy="565247"/>
            </a:xfrm>
            <a:prstGeom prst="ellipse">
              <a:avLst/>
            </a:prstGeom>
            <a:solidFill>
              <a:srgbClr val="FFDC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3EB625C-9B82-DA3E-5D72-FF3864324D58}"/>
                </a:ext>
              </a:extLst>
            </p:cNvPr>
            <p:cNvSpPr/>
            <p:nvPr/>
          </p:nvSpPr>
          <p:spPr>
            <a:xfrm>
              <a:off x="507773" y="3723741"/>
              <a:ext cx="565247" cy="565247"/>
            </a:xfrm>
            <a:prstGeom prst="ellipse">
              <a:avLst/>
            </a:prstGeom>
            <a:solidFill>
              <a:srgbClr val="E6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807C3C3-D3F4-46D5-3928-7B093FF668B4}"/>
                </a:ext>
              </a:extLst>
            </p:cNvPr>
            <p:cNvSpPr/>
            <p:nvPr/>
          </p:nvSpPr>
          <p:spPr>
            <a:xfrm>
              <a:off x="507771" y="4508266"/>
              <a:ext cx="565247" cy="565247"/>
            </a:xfrm>
            <a:prstGeom prst="ellipse">
              <a:avLst/>
            </a:prstGeom>
            <a:solidFill>
              <a:srgbClr val="C0A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4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BEC718F-AE16-E6E7-ACE7-3F8E9EDF9E84}"/>
                </a:ext>
              </a:extLst>
            </p:cNvPr>
            <p:cNvSpPr/>
            <p:nvPr/>
          </p:nvSpPr>
          <p:spPr>
            <a:xfrm>
              <a:off x="507773" y="5292791"/>
              <a:ext cx="565247" cy="565247"/>
            </a:xfrm>
            <a:prstGeom prst="ellipse">
              <a:avLst/>
            </a:prstGeom>
            <a:solidFill>
              <a:srgbClr val="8E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5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28147D6-5863-DE51-69E5-37C8C3447A92}"/>
                </a:ext>
              </a:extLst>
            </p:cNvPr>
            <p:cNvSpPr/>
            <p:nvPr/>
          </p:nvSpPr>
          <p:spPr>
            <a:xfrm>
              <a:off x="507771" y="6077317"/>
              <a:ext cx="565247" cy="565247"/>
            </a:xfrm>
            <a:prstGeom prst="ellipse">
              <a:avLst/>
            </a:prstGeom>
            <a:solidFill>
              <a:srgbClr val="584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6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E1906C-C2DD-20B7-B779-0854658B4AE1}"/>
                </a:ext>
              </a:extLst>
            </p:cNvPr>
            <p:cNvSpPr txBox="1"/>
            <p:nvPr/>
          </p:nvSpPr>
          <p:spPr>
            <a:xfrm>
              <a:off x="1321496" y="2280513"/>
              <a:ext cx="4396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 요령 학습 및 숙지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CFEDDF-2EBE-011E-A5AD-7EF6CC9ADEF7}"/>
                </a:ext>
              </a:extLst>
            </p:cNvPr>
            <p:cNvSpPr txBox="1"/>
            <p:nvPr/>
          </p:nvSpPr>
          <p:spPr>
            <a:xfrm>
              <a:off x="1321496" y="3059668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VR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체험을 통한 사실적이고 </a:t>
              </a:r>
              <a:r>
                <a:rPr lang="ko-KR" altLang="en-US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있는 환경 제공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89E14F-5148-A8A3-8828-06EB600B44EA}"/>
                </a:ext>
              </a:extLst>
            </p:cNvPr>
            <p:cNvSpPr txBox="1"/>
            <p:nvPr/>
          </p:nvSpPr>
          <p:spPr>
            <a:xfrm>
              <a:off x="1321496" y="3833163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실제 상황과 유사한 </a:t>
              </a:r>
              <a:r>
                <a:rPr lang="ko-KR" altLang="en-US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훈련 제공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A06987-48B7-D69D-F43C-ACD8C0093F13}"/>
                </a:ext>
              </a:extLst>
            </p:cNvPr>
            <p:cNvSpPr txBox="1"/>
            <p:nvPr/>
          </p:nvSpPr>
          <p:spPr>
            <a:xfrm>
              <a:off x="1321496" y="4634525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상황에서 혼란에 빠지지 않고 침착하게 대피할 수 있는 능력 향상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B0CEB-3CE6-B56A-FDE1-53A26522EBA3}"/>
                </a:ext>
              </a:extLst>
            </p:cNvPr>
            <p:cNvSpPr txBox="1"/>
            <p:nvPr/>
          </p:nvSpPr>
          <p:spPr>
            <a:xfrm>
              <a:off x="1321496" y="5404899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게임요소를 활용하여 재미와 흥미를 일으킴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617C26-60BE-0DFF-D914-BB245AB3DB37}"/>
                </a:ext>
              </a:extLst>
            </p:cNvPr>
            <p:cNvSpPr txBox="1"/>
            <p:nvPr/>
          </p:nvSpPr>
          <p:spPr>
            <a:xfrm>
              <a:off x="1321496" y="6209382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퀴즈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행동요령 등 교육적 요소를 통한 학습효과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67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DA065BE-7457-8205-B099-057FFB7C801D}"/>
              </a:ext>
            </a:extLst>
          </p:cNvPr>
          <p:cNvGrpSpPr/>
          <p:nvPr/>
        </p:nvGrpSpPr>
        <p:grpSpPr>
          <a:xfrm>
            <a:off x="1121727" y="909595"/>
            <a:ext cx="10105650" cy="5565851"/>
            <a:chOff x="1043175" y="581803"/>
            <a:chExt cx="10105650" cy="556585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04540B4-23CE-2745-41D1-CC2946D48464}"/>
                </a:ext>
              </a:extLst>
            </p:cNvPr>
            <p:cNvSpPr/>
            <p:nvPr/>
          </p:nvSpPr>
          <p:spPr>
            <a:xfrm>
              <a:off x="5212671" y="581803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로비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3315C65-C49D-0115-4648-A99C582C44D7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6095999" y="1078952"/>
              <a:ext cx="1" cy="1202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BBBF719-6373-A5F4-F88F-B67E1B8B8777}"/>
                </a:ext>
              </a:extLst>
            </p:cNvPr>
            <p:cNvSpPr/>
            <p:nvPr/>
          </p:nvSpPr>
          <p:spPr>
            <a:xfrm>
              <a:off x="5385045" y="1264234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 입장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B17F9BF-B401-CA44-04E4-2E57CE8823D4}"/>
                </a:ext>
              </a:extLst>
            </p:cNvPr>
            <p:cNvSpPr/>
            <p:nvPr/>
          </p:nvSpPr>
          <p:spPr>
            <a:xfrm>
              <a:off x="5385045" y="1885786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맵 이동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FCFD9B2-041F-F2D9-A902-9187A8988FF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095998" y="1656394"/>
              <a:ext cx="1793290" cy="229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694A65-39CE-3AE0-197C-5F9CC2EF7A55}"/>
                </a:ext>
              </a:extLst>
            </p:cNvPr>
            <p:cNvSpPr/>
            <p:nvPr/>
          </p:nvSpPr>
          <p:spPr>
            <a:xfrm>
              <a:off x="7178334" y="1885786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기부 시스템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1427A47-7EA3-8682-6EB0-D35AE4A2205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8" y="2285920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10A9320-9C7E-B400-C626-75D8D9B63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0039" y="2281561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7515315-26E2-E911-9FA9-D7F0E6D779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7" y="2281561"/>
              <a:ext cx="4174727" cy="4516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F4D3975-CB97-3EC9-EC99-51F2E3E89EF3}"/>
                </a:ext>
              </a:extLst>
            </p:cNvPr>
            <p:cNvSpPr/>
            <p:nvPr/>
          </p:nvSpPr>
          <p:spPr>
            <a:xfrm>
              <a:off x="3973864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전쟁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2F79714-6B42-9BDE-44D2-829993A1E2E9}"/>
                </a:ext>
              </a:extLst>
            </p:cNvPr>
            <p:cNvSpPr/>
            <p:nvPr/>
          </p:nvSpPr>
          <p:spPr>
            <a:xfrm>
              <a:off x="6451473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지진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8A09EE7-8C1B-5A41-0C8E-64B3BE22120B}"/>
                </a:ext>
              </a:extLst>
            </p:cNvPr>
            <p:cNvSpPr/>
            <p:nvPr/>
          </p:nvSpPr>
          <p:spPr>
            <a:xfrm>
              <a:off x="9382168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폭우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01AC85F-E8EC-6F01-E555-80D3BBB2A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503" y="2281561"/>
              <a:ext cx="4174727" cy="4516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AD88A30-7201-6376-51C5-24553DA28035}"/>
                </a:ext>
              </a:extLst>
            </p:cNvPr>
            <p:cNvSpPr/>
            <p:nvPr/>
          </p:nvSpPr>
          <p:spPr>
            <a:xfrm>
              <a:off x="1043175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화재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D730024-1B78-2083-59BA-6171549FC8FC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4849796" y="3177055"/>
              <a:ext cx="7396" cy="448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9A4815-230D-C3A4-1780-3DBCED080584}"/>
                </a:ext>
              </a:extLst>
            </p:cNvPr>
            <p:cNvSpPr/>
            <p:nvPr/>
          </p:nvSpPr>
          <p:spPr>
            <a:xfrm>
              <a:off x="4146238" y="3625304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 입장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9C5C3FF-A2C5-B044-CB8D-DB9AEB0A9D51}"/>
                </a:ext>
              </a:extLst>
            </p:cNvPr>
            <p:cNvCxnSpPr>
              <a:cxnSpLocks/>
            </p:cNvCxnSpPr>
            <p:nvPr/>
          </p:nvCxnSpPr>
          <p:spPr>
            <a:xfrm>
              <a:off x="4849796" y="4025438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D6A3EDD-49E2-D10C-0ACB-AD6612A77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837" y="4021079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15CB44F-C4AA-D5C3-2CF5-7A8292BE91F2}"/>
                </a:ext>
              </a:extLst>
            </p:cNvPr>
            <p:cNvSpPr/>
            <p:nvPr/>
          </p:nvSpPr>
          <p:spPr>
            <a:xfrm>
              <a:off x="2963459" y="4421213"/>
              <a:ext cx="1558673" cy="438621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집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A4C4DE5-1749-1FA0-261E-885BB1F4375B}"/>
                </a:ext>
              </a:extLst>
            </p:cNvPr>
            <p:cNvSpPr/>
            <p:nvPr/>
          </p:nvSpPr>
          <p:spPr>
            <a:xfrm>
              <a:off x="5212671" y="4421213"/>
              <a:ext cx="1558673" cy="438621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거리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22FC149-FE7C-964A-5F88-872C0D4701C1}"/>
                </a:ext>
              </a:extLst>
            </p:cNvPr>
            <p:cNvCxnSpPr>
              <a:cxnSpLocks/>
            </p:cNvCxnSpPr>
            <p:nvPr/>
          </p:nvCxnSpPr>
          <p:spPr>
            <a:xfrm>
              <a:off x="3715791" y="4859834"/>
              <a:ext cx="0" cy="1237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5589915-7CAC-C30D-4081-22F72777C10C}"/>
                </a:ext>
              </a:extLst>
            </p:cNvPr>
            <p:cNvCxnSpPr>
              <a:cxnSpLocks/>
            </p:cNvCxnSpPr>
            <p:nvPr/>
          </p:nvCxnSpPr>
          <p:spPr>
            <a:xfrm>
              <a:off x="5992007" y="4859834"/>
              <a:ext cx="0" cy="1237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4F4F6A7-52B6-6944-CED0-93B0CD5DCBE2}"/>
                </a:ext>
              </a:extLst>
            </p:cNvPr>
            <p:cNvSpPr/>
            <p:nvPr/>
          </p:nvSpPr>
          <p:spPr>
            <a:xfrm>
              <a:off x="3031841" y="5089668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54DB4F8-7BB2-7560-AA01-81AC73815FE2}"/>
                </a:ext>
              </a:extLst>
            </p:cNvPr>
            <p:cNvSpPr/>
            <p:nvPr/>
          </p:nvSpPr>
          <p:spPr>
            <a:xfrm>
              <a:off x="3031841" y="5747520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미션 수행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F4D5129-4975-98E3-053A-1714C52D9485}"/>
                </a:ext>
              </a:extLst>
            </p:cNvPr>
            <p:cNvSpPr/>
            <p:nvPr/>
          </p:nvSpPr>
          <p:spPr>
            <a:xfrm>
              <a:off x="5277775" y="5089668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입장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845DFCD-A533-14D4-07FE-2ADA85FAC919}"/>
                </a:ext>
              </a:extLst>
            </p:cNvPr>
            <p:cNvSpPr/>
            <p:nvPr/>
          </p:nvSpPr>
          <p:spPr>
            <a:xfrm>
              <a:off x="5277774" y="5747520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게임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7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25A943-469B-0313-D989-6D63C7FDC699}"/>
              </a:ext>
            </a:extLst>
          </p:cNvPr>
          <p:cNvGrpSpPr/>
          <p:nvPr/>
        </p:nvGrpSpPr>
        <p:grpSpPr>
          <a:xfrm>
            <a:off x="390698" y="738086"/>
            <a:ext cx="11801302" cy="5706666"/>
            <a:chOff x="495300" y="675699"/>
            <a:chExt cx="11801302" cy="570666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5C9E45D-319E-4A52-F00C-1643B2C20083}"/>
                </a:ext>
              </a:extLst>
            </p:cNvPr>
            <p:cNvGrpSpPr/>
            <p:nvPr/>
          </p:nvGrpSpPr>
          <p:grpSpPr>
            <a:xfrm>
              <a:off x="495300" y="675699"/>
              <a:ext cx="11442891" cy="5706666"/>
              <a:chOff x="422715" y="444536"/>
              <a:chExt cx="11442891" cy="570666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9A071BB-CB68-FFCC-54D7-5DD39538C866}"/>
                  </a:ext>
                </a:extLst>
              </p:cNvPr>
              <p:cNvSpPr/>
              <p:nvPr/>
            </p:nvSpPr>
            <p:spPr>
              <a:xfrm>
                <a:off x="422715" y="81458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C144BD13-E712-B567-51EE-899EFC0AD868}"/>
                  </a:ext>
                </a:extLst>
              </p:cNvPr>
              <p:cNvSpPr/>
              <p:nvPr/>
            </p:nvSpPr>
            <p:spPr>
              <a:xfrm>
                <a:off x="6418241" y="81458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692681A-3276-D77E-5053-A60468BF8319}"/>
                  </a:ext>
                </a:extLst>
              </p:cNvPr>
              <p:cNvSpPr/>
              <p:nvPr/>
            </p:nvSpPr>
            <p:spPr>
              <a:xfrm>
                <a:off x="422715" y="372923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3422F9D7-F60E-EF52-A138-B72D586AE5A5}"/>
                  </a:ext>
                </a:extLst>
              </p:cNvPr>
              <p:cNvSpPr/>
              <p:nvPr/>
            </p:nvSpPr>
            <p:spPr>
              <a:xfrm>
                <a:off x="6418241" y="372923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47F55F1-1CEC-859A-52AA-24F779021898}"/>
                  </a:ext>
                </a:extLst>
              </p:cNvPr>
              <p:cNvGrpSpPr/>
              <p:nvPr/>
            </p:nvGrpSpPr>
            <p:grpSpPr>
              <a:xfrm>
                <a:off x="5298388" y="2538426"/>
                <a:ext cx="1634538" cy="1634538"/>
                <a:chOff x="6570526" y="3236681"/>
                <a:chExt cx="1634538" cy="163453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0A976B2-B9D4-4F4E-7BB2-DAFEA71CCFF8}"/>
                    </a:ext>
                  </a:extLst>
                </p:cNvPr>
                <p:cNvSpPr/>
                <p:nvPr/>
              </p:nvSpPr>
              <p:spPr>
                <a:xfrm>
                  <a:off x="6570526" y="3236681"/>
                  <a:ext cx="1634538" cy="1634538"/>
                </a:xfrm>
                <a:prstGeom prst="ellipse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A3DEF7F7-1731-EDFC-072B-AA405E60477B}"/>
                    </a:ext>
                  </a:extLst>
                </p:cNvPr>
                <p:cNvSpPr/>
                <p:nvPr/>
              </p:nvSpPr>
              <p:spPr>
                <a:xfrm>
                  <a:off x="6665278" y="3330476"/>
                  <a:ext cx="1446947" cy="14469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200" dirty="0">
                      <a:solidFill>
                        <a:srgbClr val="FFD700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로비</a:t>
                  </a:r>
                  <a:endParaRPr lang="en-US" altLang="ko-KR" sz="3200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99804F-23A7-BEA6-A15C-AD9FA12E0F5F}"/>
                  </a:ext>
                </a:extLst>
              </p:cNvPr>
              <p:cNvSpPr txBox="1"/>
              <p:nvPr/>
            </p:nvSpPr>
            <p:spPr>
              <a:xfrm>
                <a:off x="1851294" y="444536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전쟁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(War)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413743-3570-44BF-89FA-5F5762BF01FE}"/>
                  </a:ext>
                </a:extLst>
              </p:cNvPr>
              <p:cNvSpPr txBox="1"/>
              <p:nvPr/>
            </p:nvSpPr>
            <p:spPr>
              <a:xfrm>
                <a:off x="7846820" y="473039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지진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(Earthquakes)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371619A-8D97-5944-4C18-160596B45C5D}"/>
                  </a:ext>
                </a:extLst>
              </p:cNvPr>
              <p:cNvSpPr txBox="1"/>
              <p:nvPr/>
            </p:nvSpPr>
            <p:spPr>
              <a:xfrm>
                <a:off x="1851294" y="3357853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폭우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(Heavy Rain)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65207E-547D-46D3-2622-0C2FFBD9C160}"/>
                  </a:ext>
                </a:extLst>
              </p:cNvPr>
              <p:cNvSpPr txBox="1"/>
              <p:nvPr/>
            </p:nvSpPr>
            <p:spPr>
              <a:xfrm>
                <a:off x="7931436" y="3359902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화재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(Fire)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0CB689-BC9A-58CA-7B35-358A6C7F596F}"/>
                </a:ext>
              </a:extLst>
            </p:cNvPr>
            <p:cNvSpPr txBox="1"/>
            <p:nvPr/>
          </p:nvSpPr>
          <p:spPr>
            <a:xfrm>
              <a:off x="6859150" y="1084759"/>
              <a:ext cx="468953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점수제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플레이어들과 경쟁하며 지진을 대비하기 위한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안전한 구역 찾기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비상용품 사기 등을 진행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플레이어들과 협력하여 정해진 시간 안에 아파트에서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무사히 나와 학교 운동장으로 이동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다양한 전개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계단과 승강기 사용에 선택지를 두어 다른 방식으로 플레이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44E793-8767-97DD-C28D-5939B117BC19}"/>
                </a:ext>
              </a:extLst>
            </p:cNvPr>
            <p:cNvSpPr txBox="1"/>
            <p:nvPr/>
          </p:nvSpPr>
          <p:spPr>
            <a:xfrm>
              <a:off x="699950" y="1084121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랜덤 </a:t>
              </a: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경보음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전쟁 시 울리는 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가지의 경보음을 플레이어가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입장 시 랜덤으로 들을 수 있도록 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점수제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대피요령 퀴즈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미니게임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점수제를 통한 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게임 진행 기능을 넣어 플레이어가 지루하지 않도록 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 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장애물 오브젝트 피하기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타임어택으로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긴박감을 더하고 장애물을 피하여 미션을 수행함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80FC88-2556-8FEA-84DA-128751170561}"/>
                </a:ext>
              </a:extLst>
            </p:cNvPr>
            <p:cNvSpPr txBox="1"/>
            <p:nvPr/>
          </p:nvSpPr>
          <p:spPr>
            <a:xfrm>
              <a:off x="681474" y="4012987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랭킹제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폭우와 관련된 퀴즈를 풀어 맞힌 문제 순으로 랭킹에 올라가고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다른 플레이어들과 경쟁함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물로 찬 마을에서 장애물을 피해 목적지에 달성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빌딩 안의 점프게임을 팀원과 협력하고 시간을 기록하여 경쟁요소를 추가함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NPC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와의 상호작용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몰입감을 더하고 피해의 심각성과 대피요령의 중요성을 알림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CB57B2-DBB2-7DD6-4F74-8C49E6CDDE66}"/>
                </a:ext>
              </a:extLst>
            </p:cNvPr>
            <p:cNvSpPr txBox="1"/>
            <p:nvPr/>
          </p:nvSpPr>
          <p:spPr>
            <a:xfrm>
              <a:off x="6900552" y="4001595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플레이어 </a:t>
              </a: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HP 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기능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플레이어의 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HP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보여주며 몰입감을 더해주고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올바른 대피 행동을 하지  않았을 때 감소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게임적 요소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스톱워치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해결 등을 통한 재미 요소를 추가함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체험 콘텐츠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소화기로 소형 화재 진화 등의 콘텐츠를 통해 몰입감과 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입체감을 주어 화재 시 대피 요령을 경험적으로 익힐 수 있음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89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44BD13-E712-B567-51EE-899EFC0AD868}"/>
              </a:ext>
            </a:extLst>
          </p:cNvPr>
          <p:cNvSpPr/>
          <p:nvPr/>
        </p:nvSpPr>
        <p:spPr>
          <a:xfrm>
            <a:off x="6386224" y="110813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92681A-3276-D77E-5053-A60468BF8319}"/>
              </a:ext>
            </a:extLst>
          </p:cNvPr>
          <p:cNvSpPr/>
          <p:nvPr/>
        </p:nvSpPr>
        <p:spPr>
          <a:xfrm>
            <a:off x="390698" y="402278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422F9D7-F60E-EF52-A138-B72D586AE5A5}"/>
              </a:ext>
            </a:extLst>
          </p:cNvPr>
          <p:cNvSpPr/>
          <p:nvPr/>
        </p:nvSpPr>
        <p:spPr>
          <a:xfrm>
            <a:off x="6386224" y="402278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7F55F1-1CEC-859A-52AA-24F779021898}"/>
              </a:ext>
            </a:extLst>
          </p:cNvPr>
          <p:cNvGrpSpPr/>
          <p:nvPr/>
        </p:nvGrpSpPr>
        <p:grpSpPr>
          <a:xfrm>
            <a:off x="5266371" y="2831976"/>
            <a:ext cx="1634538" cy="1634538"/>
            <a:chOff x="6570526" y="3236681"/>
            <a:chExt cx="1634538" cy="163453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A976B2-B9D4-4F4E-7BB2-DAFEA71CCFF8}"/>
                </a:ext>
              </a:extLst>
            </p:cNvPr>
            <p:cNvSpPr/>
            <p:nvPr/>
          </p:nvSpPr>
          <p:spPr>
            <a:xfrm>
              <a:off x="6570526" y="3236681"/>
              <a:ext cx="1634538" cy="1634538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3DEF7F7-1731-EDFC-072B-AA405E60477B}"/>
                </a:ext>
              </a:extLst>
            </p:cNvPr>
            <p:cNvSpPr/>
            <p:nvPr/>
          </p:nvSpPr>
          <p:spPr>
            <a:xfrm>
              <a:off x="6665278" y="3330476"/>
              <a:ext cx="1446947" cy="144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재난</a:t>
              </a:r>
              <a:r>
                <a:rPr lang="en-US" altLang="ko-KR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긴급</a:t>
              </a:r>
              <a:endParaRPr lang="en-US" altLang="ko-KR" sz="16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상황</a:t>
              </a:r>
              <a:endParaRPr lang="en-US" altLang="ko-KR" sz="16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413743-3570-44BF-89FA-5F5762BF01FE}"/>
              </a:ext>
            </a:extLst>
          </p:cNvPr>
          <p:cNvSpPr txBox="1"/>
          <p:nvPr/>
        </p:nvSpPr>
        <p:spPr>
          <a:xfrm>
            <a:off x="7814803" y="766589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지진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(Earthquakes)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71619A-8D97-5944-4C18-160596B45C5D}"/>
              </a:ext>
            </a:extLst>
          </p:cNvPr>
          <p:cNvSpPr txBox="1"/>
          <p:nvPr/>
        </p:nvSpPr>
        <p:spPr>
          <a:xfrm>
            <a:off x="1819277" y="3651403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폭우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(Heavy Rain)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5207E-547D-46D3-2622-0C2FFBD9C160}"/>
              </a:ext>
            </a:extLst>
          </p:cNvPr>
          <p:cNvSpPr txBox="1"/>
          <p:nvPr/>
        </p:nvSpPr>
        <p:spPr>
          <a:xfrm>
            <a:off x="7899419" y="3653452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화재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(Fire)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CB689-BC9A-58CA-7B35-358A6C7F596F}"/>
              </a:ext>
            </a:extLst>
          </p:cNvPr>
          <p:cNvSpPr txBox="1"/>
          <p:nvPr/>
        </p:nvSpPr>
        <p:spPr>
          <a:xfrm>
            <a:off x="6754548" y="1147146"/>
            <a:ext cx="468953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경쟁하며 지진을 대비하기 위한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안전한 구역 찾기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비상용품 사기 등을 진행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협력하여 정해진 시간 안에 아파트에서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무사히 나와 학교 운동장으로 이동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다양한 전개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계단과 승강기 사용에 선택지를 두어 다른 방식으로 플레이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0FC88-2556-8FEA-84DA-128751170561}"/>
              </a:ext>
            </a:extLst>
          </p:cNvPr>
          <p:cNvSpPr txBox="1"/>
          <p:nvPr/>
        </p:nvSpPr>
        <p:spPr>
          <a:xfrm>
            <a:off x="576872" y="4075374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랭킹제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폭우와 관련된 퀴즈를 풀어 맞힌 문제 순으로 랭킹에 올라가고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다른 플레이어들과 경쟁함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물로 찬 마을에서 장애물을 피해 목적지에 달성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빌딩 안의 점프게임을 팀원과 협력하고 시간을 기록하여 경쟁요소를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NPC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와의 상호작용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몰입감을 더하고 피해의 심각성과 대피요령의 중요성을 알림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B57B2-DBB2-7DD6-4F74-8C49E6CDDE66}"/>
              </a:ext>
            </a:extLst>
          </p:cNvPr>
          <p:cNvSpPr txBox="1"/>
          <p:nvPr/>
        </p:nvSpPr>
        <p:spPr>
          <a:xfrm>
            <a:off x="6795950" y="4063982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플레이어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플레이어의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HP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보여주며 몰입감을 더해주고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올바른 대피 행동을 하지  않았을 때 감소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게임적 요소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스톱워치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퀴즈 해결 등을 통한 재미 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 콘텐츠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소화기로 소형 화재 진화 등의 콘텐츠를 통해 몰입감과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입체감을 주어 화재 시 대피 요령을 경험적으로 익힐 수 있음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BCBACF-270F-99FC-A7E0-1BB7982FF80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66894A-15D9-84EF-7C34-04345D8134F3}"/>
              </a:ext>
            </a:extLst>
          </p:cNvPr>
          <p:cNvSpPr/>
          <p:nvPr/>
        </p:nvSpPr>
        <p:spPr>
          <a:xfrm>
            <a:off x="390698" y="1108132"/>
            <a:ext cx="5447365" cy="4266982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C1D6E-AA9C-AAA9-597E-6A4357C4A00D}"/>
              </a:ext>
            </a:extLst>
          </p:cNvPr>
          <p:cNvSpPr txBox="1"/>
          <p:nvPr/>
        </p:nvSpPr>
        <p:spPr>
          <a:xfrm>
            <a:off x="1819277" y="738086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전쟁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(War)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B21E3-5E26-2D4F-B51D-90BE8ABDA62D}"/>
              </a:ext>
            </a:extLst>
          </p:cNvPr>
          <p:cNvSpPr txBox="1"/>
          <p:nvPr/>
        </p:nvSpPr>
        <p:spPr>
          <a:xfrm>
            <a:off x="416355" y="1169627"/>
            <a:ext cx="5396050" cy="3997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포탈 이동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mapArray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배열에 맵 들을 불러 온 후 포탈에 닿았을 때 </a:t>
            </a: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mapArray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배열 중 원하는 </a:t>
            </a: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맵의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인덱스를 이용하여 구현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UI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Namespace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에서 불러와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Text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변수를 만들고 변수에 점수를 기록하는 스크립트를 오브젝트에 적용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한번 호출될 때마다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초씩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줄어드는 </a:t>
            </a: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Time_Calc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함수 생성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경고음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원하는 효과음 </a:t>
            </a:r>
            <a:r>
              <a:rPr lang="en-US" altLang="ko-KR" sz="1400" kern="0" spc="-40" dirty="0" err="1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AudioClip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넣고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Play On Awake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체크하여 게임 시작할 때 발생하도록 구현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점수랭킹창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 err="1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PlayerPrefs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통해 기기에 저장되는 랭킹을 구현하고 저장된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최고점수와 이름을 가져와 비교하여 랭킹 자리를 바꾸는 로직을 구현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52F31E1-2988-305D-3FBB-D802FDDF935E}"/>
              </a:ext>
            </a:extLst>
          </p:cNvPr>
          <p:cNvGrpSpPr/>
          <p:nvPr/>
        </p:nvGrpSpPr>
        <p:grpSpPr>
          <a:xfrm>
            <a:off x="5263450" y="2817877"/>
            <a:ext cx="1634538" cy="1634538"/>
            <a:chOff x="6570526" y="3236681"/>
            <a:chExt cx="1634538" cy="163453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F5D79F9-E1DC-2132-C5AE-5B9E8E40E0FC}"/>
                </a:ext>
              </a:extLst>
            </p:cNvPr>
            <p:cNvSpPr/>
            <p:nvPr/>
          </p:nvSpPr>
          <p:spPr>
            <a:xfrm>
              <a:off x="6570526" y="3236681"/>
              <a:ext cx="1634538" cy="1634538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1ACE59B-A269-173E-45B3-0B0C9FFD1034}"/>
                </a:ext>
              </a:extLst>
            </p:cNvPr>
            <p:cNvSpPr/>
            <p:nvPr/>
          </p:nvSpPr>
          <p:spPr>
            <a:xfrm>
              <a:off x="6665278" y="3330476"/>
              <a:ext cx="1446947" cy="144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로비</a:t>
              </a:r>
              <a:endParaRPr lang="en-US" altLang="ko-KR" sz="32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56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D3547-0332-A089-4CF1-914AC6736608}"/>
              </a:ext>
            </a:extLst>
          </p:cNvPr>
          <p:cNvSpPr txBox="1"/>
          <p:nvPr/>
        </p:nvSpPr>
        <p:spPr>
          <a:xfrm>
            <a:off x="302500" y="209574"/>
            <a:ext cx="29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예시 화면 이미지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2D40CD-8BEC-9E53-E2E0-2A0BB11FE718}"/>
              </a:ext>
            </a:extLst>
          </p:cNvPr>
          <p:cNvCxnSpPr>
            <a:cxnSpLocks/>
          </p:cNvCxnSpPr>
          <p:nvPr/>
        </p:nvCxnSpPr>
        <p:spPr>
          <a:xfrm>
            <a:off x="2474976" y="396186"/>
            <a:ext cx="9412224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FE36490-344A-F34E-76AB-FC7CBA496FF2}"/>
              </a:ext>
            </a:extLst>
          </p:cNvPr>
          <p:cNvSpPr/>
          <p:nvPr/>
        </p:nvSpPr>
        <p:spPr>
          <a:xfrm>
            <a:off x="2011655" y="820850"/>
            <a:ext cx="3026914" cy="353635"/>
          </a:xfrm>
          <a:prstGeom prst="roundRect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전쟁 스테이지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예시 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0C213F-CFCC-E495-FD45-92E18F2AF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72" y="244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6895B-2DA5-74D3-A689-32A741A3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72" y="244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D9F184-CE6A-2E38-A2DD-5CC0D6F3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6B0C334-9745-ADE6-1A02-4FF94D4791C0}"/>
              </a:ext>
            </a:extLst>
          </p:cNvPr>
          <p:cNvGrpSpPr/>
          <p:nvPr/>
        </p:nvGrpSpPr>
        <p:grpSpPr>
          <a:xfrm>
            <a:off x="564232" y="1293684"/>
            <a:ext cx="5916468" cy="5319865"/>
            <a:chOff x="645762" y="915526"/>
            <a:chExt cx="5916468" cy="531986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ADA9F3B-9FD4-6F46-ACA7-D4522751907B}"/>
                </a:ext>
              </a:extLst>
            </p:cNvPr>
            <p:cNvGrpSpPr/>
            <p:nvPr/>
          </p:nvGrpSpPr>
          <p:grpSpPr>
            <a:xfrm>
              <a:off x="645762" y="915526"/>
              <a:ext cx="5916468" cy="5319865"/>
              <a:chOff x="761172" y="823357"/>
              <a:chExt cx="5916468" cy="5319865"/>
            </a:xfrm>
          </p:grpSpPr>
          <p:pic>
            <p:nvPicPr>
              <p:cNvPr id="1025" name="_x272089272">
                <a:extLst>
                  <a:ext uri="{FF2B5EF4-FFF2-40B4-BE49-F238E27FC236}">
                    <a16:creationId xmlns:a16="http://schemas.microsoft.com/office/drawing/2014/main" id="{9B5F721A-3A4C-9D58-1EA2-BA5E4C4063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172" y="823357"/>
                <a:ext cx="5916467" cy="27122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_x272089272">
                <a:extLst>
                  <a:ext uri="{FF2B5EF4-FFF2-40B4-BE49-F238E27FC236}">
                    <a16:creationId xmlns:a16="http://schemas.microsoft.com/office/drawing/2014/main" id="{57D077A8-7C6F-FEDF-15FF-62ABC60BF4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172" y="3625447"/>
                <a:ext cx="2884263" cy="2517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_x272089512">
                <a:extLst>
                  <a:ext uri="{FF2B5EF4-FFF2-40B4-BE49-F238E27FC236}">
                    <a16:creationId xmlns:a16="http://schemas.microsoft.com/office/drawing/2014/main" id="{C0C3EAEB-EC33-7E95-5CE4-0F35639A1C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3378" y="3627034"/>
                <a:ext cx="2884262" cy="2516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60F3BE0-8A5D-4AF9-CA7B-86CF012F2D9D}"/>
                </a:ext>
              </a:extLst>
            </p:cNvPr>
            <p:cNvSpPr/>
            <p:nvPr/>
          </p:nvSpPr>
          <p:spPr>
            <a:xfrm>
              <a:off x="761172" y="1019961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077F655-B3FD-3CC3-1D42-A76C9AD7E1A0}"/>
                </a:ext>
              </a:extLst>
            </p:cNvPr>
            <p:cNvSpPr/>
            <p:nvPr/>
          </p:nvSpPr>
          <p:spPr>
            <a:xfrm>
              <a:off x="755273" y="3817817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7337EAE-B1D6-AC8D-5AE9-A770D04FCC0D}"/>
                </a:ext>
              </a:extLst>
            </p:cNvPr>
            <p:cNvSpPr/>
            <p:nvPr/>
          </p:nvSpPr>
          <p:spPr>
            <a:xfrm>
              <a:off x="3812132" y="3817817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F15FEFF1-2B66-A9AC-E800-3239EAADE217}"/>
              </a:ext>
            </a:extLst>
          </p:cNvPr>
          <p:cNvSpPr/>
          <p:nvPr/>
        </p:nvSpPr>
        <p:spPr>
          <a:xfrm>
            <a:off x="6857172" y="1557917"/>
            <a:ext cx="630314" cy="630314"/>
          </a:xfrm>
          <a:prstGeom prst="ellipse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D81F1BD-3F20-C11C-73DE-FE1D5BE9D92C}"/>
              </a:ext>
            </a:extLst>
          </p:cNvPr>
          <p:cNvSpPr/>
          <p:nvPr/>
        </p:nvSpPr>
        <p:spPr>
          <a:xfrm>
            <a:off x="6857172" y="3535459"/>
            <a:ext cx="630314" cy="6303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438F09-5C17-16E1-F65A-FBB5273D5E58}"/>
              </a:ext>
            </a:extLst>
          </p:cNvPr>
          <p:cNvSpPr/>
          <p:nvPr/>
        </p:nvSpPr>
        <p:spPr>
          <a:xfrm>
            <a:off x="6857172" y="5513001"/>
            <a:ext cx="630314" cy="630314"/>
          </a:xfrm>
          <a:prstGeom prst="ellipse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4EA26-99B3-495E-EF52-F98392126EE1}"/>
              </a:ext>
            </a:extLst>
          </p:cNvPr>
          <p:cNvSpPr txBox="1"/>
          <p:nvPr/>
        </p:nvSpPr>
        <p:spPr>
          <a:xfrm>
            <a:off x="7776838" y="1557917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 상황 시 행동요령 미션을 클리어하는 모습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15B5F-DA35-A7FD-66A7-9CB8BB6EDCD7}"/>
              </a:ext>
            </a:extLst>
          </p:cNvPr>
          <p:cNvSpPr txBox="1"/>
          <p:nvPr/>
        </p:nvSpPr>
        <p:spPr>
          <a:xfrm>
            <a:off x="7776837" y="5513001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별을 터치하면 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나오는 모습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0546D-33F0-6B5C-43AB-D3A953BC4F0C}"/>
              </a:ext>
            </a:extLst>
          </p:cNvPr>
          <p:cNvSpPr txBox="1"/>
          <p:nvPr/>
        </p:nvSpPr>
        <p:spPr>
          <a:xfrm>
            <a:off x="7776837" y="3549644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퀴즈를 클리어하기 위해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다가가는 모습</a:t>
            </a:r>
          </a:p>
        </p:txBody>
      </p:sp>
    </p:spTree>
    <p:extLst>
      <p:ext uri="{BB962C8B-B14F-4D97-AF65-F5344CB8AC3E}">
        <p14:creationId xmlns:p14="http://schemas.microsoft.com/office/powerpoint/2010/main" val="410342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1849</Words>
  <Application>Microsoft Office PowerPoint</Application>
  <PresentationFormat>와이드스크린</PresentationFormat>
  <Paragraphs>437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G마켓 산스 Bold</vt:lpstr>
      <vt:lpstr>G마켓 산스 Light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노은아</dc:creator>
  <cp:lastModifiedBy>노은아</cp:lastModifiedBy>
  <cp:revision>25</cp:revision>
  <dcterms:created xsi:type="dcterms:W3CDTF">2023-06-30T17:16:44Z</dcterms:created>
  <dcterms:modified xsi:type="dcterms:W3CDTF">2023-07-05T14:56:34Z</dcterms:modified>
</cp:coreProperties>
</file>