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75" r:id="rId4"/>
    <p:sldId id="261" r:id="rId5"/>
    <p:sldId id="263" r:id="rId6"/>
    <p:sldId id="264" r:id="rId7"/>
    <p:sldId id="274" r:id="rId8"/>
    <p:sldId id="272" r:id="rId9"/>
    <p:sldId id="265" r:id="rId10"/>
    <p:sldId id="276" r:id="rId11"/>
    <p:sldId id="266" r:id="rId12"/>
    <p:sldId id="268" r:id="rId13"/>
    <p:sldId id="267" r:id="rId14"/>
    <p:sldId id="269" r:id="rId15"/>
    <p:sldId id="270" r:id="rId16"/>
    <p:sldId id="277" r:id="rId17"/>
    <p:sldId id="278" r:id="rId18"/>
    <p:sldId id="284" r:id="rId19"/>
    <p:sldId id="285" r:id="rId20"/>
    <p:sldId id="286" r:id="rId21"/>
    <p:sldId id="280" r:id="rId22"/>
    <p:sldId id="281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7B"/>
    <a:srgbClr val="FFFFFF"/>
    <a:srgbClr val="FCD53F"/>
    <a:srgbClr val="FFD700"/>
    <a:srgbClr val="A28700"/>
    <a:srgbClr val="00D26A"/>
    <a:srgbClr val="FFF0A3"/>
    <a:srgbClr val="FFF9DD"/>
    <a:srgbClr val="FFE14B"/>
    <a:srgbClr val="FFE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6A8E-9251-E634-26D0-62E6BF591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D80EE7-AB23-B9EF-3C35-014AF66E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43E-7701-838D-3C54-33D5118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F48C-65E2-C41D-883F-B833A262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C03DA-4007-068B-6973-A024EBE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4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F364-7C95-3812-99A2-A429A38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ED182-5CF5-888E-2522-114B530A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CCA33-A669-CFE7-7CD1-8706B771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FA67C-0191-E076-3095-8A7D3AA9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F45ED-A736-2800-309E-88B1B92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E5F5D-F105-DAE4-470D-5983A9AC6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E14C3-B793-DB76-E35C-E46B4E6C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FFBB9-FE19-2F91-B1C1-546187E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E12E2-5762-FCA0-1EB0-B4C661BB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A7BD9-7039-748E-CE99-1AC30388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94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FA09-8B91-C73E-633A-8A4C7178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B1C2-1C7F-4121-C2EB-5434EE30C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0AC4-85EF-7B8A-726F-AFDC3B1F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162EA-D140-921C-676B-E4FEC4A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87F9-123A-932D-A8A3-EC0397F2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7BB4-8BCD-F34F-F28E-9A6A89CF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E8F10-5FCD-5DFD-3189-957EE70A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16AA8-35D5-2E7C-9849-93F4E9F2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1565E-20F2-428F-ECE0-7B0ACD80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747A9-F0E1-8FBF-562C-763281BE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A631-A3AF-DB89-39A2-C8FC17E7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D86398-B4C0-6141-942F-2F7D7A5C3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E68CB-E8F3-0B73-AD46-5C0DF5583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93535-A13D-00FA-D4CA-5A2CE0BA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8C3C1-A600-6C56-2C7F-0459D5A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7EF65-97AF-36FF-15FF-B344700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1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6E78-C725-B6B4-DEAF-A2F04B6A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868B1-FB65-93B1-EC8E-A6759455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767FB-E476-AD2E-99DA-7CE1D14C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DAE69E-F87C-C326-99D6-0D1EA627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29D566-BDA9-09F3-D207-AC4E5926D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65FAE3-4CD5-D368-058F-DC3BD661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2458BC-9EBC-555F-3A4E-9D4508A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30434-5D05-5635-8128-FB12F181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DA91-2C34-021A-5F1F-BD6DAB8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4EEDBE-CBA9-0B72-FDA8-CA8AA7F7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7E9D08-43C7-DEF6-53EE-CECF7545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C71FD-87E0-92E0-D5C4-524761C0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510208-D0BB-EFE3-71D4-27D620E8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36925-AE51-066A-4686-ACA2AE78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3D433B-2977-ECC5-9FE4-A0A101A7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4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518BE-5B17-0C20-B4FA-28A3CEE9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14E96-EAA8-5666-C9CE-4C36E1C2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B7C3B-F0E1-0921-16D6-E7B403A2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990D-F5F0-2263-3B86-DBD6613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F817B-D80F-CAED-1B5F-D09BC0A5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4454A-E4EB-3E70-353E-C9FB30CE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A43B1-58B2-F92F-0ADD-2E3E0D45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61AA2-D18B-45B3-07B4-CC84B781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FED70-4903-4B8F-A224-18E33229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0222A-9BEA-F177-FB81-8166EA6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D08A8-F8CA-FDDD-F920-04024372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EB86-73BD-DF41-BB89-BB17BB5D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8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938203-A3CE-2CD0-AE82-F6C85667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B0ED2-FFDE-8019-5965-5A93782B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FA8E-A559-EAEF-8710-1BFF26250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36E3-4E16-4D7B-AC6B-947826917CC6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AE645-6709-7FA9-787D-AE701D750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32DC-52A8-B403-8656-FE7154128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FE72D-0971-4D27-8FEB-05394EB10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12C06C-ED85-EC7C-A945-22E189889A3F}"/>
              </a:ext>
            </a:extLst>
          </p:cNvPr>
          <p:cNvSpPr txBox="1"/>
          <p:nvPr/>
        </p:nvSpPr>
        <p:spPr>
          <a:xfrm>
            <a:off x="683925" y="2063054"/>
            <a:ext cx="556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위급탈출 넘버 </a:t>
            </a:r>
            <a:r>
              <a:rPr lang="en-US" altLang="ko-KR" sz="54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54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8507-3402-7F3B-A242-40F7B5D57A88}"/>
              </a:ext>
            </a:extLst>
          </p:cNvPr>
          <p:cNvSpPr txBox="1"/>
          <p:nvPr/>
        </p:nvSpPr>
        <p:spPr>
          <a:xfrm>
            <a:off x="757865" y="1447350"/>
            <a:ext cx="537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상황 교육 </a:t>
            </a:r>
            <a:r>
              <a:rPr lang="en-US" altLang="ko-KR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sz="2000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2350D4-8452-3466-7F3A-5E524357C1AA}"/>
              </a:ext>
            </a:extLst>
          </p:cNvPr>
          <p:cNvSpPr txBox="1"/>
          <p:nvPr/>
        </p:nvSpPr>
        <p:spPr>
          <a:xfrm>
            <a:off x="757866" y="1054946"/>
            <a:ext cx="49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실제 같은 상황 속에서 습득하는 행동요령</a:t>
            </a:r>
            <a:r>
              <a:rPr lang="en-US" altLang="ko-KR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D05F4-0421-32C8-891C-FA3B8BC616AD}"/>
              </a:ext>
            </a:extLst>
          </p:cNvPr>
          <p:cNvSpPr txBox="1"/>
          <p:nvPr/>
        </p:nvSpPr>
        <p:spPr>
          <a:xfrm>
            <a:off x="757865" y="5915208"/>
            <a:ext cx="4767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팀장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노주희</a:t>
            </a:r>
            <a:endParaRPr lang="en-US" altLang="ko-KR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팀원     김주미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노은아</a:t>
            </a:r>
            <a:r>
              <a:rPr lang="en-US" altLang="ko-KR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신민서</a:t>
            </a:r>
          </a:p>
        </p:txBody>
      </p:sp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B27795ED-389F-7986-1E12-EE36987DA405}"/>
              </a:ext>
            </a:extLst>
          </p:cNvPr>
          <p:cNvGrpSpPr/>
          <p:nvPr/>
        </p:nvGrpSpPr>
        <p:grpSpPr>
          <a:xfrm>
            <a:off x="7352523" y="1847460"/>
            <a:ext cx="5182835" cy="5347987"/>
            <a:chOff x="10642280" y="592280"/>
            <a:chExt cx="6287214" cy="6317030"/>
          </a:xfrm>
        </p:grpSpPr>
        <p:pic>
          <p:nvPicPr>
            <p:cNvPr id="11" name="Object 2">
              <a:extLst>
                <a:ext uri="{FF2B5EF4-FFF2-40B4-BE49-F238E27FC236}">
                  <a16:creationId xmlns:a16="http://schemas.microsoft.com/office/drawing/2014/main" id="{7A17F28B-E42F-39CF-3D4C-DB8557568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2280" y="592280"/>
              <a:ext cx="6287214" cy="631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622555" y="3574060"/>
            <a:ext cx="301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Workbook</a:t>
            </a:r>
            <a:endParaRPr lang="ko-KR" altLang="en-US" sz="36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847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Ideation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5501C45-554E-7790-94A5-6D060764D209}"/>
              </a:ext>
            </a:extLst>
          </p:cNvPr>
          <p:cNvGrpSpPr/>
          <p:nvPr/>
        </p:nvGrpSpPr>
        <p:grpSpPr>
          <a:xfrm>
            <a:off x="634482" y="595827"/>
            <a:ext cx="11141935" cy="6052599"/>
            <a:chOff x="709127" y="595827"/>
            <a:chExt cx="11141935" cy="605259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73B12A-9728-447C-404C-22498354B29A}"/>
                </a:ext>
              </a:extLst>
            </p:cNvPr>
            <p:cNvSpPr/>
            <p:nvPr/>
          </p:nvSpPr>
          <p:spPr>
            <a:xfrm>
              <a:off x="709127" y="713789"/>
              <a:ext cx="475861" cy="1418620"/>
            </a:xfrm>
            <a:prstGeom prst="roundRect">
              <a:avLst>
                <a:gd name="adj" fmla="val 0"/>
              </a:avLst>
            </a:prstGeom>
            <a:solidFill>
              <a:srgbClr val="FFD700"/>
            </a:solidFill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E744A5-0D7C-CDDA-A254-9E02A9C2659C}"/>
                </a:ext>
              </a:extLst>
            </p:cNvPr>
            <p:cNvSpPr/>
            <p:nvPr/>
          </p:nvSpPr>
          <p:spPr>
            <a:xfrm>
              <a:off x="1169436" y="713791"/>
              <a:ext cx="10515600" cy="1418619"/>
            </a:xfrm>
            <a:prstGeom prst="rect">
              <a:avLst/>
            </a:prstGeom>
            <a:noFill/>
            <a:ln w="38100">
              <a:solidFill>
                <a:srgbClr val="FFD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F549564-5F27-29F2-64B9-021ED8B8A039}"/>
                </a:ext>
              </a:extLst>
            </p:cNvPr>
            <p:cNvSpPr/>
            <p:nvPr/>
          </p:nvSpPr>
          <p:spPr>
            <a:xfrm>
              <a:off x="1169436" y="2267296"/>
              <a:ext cx="10515600" cy="2118092"/>
            </a:xfrm>
            <a:prstGeom prst="rect">
              <a:avLst/>
            </a:prstGeom>
            <a:noFill/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BC57F3-60F7-B74D-B1C1-56F1B9904C19}"/>
                </a:ext>
              </a:extLst>
            </p:cNvPr>
            <p:cNvSpPr/>
            <p:nvPr/>
          </p:nvSpPr>
          <p:spPr>
            <a:xfrm>
              <a:off x="1169436" y="4530334"/>
              <a:ext cx="10515600" cy="2118092"/>
            </a:xfrm>
            <a:prstGeom prst="rect">
              <a:avLst/>
            </a:prstGeom>
            <a:noFill/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AFB360F-6663-99E2-9043-E459E4043813}"/>
                </a:ext>
              </a:extLst>
            </p:cNvPr>
            <p:cNvSpPr/>
            <p:nvPr/>
          </p:nvSpPr>
          <p:spPr>
            <a:xfrm>
              <a:off x="709127" y="226729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A28700"/>
            </a:solidFill>
            <a:ln w="38100">
              <a:solidFill>
                <a:srgbClr val="A287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FDDE9C-D113-4551-1FEA-9B37584237E1}"/>
                </a:ext>
              </a:extLst>
            </p:cNvPr>
            <p:cNvSpPr/>
            <p:nvPr/>
          </p:nvSpPr>
          <p:spPr>
            <a:xfrm>
              <a:off x="709127" y="4530334"/>
              <a:ext cx="475861" cy="2118092"/>
            </a:xfrm>
            <a:prstGeom prst="roundRect">
              <a:avLst>
                <a:gd name="adj" fmla="val 0"/>
              </a:avLst>
            </a:prstGeom>
            <a:solidFill>
              <a:srgbClr val="584900"/>
            </a:solidFill>
            <a:ln w="38100">
              <a:solidFill>
                <a:srgbClr val="584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CCA59B4-FF07-0B7E-D206-E4C4EFFFF1AF}"/>
                </a:ext>
              </a:extLst>
            </p:cNvPr>
            <p:cNvCxnSpPr/>
            <p:nvPr/>
          </p:nvCxnSpPr>
          <p:spPr>
            <a:xfrm>
              <a:off x="8024326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725F1F-FCE8-4D82-AFA1-1A00E7A41D45}"/>
                </a:ext>
              </a:extLst>
            </p:cNvPr>
            <p:cNvCxnSpPr/>
            <p:nvPr/>
          </p:nvCxnSpPr>
          <p:spPr>
            <a:xfrm>
              <a:off x="4488024" y="713789"/>
              <a:ext cx="0" cy="1418620"/>
            </a:xfrm>
            <a:prstGeom prst="line">
              <a:avLst/>
            </a:prstGeom>
            <a:ln w="38100">
              <a:solidFill>
                <a:srgbClr val="FFD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E0E63D-BA95-39A3-ABCD-3984698E6823}"/>
                </a:ext>
              </a:extLst>
            </p:cNvPr>
            <p:cNvSpPr txBox="1"/>
            <p:nvPr/>
          </p:nvSpPr>
          <p:spPr>
            <a:xfrm>
              <a:off x="1207510" y="784220"/>
              <a:ext cx="1483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분류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93106D-C05F-4226-0176-631CEC557F95}"/>
                </a:ext>
              </a:extLst>
            </p:cNvPr>
            <p:cNvSpPr txBox="1"/>
            <p:nvPr/>
          </p:nvSpPr>
          <p:spPr>
            <a:xfrm>
              <a:off x="4550975" y="784220"/>
              <a:ext cx="18630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6.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고객 행동 제한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7F38C3-FAA1-6E1A-192D-EE888DB61143}"/>
                </a:ext>
              </a:extLst>
            </p:cNvPr>
            <p:cNvSpPr txBox="1"/>
            <p:nvPr/>
          </p:nvSpPr>
          <p:spPr>
            <a:xfrm>
              <a:off x="8087276" y="784220"/>
              <a:ext cx="22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가능한 솔루션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1295AE-FA61-21F1-9272-F3C11495B37C}"/>
                </a:ext>
              </a:extLst>
            </p:cNvPr>
            <p:cNvSpPr txBox="1"/>
            <p:nvPr/>
          </p:nvSpPr>
          <p:spPr>
            <a:xfrm>
              <a:off x="1262741" y="1173396"/>
              <a:ext cx="281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단체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재난안전교육원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행정부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A4ED-1A2A-ED5C-C08A-8356111B771E}"/>
                </a:ext>
              </a:extLst>
            </p:cNvPr>
            <p:cNvSpPr txBox="1"/>
            <p:nvPr/>
          </p:nvSpPr>
          <p:spPr>
            <a:xfrm>
              <a:off x="1262741" y="1631446"/>
              <a:ext cx="281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8~19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3E8A9C-10B5-6ADE-29B7-3E1D7BE1DFAB}"/>
                </a:ext>
              </a:extLst>
            </p:cNvPr>
            <p:cNvSpPr txBox="1"/>
            <p:nvPr/>
          </p:nvSpPr>
          <p:spPr>
            <a:xfrm>
              <a:off x="4488024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인지적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공포로 의사 결정 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물리적 제약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건물 붕괴 등 제약에 의해 행동을 제한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정보 부족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정보가 부족하거나 오류가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심리적 요인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스트레스 및 감정적인 부담감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DA3179-F5F0-61EB-C6C9-88244C800694}"/>
                </a:ext>
              </a:extLst>
            </p:cNvPr>
            <p:cNvSpPr txBox="1"/>
            <p:nvPr/>
          </p:nvSpPr>
          <p:spPr>
            <a:xfrm>
              <a:off x="8086530" y="1091997"/>
              <a:ext cx="35829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과거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SNS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또는 매체 사용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장점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많은 정보를 볼 수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긴박한 상황에서 대처방법 파악 불가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           허위정보가 섞여 있음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 상황에서 직접 대처하는 것이 어려움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7228AA3-C89D-3CA4-7920-5D06260C5F9F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9708C2E-0B79-4EEF-BBA2-5058510C43FC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2267294"/>
              <a:ext cx="0" cy="2118092"/>
            </a:xfrm>
            <a:prstGeom prst="line">
              <a:avLst/>
            </a:prstGeom>
            <a:ln w="38100">
              <a:solidFill>
                <a:srgbClr val="A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F6B3A9-A4ED-5002-8498-83CAD63CB54E}"/>
                </a:ext>
              </a:extLst>
            </p:cNvPr>
            <p:cNvSpPr txBox="1"/>
            <p:nvPr/>
          </p:nvSpPr>
          <p:spPr>
            <a:xfrm>
              <a:off x="1265106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고통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빈도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0D6704-DF26-100E-A95B-8EE18382EE7E}"/>
                </a:ext>
              </a:extLst>
            </p:cNvPr>
            <p:cNvSpPr txBox="1"/>
            <p:nvPr/>
          </p:nvSpPr>
          <p:spPr>
            <a:xfrm>
              <a:off x="4550975" y="234483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9.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문제의 근원 또는 원인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C73835-40F9-390B-3632-8411807F2CD8}"/>
                </a:ext>
              </a:extLst>
            </p:cNvPr>
            <p:cNvSpPr txBox="1"/>
            <p:nvPr/>
          </p:nvSpPr>
          <p:spPr>
            <a:xfrm>
              <a:off x="8118379" y="2331977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+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강도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76B75-F1B1-3E69-CE74-AD2F0BEAF692}"/>
                </a:ext>
              </a:extLst>
            </p:cNvPr>
            <p:cNvSpPr txBox="1"/>
            <p:nvPr/>
          </p:nvSpPr>
          <p:spPr>
            <a:xfrm>
              <a:off x="1279040" y="2611287"/>
              <a:ext cx="3114055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행동요령을 알지 못하여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차 피해 발생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자주 발생하지 않으나 피해 정도가 매우 큼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생존과 직결되어 필수적으로 숙지해야 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242718-9B21-B22C-1C25-8E6B34ABD43D}"/>
                </a:ext>
              </a:extLst>
            </p:cNvPr>
            <p:cNvSpPr txBox="1"/>
            <p:nvPr/>
          </p:nvSpPr>
          <p:spPr>
            <a:xfrm>
              <a:off x="4582954" y="2652614"/>
              <a:ext cx="32438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상황의 심각성 인지 및 관심 부족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-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관심 부족으로 인해 관련 정보에 대하여 제대로 알지 못함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상황으로 인한 불안과 두려움이 행동 요령에 혼동을 줌 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–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혼동으로 인해 판단력과 대처능력 저하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흔한 상황이 아니므로 대처하는 경험 부족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8A416F-C06D-3927-03E0-9B9FD8FDDB49}"/>
                </a:ext>
              </a:extLst>
            </p:cNvPr>
            <p:cNvSpPr txBox="1"/>
            <p:nvPr/>
          </p:nvSpPr>
          <p:spPr>
            <a:xfrm>
              <a:off x="8118379" y="2611287"/>
              <a:ext cx="34413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교육 프로그램 직접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응급서비스 번호나 구조요청시스템 직접 이용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방송 매체 등을 이용해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간접관련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lvl="1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2.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 행동을 따라함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3E99131-8D85-F0C0-B4B9-43A456FB4D77}"/>
                </a:ext>
              </a:extLst>
            </p:cNvPr>
            <p:cNvCxnSpPr>
              <a:cxnSpLocks/>
            </p:cNvCxnSpPr>
            <p:nvPr/>
          </p:nvCxnSpPr>
          <p:spPr>
            <a:xfrm>
              <a:off x="4488024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D95ABA5-2DF4-EAED-F492-5AB5A0F17F94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4530334"/>
              <a:ext cx="0" cy="2118092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8EE31B1-42DE-7ACA-030E-41C9EBB2D3B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88" y="5589380"/>
              <a:ext cx="3318588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9333C8-3BC1-BFE0-FE00-C991DB529D75}"/>
                </a:ext>
              </a:extLst>
            </p:cNvPr>
            <p:cNvCxnSpPr>
              <a:cxnSpLocks/>
            </p:cNvCxnSpPr>
            <p:nvPr/>
          </p:nvCxnSpPr>
          <p:spPr>
            <a:xfrm>
              <a:off x="8024326" y="5589380"/>
              <a:ext cx="3645156" cy="0"/>
            </a:xfrm>
            <a:prstGeom prst="line">
              <a:avLst/>
            </a:prstGeom>
            <a:ln w="38100">
              <a:solidFill>
                <a:srgbClr val="584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8E6098-51F0-BBEF-3161-B52834633635}"/>
                </a:ext>
              </a:extLst>
            </p:cNvPr>
            <p:cNvSpPr txBox="1"/>
            <p:nvPr/>
          </p:nvSpPr>
          <p:spPr>
            <a:xfrm>
              <a:off x="1265106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행동을 유발하는 요인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F0A994-F0CA-0334-783D-B077EAE00427}"/>
                </a:ext>
              </a:extLst>
            </p:cNvPr>
            <p:cNvSpPr txBox="1"/>
            <p:nvPr/>
          </p:nvSpPr>
          <p:spPr>
            <a:xfrm>
              <a:off x="1265106" y="5657238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감정 요인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26EBB-1D3B-1C05-3017-4818A5AC9717}"/>
                </a:ext>
              </a:extLst>
            </p:cNvPr>
            <p:cNvSpPr txBox="1"/>
            <p:nvPr/>
          </p:nvSpPr>
          <p:spPr>
            <a:xfrm>
              <a:off x="458606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솔루션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79034D-0832-5659-377B-2991FCAA712C}"/>
                </a:ext>
              </a:extLst>
            </p:cNvPr>
            <p:cNvSpPr txBox="1"/>
            <p:nvPr/>
          </p:nvSpPr>
          <p:spPr>
            <a:xfrm>
              <a:off x="8187545" y="4598192"/>
              <a:ext cx="21833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8. 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행동의 채널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F0F80B-3BC9-3EB9-9B97-4D152F285912}"/>
                </a:ext>
              </a:extLst>
            </p:cNvPr>
            <p:cNvSpPr txBox="1"/>
            <p:nvPr/>
          </p:nvSpPr>
          <p:spPr>
            <a:xfrm>
              <a:off x="1262740" y="4892268"/>
              <a:ext cx="31125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피해 상황을 직접 목격하거나 매체를 통해서 간접적으로 접했을 때 행동을 유발하게 됨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DAF7AF-CBA6-0C60-019B-24D7951C53A9}"/>
                </a:ext>
              </a:extLst>
            </p:cNvPr>
            <p:cNvSpPr txBox="1"/>
            <p:nvPr/>
          </p:nvSpPr>
          <p:spPr>
            <a:xfrm>
              <a:off x="1262740" y="5954342"/>
              <a:ext cx="3112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문제 해결 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불안함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공포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행동요령을 숙지한 후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안정감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9072D9-7FF9-8F9C-05C2-140170952C2F}"/>
                </a:ext>
              </a:extLst>
            </p:cNvPr>
            <p:cNvSpPr txBox="1"/>
            <p:nvPr/>
          </p:nvSpPr>
          <p:spPr>
            <a:xfrm>
              <a:off x="4641608" y="4892268"/>
              <a:ext cx="33185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긴장이나 공포 상황에서도 효과적인 의사 결정을 돕는 훈련 경험 제공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출구가 막힌 상황 등 물리적인 제약에 직면했을 때</a:t>
              </a: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적절한 행동을 학습하고 실천에 적용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정확한 정보를 통해 올바른 대응법을 습득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타인과 협력하는 등 사회적 상호작용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7D6FFA-035D-74BB-1969-229196C87CF7}"/>
                </a:ext>
              </a:extLst>
            </p:cNvPr>
            <p:cNvSpPr txBox="1"/>
            <p:nvPr/>
          </p:nvSpPr>
          <p:spPr>
            <a:xfrm>
              <a:off x="8959383" y="4870576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정부 기관 웹사이트를 통해 정보 수집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SNS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활용하여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72687C-4319-BC12-D647-D6468AEAC8F7}"/>
                </a:ext>
              </a:extLst>
            </p:cNvPr>
            <p:cNvSpPr txBox="1"/>
            <p:nvPr/>
          </p:nvSpPr>
          <p:spPr>
            <a:xfrm>
              <a:off x="8987377" y="5857149"/>
              <a:ext cx="28636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안전체험과 교육 및 훈련 참여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직접 판단 후 상항 평가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주변 사람들에게 도움 요청</a:t>
              </a:r>
              <a:endPara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AF30EC-E4BF-0E0C-1431-A29E7C483C9E}"/>
                </a:ext>
              </a:extLst>
            </p:cNvPr>
            <p:cNvSpPr txBox="1"/>
            <p:nvPr/>
          </p:nvSpPr>
          <p:spPr>
            <a:xfrm>
              <a:off x="8187545" y="5027720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온라인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C0A058-D163-DF1F-82EF-4E0C295C0B54}"/>
                </a:ext>
              </a:extLst>
            </p:cNvPr>
            <p:cNvSpPr txBox="1"/>
            <p:nvPr/>
          </p:nvSpPr>
          <p:spPr>
            <a:xfrm>
              <a:off x="8187545" y="6037068"/>
              <a:ext cx="856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오프라인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EC3E30-DB29-D22B-B961-BB79E62D88E6}"/>
                </a:ext>
              </a:extLst>
            </p:cNvPr>
            <p:cNvSpPr txBox="1"/>
            <p:nvPr/>
          </p:nvSpPr>
          <p:spPr>
            <a:xfrm flipV="1">
              <a:off x="784068" y="595827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Define</a:t>
              </a:r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CS, fit into CL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E4DE0D-0413-5C85-7F6F-A0B7BF02E2C5}"/>
                </a:ext>
              </a:extLst>
            </p:cNvPr>
            <p:cNvSpPr txBox="1"/>
            <p:nvPr/>
          </p:nvSpPr>
          <p:spPr>
            <a:xfrm flipV="1">
              <a:off x="791761" y="2092234"/>
              <a:ext cx="307777" cy="246821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Focus in PR, into BE, understand RC</a:t>
              </a:r>
              <a:endPara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19CEFF-41DF-A8DA-13A3-1F300B792957}"/>
                </a:ext>
              </a:extLst>
            </p:cNvPr>
            <p:cNvSpPr txBox="1"/>
            <p:nvPr/>
          </p:nvSpPr>
          <p:spPr>
            <a:xfrm flipV="1">
              <a:off x="784068" y="4737975"/>
              <a:ext cx="323165" cy="167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Identify strong TR &amp; EM</a:t>
              </a:r>
              <a:endPara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1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190533" y="218905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 Story Map</a:t>
            </a:r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15209" y="403571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8820F7-67C9-E7E4-FFE6-3E322DC0B2BE}"/>
              </a:ext>
            </a:extLst>
          </p:cNvPr>
          <p:cNvSpPr/>
          <p:nvPr/>
        </p:nvSpPr>
        <p:spPr>
          <a:xfrm>
            <a:off x="612263" y="1280082"/>
            <a:ext cx="2066400" cy="2067417"/>
          </a:xfrm>
          <a:prstGeom prst="roundRect">
            <a:avLst/>
          </a:prstGeom>
          <a:solidFill>
            <a:srgbClr val="FFD700"/>
          </a:solidFill>
          <a:ln w="381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B8855-A5A7-F876-90FF-70C9C198C5BA}"/>
              </a:ext>
            </a:extLst>
          </p:cNvPr>
          <p:cNvSpPr txBox="1"/>
          <p:nvPr/>
        </p:nvSpPr>
        <p:spPr>
          <a:xfrm>
            <a:off x="1533087" y="4271405"/>
            <a:ext cx="84404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관심사: 과학, 음악, 영화</a:t>
            </a:r>
          </a:p>
          <a:p>
            <a:r>
              <a:rPr lang="ko-KR" altLang="en-US" sz="1100" dirty="0"/>
              <a:t>성격 특징: 호기심이 많고 창의적인 생각을 가지고 있으며, 적응력이 뛰어납니다. 학교에서 과학 실험을 좋아하며, 자신의 악기로 음악을 연주하는 것을 즐깁니다. 또한 영화를 보는 것을 좋아하고, 스토리와 </a:t>
            </a:r>
            <a:r>
              <a:rPr lang="ko-KR" altLang="en-US" sz="1100" dirty="0" err="1"/>
              <a:t>비주얼에</a:t>
            </a:r>
            <a:r>
              <a:rPr lang="ko-KR" altLang="en-US" sz="1100" dirty="0"/>
              <a:t> 깊은 관심을 가지고 있습니다.</a:t>
            </a:r>
          </a:p>
          <a:p>
            <a:r>
              <a:rPr lang="ko-KR" altLang="en-US" sz="1100" dirty="0"/>
              <a:t>재난 상황에 대한 불안감: 재난 상황에 대한 불안감을 많이 느끼며, 불확실한 상황에서의 대처 능력이 부족합니다. 혼자서 행동하기보다는 주변의 지원과 안전한 정보에 의존하려는 경향이 있습니다.</a:t>
            </a:r>
          </a:p>
          <a:p>
            <a:r>
              <a:rPr lang="ko-KR" altLang="en-US" sz="1100" dirty="0"/>
              <a:t>사용 목적: 재난 상황에서 올바른 행동 요령을 습득하고, 안전한 대처 방법을 학습하기 위해 프로그램을 사용하고자 합니다. 재난 상황에 대한 불안감을 줄이고, 효과적인 대비책을 숙지하여 자신과 주변 사람들을 보호하고 싶어합니다.</a:t>
            </a:r>
          </a:p>
          <a:p>
            <a:r>
              <a:rPr lang="ko-KR" altLang="en-US" sz="1100" dirty="0"/>
              <a:t>지훈은 과학, 음악, 영화에 대한 관심이 있어서 과학 실험, 악기 연주, 영화 감상과 관련된 활동에 즐거움을 느낍니다. 이와 같은 취미와 관심사는 프로그램의 콘텐츠 개발이나 행동 요령 전달 시에 활용될 수 있습니다. 지훈은 창의적인 사고를 가지고 있으므로 시각적이고 </a:t>
            </a:r>
            <a:r>
              <a:rPr lang="ko-KR" altLang="en-US" sz="1100" dirty="0" err="1"/>
              <a:t>상호작용적인</a:t>
            </a:r>
            <a:r>
              <a:rPr lang="ko-KR" altLang="en-US" sz="1100" dirty="0"/>
              <a:t> 학습 방식이 효과적일 수 있습니다. 또한, 불안감을 줄이고 안전에 대한 신뢰감을 얻을 수 있는 요소들도 강조되어야 합니다. 이를 통해 지훈과 같은 사용자가 재난 상황에서도 자신감을 가지고 올바른 행동을 할 수 있도록 도움을 줄 수 있습니다.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D822A-DCE2-6A98-8EDA-6A0923848671}"/>
              </a:ext>
            </a:extLst>
          </p:cNvPr>
          <p:cNvSpPr txBox="1"/>
          <p:nvPr/>
        </p:nvSpPr>
        <p:spPr>
          <a:xfrm>
            <a:off x="2896315" y="1305406"/>
            <a:ext cx="6906053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이지훈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32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세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초등학교 선생님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관심사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과학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영화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FB160-B147-8506-F350-3EA28CAAD48C}"/>
              </a:ext>
            </a:extLst>
          </p:cNvPr>
          <p:cNvSpPr txBox="1"/>
          <p:nvPr/>
        </p:nvSpPr>
        <p:spPr>
          <a:xfrm>
            <a:off x="612263" y="804672"/>
            <a:ext cx="187490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Persona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6B3C9D-2F3C-7F3E-0421-A24289479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49" b="95058" l="9958" r="90890">
                        <a14:foregroundMark x1="33263" y1="8721" x2="48517" y2="7849"/>
                        <a14:foregroundMark x1="89831" y1="25581" x2="89831" y2="25581"/>
                        <a14:foregroundMark x1="90890" y1="34012" x2="90890" y2="34012"/>
                        <a14:foregroundMark x1="90890" y1="23837" x2="90890" y2="23837"/>
                        <a14:foregroundMark x1="81992" y1="90698" x2="81992" y2="90698"/>
                        <a14:foregroundMark x1="45127" y1="95058" x2="45127" y2="95058"/>
                        <a14:foregroundMark x1="37712" y1="38372" x2="37712" y2="38372"/>
                        <a14:foregroundMark x1="49576" y1="36628" x2="49576" y2="36628"/>
                        <a14:foregroundMark x1="82203" y1="94477" x2="82203" y2="94477"/>
                        <a14:foregroundMark x1="50847" y1="37500" x2="50847" y2="37500"/>
                        <a14:backgroundMark x1="82415" y1="28198" x2="82415" y2="28198"/>
                        <a14:backgroundMark x1="83263" y1="26453" x2="83263" y2="26453"/>
                        <a14:backgroundMark x1="86017" y1="29360" x2="86017" y2="29360"/>
                        <a14:backgroundMark x1="87712" y1="34302" x2="87712" y2="34302"/>
                      </a14:backgroundRemoval>
                    </a14:imgEffect>
                  </a14:imgLayer>
                </a14:imgProps>
              </a:ext>
            </a:extLst>
          </a:blip>
          <a:srcRect l="20407" t="4787" r="6463"/>
          <a:stretch/>
        </p:blipFill>
        <p:spPr>
          <a:xfrm>
            <a:off x="829915" y="1674738"/>
            <a:ext cx="1848748" cy="17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255847" y="256227"/>
            <a:ext cx="365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 proposition canvas?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9526" y="440893"/>
            <a:ext cx="7931022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2EA6D445-92F1-7CAF-DC45-D8B5665940C4}"/>
              </a:ext>
            </a:extLst>
          </p:cNvPr>
          <p:cNvGrpSpPr/>
          <p:nvPr/>
        </p:nvGrpSpPr>
        <p:grpSpPr>
          <a:xfrm>
            <a:off x="242018" y="692412"/>
            <a:ext cx="11870739" cy="5999969"/>
            <a:chOff x="242018" y="692412"/>
            <a:chExt cx="11870739" cy="599996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4E99443-F262-9C0A-BCC9-EA4CC24807F1}"/>
                </a:ext>
              </a:extLst>
            </p:cNvPr>
            <p:cNvSpPr/>
            <p:nvPr/>
          </p:nvSpPr>
          <p:spPr>
            <a:xfrm>
              <a:off x="601678" y="877078"/>
              <a:ext cx="4898572" cy="4207719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A55B11F-6922-0CF2-8E7B-1478C0503261}"/>
                </a:ext>
              </a:extLst>
            </p:cNvPr>
            <p:cNvSpPr/>
            <p:nvPr/>
          </p:nvSpPr>
          <p:spPr>
            <a:xfrm>
              <a:off x="601677" y="5269463"/>
              <a:ext cx="4898572" cy="1422918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1A46E9B-F7FD-C8BB-FB2C-8310F83EE61A}"/>
                </a:ext>
              </a:extLst>
            </p:cNvPr>
            <p:cNvSpPr/>
            <p:nvPr/>
          </p:nvSpPr>
          <p:spPr>
            <a:xfrm rot="5400000" flipV="1">
              <a:off x="5885380" y="3257646"/>
              <a:ext cx="421241" cy="342708"/>
            </a:xfrm>
            <a:prstGeom prst="triangle">
              <a:avLst/>
            </a:prstGeom>
            <a:solidFill>
              <a:srgbClr val="A9A9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9232ED4-6087-6BFD-82AF-B8EF75A711BB}"/>
                </a:ext>
              </a:extLst>
            </p:cNvPr>
            <p:cNvSpPr>
              <a:spLocks/>
            </p:cNvSpPr>
            <p:nvPr/>
          </p:nvSpPr>
          <p:spPr>
            <a:xfrm>
              <a:off x="6948342" y="877078"/>
              <a:ext cx="4553486" cy="4553486"/>
            </a:xfrm>
            <a:prstGeom prst="ellipse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10DE1BB-64AB-84E0-FF87-A09F19A66F4C}"/>
                </a:ext>
              </a:extLst>
            </p:cNvPr>
            <p:cNvSpPr/>
            <p:nvPr/>
          </p:nvSpPr>
          <p:spPr>
            <a:xfrm>
              <a:off x="6771061" y="5742219"/>
              <a:ext cx="4898572" cy="950162"/>
            </a:xfrm>
            <a:prstGeom prst="rect">
              <a:avLst/>
            </a:prstGeom>
            <a:noFill/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85153AF-90B9-7FE8-2342-0AE632D932DC}"/>
                </a:ext>
              </a:extLst>
            </p:cNvPr>
            <p:cNvCxnSpPr>
              <a:stCxn id="41" idx="0"/>
              <a:endCxn id="41" idx="2"/>
            </p:cNvCxnSpPr>
            <p:nvPr/>
          </p:nvCxnSpPr>
          <p:spPr>
            <a:xfrm>
              <a:off x="3050964" y="877078"/>
              <a:ext cx="0" cy="4207719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E0CBBBF-2F13-91AF-6FE9-E403A335E95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601678" y="2974330"/>
              <a:ext cx="2449285" cy="6608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21E9E89E-BF53-CF95-F7B5-79625FBEC0F8}"/>
                </a:ext>
              </a:extLst>
            </p:cNvPr>
            <p:cNvCxnSpPr>
              <a:cxnSpLocks/>
            </p:cNvCxnSpPr>
            <p:nvPr/>
          </p:nvCxnSpPr>
          <p:spPr>
            <a:xfrm>
              <a:off x="6948342" y="3319951"/>
              <a:ext cx="2272005" cy="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B1937FB-0353-605F-3867-3BE82E414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0347" y="1575437"/>
              <a:ext cx="1621825" cy="1744514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106906D-3049-F23A-3AC4-E4F32BCC6AB4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>
              <a:off x="9220347" y="3319951"/>
              <a:ext cx="1614638" cy="1443770"/>
            </a:xfrm>
            <a:prstGeom prst="line">
              <a:avLst/>
            </a:prstGeom>
            <a:ln w="381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ECA6055-5029-800A-F057-2457AE49E921}"/>
                </a:ext>
              </a:extLst>
            </p:cNvPr>
            <p:cNvSpPr/>
            <p:nvPr/>
          </p:nvSpPr>
          <p:spPr>
            <a:xfrm>
              <a:off x="8792212" y="2823683"/>
              <a:ext cx="961052" cy="96105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1E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8E59C817-856D-6ADD-AF15-87CA06BD7CCE}"/>
                </a:ext>
              </a:extLst>
            </p:cNvPr>
            <p:cNvSpPr/>
            <p:nvPr/>
          </p:nvSpPr>
          <p:spPr>
            <a:xfrm>
              <a:off x="2005935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Product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C049781-1088-8A82-7DA9-5293A65D1E14}"/>
                </a:ext>
              </a:extLst>
            </p:cNvPr>
            <p:cNvSpPr/>
            <p:nvPr/>
          </p:nvSpPr>
          <p:spPr>
            <a:xfrm>
              <a:off x="8175319" y="692412"/>
              <a:ext cx="2090056" cy="466071"/>
            </a:xfrm>
            <a:prstGeom prst="roundRect">
              <a:avLst>
                <a:gd name="adj" fmla="val 50000"/>
              </a:avLst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Customer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C8894A-B438-2B01-2CF7-DD755A2426B4}"/>
                </a:ext>
              </a:extLst>
            </p:cNvPr>
            <p:cNvSpPr txBox="1"/>
            <p:nvPr/>
          </p:nvSpPr>
          <p:spPr>
            <a:xfrm>
              <a:off x="991230" y="178733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Benefits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9A04AAA-F7B5-C07B-D15B-0D6C0D5E970F}"/>
                </a:ext>
              </a:extLst>
            </p:cNvPr>
            <p:cNvSpPr txBox="1"/>
            <p:nvPr/>
          </p:nvSpPr>
          <p:spPr>
            <a:xfrm>
              <a:off x="991230" y="3857170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Features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3BA05F-3FFB-5712-E1AC-DBBAC9D75D32}"/>
                </a:ext>
              </a:extLst>
            </p:cNvPr>
            <p:cNvSpPr txBox="1"/>
            <p:nvPr/>
          </p:nvSpPr>
          <p:spPr>
            <a:xfrm>
              <a:off x="3437963" y="2796271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Experience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F835F5E-3EA3-59D1-8166-1E55289E08FE}"/>
                </a:ext>
              </a:extLst>
            </p:cNvPr>
            <p:cNvSpPr txBox="1"/>
            <p:nvPr/>
          </p:nvSpPr>
          <p:spPr>
            <a:xfrm>
              <a:off x="7602558" y="2052566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Wants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C8518E9-C5BF-1254-13BD-B1ABE481ED57}"/>
                </a:ext>
              </a:extLst>
            </p:cNvPr>
            <p:cNvSpPr txBox="1"/>
            <p:nvPr/>
          </p:nvSpPr>
          <p:spPr>
            <a:xfrm>
              <a:off x="9835242" y="3059668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Fears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CDCF3D-109C-5E62-06A0-E9CE2DA4560E}"/>
                </a:ext>
              </a:extLst>
            </p:cNvPr>
            <p:cNvSpPr txBox="1"/>
            <p:nvPr/>
          </p:nvSpPr>
          <p:spPr>
            <a:xfrm>
              <a:off x="7875037" y="4238317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Needs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02D19D-267A-42BF-EAB0-7C801431A1DA}"/>
                </a:ext>
              </a:extLst>
            </p:cNvPr>
            <p:cNvSpPr txBox="1"/>
            <p:nvPr/>
          </p:nvSpPr>
          <p:spPr>
            <a:xfrm>
              <a:off x="648793" y="5463472"/>
              <a:ext cx="4734970" cy="103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Company: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Product: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게임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Ideal Customer: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국민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학생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훈련하고 싶은 사람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129D338-EFC9-293E-BD40-CE3458912B8D}"/>
                </a:ext>
              </a:extLst>
            </p:cNvPr>
            <p:cNvSpPr txBox="1"/>
            <p:nvPr/>
          </p:nvSpPr>
          <p:spPr>
            <a:xfrm>
              <a:off x="8385257" y="6042942"/>
              <a:ext cx="1670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Substitutes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사각형: 모서리가 접힌 도형 90">
              <a:extLst>
                <a:ext uri="{FF2B5EF4-FFF2-40B4-BE49-F238E27FC236}">
                  <a16:creationId xmlns:a16="http://schemas.microsoft.com/office/drawing/2014/main" id="{177E4303-2ED3-4E8E-E51B-771E2DBFB308}"/>
                </a:ext>
              </a:extLst>
            </p:cNvPr>
            <p:cNvSpPr/>
            <p:nvPr/>
          </p:nvSpPr>
          <p:spPr>
            <a:xfrm>
              <a:off x="758067" y="1012138"/>
              <a:ext cx="940104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2" name="사각형: 모서리가 접힌 도형 91">
              <a:extLst>
                <a:ext uri="{FF2B5EF4-FFF2-40B4-BE49-F238E27FC236}">
                  <a16:creationId xmlns:a16="http://schemas.microsoft.com/office/drawing/2014/main" id="{134C4271-3C9F-8E8F-39EE-A4DD23A5CE26}"/>
                </a:ext>
              </a:extLst>
            </p:cNvPr>
            <p:cNvSpPr/>
            <p:nvPr/>
          </p:nvSpPr>
          <p:spPr>
            <a:xfrm>
              <a:off x="723641" y="2263248"/>
              <a:ext cx="1937767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3" name="사각형: 모서리가 접힌 도형 92">
              <a:extLst>
                <a:ext uri="{FF2B5EF4-FFF2-40B4-BE49-F238E27FC236}">
                  <a16:creationId xmlns:a16="http://schemas.microsoft.com/office/drawing/2014/main" id="{F419D3BD-1602-3032-1821-F96D398A0B27}"/>
                </a:ext>
              </a:extLst>
            </p:cNvPr>
            <p:cNvSpPr/>
            <p:nvPr/>
          </p:nvSpPr>
          <p:spPr>
            <a:xfrm>
              <a:off x="2005935" y="1214374"/>
              <a:ext cx="1333476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0FABC47-056B-128D-8F73-9642415AD80C}"/>
                </a:ext>
              </a:extLst>
            </p:cNvPr>
            <p:cNvSpPr txBox="1"/>
            <p:nvPr/>
          </p:nvSpPr>
          <p:spPr>
            <a:xfrm>
              <a:off x="914399" y="1131559"/>
              <a:ext cx="587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90FDD0A-24DA-4128-DCA5-29CD9C71EDDF}"/>
                </a:ext>
              </a:extLst>
            </p:cNvPr>
            <p:cNvSpPr txBox="1"/>
            <p:nvPr/>
          </p:nvSpPr>
          <p:spPr>
            <a:xfrm>
              <a:off x="758067" y="2288441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효과적으로 대피 정보 습득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19825D2-C6E8-6B61-804F-42D4F9596A9E}"/>
                </a:ext>
              </a:extLst>
            </p:cNvPr>
            <p:cNvSpPr txBox="1"/>
            <p:nvPr/>
          </p:nvSpPr>
          <p:spPr>
            <a:xfrm>
              <a:off x="2082686" y="1220754"/>
              <a:ext cx="1171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반복적인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연습 가능</a:t>
              </a:r>
            </a:p>
          </p:txBody>
        </p:sp>
        <p:sp>
          <p:nvSpPr>
            <p:cNvPr id="97" name="사각형: 모서리가 접힌 도형 96">
              <a:extLst>
                <a:ext uri="{FF2B5EF4-FFF2-40B4-BE49-F238E27FC236}">
                  <a16:creationId xmlns:a16="http://schemas.microsoft.com/office/drawing/2014/main" id="{76F2ADBE-627E-54C0-B46F-28F554E4DF72}"/>
                </a:ext>
              </a:extLst>
            </p:cNvPr>
            <p:cNvSpPr/>
            <p:nvPr/>
          </p:nvSpPr>
          <p:spPr>
            <a:xfrm>
              <a:off x="409723" y="3151549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8" name="사각형: 모서리가 접힌 도형 97">
              <a:extLst>
                <a:ext uri="{FF2B5EF4-FFF2-40B4-BE49-F238E27FC236}">
                  <a16:creationId xmlns:a16="http://schemas.microsoft.com/office/drawing/2014/main" id="{30439E14-1906-D803-79AB-6EF4853933F8}"/>
                </a:ext>
              </a:extLst>
            </p:cNvPr>
            <p:cNvSpPr/>
            <p:nvPr/>
          </p:nvSpPr>
          <p:spPr>
            <a:xfrm>
              <a:off x="266800" y="4469174"/>
              <a:ext cx="1494394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99" name="사각형: 모서리가 접힌 도형 98">
              <a:extLst>
                <a:ext uri="{FF2B5EF4-FFF2-40B4-BE49-F238E27FC236}">
                  <a16:creationId xmlns:a16="http://schemas.microsoft.com/office/drawing/2014/main" id="{CD95CAF0-0CAC-8FB6-29CB-ACDF053139B3}"/>
                </a:ext>
              </a:extLst>
            </p:cNvPr>
            <p:cNvSpPr/>
            <p:nvPr/>
          </p:nvSpPr>
          <p:spPr>
            <a:xfrm>
              <a:off x="1828915" y="4210638"/>
              <a:ext cx="1609048" cy="691666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F66A3B-4C02-1984-19B6-D33007069B33}"/>
                </a:ext>
              </a:extLst>
            </p:cNvPr>
            <p:cNvSpPr txBox="1"/>
            <p:nvPr/>
          </p:nvSpPr>
          <p:spPr>
            <a:xfrm>
              <a:off x="443109" y="3171559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협력 및 상호작용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3B07D05-CA36-EA2B-6511-B5FA8EADB146}"/>
                </a:ext>
              </a:extLst>
            </p:cNvPr>
            <p:cNvSpPr txBox="1"/>
            <p:nvPr/>
          </p:nvSpPr>
          <p:spPr>
            <a:xfrm>
              <a:off x="242018" y="4541654"/>
              <a:ext cx="1556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실제 시뮬레이션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15B9B2-6734-6A86-861A-8CDA241F24BC}"/>
                </a:ext>
              </a:extLst>
            </p:cNvPr>
            <p:cNvSpPr txBox="1"/>
            <p:nvPr/>
          </p:nvSpPr>
          <p:spPr>
            <a:xfrm>
              <a:off x="1855393" y="4302793"/>
              <a:ext cx="15560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점프맵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같은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게임적 요소</a:t>
              </a:r>
            </a:p>
          </p:txBody>
        </p:sp>
        <p:sp>
          <p:nvSpPr>
            <p:cNvPr id="103" name="사각형: 모서리가 접힌 도형 102">
              <a:extLst>
                <a:ext uri="{FF2B5EF4-FFF2-40B4-BE49-F238E27FC236}">
                  <a16:creationId xmlns:a16="http://schemas.microsoft.com/office/drawing/2014/main" id="{223D8C5D-4823-1F75-FF7D-846908D950B6}"/>
                </a:ext>
              </a:extLst>
            </p:cNvPr>
            <p:cNvSpPr/>
            <p:nvPr/>
          </p:nvSpPr>
          <p:spPr>
            <a:xfrm>
              <a:off x="3826963" y="1223827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5" name="사각형: 모서리가 접힌 도형 104">
              <a:extLst>
                <a:ext uri="{FF2B5EF4-FFF2-40B4-BE49-F238E27FC236}">
                  <a16:creationId xmlns:a16="http://schemas.microsoft.com/office/drawing/2014/main" id="{E3F86083-6095-B20B-D212-D114B54C8F9B}"/>
                </a:ext>
              </a:extLst>
            </p:cNvPr>
            <p:cNvSpPr/>
            <p:nvPr/>
          </p:nvSpPr>
          <p:spPr>
            <a:xfrm>
              <a:off x="3194690" y="1995493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6" name="사각형: 모서리가 접힌 도형 105">
              <a:extLst>
                <a:ext uri="{FF2B5EF4-FFF2-40B4-BE49-F238E27FC236}">
                  <a16:creationId xmlns:a16="http://schemas.microsoft.com/office/drawing/2014/main" id="{C60BC1D0-0468-CA5F-0EA9-71FE109C51AE}"/>
                </a:ext>
              </a:extLst>
            </p:cNvPr>
            <p:cNvSpPr/>
            <p:nvPr/>
          </p:nvSpPr>
          <p:spPr>
            <a:xfrm>
              <a:off x="3819519" y="3371434"/>
              <a:ext cx="1829619" cy="753765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7" name="사각형: 모서리가 접힌 도형 106">
              <a:extLst>
                <a:ext uri="{FF2B5EF4-FFF2-40B4-BE49-F238E27FC236}">
                  <a16:creationId xmlns:a16="http://schemas.microsoft.com/office/drawing/2014/main" id="{7D412C00-F641-95D8-349C-19AD654C529A}"/>
                </a:ext>
              </a:extLst>
            </p:cNvPr>
            <p:cNvSpPr/>
            <p:nvPr/>
          </p:nvSpPr>
          <p:spPr>
            <a:xfrm>
              <a:off x="3971245" y="4312661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309C677-2A16-1BE8-C4EE-334000ED2CFA}"/>
                </a:ext>
              </a:extLst>
            </p:cNvPr>
            <p:cNvSpPr txBox="1"/>
            <p:nvPr/>
          </p:nvSpPr>
          <p:spPr>
            <a:xfrm>
              <a:off x="3846978" y="1255154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대피 전략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시도 및 효과 확인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3D69E1-2514-C9D7-3BDF-64A07FD96733}"/>
                </a:ext>
              </a:extLst>
            </p:cNvPr>
            <p:cNvSpPr txBox="1"/>
            <p:nvPr/>
          </p:nvSpPr>
          <p:spPr>
            <a:xfrm>
              <a:off x="3194157" y="2042504"/>
              <a:ext cx="17096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실감나는 현장에서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DFAF74-054C-B384-FD38-1CA58E887171}"/>
                </a:ext>
              </a:extLst>
            </p:cNvPr>
            <p:cNvSpPr txBox="1"/>
            <p:nvPr/>
          </p:nvSpPr>
          <p:spPr>
            <a:xfrm>
              <a:off x="3876856" y="3523125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환경에서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긴장감있게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학습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33BB683-E8CA-F236-8955-278AC21B8D1B}"/>
                </a:ext>
              </a:extLst>
            </p:cNvPr>
            <p:cNvSpPr txBox="1"/>
            <p:nvPr/>
          </p:nvSpPr>
          <p:spPr>
            <a:xfrm>
              <a:off x="4013016" y="4347726"/>
              <a:ext cx="1709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유저와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상호작용</a:t>
              </a:r>
            </a:p>
          </p:txBody>
        </p:sp>
        <p:sp>
          <p:nvSpPr>
            <p:cNvPr id="112" name="사각형: 모서리가 접힌 도형 111">
              <a:extLst>
                <a:ext uri="{FF2B5EF4-FFF2-40B4-BE49-F238E27FC236}">
                  <a16:creationId xmlns:a16="http://schemas.microsoft.com/office/drawing/2014/main" id="{07600D07-5F70-AFCA-AF05-5BFC76FFD6A5}"/>
                </a:ext>
              </a:extLst>
            </p:cNvPr>
            <p:cNvSpPr/>
            <p:nvPr/>
          </p:nvSpPr>
          <p:spPr>
            <a:xfrm>
              <a:off x="6944748" y="1209977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3" name="사각형: 모서리가 접힌 도형 112">
              <a:extLst>
                <a:ext uri="{FF2B5EF4-FFF2-40B4-BE49-F238E27FC236}">
                  <a16:creationId xmlns:a16="http://schemas.microsoft.com/office/drawing/2014/main" id="{ABAA414F-6A09-1F06-471A-766FAB009CCF}"/>
                </a:ext>
              </a:extLst>
            </p:cNvPr>
            <p:cNvSpPr/>
            <p:nvPr/>
          </p:nvSpPr>
          <p:spPr>
            <a:xfrm>
              <a:off x="8869259" y="1512099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4" name="사각형: 모서리가 접힌 도형 113">
              <a:extLst>
                <a:ext uri="{FF2B5EF4-FFF2-40B4-BE49-F238E27FC236}">
                  <a16:creationId xmlns:a16="http://schemas.microsoft.com/office/drawing/2014/main" id="{4B3A5F72-A327-8072-C457-067EE8563E3E}"/>
                </a:ext>
              </a:extLst>
            </p:cNvPr>
            <p:cNvSpPr/>
            <p:nvPr/>
          </p:nvSpPr>
          <p:spPr>
            <a:xfrm>
              <a:off x="7233076" y="2558136"/>
              <a:ext cx="1670180" cy="517072"/>
            </a:xfrm>
            <a:prstGeom prst="foldedCorner">
              <a:avLst>
                <a:gd name="adj" fmla="val 50000"/>
              </a:avLst>
            </a:prstGeom>
            <a:solidFill>
              <a:srgbClr val="E6F8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6" name="사각형: 모서리가 접힌 도형 115">
              <a:extLst>
                <a:ext uri="{FF2B5EF4-FFF2-40B4-BE49-F238E27FC236}">
                  <a16:creationId xmlns:a16="http://schemas.microsoft.com/office/drawing/2014/main" id="{3C60CA59-816D-233A-B43F-96D6B76CC244}"/>
                </a:ext>
              </a:extLst>
            </p:cNvPr>
            <p:cNvSpPr/>
            <p:nvPr/>
          </p:nvSpPr>
          <p:spPr>
            <a:xfrm>
              <a:off x="6779799" y="3489780"/>
              <a:ext cx="1829619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7" name="사각형: 모서리가 접힌 도형 116">
              <a:extLst>
                <a:ext uri="{FF2B5EF4-FFF2-40B4-BE49-F238E27FC236}">
                  <a16:creationId xmlns:a16="http://schemas.microsoft.com/office/drawing/2014/main" id="{F3C2962B-879F-B6E3-4C70-6026ECAD5027}"/>
                </a:ext>
              </a:extLst>
            </p:cNvPr>
            <p:cNvSpPr/>
            <p:nvPr/>
          </p:nvSpPr>
          <p:spPr>
            <a:xfrm>
              <a:off x="9306376" y="414820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8" name="사각형: 모서리가 접힌 도형 117">
              <a:extLst>
                <a:ext uri="{FF2B5EF4-FFF2-40B4-BE49-F238E27FC236}">
                  <a16:creationId xmlns:a16="http://schemas.microsoft.com/office/drawing/2014/main" id="{4C6DDA4C-D548-04FD-21DB-6A9A501FC40D}"/>
                </a:ext>
              </a:extLst>
            </p:cNvPr>
            <p:cNvSpPr/>
            <p:nvPr/>
          </p:nvSpPr>
          <p:spPr>
            <a:xfrm>
              <a:off x="7779838" y="4786319"/>
              <a:ext cx="1498122" cy="517072"/>
            </a:xfrm>
            <a:prstGeom prst="foldedCorner">
              <a:avLst>
                <a:gd name="adj" fmla="val 50000"/>
              </a:avLst>
            </a:prstGeom>
            <a:solidFill>
              <a:srgbClr val="C9E8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19" name="사각형: 모서리가 접힌 도형 118">
              <a:extLst>
                <a:ext uri="{FF2B5EF4-FFF2-40B4-BE49-F238E27FC236}">
                  <a16:creationId xmlns:a16="http://schemas.microsoft.com/office/drawing/2014/main" id="{35EB6A05-DF98-703A-FD1E-27E3A320C4DC}"/>
                </a:ext>
              </a:extLst>
            </p:cNvPr>
            <p:cNvSpPr/>
            <p:nvPr/>
          </p:nvSpPr>
          <p:spPr>
            <a:xfrm>
              <a:off x="10056473" y="2181655"/>
              <a:ext cx="1829619" cy="563509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0" name="사각형: 모서리가 접힌 도형 119">
              <a:extLst>
                <a:ext uri="{FF2B5EF4-FFF2-40B4-BE49-F238E27FC236}">
                  <a16:creationId xmlns:a16="http://schemas.microsoft.com/office/drawing/2014/main" id="{EA009FE6-A656-3185-0CCC-28E7D4E54478}"/>
                </a:ext>
              </a:extLst>
            </p:cNvPr>
            <p:cNvSpPr/>
            <p:nvPr/>
          </p:nvSpPr>
          <p:spPr>
            <a:xfrm>
              <a:off x="10661775" y="3472435"/>
              <a:ext cx="1450982" cy="506960"/>
            </a:xfrm>
            <a:prstGeom prst="foldedCorner">
              <a:avLst>
                <a:gd name="adj" fmla="val 50000"/>
              </a:avLst>
            </a:prstGeom>
            <a:solidFill>
              <a:srgbClr val="FFE3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1" name="사각형: 모서리가 접힌 도형 120">
              <a:extLst>
                <a:ext uri="{FF2B5EF4-FFF2-40B4-BE49-F238E27FC236}">
                  <a16:creationId xmlns:a16="http://schemas.microsoft.com/office/drawing/2014/main" id="{664D6862-822F-AD88-88FF-6D6E9834DC41}"/>
                </a:ext>
              </a:extLst>
            </p:cNvPr>
            <p:cNvSpPr/>
            <p:nvPr/>
          </p:nvSpPr>
          <p:spPr>
            <a:xfrm>
              <a:off x="6536977" y="5895328"/>
              <a:ext cx="1829619" cy="603043"/>
            </a:xfrm>
            <a:prstGeom prst="foldedCorner">
              <a:avLst>
                <a:gd name="adj" fmla="val 50000"/>
              </a:avLst>
            </a:prstGeom>
            <a:solidFill>
              <a:srgbClr val="FFEE9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00970D6-E4C1-41D4-087A-C29A506F6588}"/>
                </a:ext>
              </a:extLst>
            </p:cNvPr>
            <p:cNvSpPr txBox="1"/>
            <p:nvPr/>
          </p:nvSpPr>
          <p:spPr>
            <a:xfrm>
              <a:off x="7030396" y="1331994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현실적인 대비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E616C0E-9FB4-6B6B-7D25-A5085EFF30DD}"/>
                </a:ext>
              </a:extLst>
            </p:cNvPr>
            <p:cNvSpPr txBox="1"/>
            <p:nvPr/>
          </p:nvSpPr>
          <p:spPr>
            <a:xfrm>
              <a:off x="9016334" y="1625311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 능력 강화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AA09D3A-6C75-5A1A-ADA6-60C5727CE446}"/>
                </a:ext>
              </a:extLst>
            </p:cNvPr>
            <p:cNvSpPr txBox="1"/>
            <p:nvPr/>
          </p:nvSpPr>
          <p:spPr>
            <a:xfrm>
              <a:off x="7416139" y="2691579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소통과 협력</a:t>
              </a:r>
              <a:endPara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D2145C4-7FAB-4089-1D40-4B483C8515C8}"/>
                </a:ext>
              </a:extLst>
            </p:cNvPr>
            <p:cNvSpPr txBox="1"/>
            <p:nvPr/>
          </p:nvSpPr>
          <p:spPr>
            <a:xfrm>
              <a:off x="6931849" y="3517213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실전 훈련과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시뮬레이션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C7A4ED7-4AB5-AD48-BFF9-D72D038A4A36}"/>
                </a:ext>
              </a:extLst>
            </p:cNvPr>
            <p:cNvSpPr txBox="1"/>
            <p:nvPr/>
          </p:nvSpPr>
          <p:spPr>
            <a:xfrm>
              <a:off x="7840457" y="4801562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대응방법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023B0CC-B1C6-88F3-3D08-020AEEEAFCB1}"/>
                </a:ext>
              </a:extLst>
            </p:cNvPr>
            <p:cNvSpPr txBox="1"/>
            <p:nvPr/>
          </p:nvSpPr>
          <p:spPr>
            <a:xfrm>
              <a:off x="9365368" y="41777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다양한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C476A6F-7E96-9EFB-54CC-1B740CF66B26}"/>
                </a:ext>
              </a:extLst>
            </p:cNvPr>
            <p:cNvSpPr txBox="1"/>
            <p:nvPr/>
          </p:nvSpPr>
          <p:spPr>
            <a:xfrm>
              <a:off x="10719166" y="3594038"/>
              <a:ext cx="1336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사망 및 부상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68FE0F-19E3-0EF3-B089-84B88C7579AD}"/>
                </a:ext>
              </a:extLst>
            </p:cNvPr>
            <p:cNvSpPr txBox="1"/>
            <p:nvPr/>
          </p:nvSpPr>
          <p:spPr>
            <a:xfrm>
              <a:off x="10303182" y="2221944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상황에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대한 불안감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CBD78F-3B26-CA22-B84A-FCE3ACF18991}"/>
                </a:ext>
              </a:extLst>
            </p:cNvPr>
            <p:cNvSpPr txBox="1"/>
            <p:nvPr/>
          </p:nvSpPr>
          <p:spPr>
            <a:xfrm>
              <a:off x="6731966" y="5935239"/>
              <a:ext cx="1336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대피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가이드북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54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F396A6-E32D-FC62-4388-32CCBFF4F319}"/>
              </a:ext>
            </a:extLst>
          </p:cNvPr>
          <p:cNvSpPr/>
          <p:nvPr/>
        </p:nvSpPr>
        <p:spPr>
          <a:xfrm>
            <a:off x="503853" y="1204055"/>
            <a:ext cx="11150082" cy="95172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A4D1-DCFA-A54F-A876-5EA39B43AB05}"/>
              </a:ext>
            </a:extLst>
          </p:cNvPr>
          <p:cNvSpPr txBox="1"/>
          <p:nvPr/>
        </p:nvSpPr>
        <p:spPr>
          <a:xfrm>
            <a:off x="7571232" y="703165"/>
            <a:ext cx="408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 예상 개발 환경 및 플랫폼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796A-4DA3-B7FD-0D76-DBBB4E84CFA8}"/>
              </a:ext>
            </a:extLst>
          </p:cNvPr>
          <p:cNvSpPr txBox="1"/>
          <p:nvPr/>
        </p:nvSpPr>
        <p:spPr>
          <a:xfrm>
            <a:off x="615821" y="1303405"/>
            <a:ext cx="200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아이디어 이름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5BE3FB-BABA-DDD5-D978-1C362145D4F1}"/>
              </a:ext>
            </a:extLst>
          </p:cNvPr>
          <p:cNvCxnSpPr>
            <a:cxnSpLocks/>
          </p:cNvCxnSpPr>
          <p:nvPr/>
        </p:nvCxnSpPr>
        <p:spPr>
          <a:xfrm>
            <a:off x="7571232" y="1062585"/>
            <a:ext cx="4082703" cy="0"/>
          </a:xfrm>
          <a:prstGeom prst="line">
            <a:avLst/>
          </a:prstGeom>
          <a:ln w="381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531E82-27D7-19F4-00CF-F2935F01037E}"/>
              </a:ext>
            </a:extLst>
          </p:cNvPr>
          <p:cNvSpPr txBox="1"/>
          <p:nvPr/>
        </p:nvSpPr>
        <p:spPr>
          <a:xfrm>
            <a:off x="615820" y="1694969"/>
            <a:ext cx="7147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통해 배우는 재난 대피 요령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44EA4-B346-6804-350C-33207619EA44}"/>
              </a:ext>
            </a:extLst>
          </p:cNvPr>
          <p:cNvSpPr txBox="1"/>
          <p:nvPr/>
        </p:nvSpPr>
        <p:spPr>
          <a:xfrm>
            <a:off x="615820" y="2341007"/>
            <a:ext cx="563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 플랫폼 활용 </a:t>
            </a:r>
            <a:r>
              <a:rPr lang="ko-KR" altLang="en-US" sz="2400" dirty="0" err="1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필용성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</a:t>
            </a:r>
            <a:r>
              <a:rPr lang="ko-KR" altLang="en-US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기대가치</a:t>
            </a:r>
            <a:r>
              <a:rPr lang="en-US" altLang="ko-KR" sz="2400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03853" y="2831255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57B0D9-9C9A-0B6C-BB9C-FFF3F4923E51}"/>
              </a:ext>
            </a:extLst>
          </p:cNvPr>
          <p:cNvSpPr/>
          <p:nvPr/>
        </p:nvSpPr>
        <p:spPr>
          <a:xfrm>
            <a:off x="6358639" y="2841374"/>
            <a:ext cx="5477069" cy="3779848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49C50-8185-6893-A1EE-5BB66975F063}"/>
              </a:ext>
            </a:extLst>
          </p:cNvPr>
          <p:cNvSpPr txBox="1"/>
          <p:nvPr/>
        </p:nvSpPr>
        <p:spPr>
          <a:xfrm>
            <a:off x="2265985" y="623982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Before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70A8E-7C86-2482-1478-F53E108B4FC0}"/>
              </a:ext>
            </a:extLst>
          </p:cNvPr>
          <p:cNvSpPr txBox="1"/>
          <p:nvPr/>
        </p:nvSpPr>
        <p:spPr>
          <a:xfrm>
            <a:off x="8228248" y="6221945"/>
            <a:ext cx="195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After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2F2C12B-FFF2-CB40-C98B-11787E9065F7}"/>
              </a:ext>
            </a:extLst>
          </p:cNvPr>
          <p:cNvGrpSpPr/>
          <p:nvPr/>
        </p:nvGrpSpPr>
        <p:grpSpPr>
          <a:xfrm>
            <a:off x="795434" y="3301916"/>
            <a:ext cx="5276462" cy="2501411"/>
            <a:chOff x="755779" y="3016310"/>
            <a:chExt cx="5276462" cy="250141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90D692-B22B-D29B-B633-E5059874E3A1}"/>
                </a:ext>
              </a:extLst>
            </p:cNvPr>
            <p:cNvSpPr/>
            <p:nvPr/>
          </p:nvSpPr>
          <p:spPr>
            <a:xfrm>
              <a:off x="760448" y="301631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BF14D-AAB1-6B26-E403-DC95B59A262F}"/>
                </a:ext>
              </a:extLst>
            </p:cNvPr>
            <p:cNvSpPr txBox="1"/>
            <p:nvPr/>
          </p:nvSpPr>
          <p:spPr>
            <a:xfrm>
              <a:off x="1304932" y="3096597"/>
              <a:ext cx="288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보드판으로 정보 전달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928C93A-4E4F-B383-F82A-86C788964E93}"/>
                </a:ext>
              </a:extLst>
            </p:cNvPr>
            <p:cNvSpPr/>
            <p:nvPr/>
          </p:nvSpPr>
          <p:spPr>
            <a:xfrm>
              <a:off x="755780" y="391553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84251-DEDA-8739-4A27-25D98058B3A2}"/>
                </a:ext>
              </a:extLst>
            </p:cNvPr>
            <p:cNvSpPr txBox="1"/>
            <p:nvPr/>
          </p:nvSpPr>
          <p:spPr>
            <a:xfrm>
              <a:off x="1304932" y="3860883"/>
              <a:ext cx="453603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국민재난안전포탈과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같은 공식 사이트에서 행동 요령 확인 가능</a:t>
              </a: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05B99AE-6CC1-34DD-0416-8914A6970D94}"/>
                </a:ext>
              </a:extLst>
            </p:cNvPr>
            <p:cNvSpPr/>
            <p:nvPr/>
          </p:nvSpPr>
          <p:spPr>
            <a:xfrm>
              <a:off x="755779" y="5092340"/>
              <a:ext cx="419877" cy="4198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D0D161-F907-182E-09D9-DAF2611D59E7}"/>
                </a:ext>
              </a:extLst>
            </p:cNvPr>
            <p:cNvSpPr txBox="1"/>
            <p:nvPr/>
          </p:nvSpPr>
          <p:spPr>
            <a:xfrm>
              <a:off x="1287825" y="5086834"/>
              <a:ext cx="47444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안전체험관에서 재난 상황 관련 교육 및 체험 가능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AF07E1C-6BEE-2CE2-A8FA-645E528789B6}"/>
              </a:ext>
            </a:extLst>
          </p:cNvPr>
          <p:cNvSpPr txBox="1"/>
          <p:nvPr/>
        </p:nvSpPr>
        <p:spPr>
          <a:xfrm>
            <a:off x="6375948" y="3065677"/>
            <a:ext cx="5477069" cy="2973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착용하여 메타버스에서 실제 재난상황을 현실적으로 경험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하면서 대표요령을 파악하고 체계적인 훈련을 제공하여 보다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효과적으로 유저들의 대응 능력을 향상시키는 데에 도움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줄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유저들과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상호작용하고 협력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하여 재난 상황에 대응할 수 있고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정보를 공유하며 문제를 해결할 수 있음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이로써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팀워크나 협업 능력을 향상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시킬 수 있음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G마켓 산스 Light" panose="02000000000000000000" pitchFamily="50" charset="-127"/>
              <a:buChar char="→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환경에서 여러 선택을 통해 실패와 실수를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실감나게 학습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하고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이를 통해 실제 재난 상황에서 이렇게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숙지한 내용을 활용해 올바른 대처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17185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9DB04-3D61-3D00-A6C9-702160CC7EB5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Metaverse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357B84-B59E-B0DC-E28A-489610E9D8A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C99CDC-15A3-BA0C-22C3-4CDC60410E61}"/>
              </a:ext>
            </a:extLst>
          </p:cNvPr>
          <p:cNvSpPr/>
          <p:nvPr/>
        </p:nvSpPr>
        <p:spPr>
          <a:xfrm>
            <a:off x="580460" y="796234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E830-42DC-4E03-3B85-32DDFA5A40D1}"/>
              </a:ext>
            </a:extLst>
          </p:cNvPr>
          <p:cNvSpPr/>
          <p:nvPr/>
        </p:nvSpPr>
        <p:spPr>
          <a:xfrm>
            <a:off x="580460" y="3830991"/>
            <a:ext cx="5213850" cy="2780112"/>
          </a:xfrm>
          <a:prstGeom prst="rect">
            <a:avLst/>
          </a:prstGeom>
          <a:noFill/>
          <a:ln w="38100">
            <a:solidFill>
              <a:srgbClr val="D3D3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C1220-C5D6-0643-88F6-BDB95BE534FF}"/>
              </a:ext>
            </a:extLst>
          </p:cNvPr>
          <p:cNvSpPr txBox="1"/>
          <p:nvPr/>
        </p:nvSpPr>
        <p:spPr>
          <a:xfrm>
            <a:off x="665583" y="870874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Segmentation(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세분화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EED2EC-8EAB-6A4B-EC28-0D39702F30FB}"/>
              </a:ext>
            </a:extLst>
          </p:cNvPr>
          <p:cNvGrpSpPr/>
          <p:nvPr/>
        </p:nvGrpSpPr>
        <p:grpSpPr>
          <a:xfrm>
            <a:off x="6473088" y="1239070"/>
            <a:ext cx="5400000" cy="5400000"/>
            <a:chOff x="6491750" y="978953"/>
            <a:chExt cx="5400000" cy="5400000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7FBCC27-5B5E-942F-3300-10683D8D3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1750" y="978953"/>
              <a:ext cx="0" cy="540000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50C2D5C-C870-ECB8-9642-0B16F942BD43}"/>
                </a:ext>
              </a:extLst>
            </p:cNvPr>
            <p:cNvCxnSpPr>
              <a:cxnSpLocks/>
            </p:cNvCxnSpPr>
            <p:nvPr/>
          </p:nvCxnSpPr>
          <p:spPr>
            <a:xfrm>
              <a:off x="6491750" y="3674288"/>
              <a:ext cx="5400000" cy="0"/>
            </a:xfrm>
            <a:prstGeom prst="straightConnector1">
              <a:avLst/>
            </a:prstGeom>
            <a:ln w="38100">
              <a:solidFill>
                <a:srgbClr val="D3D3D3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600930E-EB96-B667-3046-D8C172CCF5E7}"/>
              </a:ext>
            </a:extLst>
          </p:cNvPr>
          <p:cNvSpPr txBox="1"/>
          <p:nvPr/>
        </p:nvSpPr>
        <p:spPr>
          <a:xfrm>
            <a:off x="665583" y="3939070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Targeting(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표적 고객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ECDFCD-F078-9409-985F-8282E2292752}"/>
              </a:ext>
            </a:extLst>
          </p:cNvPr>
          <p:cNvSpPr txBox="1"/>
          <p:nvPr/>
        </p:nvSpPr>
        <p:spPr>
          <a:xfrm>
            <a:off x="6254620" y="870874"/>
            <a:ext cx="277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Positioning(</a:t>
            </a:r>
            <a:r>
              <a:rPr lang="ko-KR" altLang="en-US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포지셔닝</a:t>
            </a:r>
            <a:r>
              <a:rPr lang="en-US" altLang="ko-KR" dirty="0">
                <a:solidFill>
                  <a:srgbClr val="FFC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)</a:t>
            </a:r>
            <a:endParaRPr lang="ko-KR" altLang="en-US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06E1F4-6D52-44EF-31B2-AC03A2B6221A}"/>
              </a:ext>
            </a:extLst>
          </p:cNvPr>
          <p:cNvSpPr txBox="1"/>
          <p:nvPr/>
        </p:nvSpPr>
        <p:spPr>
          <a:xfrm>
            <a:off x="783050" y="1240206"/>
            <a:ext cx="465833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연령대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(8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~ 19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세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성인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(20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~ 40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중년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(50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 이상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성별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 그룹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남성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</a:t>
            </a:r>
            <a:r>
              <a: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대한민국에 거주하고 있는 그룹</a:t>
            </a:r>
            <a:endParaRPr lang="en-US" altLang="ko-KR" sz="14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8C379-A475-57A3-1A81-58BE317AF7C1}"/>
              </a:ext>
            </a:extLst>
          </p:cNvPr>
          <p:cNvSpPr txBox="1"/>
          <p:nvPr/>
        </p:nvSpPr>
        <p:spPr>
          <a:xfrm>
            <a:off x="783050" y="4326907"/>
            <a:ext cx="465833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타겟 대상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 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청소년 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(10</a:t>
            </a:r>
            <a:r>
              <a:rPr lang="ko-KR" altLang="en-US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</a:t>
            </a:r>
            <a:r>
              <a:rPr lang="en-US" altLang="ko-KR" sz="1400" dirty="0">
                <a:highlight>
                  <a:srgbClr val="FFD700"/>
                </a:highlight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새로운 기술과 트렌드에 관심이 민감하고 메타버스에 흥미가 높아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수요가 있을 것으로 예상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대피에 대한 교육과 경험에 대한 관심이 높음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학교 및 교육 기관과 협력하여 타겟팅 대상들이 참여할 수 있도록 유도할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SNS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활발히 사용하므로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유튜브나 </a:t>
            </a:r>
            <a:r>
              <a:rPr lang="ko-KR" altLang="en-US" sz="12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인스타그램을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통해 적극적으로 홍보할 수 있음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888351-2349-6B29-5FE3-40C57D0DA2F5}"/>
              </a:ext>
            </a:extLst>
          </p:cNvPr>
          <p:cNvSpPr txBox="1"/>
          <p:nvPr/>
        </p:nvSpPr>
        <p:spPr>
          <a:xfrm>
            <a:off x="9173088" y="1239070"/>
            <a:ext cx="100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정보전달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C1F2E8-18E6-C907-2D7F-7E11B9701CA3}"/>
              </a:ext>
            </a:extLst>
          </p:cNvPr>
          <p:cNvSpPr txBox="1"/>
          <p:nvPr/>
        </p:nvSpPr>
        <p:spPr>
          <a:xfrm>
            <a:off x="11284968" y="4057210"/>
            <a:ext cx="653143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B9DDC2-D37A-F723-A9DD-33099F1F5950}"/>
              </a:ext>
            </a:extLst>
          </p:cNvPr>
          <p:cNvSpPr/>
          <p:nvPr/>
        </p:nvSpPr>
        <p:spPr>
          <a:xfrm>
            <a:off x="10289392" y="1565804"/>
            <a:ext cx="1240971" cy="1240971"/>
          </a:xfrm>
          <a:prstGeom prst="ellipse">
            <a:avLst/>
          </a:prstGeom>
          <a:solidFill>
            <a:srgbClr val="FFD7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위기탈출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넘버</a:t>
            </a:r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F48869D-3BFA-9ED2-414C-72E0E453074D}"/>
              </a:ext>
            </a:extLst>
          </p:cNvPr>
          <p:cNvSpPr/>
          <p:nvPr/>
        </p:nvSpPr>
        <p:spPr>
          <a:xfrm>
            <a:off x="7511143" y="2957804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재난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대응랜드</a:t>
            </a:r>
            <a:endParaRPr lang="ko-KR" altLang="en-US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FF1CAE7-1223-E796-450E-D7E44DA8A078}"/>
              </a:ext>
            </a:extLst>
          </p:cNvPr>
          <p:cNvSpPr/>
          <p:nvPr/>
        </p:nvSpPr>
        <p:spPr>
          <a:xfrm>
            <a:off x="8592892" y="4241046"/>
            <a:ext cx="1160392" cy="853794"/>
          </a:xfrm>
          <a:prstGeom prst="roundRect">
            <a:avLst/>
          </a:prstGeom>
          <a:solidFill>
            <a:srgbClr val="B496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119 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안전교육</a:t>
            </a:r>
            <a:endParaRPr lang="en-US" altLang="ko-KR" sz="1400" dirty="0">
              <a:solidFill>
                <a:schemeClr val="tx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메타버스</a:t>
            </a:r>
          </a:p>
        </p:txBody>
      </p:sp>
    </p:spTree>
    <p:extLst>
      <p:ext uri="{BB962C8B-B14F-4D97-AF65-F5344CB8AC3E}">
        <p14:creationId xmlns:p14="http://schemas.microsoft.com/office/powerpoint/2010/main" val="359179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심화 계획</a:t>
            </a:r>
          </a:p>
        </p:txBody>
      </p:sp>
    </p:spTree>
    <p:extLst>
      <p:ext uri="{BB962C8B-B14F-4D97-AF65-F5344CB8AC3E}">
        <p14:creationId xmlns:p14="http://schemas.microsoft.com/office/powerpoint/2010/main" val="20934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 심화 계획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</p:cNvCxnSpPr>
          <p:nvPr/>
        </p:nvCxnSpPr>
        <p:spPr>
          <a:xfrm>
            <a:off x="2211355" y="433509"/>
            <a:ext cx="9769151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C6EA42-E163-FB26-2530-E59F2B09DB51}"/>
              </a:ext>
            </a:extLst>
          </p:cNvPr>
          <p:cNvCxnSpPr>
            <a:cxnSpLocks/>
          </p:cNvCxnSpPr>
          <p:nvPr/>
        </p:nvCxnSpPr>
        <p:spPr>
          <a:xfrm>
            <a:off x="1348509" y="994791"/>
            <a:ext cx="48737" cy="57693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226F691-A3FE-B8F9-837E-0609C16AA8A9}"/>
              </a:ext>
            </a:extLst>
          </p:cNvPr>
          <p:cNvGrpSpPr/>
          <p:nvPr/>
        </p:nvGrpSpPr>
        <p:grpSpPr>
          <a:xfrm>
            <a:off x="395806" y="881144"/>
            <a:ext cx="11597029" cy="5619001"/>
            <a:chOff x="395806" y="701828"/>
            <a:chExt cx="11597029" cy="561900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B4358EA-8843-81E5-E36F-C853E3BD6488}"/>
                </a:ext>
              </a:extLst>
            </p:cNvPr>
            <p:cNvGrpSpPr/>
            <p:nvPr/>
          </p:nvGrpSpPr>
          <p:grpSpPr>
            <a:xfrm>
              <a:off x="408135" y="701828"/>
              <a:ext cx="11310827" cy="704701"/>
              <a:chOff x="395806" y="994791"/>
              <a:chExt cx="11310827" cy="704701"/>
            </a:xfrm>
            <a:solidFill>
              <a:srgbClr val="FFE14B"/>
            </a:solidFill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E03FA15-13D3-2842-7A12-749F5B7A8232}"/>
                  </a:ext>
                </a:extLst>
              </p:cNvPr>
              <p:cNvSpPr/>
              <p:nvPr/>
            </p:nvSpPr>
            <p:spPr>
              <a:xfrm>
                <a:off x="395806" y="994792"/>
                <a:ext cx="11310827" cy="704700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DBE22-C047-299B-8363-8E038CBA5AA3}"/>
                  </a:ext>
                </a:extLst>
              </p:cNvPr>
              <p:cNvSpPr txBox="1"/>
              <p:nvPr/>
            </p:nvSpPr>
            <p:spPr>
              <a:xfrm>
                <a:off x="485367" y="1193252"/>
                <a:ext cx="773581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구분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70583E-3EFF-0EF7-0A1A-51BEFF0EE521}"/>
                  </a:ext>
                </a:extLst>
              </p:cNvPr>
              <p:cNvSpPr txBox="1"/>
              <p:nvPr/>
            </p:nvSpPr>
            <p:spPr>
              <a:xfrm>
                <a:off x="2588214" y="1193252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4F9E3F8-8A36-C5F3-E5AC-AB10FB69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3818" y="994791"/>
                <a:ext cx="0" cy="704701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72BCFB-701E-07FE-FFE5-8056CCB5C33B}"/>
                  </a:ext>
                </a:extLst>
              </p:cNvPr>
              <p:cNvSpPr txBox="1"/>
              <p:nvPr/>
            </p:nvSpPr>
            <p:spPr>
              <a:xfrm>
                <a:off x="8007902" y="1048675"/>
                <a:ext cx="1205899" cy="30777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추진내용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CECD4BCE-E3D3-25E2-6A3E-319C420A99CB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5033818" y="1347142"/>
                <a:ext cx="6672815" cy="20383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FD4DF9A7-AA9E-9E73-D5D5-7B88AA71E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414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0617526B-F3C8-32AC-B8C1-0DB2DDEAC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6277" y="1367525"/>
                <a:ext cx="6236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C665935-B3B6-9A2D-4416-84AAD8973C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645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BC4B2BC8-987C-E838-C48F-935E450B0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9013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993FF591-7AFB-02D5-7F0D-5B85918F5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0381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7A977A5-930B-0317-E2E4-DE18567C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749" y="1367525"/>
                <a:ext cx="0" cy="331967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6BFB3A4-25E5-A6E1-6BDF-7342E8202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117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1204AC8-89B5-1051-D217-78C99B41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44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D521D2D-249E-661E-7A5E-507A307B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5853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A094D77-D4C6-F4BC-E82F-E6EF29854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221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A868F22-3206-2C03-79E9-4BB4403D4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78585" y="1357333"/>
                <a:ext cx="0" cy="342159"/>
              </a:xfrm>
              <a:prstGeom prst="line">
                <a:avLst/>
              </a:prstGeom>
              <a:grpFill/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175085-B128-4D29-9A33-571CFE09F79F}"/>
                </a:ext>
              </a:extLst>
            </p:cNvPr>
            <p:cNvSpPr txBox="1"/>
            <p:nvPr/>
          </p:nvSpPr>
          <p:spPr>
            <a:xfrm>
              <a:off x="5041529" y="1139722"/>
              <a:ext cx="5449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FB19B9-77EA-E145-12D4-74E6F69E4412}"/>
                </a:ext>
              </a:extLst>
            </p:cNvPr>
            <p:cNvSpPr txBox="1"/>
            <p:nvPr/>
          </p:nvSpPr>
          <p:spPr>
            <a:xfrm>
              <a:off x="5592997" y="1139719"/>
              <a:ext cx="611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223CED-D4EF-7177-E6C7-0D4C51AA88B3}"/>
                </a:ext>
              </a:extLst>
            </p:cNvPr>
            <p:cNvSpPr txBox="1"/>
            <p:nvPr/>
          </p:nvSpPr>
          <p:spPr>
            <a:xfrm>
              <a:off x="6141609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C8EEA0-524F-5069-D337-08745023F290}"/>
                </a:ext>
              </a:extLst>
            </p:cNvPr>
            <p:cNvSpPr txBox="1"/>
            <p:nvPr/>
          </p:nvSpPr>
          <p:spPr>
            <a:xfrm>
              <a:off x="670475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CFF7CC-FEB9-FC31-49EB-EA080F9C0F1D}"/>
                </a:ext>
              </a:extLst>
            </p:cNvPr>
            <p:cNvSpPr txBox="1"/>
            <p:nvPr/>
          </p:nvSpPr>
          <p:spPr>
            <a:xfrm>
              <a:off x="725090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C6A4E9A-8676-28E0-E58C-B7D5EF0F4C13}"/>
                </a:ext>
              </a:extLst>
            </p:cNvPr>
            <p:cNvSpPr txBox="1"/>
            <p:nvPr/>
          </p:nvSpPr>
          <p:spPr>
            <a:xfrm>
              <a:off x="7831266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E9714F-0512-0167-ED58-E38026974D40}"/>
                </a:ext>
              </a:extLst>
            </p:cNvPr>
            <p:cNvSpPr txBox="1"/>
            <p:nvPr/>
          </p:nvSpPr>
          <p:spPr>
            <a:xfrm>
              <a:off x="8375532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0E41801-78E4-2ED1-B707-86E7898DA179}"/>
                </a:ext>
              </a:extLst>
            </p:cNvPr>
            <p:cNvSpPr txBox="1"/>
            <p:nvPr/>
          </p:nvSpPr>
          <p:spPr>
            <a:xfrm>
              <a:off x="8955894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7266FB-217B-85BB-FBC4-61831D6358F6}"/>
                </a:ext>
              </a:extLst>
            </p:cNvPr>
            <p:cNvSpPr txBox="1"/>
            <p:nvPr/>
          </p:nvSpPr>
          <p:spPr>
            <a:xfrm>
              <a:off x="9506810" y="1139721"/>
              <a:ext cx="582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44EAA56-3013-D0FC-0777-D68E27B67076}"/>
                </a:ext>
              </a:extLst>
            </p:cNvPr>
            <p:cNvSpPr txBox="1"/>
            <p:nvPr/>
          </p:nvSpPr>
          <p:spPr>
            <a:xfrm>
              <a:off x="999092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24CA32-3DF9-04CB-059D-9F2E5455B93C}"/>
                </a:ext>
              </a:extLst>
            </p:cNvPr>
            <p:cNvSpPr txBox="1"/>
            <p:nvPr/>
          </p:nvSpPr>
          <p:spPr>
            <a:xfrm>
              <a:off x="10541841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11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4A8EE68-13BA-71BA-FA19-323C4B61652C}"/>
                </a:ext>
              </a:extLst>
            </p:cNvPr>
            <p:cNvSpPr/>
            <p:nvPr/>
          </p:nvSpPr>
          <p:spPr>
            <a:xfrm>
              <a:off x="1397246" y="1453551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프로젝트 세부 기획서 작성 및 검토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4475D1-CE57-8170-F78E-BF7F098D8F53}"/>
                </a:ext>
              </a:extLst>
            </p:cNvPr>
            <p:cNvSpPr txBox="1"/>
            <p:nvPr/>
          </p:nvSpPr>
          <p:spPr>
            <a:xfrm>
              <a:off x="11113015" y="1139721"/>
              <a:ext cx="724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12</a:t>
              </a:r>
              <a:r>
                <a: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주차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6E90177-1E30-0040-12F9-670D443FD029}"/>
                </a:ext>
              </a:extLst>
            </p:cNvPr>
            <p:cNvSpPr/>
            <p:nvPr/>
          </p:nvSpPr>
          <p:spPr>
            <a:xfrm>
              <a:off x="1397246" y="192847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필요 자료 및 세부 아이디어 수집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1F1E46-9324-5A2D-D1BA-73D107B63E2C}"/>
                </a:ext>
              </a:extLst>
            </p:cNvPr>
            <p:cNvSpPr/>
            <p:nvPr/>
          </p:nvSpPr>
          <p:spPr>
            <a:xfrm>
              <a:off x="408135" y="1426908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계획</a:t>
              </a: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B2D4DD5-4EDA-2A1E-C0DB-CA68B7F87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806" y="1426909"/>
              <a:ext cx="11597029" cy="3350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F83A21B-B182-7898-ABA1-C17F10905A31}"/>
                </a:ext>
              </a:extLst>
            </p:cNvPr>
            <p:cNvSpPr/>
            <p:nvPr/>
          </p:nvSpPr>
          <p:spPr>
            <a:xfrm>
              <a:off x="1397246" y="2414503"/>
              <a:ext cx="3631951" cy="463889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DB85379-6D7A-F638-B773-8E54BACBFD12}"/>
                </a:ext>
              </a:extLst>
            </p:cNvPr>
            <p:cNvSpPr/>
            <p:nvPr/>
          </p:nvSpPr>
          <p:spPr>
            <a:xfrm>
              <a:off x="1397246" y="2918754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분석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C8898BA-909F-B085-6CC0-19BE903BD428}"/>
                </a:ext>
              </a:extLst>
            </p:cNvPr>
            <p:cNvSpPr/>
            <p:nvPr/>
          </p:nvSpPr>
          <p:spPr>
            <a:xfrm>
              <a:off x="408135" y="2417184"/>
              <a:ext cx="952257" cy="936135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분석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6330C23-BEDD-5E9E-C6DA-DE914FD5BAAB}"/>
                </a:ext>
              </a:extLst>
            </p:cNvPr>
            <p:cNvSpPr/>
            <p:nvPr/>
          </p:nvSpPr>
          <p:spPr>
            <a:xfrm>
              <a:off x="1397246" y="3404779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유니티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3D’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이용한 맵 디자인 및 구성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CAA0B9E-F76C-86D2-77AC-0AD2785F42A5}"/>
                </a:ext>
              </a:extLst>
            </p:cNvPr>
            <p:cNvSpPr/>
            <p:nvPr/>
          </p:nvSpPr>
          <p:spPr>
            <a:xfrm>
              <a:off x="1397246" y="3906348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스토리 보드에 따른 이벤트 개발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D2C4EBF-7CD7-0F13-9177-C1A81B055288}"/>
                </a:ext>
              </a:extLst>
            </p:cNvPr>
            <p:cNvSpPr/>
            <p:nvPr/>
          </p:nvSpPr>
          <p:spPr>
            <a:xfrm>
              <a:off x="408135" y="3404778"/>
              <a:ext cx="952257" cy="1885989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E96FA85-0C37-F2C5-26DE-AE5F8A8C5F63}"/>
                </a:ext>
              </a:extLst>
            </p:cNvPr>
            <p:cNvSpPr/>
            <p:nvPr/>
          </p:nvSpPr>
          <p:spPr>
            <a:xfrm>
              <a:off x="1397246" y="4381275"/>
              <a:ext cx="3631951" cy="434565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기술적 측면의 검토 및 상세 결정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개발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(ex.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어떤 기술을 사용할 것인가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?)</a:t>
              </a:r>
              <a:endParaRPr lang="ko-KR" altLang="en-US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A2B2E4-5751-3996-37EE-39190475F132}"/>
                </a:ext>
              </a:extLst>
            </p:cNvPr>
            <p:cNvSpPr/>
            <p:nvPr/>
          </p:nvSpPr>
          <p:spPr>
            <a:xfrm>
              <a:off x="1397246" y="4856202"/>
              <a:ext cx="3631951" cy="434565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연동 세팅 및 개발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검토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80A46E8-DEC4-14A9-8A1B-F179DFE51C9F}"/>
                </a:ext>
              </a:extLst>
            </p:cNvPr>
            <p:cNvSpPr/>
            <p:nvPr/>
          </p:nvSpPr>
          <p:spPr>
            <a:xfrm>
              <a:off x="1397246" y="5346582"/>
              <a:ext cx="3631951" cy="461208"/>
            </a:xfrm>
            <a:prstGeom prst="rect">
              <a:avLst/>
            </a:prstGeom>
            <a:solidFill>
              <a:srgbClr val="FFF9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구현된 기능 테스트 및 디버깅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A6CEC2B-F512-81EB-F564-3A4B5A8C0AF7}"/>
                </a:ext>
              </a:extLst>
            </p:cNvPr>
            <p:cNvSpPr/>
            <p:nvPr/>
          </p:nvSpPr>
          <p:spPr>
            <a:xfrm>
              <a:off x="408135" y="5346582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테스트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3DDD840-7BB3-CF94-95A2-C803E0E8E211}"/>
                </a:ext>
              </a:extLst>
            </p:cNvPr>
            <p:cNvSpPr/>
            <p:nvPr/>
          </p:nvSpPr>
          <p:spPr>
            <a:xfrm>
              <a:off x="408135" y="5859621"/>
              <a:ext cx="952257" cy="461208"/>
            </a:xfrm>
            <a:prstGeom prst="rect">
              <a:avLst/>
            </a:prstGeom>
            <a:solidFill>
              <a:srgbClr val="FFE1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종료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E16B4F8-9823-A6CC-4FE5-C2EEC9CD767E}"/>
                </a:ext>
              </a:extLst>
            </p:cNvPr>
            <p:cNvSpPr/>
            <p:nvPr/>
          </p:nvSpPr>
          <p:spPr>
            <a:xfrm>
              <a:off x="1409578" y="5872942"/>
              <a:ext cx="3631951" cy="447887"/>
            </a:xfrm>
            <a:prstGeom prst="rect">
              <a:avLst/>
            </a:prstGeom>
            <a:solidFill>
              <a:srgbClr val="FFF0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최종 검수 후 완성 및 출시</a:t>
              </a:r>
              <a:endParaRPr lang="en-US" altLang="ko-KR" sz="1400" dirty="0"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8D3E335-5227-ADE8-5A75-49412C29B8F3}"/>
              </a:ext>
            </a:extLst>
          </p:cNvPr>
          <p:cNvSpPr/>
          <p:nvPr/>
        </p:nvSpPr>
        <p:spPr>
          <a:xfrm>
            <a:off x="6161596" y="2593819"/>
            <a:ext cx="562258" cy="4638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DA4405D-BE56-BDC5-7A0E-B312FE8D006A}"/>
              </a:ext>
            </a:extLst>
          </p:cNvPr>
          <p:cNvCxnSpPr>
            <a:cxnSpLocks/>
          </p:cNvCxnSpPr>
          <p:nvPr/>
        </p:nvCxnSpPr>
        <p:spPr>
          <a:xfrm flipH="1">
            <a:off x="5586474" y="1639728"/>
            <a:ext cx="15855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02C64412-946B-9B77-4AEA-40FED3FD0F99}"/>
              </a:ext>
            </a:extLst>
          </p:cNvPr>
          <p:cNvCxnSpPr>
            <a:cxnSpLocks/>
          </p:cNvCxnSpPr>
          <p:nvPr/>
        </p:nvCxnSpPr>
        <p:spPr>
          <a:xfrm>
            <a:off x="6156147" y="1661191"/>
            <a:ext cx="3459" cy="485596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CDA92E2B-B50C-E9E0-AD73-8F9AE17523A0}"/>
              </a:ext>
            </a:extLst>
          </p:cNvPr>
          <p:cNvCxnSpPr>
            <a:cxnSpLocks/>
          </p:cNvCxnSpPr>
          <p:nvPr/>
        </p:nvCxnSpPr>
        <p:spPr>
          <a:xfrm flipH="1">
            <a:off x="6695040" y="1661191"/>
            <a:ext cx="21926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3875E39A-E048-5F93-0735-7C1782FC8C78}"/>
              </a:ext>
            </a:extLst>
          </p:cNvPr>
          <p:cNvCxnSpPr>
            <a:cxnSpLocks/>
          </p:cNvCxnSpPr>
          <p:nvPr/>
        </p:nvCxnSpPr>
        <p:spPr>
          <a:xfrm>
            <a:off x="7251872" y="1661191"/>
            <a:ext cx="11570" cy="4817247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D0BFD1-79EA-22F5-F971-955922FAEF1D}"/>
              </a:ext>
            </a:extLst>
          </p:cNvPr>
          <p:cNvCxnSpPr>
            <a:cxnSpLocks/>
          </p:cNvCxnSpPr>
          <p:nvPr/>
        </p:nvCxnSpPr>
        <p:spPr>
          <a:xfrm>
            <a:off x="7822710" y="1661191"/>
            <a:ext cx="0" cy="4847536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F9BBB3AC-F5FC-1EE7-CCA9-575462C50553}"/>
              </a:ext>
            </a:extLst>
          </p:cNvPr>
          <p:cNvCxnSpPr>
            <a:cxnSpLocks/>
          </p:cNvCxnSpPr>
          <p:nvPr/>
        </p:nvCxnSpPr>
        <p:spPr>
          <a:xfrm flipH="1">
            <a:off x="8381978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05D12D5-84AE-9B3B-2E80-604F5AF4192E}"/>
              </a:ext>
            </a:extLst>
          </p:cNvPr>
          <p:cNvSpPr/>
          <p:nvPr/>
        </p:nvSpPr>
        <p:spPr>
          <a:xfrm>
            <a:off x="5066050" y="1639728"/>
            <a:ext cx="1133945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2C8A3A2-CCFD-009E-7257-3FA0D55FB018}"/>
              </a:ext>
            </a:extLst>
          </p:cNvPr>
          <p:cNvSpPr/>
          <p:nvPr/>
        </p:nvSpPr>
        <p:spPr>
          <a:xfrm>
            <a:off x="5596456" y="2111224"/>
            <a:ext cx="1127397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CD4273E-4337-6E54-7A85-EAD7CE2F54DA}"/>
              </a:ext>
            </a:extLst>
          </p:cNvPr>
          <p:cNvSpPr/>
          <p:nvPr/>
        </p:nvSpPr>
        <p:spPr>
          <a:xfrm>
            <a:off x="6156148" y="3101226"/>
            <a:ext cx="110519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F617D4-F583-6769-963C-7EFC1CED94A1}"/>
              </a:ext>
            </a:extLst>
          </p:cNvPr>
          <p:cNvSpPr/>
          <p:nvPr/>
        </p:nvSpPr>
        <p:spPr>
          <a:xfrm>
            <a:off x="6704755" y="3600847"/>
            <a:ext cx="1125124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ABF0B1B-5281-62C8-01CC-55079CE2BFA1}"/>
              </a:ext>
            </a:extLst>
          </p:cNvPr>
          <p:cNvCxnSpPr>
            <a:cxnSpLocks/>
          </p:cNvCxnSpPr>
          <p:nvPr/>
        </p:nvCxnSpPr>
        <p:spPr>
          <a:xfrm flipH="1">
            <a:off x="8925557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49DCB9A-262D-2A29-A573-FE3156F6853A}"/>
              </a:ext>
            </a:extLst>
          </p:cNvPr>
          <p:cNvCxnSpPr>
            <a:cxnSpLocks/>
          </p:cNvCxnSpPr>
          <p:nvPr/>
        </p:nvCxnSpPr>
        <p:spPr>
          <a:xfrm flipH="1">
            <a:off x="948596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D5A059C6-8FE8-DF8A-0162-10FEAE557CDE}"/>
              </a:ext>
            </a:extLst>
          </p:cNvPr>
          <p:cNvCxnSpPr>
            <a:cxnSpLocks/>
          </p:cNvCxnSpPr>
          <p:nvPr/>
        </p:nvCxnSpPr>
        <p:spPr>
          <a:xfrm flipH="1">
            <a:off x="10047336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7295563-2ABE-7F9C-A19A-48B9C867120E}"/>
              </a:ext>
            </a:extLst>
          </p:cNvPr>
          <p:cNvCxnSpPr>
            <a:cxnSpLocks/>
          </p:cNvCxnSpPr>
          <p:nvPr/>
        </p:nvCxnSpPr>
        <p:spPr>
          <a:xfrm flipH="1">
            <a:off x="1060870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40F7039-9FC5-D75F-CBC3-AC3819F18A63}"/>
              </a:ext>
            </a:extLst>
          </p:cNvPr>
          <p:cNvCxnSpPr>
            <a:cxnSpLocks/>
          </p:cNvCxnSpPr>
          <p:nvPr/>
        </p:nvCxnSpPr>
        <p:spPr>
          <a:xfrm flipH="1">
            <a:off x="11190914" y="1661191"/>
            <a:ext cx="20846" cy="483450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62686D2-61AE-2A3E-4A5F-7EE4F0877AC6}"/>
              </a:ext>
            </a:extLst>
          </p:cNvPr>
          <p:cNvSpPr/>
          <p:nvPr/>
        </p:nvSpPr>
        <p:spPr>
          <a:xfrm>
            <a:off x="7251872" y="4084959"/>
            <a:ext cx="2816309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0A6F4-D25E-4673-D436-4CE3FBFC0787}"/>
              </a:ext>
            </a:extLst>
          </p:cNvPr>
          <p:cNvSpPr/>
          <p:nvPr/>
        </p:nvSpPr>
        <p:spPr>
          <a:xfrm>
            <a:off x="7822616" y="4569071"/>
            <a:ext cx="224329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9D1D1D7-1E0D-C130-6671-9D645AB457F5}"/>
              </a:ext>
            </a:extLst>
          </p:cNvPr>
          <p:cNvSpPr/>
          <p:nvPr/>
        </p:nvSpPr>
        <p:spPr>
          <a:xfrm>
            <a:off x="8381978" y="5054787"/>
            <a:ext cx="2245563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4BDFA58-0AD0-3402-B6C2-3A8561A106D0}"/>
              </a:ext>
            </a:extLst>
          </p:cNvPr>
          <p:cNvSpPr/>
          <p:nvPr/>
        </p:nvSpPr>
        <p:spPr>
          <a:xfrm>
            <a:off x="9485964" y="5558373"/>
            <a:ext cx="1725796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FED76A4-5568-F375-9170-5AA57A2A2484}"/>
              </a:ext>
            </a:extLst>
          </p:cNvPr>
          <p:cNvSpPr/>
          <p:nvPr/>
        </p:nvSpPr>
        <p:spPr>
          <a:xfrm>
            <a:off x="10608704" y="6050734"/>
            <a:ext cx="1110258" cy="4277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56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5186613" y="1489350"/>
            <a:ext cx="5910749" cy="5449037"/>
            <a:chOff x="5186613" y="1408963"/>
            <a:chExt cx="5910749" cy="544903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6826500" y="1408963"/>
              <a:ext cx="4270862" cy="2077801"/>
              <a:chOff x="6826499" y="1701991"/>
              <a:chExt cx="4270862" cy="207780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4FD278FF-0080-87B3-7F2B-37366EB772DE}"/>
                  </a:ext>
                </a:extLst>
              </p:cNvPr>
              <p:cNvGrpSpPr/>
              <p:nvPr/>
            </p:nvGrpSpPr>
            <p:grpSpPr>
              <a:xfrm>
                <a:off x="72089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7A0EE2D9-2ABA-106E-9F52-3AF2853837EB}"/>
                    </a:ext>
                  </a:extLst>
                </p:cNvPr>
                <p:cNvCxnSpPr/>
                <p:nvPr/>
              </p:nvCxnSpPr>
              <p:spPr>
                <a:xfrm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화살표 연결선 83">
                  <a:extLst>
                    <a:ext uri="{FF2B5EF4-FFF2-40B4-BE49-F238E27FC236}">
                      <a16:creationId xmlns:a16="http://schemas.microsoft.com/office/drawing/2014/main" id="{25097C97-4575-4DDE-D38D-DEE3DE5DD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5CF6F45E-D4B9-8ACF-B90D-74533BAADF70}"/>
                  </a:ext>
                </a:extLst>
              </p:cNvPr>
              <p:cNvGrpSpPr/>
              <p:nvPr/>
            </p:nvGrpSpPr>
            <p:grpSpPr>
              <a:xfrm>
                <a:off x="9801362" y="3384192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00F3393-37AB-4385-8CC5-CE8456B45AD7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293140-8677-261F-B440-0586EB9DC989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개인</a:t>
                  </a:r>
                </a:p>
              </p:txBody>
            </p:sp>
          </p:grpSp>
          <p:grpSp>
            <p:nvGrpSpPr>
              <p:cNvPr id="93" name="그룹 1012">
                <a:extLst>
                  <a:ext uri="{FF2B5EF4-FFF2-40B4-BE49-F238E27FC236}">
                    <a16:creationId xmlns:a16="http://schemas.microsoft.com/office/drawing/2014/main" id="{D2479270-067D-D45C-23BD-D793813B8FB4}"/>
                  </a:ext>
                </a:extLst>
              </p:cNvPr>
              <p:cNvGrpSpPr/>
              <p:nvPr/>
            </p:nvGrpSpPr>
            <p:grpSpPr>
              <a:xfrm>
                <a:off x="10237733" y="1701991"/>
                <a:ext cx="423256" cy="1560391"/>
                <a:chOff x="10515220" y="1003787"/>
                <a:chExt cx="761886" cy="2808796"/>
              </a:xfrm>
            </p:grpSpPr>
            <p:pic>
              <p:nvPicPr>
                <p:cNvPr id="94" name="Object 35">
                  <a:extLst>
                    <a:ext uri="{FF2B5EF4-FFF2-40B4-BE49-F238E27FC236}">
                      <a16:creationId xmlns:a16="http://schemas.microsoft.com/office/drawing/2014/main" id="{6D162708-4B5C-3237-2F09-6ADDE457B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0515220" y="1003787"/>
                  <a:ext cx="761886" cy="2808796"/>
                </a:xfrm>
                <a:prstGeom prst="rect">
                  <a:avLst/>
                </a:prstGeom>
              </p:spPr>
            </p:pic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5EF4CCC-887F-D99A-EA24-6A8F9BC2F688}"/>
                  </a:ext>
                </a:extLst>
              </p:cNvPr>
              <p:cNvSpPr txBox="1"/>
              <p:nvPr/>
            </p:nvSpPr>
            <p:spPr>
              <a:xfrm>
                <a:off x="68315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C7ED4FF-CA0E-21EC-AFC8-40F714779190}"/>
                  </a:ext>
                </a:extLst>
              </p:cNvPr>
              <p:cNvSpPr txBox="1"/>
              <p:nvPr/>
            </p:nvSpPr>
            <p:spPr>
              <a:xfrm>
                <a:off x="68264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F527A2-D726-A750-BEA4-BFF32701EEE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FD74BF-D817-5D1D-CB48-A631AF43AB78}"/>
              </a:ext>
            </a:extLst>
          </p:cNvPr>
          <p:cNvCxnSpPr>
            <a:cxnSpLocks/>
          </p:cNvCxnSpPr>
          <p:nvPr/>
        </p:nvCxnSpPr>
        <p:spPr>
          <a:xfrm flipH="1">
            <a:off x="29551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2F7020-40CB-0A4C-CBF9-AE70AC00334C}"/>
              </a:ext>
            </a:extLst>
          </p:cNvPr>
          <p:cNvCxnSpPr>
            <a:cxnSpLocks/>
          </p:cNvCxnSpPr>
          <p:nvPr/>
        </p:nvCxnSpPr>
        <p:spPr>
          <a:xfrm>
            <a:off x="29551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F6117-C5E0-7356-8B8F-98293E0FDA33}"/>
              </a:ext>
            </a:extLst>
          </p:cNvPr>
          <p:cNvSpPr/>
          <p:nvPr/>
        </p:nvSpPr>
        <p:spPr>
          <a:xfrm>
            <a:off x="1256757" y="3215067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6F287-B411-1ACE-5041-01716AF0BE31}"/>
              </a:ext>
            </a:extLst>
          </p:cNvPr>
          <p:cNvSpPr txBox="1"/>
          <p:nvPr/>
        </p:nvSpPr>
        <p:spPr>
          <a:xfrm>
            <a:off x="1418150" y="3233134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단체</a:t>
            </a:r>
          </a:p>
        </p:txBody>
      </p:sp>
      <p:pic>
        <p:nvPicPr>
          <p:cNvPr id="9" name="Object 32">
            <a:extLst>
              <a:ext uri="{FF2B5EF4-FFF2-40B4-BE49-F238E27FC236}">
                <a16:creationId xmlns:a16="http://schemas.microsoft.com/office/drawing/2014/main" id="{B387B176-EA34-A0AF-3391-428ABD2907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4637" y="1494662"/>
            <a:ext cx="1620240" cy="1587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9A571-6B0A-331D-49F1-9794A6FD79E6}"/>
              </a:ext>
            </a:extLst>
          </p:cNvPr>
          <p:cNvSpPr txBox="1"/>
          <p:nvPr/>
        </p:nvSpPr>
        <p:spPr>
          <a:xfrm>
            <a:off x="25778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31E6B-64CE-7897-5D25-C825F7FBBAAB}"/>
              </a:ext>
            </a:extLst>
          </p:cNvPr>
          <p:cNvSpPr txBox="1"/>
          <p:nvPr/>
        </p:nvSpPr>
        <p:spPr>
          <a:xfrm>
            <a:off x="25778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97543-3960-95EA-E85E-D6F353EEE8C6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B791A0-FDA4-F971-8C15-FC946C71731C}"/>
              </a:ext>
            </a:extLst>
          </p:cNvPr>
          <p:cNvSpPr txBox="1"/>
          <p:nvPr/>
        </p:nvSpPr>
        <p:spPr>
          <a:xfrm>
            <a:off x="404554" y="714237"/>
            <a:ext cx="18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</a:p>
        </p:txBody>
      </p:sp>
    </p:spTree>
    <p:extLst>
      <p:ext uri="{BB962C8B-B14F-4D97-AF65-F5344CB8AC3E}">
        <p14:creationId xmlns:p14="http://schemas.microsoft.com/office/powerpoint/2010/main" val="386000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7B4D583-ADC9-A639-15CB-EBBCAA486150}"/>
              </a:ext>
            </a:extLst>
          </p:cNvPr>
          <p:cNvGrpSpPr/>
          <p:nvPr/>
        </p:nvGrpSpPr>
        <p:grpSpPr>
          <a:xfrm>
            <a:off x="1094637" y="1494662"/>
            <a:ext cx="6406614" cy="5443725"/>
            <a:chOff x="1094637" y="1414275"/>
            <a:chExt cx="6406614" cy="544372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C6EAE41-8D2E-FB48-D9E7-69F79A6931DE}"/>
                </a:ext>
              </a:extLst>
            </p:cNvPr>
            <p:cNvGrpSpPr/>
            <p:nvPr/>
          </p:nvGrpSpPr>
          <p:grpSpPr>
            <a:xfrm rot="16200000">
              <a:off x="5679523" y="3789899"/>
              <a:ext cx="1252375" cy="369332"/>
              <a:chOff x="6983604" y="3429000"/>
              <a:chExt cx="1446963" cy="291402"/>
            </a:xfrm>
          </p:grpSpPr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8DB0261A-B32E-C7BE-EC68-F6F56D3EDBF6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D1E1878-ED4C-9B45-1767-53C2CC8C2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49EC9D7-1AB6-6BDC-1DFB-D39D8B24E68D}"/>
                </a:ext>
              </a:extLst>
            </p:cNvPr>
            <p:cNvGrpSpPr/>
            <p:nvPr/>
          </p:nvGrpSpPr>
          <p:grpSpPr>
            <a:xfrm>
              <a:off x="5572101" y="6193601"/>
              <a:ext cx="1599240" cy="664399"/>
              <a:chOff x="13536489" y="1756316"/>
              <a:chExt cx="2448272" cy="930424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44985A1-B78F-724F-5B80-DCC0BD8D9BA5}"/>
                  </a:ext>
                </a:extLst>
              </p:cNvPr>
              <p:cNvSpPr/>
              <p:nvPr/>
            </p:nvSpPr>
            <p:spPr>
              <a:xfrm>
                <a:off x="13536489" y="1756316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699A8F-D78B-11D6-79F0-D285726D03FE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90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광고 회사</a:t>
                </a: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D7DF060-D13A-C380-8075-1000955D218F}"/>
                </a:ext>
              </a:extLst>
            </p:cNvPr>
            <p:cNvGrpSpPr/>
            <p:nvPr/>
          </p:nvGrpSpPr>
          <p:grpSpPr>
            <a:xfrm>
              <a:off x="1094637" y="1414275"/>
              <a:ext cx="4589275" cy="2116005"/>
              <a:chOff x="1094636" y="1707303"/>
              <a:chExt cx="4589275" cy="2116005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CB1505C-11C9-1571-0774-FF8A5F102B3A}"/>
                  </a:ext>
                </a:extLst>
              </p:cNvPr>
              <p:cNvGrpSpPr/>
              <p:nvPr/>
            </p:nvGrpSpPr>
            <p:grpSpPr>
              <a:xfrm>
                <a:off x="2955198" y="2672061"/>
                <a:ext cx="2351314" cy="369332"/>
                <a:chOff x="6983604" y="3429000"/>
                <a:chExt cx="1446963" cy="291402"/>
              </a:xfrm>
            </p:grpSpPr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52574989-8940-1934-8CD7-2BD2FBCF4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83604" y="3429000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6DC74EB1-6CB6-D2A2-A266-EA6641788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3604" y="3720402"/>
                  <a:ext cx="144696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862888EE-3223-BE41-215F-0E53586192C2}"/>
                  </a:ext>
                </a:extLst>
              </p:cNvPr>
              <p:cNvGrpSpPr/>
              <p:nvPr/>
            </p:nvGrpSpPr>
            <p:grpSpPr>
              <a:xfrm>
                <a:off x="1256756" y="3427708"/>
                <a:ext cx="1295999" cy="395600"/>
                <a:chOff x="13536489" y="1756317"/>
                <a:chExt cx="2448272" cy="553998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D64E0786-261A-28AE-F05F-3D18DF039908}"/>
                    </a:ext>
                  </a:extLst>
                </p:cNvPr>
                <p:cNvSpPr/>
                <p:nvPr/>
              </p:nvSpPr>
              <p:spPr>
                <a:xfrm>
                  <a:off x="13536489" y="1756317"/>
                  <a:ext cx="2448272" cy="553998"/>
                </a:xfrm>
                <a:prstGeom prst="rect">
                  <a:avLst/>
                </a:prstGeom>
                <a:solidFill>
                  <a:srgbClr val="FFD87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EF8E05B-10A1-836D-E157-52F5CFF10E5C}"/>
                    </a:ext>
                  </a:extLst>
                </p:cNvPr>
                <p:cNvSpPr txBox="1"/>
                <p:nvPr/>
              </p:nvSpPr>
              <p:spPr>
                <a:xfrm>
                  <a:off x="13841377" y="1781618"/>
                  <a:ext cx="1838495" cy="51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단체</a:t>
                  </a:r>
                </a:p>
              </p:txBody>
            </p:sp>
          </p:grpSp>
          <p:pic>
            <p:nvPicPr>
              <p:cNvPr id="89" name="Object 32">
                <a:extLst>
                  <a:ext uri="{FF2B5EF4-FFF2-40B4-BE49-F238E27FC236}">
                    <a16:creationId xmlns:a16="http://schemas.microsoft.com/office/drawing/2014/main" id="{78D855AF-61A2-3D08-EBDA-6468D933B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94636" y="1707303"/>
                <a:ext cx="1620240" cy="1587835"/>
              </a:xfrm>
              <a:prstGeom prst="rect">
                <a:avLst/>
              </a:prstGeom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02DFB7D-1623-0EE5-7958-1B4DFE0539C6}"/>
                  </a:ext>
                </a:extLst>
              </p:cNvPr>
              <p:cNvSpPr txBox="1"/>
              <p:nvPr/>
            </p:nvSpPr>
            <p:spPr>
              <a:xfrm>
                <a:off x="2577799" y="2086321"/>
                <a:ext cx="31061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재난 </a:t>
                </a:r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/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위급 상황 </a:t>
                </a:r>
                <a:endPara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제공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458A5F6-47FA-B69C-FA92-A1F035C51556}"/>
                  </a:ext>
                </a:extLst>
              </p:cNvPr>
              <p:cNvSpPr txBox="1"/>
              <p:nvPr/>
            </p:nvSpPr>
            <p:spPr>
              <a:xfrm>
                <a:off x="2577799" y="3166098"/>
                <a:ext cx="3106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VR </a:t>
                </a:r>
                <a:r>
                  <a:rPr lang="ko-KR" altLang="en-US" sz="14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메타버스 구매</a:t>
                </a:r>
              </a:p>
            </p:txBody>
          </p:sp>
        </p:grpSp>
        <p:grpSp>
          <p:nvGrpSpPr>
            <p:cNvPr id="105" name="그룹 1014">
              <a:extLst>
                <a:ext uri="{FF2B5EF4-FFF2-40B4-BE49-F238E27FC236}">
                  <a16:creationId xmlns:a16="http://schemas.microsoft.com/office/drawing/2014/main" id="{6FC10BE5-372F-EEE9-29D0-7865740E5A6A}"/>
                </a:ext>
              </a:extLst>
            </p:cNvPr>
            <p:cNvGrpSpPr/>
            <p:nvPr/>
          </p:nvGrpSpPr>
          <p:grpSpPr>
            <a:xfrm>
              <a:off x="5572101" y="4735855"/>
              <a:ext cx="1599239" cy="1252375"/>
              <a:chOff x="6625924" y="2425859"/>
              <a:chExt cx="3193910" cy="2291630"/>
            </a:xfrm>
          </p:grpSpPr>
          <p:pic>
            <p:nvPicPr>
              <p:cNvPr id="106" name="Object 41">
                <a:extLst>
                  <a:ext uri="{FF2B5EF4-FFF2-40B4-BE49-F238E27FC236}">
                    <a16:creationId xmlns:a16="http://schemas.microsoft.com/office/drawing/2014/main" id="{A5EB42EA-5DF1-DD04-4C68-EC4C4BF3A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625924" y="2425859"/>
                <a:ext cx="3193910" cy="2291630"/>
              </a:xfrm>
              <a:prstGeom prst="rect">
                <a:avLst/>
              </a:prstGeom>
            </p:spPr>
          </p:pic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579E568-023F-F6D1-6D6A-BCE1B008A752}"/>
                </a:ext>
              </a:extLst>
            </p:cNvPr>
            <p:cNvSpPr txBox="1"/>
            <p:nvPr/>
          </p:nvSpPr>
          <p:spPr>
            <a:xfrm>
              <a:off x="6566820" y="3833350"/>
              <a:ext cx="9344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광고 효과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E02342-D8CB-654E-82D7-6FCB7C59D847}"/>
                </a:ext>
              </a:extLst>
            </p:cNvPr>
            <p:cNvSpPr txBox="1"/>
            <p:nvPr/>
          </p:nvSpPr>
          <p:spPr>
            <a:xfrm>
              <a:off x="5186613" y="3684349"/>
              <a:ext cx="9344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플랫폼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수수료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F6C122-1BA6-40AA-8495-A538201B0E79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9D4967-A28D-7AD6-5B55-321820FD212F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FD3BA3-A38F-3CD0-9078-41E332D663C7}"/>
              </a:ext>
            </a:extLst>
          </p:cNvPr>
          <p:cNvCxnSpPr/>
          <p:nvPr/>
        </p:nvCxnSpPr>
        <p:spPr>
          <a:xfrm>
            <a:off x="7208999" y="2459420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187AB5B-AFCC-1DBB-1A9A-6D2E59182305}"/>
              </a:ext>
            </a:extLst>
          </p:cNvPr>
          <p:cNvCxnSpPr>
            <a:cxnSpLocks/>
          </p:cNvCxnSpPr>
          <p:nvPr/>
        </p:nvCxnSpPr>
        <p:spPr>
          <a:xfrm flipH="1">
            <a:off x="7208999" y="2828752"/>
            <a:ext cx="2351314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B54609-92A6-990C-56A0-3D2F0A7BA892}"/>
              </a:ext>
            </a:extLst>
          </p:cNvPr>
          <p:cNvSpPr/>
          <p:nvPr/>
        </p:nvSpPr>
        <p:spPr>
          <a:xfrm>
            <a:off x="9801363" y="3171551"/>
            <a:ext cx="1295999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CB7AB-BF72-155E-127F-1E7D432A3DC5}"/>
              </a:ext>
            </a:extLst>
          </p:cNvPr>
          <p:cNvSpPr txBox="1"/>
          <p:nvPr/>
        </p:nvSpPr>
        <p:spPr>
          <a:xfrm>
            <a:off x="9962756" y="3189618"/>
            <a:ext cx="97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</a:t>
            </a:r>
          </a:p>
        </p:txBody>
      </p:sp>
      <p:pic>
        <p:nvPicPr>
          <p:cNvPr id="10" name="Object 35">
            <a:extLst>
              <a:ext uri="{FF2B5EF4-FFF2-40B4-BE49-F238E27FC236}">
                <a16:creationId xmlns:a16="http://schemas.microsoft.com/office/drawing/2014/main" id="{618D7FFA-5EDC-25D2-BE44-499C64DCAFC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7734" y="1489350"/>
            <a:ext cx="423256" cy="1560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3F7B1E-63ED-AF12-1893-1FC4D2B7F5D7}"/>
              </a:ext>
            </a:extLst>
          </p:cNvPr>
          <p:cNvSpPr txBox="1"/>
          <p:nvPr/>
        </p:nvSpPr>
        <p:spPr>
          <a:xfrm>
            <a:off x="6831600" y="2953457"/>
            <a:ext cx="31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구매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C4389-75C9-28E9-15C4-DEB7D9FEF545}"/>
              </a:ext>
            </a:extLst>
          </p:cNvPr>
          <p:cNvSpPr txBox="1"/>
          <p:nvPr/>
        </p:nvSpPr>
        <p:spPr>
          <a:xfrm>
            <a:off x="6826500" y="1873680"/>
            <a:ext cx="31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재난 </a:t>
            </a:r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위급 상황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VR </a:t>
            </a:r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제공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F01EC-AAE6-1562-7992-8DE0A2C692BD}"/>
              </a:ext>
            </a:extLst>
          </p:cNvPr>
          <p:cNvSpPr txBox="1"/>
          <p:nvPr/>
        </p:nvSpPr>
        <p:spPr>
          <a:xfrm>
            <a:off x="404554" y="714237"/>
            <a:ext cx="18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</a:p>
        </p:txBody>
      </p:sp>
    </p:spTree>
    <p:extLst>
      <p:ext uri="{BB962C8B-B14F-4D97-AF65-F5344CB8AC3E}">
        <p14:creationId xmlns:p14="http://schemas.microsoft.com/office/powerpoint/2010/main" val="124327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대각선 방향 모서리 10">
            <a:extLst>
              <a:ext uri="{FF2B5EF4-FFF2-40B4-BE49-F238E27FC236}">
                <a16:creationId xmlns:a16="http://schemas.microsoft.com/office/drawing/2014/main" id="{41B6AF02-9EE6-B494-5B42-82DAD59FD239}"/>
              </a:ext>
            </a:extLst>
          </p:cNvPr>
          <p:cNvSpPr/>
          <p:nvPr/>
        </p:nvSpPr>
        <p:spPr>
          <a:xfrm rot="10800000">
            <a:off x="253995" y="-466620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F4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4608-D37B-3305-4465-0F5F23CF5B96}"/>
              </a:ext>
            </a:extLst>
          </p:cNvPr>
          <p:cNvSpPr/>
          <p:nvPr/>
        </p:nvSpPr>
        <p:spPr>
          <a:xfrm>
            <a:off x="0" y="2407298"/>
            <a:ext cx="12192000" cy="4450702"/>
          </a:xfrm>
          <a:prstGeom prst="rect">
            <a:avLst/>
          </a:prstGeom>
          <a:solidFill>
            <a:srgbClr val="F4F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263E2009-3555-ABAA-9254-7424E9D339AC}"/>
              </a:ext>
            </a:extLst>
          </p:cNvPr>
          <p:cNvSpPr/>
          <p:nvPr/>
        </p:nvSpPr>
        <p:spPr>
          <a:xfrm rot="10800000">
            <a:off x="-438543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E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DA69C-5BBC-0ED9-E0E9-D5C737870625}"/>
              </a:ext>
            </a:extLst>
          </p:cNvPr>
          <p:cNvSpPr txBox="1"/>
          <p:nvPr/>
        </p:nvSpPr>
        <p:spPr>
          <a:xfrm>
            <a:off x="531724" y="1223299"/>
            <a:ext cx="280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CONTENTS</a:t>
            </a:r>
            <a:endParaRPr lang="ko-KR" altLang="en-US" sz="2800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92FF2149-2765-4EF7-8E1E-782954B87E91}"/>
              </a:ext>
            </a:extLst>
          </p:cNvPr>
          <p:cNvSpPr/>
          <p:nvPr/>
        </p:nvSpPr>
        <p:spPr>
          <a:xfrm rot="10800000">
            <a:off x="-1206764" y="-466619"/>
            <a:ext cx="9533813" cy="109069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F2B229-FE7E-F2F7-5DF3-6E38A3F63172}"/>
              </a:ext>
            </a:extLst>
          </p:cNvPr>
          <p:cNvGrpSpPr/>
          <p:nvPr/>
        </p:nvGrpSpPr>
        <p:grpSpPr>
          <a:xfrm>
            <a:off x="1272734" y="2976230"/>
            <a:ext cx="2351435" cy="3089854"/>
            <a:chOff x="466409" y="2913217"/>
            <a:chExt cx="2351435" cy="308985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9446D-056C-E927-AF7E-27962FD46DD5}"/>
                </a:ext>
              </a:extLst>
            </p:cNvPr>
            <p:cNvSpPr txBox="1"/>
            <p:nvPr/>
          </p:nvSpPr>
          <p:spPr>
            <a:xfrm>
              <a:off x="466410" y="2913217"/>
              <a:ext cx="89586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01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DC04A7-389B-E19E-1D8B-95848FC99BB6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기획안 개요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2E684-8AAE-03CF-8BF5-B123C46965BF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168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배경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목적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기능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예시 화면 이미지 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서비스 장점 및 영향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77CA6F5-AAD7-D751-2B90-8756CA3537F9}"/>
              </a:ext>
            </a:extLst>
          </p:cNvPr>
          <p:cNvGrpSpPr/>
          <p:nvPr/>
        </p:nvGrpSpPr>
        <p:grpSpPr>
          <a:xfrm>
            <a:off x="5172534" y="2976230"/>
            <a:ext cx="3177441" cy="2766689"/>
            <a:chOff x="3046895" y="2913217"/>
            <a:chExt cx="3177441" cy="27666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57212F-CF23-A095-1A46-19BE86E71F67}"/>
                </a:ext>
              </a:extLst>
            </p:cNvPr>
            <p:cNvSpPr txBox="1"/>
            <p:nvPr/>
          </p:nvSpPr>
          <p:spPr>
            <a:xfrm>
              <a:off x="3046897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02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1A4F51-6216-B915-2870-F2C65F4A1AB3}"/>
                </a:ext>
              </a:extLst>
            </p:cNvPr>
            <p:cNvSpPr txBox="1"/>
            <p:nvPr/>
          </p:nvSpPr>
          <p:spPr>
            <a:xfrm>
              <a:off x="3046896" y="3661063"/>
              <a:ext cx="1674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Workbook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EF2324-5FF4-2554-4983-F633AC3B1384}"/>
                </a:ext>
              </a:extLst>
            </p:cNvPr>
            <p:cNvSpPr txBox="1"/>
            <p:nvPr/>
          </p:nvSpPr>
          <p:spPr>
            <a:xfrm>
              <a:off x="3046895" y="4321842"/>
              <a:ext cx="3177441" cy="135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Ideation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User</a:t>
              </a: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Story Map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Value proposition canvas</a:t>
              </a: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Metaverse</a:t>
              </a:r>
              <a:endPara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3939400-3510-3881-EA62-E9194AE7AFB3}"/>
              </a:ext>
            </a:extLst>
          </p:cNvPr>
          <p:cNvGrpSpPr/>
          <p:nvPr/>
        </p:nvGrpSpPr>
        <p:grpSpPr>
          <a:xfrm>
            <a:off x="9095270" y="2976230"/>
            <a:ext cx="2351435" cy="3089854"/>
            <a:chOff x="466409" y="2913217"/>
            <a:chExt cx="2351435" cy="30898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5061FC-CFC6-B20C-5639-8D9F8DCE6191}"/>
                </a:ext>
              </a:extLst>
            </p:cNvPr>
            <p:cNvSpPr txBox="1"/>
            <p:nvPr/>
          </p:nvSpPr>
          <p:spPr>
            <a:xfrm>
              <a:off x="466410" y="2913217"/>
              <a:ext cx="10958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03</a:t>
              </a:r>
              <a:endParaRPr lang="ko-KR" altLang="en-US" sz="44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59C9D-F64D-1740-E217-11DB4B364898}"/>
                </a:ext>
              </a:extLst>
            </p:cNvPr>
            <p:cNvSpPr txBox="1"/>
            <p:nvPr/>
          </p:nvSpPr>
          <p:spPr>
            <a:xfrm>
              <a:off x="466410" y="3661063"/>
              <a:ext cx="1521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심화 계획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005CAE-20D6-26D5-DBE5-C7FCE4D36FA7}"/>
                </a:ext>
              </a:extLst>
            </p:cNvPr>
            <p:cNvSpPr txBox="1"/>
            <p:nvPr/>
          </p:nvSpPr>
          <p:spPr>
            <a:xfrm>
              <a:off x="466409" y="4321842"/>
              <a:ext cx="2351435" cy="1681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개발 심화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및 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비즈니스 모델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마케팅 플랜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AutoNum type="alphaLcPeriod"/>
              </a:pPr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홍보 계획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28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D7DF060-D13A-C380-8075-1000955D218F}"/>
              </a:ext>
            </a:extLst>
          </p:cNvPr>
          <p:cNvGrpSpPr/>
          <p:nvPr/>
        </p:nvGrpSpPr>
        <p:grpSpPr>
          <a:xfrm>
            <a:off x="1094637" y="1489350"/>
            <a:ext cx="10002725" cy="2121317"/>
            <a:chOff x="1094636" y="1701991"/>
            <a:chExt cx="10002725" cy="2121317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2CB1505C-11C9-1571-0774-FF8A5F102B3A}"/>
                </a:ext>
              </a:extLst>
            </p:cNvPr>
            <p:cNvGrpSpPr/>
            <p:nvPr/>
          </p:nvGrpSpPr>
          <p:grpSpPr>
            <a:xfrm>
              <a:off x="29551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52574989-8940-1934-8CD7-2BD2FBCF4D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DC74EB1-6CB6-D2A2-A266-EA6641788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4FD278FF-0080-87B3-7F2B-37366EB772DE}"/>
                </a:ext>
              </a:extLst>
            </p:cNvPr>
            <p:cNvGrpSpPr/>
            <p:nvPr/>
          </p:nvGrpSpPr>
          <p:grpSpPr>
            <a:xfrm>
              <a:off x="7208998" y="2672061"/>
              <a:ext cx="2351314" cy="369332"/>
              <a:chOff x="6983604" y="3429000"/>
              <a:chExt cx="1446963" cy="291402"/>
            </a:xfrm>
          </p:grpSpPr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7A0EE2D9-2ABA-106E-9F52-3AF2853837EB}"/>
                  </a:ext>
                </a:extLst>
              </p:cNvPr>
              <p:cNvCxnSpPr/>
              <p:nvPr/>
            </p:nvCxnSpPr>
            <p:spPr>
              <a:xfrm>
                <a:off x="6983604" y="3429000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25097C97-4575-4DDE-D38D-DEE3DE5DD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3604" y="3720402"/>
                <a:ext cx="144696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62888EE-3223-BE41-215F-0E53586192C2}"/>
                </a:ext>
              </a:extLst>
            </p:cNvPr>
            <p:cNvGrpSpPr/>
            <p:nvPr/>
          </p:nvGrpSpPr>
          <p:grpSpPr>
            <a:xfrm>
              <a:off x="1256756" y="3427708"/>
              <a:ext cx="1295999" cy="395600"/>
              <a:chOff x="13536489" y="1756317"/>
              <a:chExt cx="2448272" cy="553998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64E0786-261A-28AE-F05F-3D18DF039908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8E05B-10A1-836D-E157-52F5CFF10E5C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단체</a:t>
                </a:r>
              </a:p>
            </p:txBody>
          </p:sp>
        </p:grpSp>
        <p:pic>
          <p:nvPicPr>
            <p:cNvPr id="89" name="Object 32">
              <a:extLst>
                <a:ext uri="{FF2B5EF4-FFF2-40B4-BE49-F238E27FC236}">
                  <a16:creationId xmlns:a16="http://schemas.microsoft.com/office/drawing/2014/main" id="{78D855AF-61A2-3D08-EBDA-6468D933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636" y="1707303"/>
              <a:ext cx="1620240" cy="1587835"/>
            </a:xfrm>
            <a:prstGeom prst="rect">
              <a:avLst/>
            </a:prstGeom>
          </p:spPr>
        </p:pic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CF6F45E-D4B9-8ACF-B90D-74533BAADF70}"/>
                </a:ext>
              </a:extLst>
            </p:cNvPr>
            <p:cNvGrpSpPr/>
            <p:nvPr/>
          </p:nvGrpSpPr>
          <p:grpSpPr>
            <a:xfrm>
              <a:off x="9801362" y="3384192"/>
              <a:ext cx="1295999" cy="395600"/>
              <a:chOff x="13536489" y="1756317"/>
              <a:chExt cx="2448272" cy="553998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0F3393-37AB-4385-8CC5-CE8456B45AD7}"/>
                  </a:ext>
                </a:extLst>
              </p:cNvPr>
              <p:cNvSpPr/>
              <p:nvPr/>
            </p:nvSpPr>
            <p:spPr>
              <a:xfrm>
                <a:off x="13536489" y="1756317"/>
                <a:ext cx="2448272" cy="553998"/>
              </a:xfrm>
              <a:prstGeom prst="rect">
                <a:avLst/>
              </a:prstGeom>
              <a:solidFill>
                <a:srgbClr val="FFD87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6293140-8677-261F-B440-0586EB9DC989}"/>
                  </a:ext>
                </a:extLst>
              </p:cNvPr>
              <p:cNvSpPr txBox="1"/>
              <p:nvPr/>
            </p:nvSpPr>
            <p:spPr>
              <a:xfrm>
                <a:off x="13841377" y="1781618"/>
                <a:ext cx="1838495" cy="517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개인</a:t>
                </a:r>
              </a:p>
            </p:txBody>
          </p:sp>
        </p:grpSp>
        <p:pic>
          <p:nvPicPr>
            <p:cNvPr id="94" name="Object 35">
              <a:extLst>
                <a:ext uri="{FF2B5EF4-FFF2-40B4-BE49-F238E27FC236}">
                  <a16:creationId xmlns:a16="http://schemas.microsoft.com/office/drawing/2014/main" id="{6D162708-4B5C-3237-2F09-6ADDE457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7733" y="1701991"/>
              <a:ext cx="423256" cy="1560391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02DFB7D-1623-0EE5-7958-1B4DFE0539C6}"/>
                </a:ext>
              </a:extLst>
            </p:cNvPr>
            <p:cNvSpPr txBox="1"/>
            <p:nvPr/>
          </p:nvSpPr>
          <p:spPr>
            <a:xfrm>
              <a:off x="25777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58A5F6-47FA-B69C-FA92-A1F035C51556}"/>
                </a:ext>
              </a:extLst>
            </p:cNvPr>
            <p:cNvSpPr txBox="1"/>
            <p:nvPr/>
          </p:nvSpPr>
          <p:spPr>
            <a:xfrm>
              <a:off x="25777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5EF4CCC-887F-D99A-EA24-6A8F9BC2F688}"/>
                </a:ext>
              </a:extLst>
            </p:cNvPr>
            <p:cNvSpPr txBox="1"/>
            <p:nvPr/>
          </p:nvSpPr>
          <p:spPr>
            <a:xfrm>
              <a:off x="6831599" y="3166098"/>
              <a:ext cx="3106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구매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C7ED4FF-CA0E-21EC-AFC8-40F714779190}"/>
                </a:ext>
              </a:extLst>
            </p:cNvPr>
            <p:cNvSpPr txBox="1"/>
            <p:nvPr/>
          </p:nvSpPr>
          <p:spPr>
            <a:xfrm>
              <a:off x="6826499" y="2086321"/>
              <a:ext cx="310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재난 </a:t>
              </a:r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/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위급 상황 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en-US" altLang="ko-KR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VR </a:t>
              </a:r>
              <a:r>
                <a:rPr lang="ko-KR" altLang="en-US" sz="14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제공</a:t>
              </a:r>
              <a:endParaRPr lang="en-US" altLang="ko-KR" sz="14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146383-2BF4-6B3F-4572-8F4D51450F9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A7408BE-FBA2-E667-B880-CD7EBC6F0A21}"/>
              </a:ext>
            </a:extLst>
          </p:cNvPr>
          <p:cNvCxnSpPr/>
          <p:nvPr/>
        </p:nvCxnSpPr>
        <p:spPr>
          <a:xfrm rot="16200000">
            <a:off x="5494857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4863823-226A-9776-DE90-7D174A4859D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4189" y="4054952"/>
            <a:ext cx="1252375" cy="0"/>
          </a:xfrm>
          <a:prstGeom prst="straightConnector1">
            <a:avLst/>
          </a:prstGeom>
          <a:ln w="28575">
            <a:solidFill>
              <a:srgbClr val="FFD8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4AA5FA-E76F-9F6D-DDAD-A4339D5CFA9B}"/>
              </a:ext>
            </a:extLst>
          </p:cNvPr>
          <p:cNvSpPr/>
          <p:nvPr/>
        </p:nvSpPr>
        <p:spPr>
          <a:xfrm>
            <a:off x="5572101" y="6273988"/>
            <a:ext cx="1599240" cy="395600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8A40-F50C-D8A4-B7C1-8C878E91B9A3}"/>
              </a:ext>
            </a:extLst>
          </p:cNvPr>
          <p:cNvSpPr txBox="1"/>
          <p:nvPr/>
        </p:nvSpPr>
        <p:spPr>
          <a:xfrm>
            <a:off x="5771257" y="6292056"/>
            <a:ext cx="120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광고 회사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B190BD-9236-5BD4-B99F-F7079D4956ED}"/>
              </a:ext>
            </a:extLst>
          </p:cNvPr>
          <p:cNvSpPr/>
          <p:nvPr/>
        </p:nvSpPr>
        <p:spPr>
          <a:xfrm>
            <a:off x="5546835" y="2184622"/>
            <a:ext cx="1421842" cy="918929"/>
          </a:xfrm>
          <a:prstGeom prst="rect">
            <a:avLst/>
          </a:prstGeom>
          <a:solidFill>
            <a:srgbClr val="FFD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위기탈출</a:t>
            </a:r>
            <a:endParaRPr lang="en-US" altLang="ko-KR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넘버 </a:t>
            </a:r>
            <a:r>
              <a:rPr lang="en-US" altLang="ko-KR" sz="20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</a:t>
            </a:r>
            <a:endParaRPr lang="ko-KR" altLang="en-US" sz="20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Object 41">
            <a:extLst>
              <a:ext uri="{FF2B5EF4-FFF2-40B4-BE49-F238E27FC236}">
                <a16:creationId xmlns:a16="http://schemas.microsoft.com/office/drawing/2014/main" id="{E011DF5F-E55B-2ACA-A9BF-AC942A0E902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2101" y="4816242"/>
            <a:ext cx="1599239" cy="1252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B3C0D8-3D82-7610-6D3D-BDC9F9F3E96D}"/>
              </a:ext>
            </a:extLst>
          </p:cNvPr>
          <p:cNvSpPr txBox="1"/>
          <p:nvPr/>
        </p:nvSpPr>
        <p:spPr>
          <a:xfrm>
            <a:off x="6566820" y="3913737"/>
            <a:ext cx="93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광고 효과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1C12-886D-0E03-5086-B47B358AD40F}"/>
              </a:ext>
            </a:extLst>
          </p:cNvPr>
          <p:cNvSpPr txBox="1"/>
          <p:nvPr/>
        </p:nvSpPr>
        <p:spPr>
          <a:xfrm>
            <a:off x="5186613" y="3764736"/>
            <a:ext cx="934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플랫폼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 </a:t>
            </a:r>
            <a:endParaRPr lang="en-US" altLang="ko-KR" sz="1400" dirty="0">
              <a:solidFill>
                <a:srgbClr val="FFD87B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srgbClr val="FFD87B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수수료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CF46A-4DF7-9AB3-0109-DC596958D196}"/>
              </a:ext>
            </a:extLst>
          </p:cNvPr>
          <p:cNvSpPr txBox="1"/>
          <p:nvPr/>
        </p:nvSpPr>
        <p:spPr>
          <a:xfrm>
            <a:off x="404554" y="714237"/>
            <a:ext cx="18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a. </a:t>
            </a:r>
            <a:r>
              <a:rPr lang="ko-KR" altLang="en-US" dirty="0">
                <a:solidFill>
                  <a:srgbClr val="FFD87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비즈니스 모델</a:t>
            </a:r>
          </a:p>
        </p:txBody>
      </p:sp>
    </p:spTree>
    <p:extLst>
      <p:ext uri="{BB962C8B-B14F-4D97-AF65-F5344CB8AC3E}">
        <p14:creationId xmlns:p14="http://schemas.microsoft.com/office/powerpoint/2010/main" val="3208042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BBB41C-7172-941A-96F8-64149D2C5D46}"/>
              </a:ext>
            </a:extLst>
          </p:cNvPr>
          <p:cNvGrpSpPr/>
          <p:nvPr/>
        </p:nvGrpSpPr>
        <p:grpSpPr>
          <a:xfrm>
            <a:off x="1094193" y="2139663"/>
            <a:ext cx="10290509" cy="2578674"/>
            <a:chOff x="982950" y="3443386"/>
            <a:chExt cx="17308357" cy="43372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4CAD03-97C2-F5F6-6272-5D521484B5E6}"/>
                </a:ext>
              </a:extLst>
            </p:cNvPr>
            <p:cNvSpPr txBox="1"/>
            <p:nvPr/>
          </p:nvSpPr>
          <p:spPr>
            <a:xfrm>
              <a:off x="982950" y="5172523"/>
              <a:ext cx="2001640" cy="1087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국가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485A22D-A8A4-2E80-FA17-0ABC4F324ABD}"/>
                </a:ext>
              </a:extLst>
            </p:cNvPr>
            <p:cNvGrpSpPr/>
            <p:nvPr/>
          </p:nvGrpSpPr>
          <p:grpSpPr>
            <a:xfrm>
              <a:off x="4716997" y="3443386"/>
              <a:ext cx="13574310" cy="4337259"/>
              <a:chOff x="2926152" y="3230993"/>
              <a:chExt cx="13574310" cy="4337259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FD5D625-3A63-FB8C-2D7A-0D761E8FA327}"/>
                  </a:ext>
                </a:extLst>
              </p:cNvPr>
              <p:cNvGrpSpPr/>
              <p:nvPr/>
            </p:nvGrpSpPr>
            <p:grpSpPr>
              <a:xfrm>
                <a:off x="2926152" y="3230993"/>
                <a:ext cx="13574310" cy="4337259"/>
                <a:chOff x="3480923" y="3280371"/>
                <a:chExt cx="13574310" cy="4337259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CB8926D5-566C-17AD-0B16-E85B84BDBB83}"/>
                    </a:ext>
                  </a:extLst>
                </p:cNvPr>
                <p:cNvSpPr/>
                <p:nvPr/>
              </p:nvSpPr>
              <p:spPr>
                <a:xfrm>
                  <a:off x="3480923" y="3280371"/>
                  <a:ext cx="4337259" cy="4337259"/>
                </a:xfrm>
                <a:prstGeom prst="ellipse">
                  <a:avLst/>
                </a:prstGeom>
                <a:solidFill>
                  <a:srgbClr val="F7F7F7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AA3ED64B-9352-EA5A-8FC1-01E2A6014DB0}"/>
                    </a:ext>
                  </a:extLst>
                </p:cNvPr>
                <p:cNvSpPr/>
                <p:nvPr/>
              </p:nvSpPr>
              <p:spPr>
                <a:xfrm>
                  <a:off x="8099447" y="3280371"/>
                  <a:ext cx="4337260" cy="4337259"/>
                </a:xfrm>
                <a:prstGeom prst="ellipse">
                  <a:avLst/>
                </a:prstGeom>
                <a:solidFill>
                  <a:srgbClr val="F7F7F7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827C0EAE-ACB1-F605-169B-F7C7ECF077CE}"/>
                    </a:ext>
                  </a:extLst>
                </p:cNvPr>
                <p:cNvSpPr/>
                <p:nvPr/>
              </p:nvSpPr>
              <p:spPr>
                <a:xfrm>
                  <a:off x="12717973" y="3280371"/>
                  <a:ext cx="4337260" cy="4337259"/>
                </a:xfrm>
                <a:prstGeom prst="ellipse">
                  <a:avLst/>
                </a:prstGeom>
                <a:solidFill>
                  <a:srgbClr val="F7F7F7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6D61F5-A6CD-D970-E91E-897EECFA1CAF}"/>
                  </a:ext>
                </a:extLst>
              </p:cNvPr>
              <p:cNvSpPr txBox="1"/>
              <p:nvPr/>
            </p:nvSpPr>
            <p:spPr>
              <a:xfrm>
                <a:off x="4415335" y="3751330"/>
                <a:ext cx="1357880" cy="1087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01</a:t>
                </a:r>
                <a:endParaRPr lang="ko-KR" altLang="en-US" sz="3600" b="1" dirty="0">
                  <a:solidFill>
                    <a:srgbClr val="FFC63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746B9E-EEFC-AB60-6247-5897A12CFDD1}"/>
                  </a:ext>
                </a:extLst>
              </p:cNvPr>
              <p:cNvSpPr txBox="1"/>
              <p:nvPr/>
            </p:nvSpPr>
            <p:spPr>
              <a:xfrm>
                <a:off x="8964051" y="3749680"/>
                <a:ext cx="1498507" cy="1087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02</a:t>
                </a:r>
                <a:endParaRPr lang="ko-KR" altLang="en-US" sz="3600" b="1" dirty="0">
                  <a:solidFill>
                    <a:srgbClr val="FFC63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45F833-10E6-A2F5-27A2-DBBEAD215634}"/>
                  </a:ext>
                </a:extLst>
              </p:cNvPr>
              <p:cNvSpPr txBox="1"/>
              <p:nvPr/>
            </p:nvSpPr>
            <p:spPr>
              <a:xfrm>
                <a:off x="13582071" y="3752336"/>
                <a:ext cx="1501166" cy="1087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FFC637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03</a:t>
                </a:r>
                <a:endParaRPr lang="ko-KR" altLang="en-US" sz="3600" b="1" dirty="0">
                  <a:solidFill>
                    <a:srgbClr val="FFC637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50013DF8-2084-443E-63DF-B0930CD52338}"/>
                </a:ext>
              </a:extLst>
            </p:cNvPr>
            <p:cNvSpPr/>
            <p:nvPr/>
          </p:nvSpPr>
          <p:spPr>
            <a:xfrm>
              <a:off x="3253558" y="5303155"/>
              <a:ext cx="925506" cy="825850"/>
            </a:xfrm>
            <a:prstGeom prst="rightArrow">
              <a:avLst>
                <a:gd name="adj1" fmla="val 35940"/>
                <a:gd name="adj2" fmla="val 44728"/>
              </a:avLst>
            </a:prstGeom>
            <a:solidFill>
              <a:srgbClr val="FFC6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18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플랜</a:t>
            </a:r>
          </a:p>
        </p:txBody>
      </p:sp>
    </p:spTree>
    <p:extLst>
      <p:ext uri="{BB962C8B-B14F-4D97-AF65-F5344CB8AC3E}">
        <p14:creationId xmlns:p14="http://schemas.microsoft.com/office/powerpoint/2010/main" val="79857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6DC94-80BF-1324-3782-C0D23AAB5B99}"/>
              </a:ext>
            </a:extLst>
          </p:cNvPr>
          <p:cNvSpPr txBox="1"/>
          <p:nvPr/>
        </p:nvSpPr>
        <p:spPr>
          <a:xfrm>
            <a:off x="395806" y="246897"/>
            <a:ext cx="25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및 홍보 계획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29791-4C87-F074-7B6E-54BDFA9791C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20482" y="431563"/>
            <a:ext cx="9060024" cy="1946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E14B7F-1043-59AB-2181-A3999ABD1840}"/>
              </a:ext>
            </a:extLst>
          </p:cNvPr>
          <p:cNvSpPr txBox="1"/>
          <p:nvPr/>
        </p:nvSpPr>
        <p:spPr>
          <a:xfrm>
            <a:off x="404554" y="714237"/>
            <a:ext cx="187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c.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홍보 계획</a:t>
            </a:r>
          </a:p>
        </p:txBody>
      </p:sp>
    </p:spTree>
    <p:extLst>
      <p:ext uri="{BB962C8B-B14F-4D97-AF65-F5344CB8AC3E}">
        <p14:creationId xmlns:p14="http://schemas.microsoft.com/office/powerpoint/2010/main" val="1531859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6DBFF-F1E1-7143-5DCD-6067958391D9}"/>
              </a:ext>
            </a:extLst>
          </p:cNvPr>
          <p:cNvSpPr txBox="1"/>
          <p:nvPr/>
        </p:nvSpPr>
        <p:spPr>
          <a:xfrm>
            <a:off x="2705100" y="3225226"/>
            <a:ext cx="702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90741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AB73E-BDD9-98D5-8C84-C57740E31D28}"/>
              </a:ext>
            </a:extLst>
          </p:cNvPr>
          <p:cNvSpPr txBox="1"/>
          <p:nvPr/>
        </p:nvSpPr>
        <p:spPr>
          <a:xfrm>
            <a:off x="5318032" y="2350202"/>
            <a:ext cx="1628961" cy="122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  <a:endParaRPr lang="ko-KR" altLang="en-US" sz="72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0DD7E-259C-6E5E-8050-63EABE9AB992}"/>
              </a:ext>
            </a:extLst>
          </p:cNvPr>
          <p:cNvSpPr txBox="1"/>
          <p:nvPr/>
        </p:nvSpPr>
        <p:spPr>
          <a:xfrm>
            <a:off x="4722005" y="3574060"/>
            <a:ext cx="282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기획안 개요</a:t>
            </a:r>
          </a:p>
        </p:txBody>
      </p:sp>
    </p:spTree>
    <p:extLst>
      <p:ext uri="{BB962C8B-B14F-4D97-AF65-F5344CB8AC3E}">
        <p14:creationId xmlns:p14="http://schemas.microsoft.com/office/powerpoint/2010/main" val="23936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90A68A-77C6-DCE7-AFAF-06AD56C09B13}"/>
              </a:ext>
            </a:extLst>
          </p:cNvPr>
          <p:cNvSpPr txBox="1"/>
          <p:nvPr/>
        </p:nvSpPr>
        <p:spPr>
          <a:xfrm>
            <a:off x="302500" y="209574"/>
            <a:ext cx="1455575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배경 </a:t>
            </a:r>
            <a:r>
              <a:rPr lang="en-US" altLang="ko-KR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468933-38CB-7684-360C-47342D7A4EBF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F94A2C-B799-BF96-9B61-B8C49C162B98}"/>
              </a:ext>
            </a:extLst>
          </p:cNvPr>
          <p:cNvSpPr txBox="1"/>
          <p:nvPr/>
        </p:nvSpPr>
        <p:spPr>
          <a:xfrm>
            <a:off x="302500" y="4999001"/>
            <a:ext cx="118092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최근 서울 전역에 경계경보가 발생했지만 대처방법을 몰라 혼란스러운 상황이 발생하였다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또한 대학교 학생을 대상으로 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가장 효과적인 안전교육 방식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대한 설문조사에서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72%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 가장 많았다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하지만 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체험형 교육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’</a:t>
            </a:r>
            <a:r>
              <a:rPr lang="ko-KR" altLang="en-US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은 다수의 사람들이 체험하기에 어려움이 있고 집중력이 떨어져 효과적이지 않다</a:t>
            </a:r>
            <a:r>
              <a:rPr lang="en-US" altLang="ko-KR" sz="1600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</a:t>
            </a:r>
            <a:endParaRPr lang="en-US" altLang="ko-KR" dirty="0">
              <a:solidFill>
                <a:srgbClr val="FFD7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개선하기 위해 접근성이 용이한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몰입도가 높은 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‘VR’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활용한 서비스 기획</a:t>
            </a:r>
            <a:endParaRPr lang="en-US" altLang="ko-KR" b="1" dirty="0">
              <a:solidFill>
                <a:srgbClr val="FFD7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AC61F-AA74-AAC0-437D-7C082B66B08B}"/>
              </a:ext>
            </a:extLst>
          </p:cNvPr>
          <p:cNvSpPr txBox="1"/>
          <p:nvPr/>
        </p:nvSpPr>
        <p:spPr>
          <a:xfrm>
            <a:off x="904353" y="1343368"/>
            <a:ext cx="104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위급 상황의 대처방법을 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쉽게 숙지할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974D0F-635B-3973-1AFB-25C53EAD683E}"/>
              </a:ext>
            </a:extLst>
          </p:cNvPr>
          <p:cNvSpPr txBox="1"/>
          <p:nvPr/>
        </p:nvSpPr>
        <p:spPr>
          <a:xfrm>
            <a:off x="2133163" y="1721763"/>
            <a:ext cx="79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체험형 교육</a:t>
            </a:r>
            <a:r>
              <a:rPr lang="en-US" altLang="ko-KR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’</a:t>
            </a:r>
            <a:r>
              <a:rPr lang="ko-KR" altLang="en-US" b="1" dirty="0">
                <a:solidFill>
                  <a:srgbClr val="FFD7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쉽게 접할 수 있는 방법</a:t>
            </a:r>
            <a:r>
              <a:rPr lang="ko-KR" altLang="en-US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없을까</a:t>
            </a:r>
            <a:r>
              <a:rPr lang="en-US" altLang="ko-KR" b="1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b="1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C71FAD-99AB-4C92-E320-D26BAA557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6" b="93917" l="9934" r="89845">
                        <a14:foregroundMark x1="59161" y1="45985" x2="52759" y2="59367"/>
                        <a14:foregroundMark x1="24283" y1="89781" x2="34007" y2="93034"/>
                        <a14:foregroundMark x1="34073" y1="93149" x2="26049" y2="90754"/>
                        <a14:foregroundMark x1="49448" y1="13139" x2="62252" y2="14842"/>
                        <a14:foregroundMark x1="62252" y1="14842" x2="65784" y2="16545"/>
                        <a14:backgroundMark x1="32892" y1="70560" x2="32892" y2="70560"/>
                        <a14:backgroundMark x1="32671" y1="70073" x2="32671" y2="70073"/>
                        <a14:backgroundMark x1="33775" y1="71533" x2="33775" y2="71533"/>
                        <a14:backgroundMark x1="41722" y1="75426" x2="41722" y2="75426"/>
                        <a14:backgroundMark x1="36645" y1="94404" x2="36645" y2="94404"/>
                        <a14:backgroundMark x1="37307" y1="93187" x2="36424" y2="93187"/>
                        <a14:backgroundMark x1="35982" y1="93917" x2="35982" y2="93917"/>
                        <a14:backgroundMark x1="36645" y1="93917" x2="36645" y2="93917"/>
                        <a14:backgroundMark x1="35762" y1="93674" x2="35762" y2="93674"/>
                        <a14:backgroundMark x1="36865" y1="93431" x2="35320" y2="93431"/>
                        <a14:backgroundMark x1="36203" y1="94161" x2="34658" y2="94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7639" y="2239021"/>
            <a:ext cx="2878979" cy="26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C6581-37CC-0F0C-DFFB-7410BC870F66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목적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B08B4B9-CCE8-0070-A80E-772DF2B7DCB4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FF10C-D340-D540-BDA3-536742DDEB85}"/>
              </a:ext>
            </a:extLst>
          </p:cNvPr>
          <p:cNvSpPr/>
          <p:nvPr/>
        </p:nvSpPr>
        <p:spPr>
          <a:xfrm>
            <a:off x="4075922" y="755484"/>
            <a:ext cx="4040155" cy="566691"/>
          </a:xfrm>
          <a:prstGeom prst="roundRect">
            <a:avLst>
              <a:gd name="adj" fmla="val 50000"/>
            </a:avLst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재난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긴급 상황 체험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VR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메타버스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4FA4F-E80E-517B-0949-F8681C841DD3}"/>
              </a:ext>
            </a:extLst>
          </p:cNvPr>
          <p:cNvSpPr txBox="1"/>
          <p:nvPr/>
        </p:nvSpPr>
        <p:spPr>
          <a:xfrm>
            <a:off x="2989930" y="1475126"/>
            <a:ext cx="621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지진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</a:t>
            </a:r>
            <a:r>
              <a:rPr lang="en-US" altLang="ko-KR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화재에 대한 체험형 교육을 제공하는 서비스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BFF11-F9DA-E89C-3465-902DF0619CD9}"/>
              </a:ext>
            </a:extLst>
          </p:cNvPr>
          <p:cNvGrpSpPr/>
          <p:nvPr/>
        </p:nvGrpSpPr>
        <p:grpSpPr>
          <a:xfrm>
            <a:off x="2341067" y="2141821"/>
            <a:ext cx="8069699" cy="4487873"/>
            <a:chOff x="507771" y="2154691"/>
            <a:chExt cx="8069699" cy="4487873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CD74264-F8A1-CB9E-3286-67F55ED2F405}"/>
                </a:ext>
              </a:extLst>
            </p:cNvPr>
            <p:cNvSpPr/>
            <p:nvPr/>
          </p:nvSpPr>
          <p:spPr>
            <a:xfrm>
              <a:off x="507772" y="2154691"/>
              <a:ext cx="565247" cy="565247"/>
            </a:xfrm>
            <a:prstGeom prst="ellipse">
              <a:avLst/>
            </a:prstGeom>
            <a:solidFill>
              <a:srgbClr val="FFE5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7F96387-2022-FDB4-6AA0-9518BA13B27D}"/>
                </a:ext>
              </a:extLst>
            </p:cNvPr>
            <p:cNvSpPr/>
            <p:nvPr/>
          </p:nvSpPr>
          <p:spPr>
            <a:xfrm>
              <a:off x="507771" y="2936269"/>
              <a:ext cx="565247" cy="565247"/>
            </a:xfrm>
            <a:prstGeom prst="ellipse">
              <a:avLst/>
            </a:prstGeom>
            <a:solidFill>
              <a:srgbClr val="FFDC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3EB625C-9B82-DA3E-5D72-FF3864324D58}"/>
                </a:ext>
              </a:extLst>
            </p:cNvPr>
            <p:cNvSpPr/>
            <p:nvPr/>
          </p:nvSpPr>
          <p:spPr>
            <a:xfrm>
              <a:off x="507773" y="3723741"/>
              <a:ext cx="565247" cy="565247"/>
            </a:xfrm>
            <a:prstGeom prst="ellipse">
              <a:avLst/>
            </a:prstGeom>
            <a:solidFill>
              <a:srgbClr val="E6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807C3C3-D3F4-46D5-3928-7B093FF668B4}"/>
                </a:ext>
              </a:extLst>
            </p:cNvPr>
            <p:cNvSpPr/>
            <p:nvPr/>
          </p:nvSpPr>
          <p:spPr>
            <a:xfrm>
              <a:off x="507771" y="4508266"/>
              <a:ext cx="565247" cy="565247"/>
            </a:xfrm>
            <a:prstGeom prst="ellipse">
              <a:avLst/>
            </a:prstGeom>
            <a:solidFill>
              <a:srgbClr val="C0A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4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BEC718F-AE16-E6E7-ACE7-3F8E9EDF9E84}"/>
                </a:ext>
              </a:extLst>
            </p:cNvPr>
            <p:cNvSpPr/>
            <p:nvPr/>
          </p:nvSpPr>
          <p:spPr>
            <a:xfrm>
              <a:off x="507773" y="5292791"/>
              <a:ext cx="565247" cy="565247"/>
            </a:xfrm>
            <a:prstGeom prst="ellipse">
              <a:avLst/>
            </a:prstGeom>
            <a:solidFill>
              <a:srgbClr val="8E76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5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28147D6-5863-DE51-69E5-37C8C3447A92}"/>
                </a:ext>
              </a:extLst>
            </p:cNvPr>
            <p:cNvSpPr/>
            <p:nvPr/>
          </p:nvSpPr>
          <p:spPr>
            <a:xfrm>
              <a:off x="507771" y="6077317"/>
              <a:ext cx="565247" cy="565247"/>
            </a:xfrm>
            <a:prstGeom prst="ellipse">
              <a:avLst/>
            </a:prstGeom>
            <a:solidFill>
              <a:srgbClr val="584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6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906C-C2DD-20B7-B779-0854658B4AE1}"/>
                </a:ext>
              </a:extLst>
            </p:cNvPr>
            <p:cNvSpPr txBox="1"/>
            <p:nvPr/>
          </p:nvSpPr>
          <p:spPr>
            <a:xfrm>
              <a:off x="1321496" y="2280513"/>
              <a:ext cx="4396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 요령 학습 및 숙지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CFEDDF-2EBE-011E-A5AD-7EF6CC9ADEF7}"/>
                </a:ext>
              </a:extLst>
            </p:cNvPr>
            <p:cNvSpPr txBox="1"/>
            <p:nvPr/>
          </p:nvSpPr>
          <p:spPr>
            <a:xfrm>
              <a:off x="1321496" y="3059668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VR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체험을 통한 사실적이고 </a:t>
              </a:r>
              <a:r>
                <a:rPr lang="ko-KR" altLang="en-US" dirty="0" err="1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있는 환경 제공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9E14F-5148-A8A3-8828-06EB600B44EA}"/>
                </a:ext>
              </a:extLst>
            </p:cNvPr>
            <p:cNvSpPr txBox="1"/>
            <p:nvPr/>
          </p:nvSpPr>
          <p:spPr>
            <a:xfrm>
              <a:off x="1321496" y="3833163"/>
              <a:ext cx="530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실제 상황과 유사한 </a:t>
              </a:r>
              <a:r>
                <a:rPr lang="ko-KR" altLang="en-US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훈련 제공</a:t>
              </a:r>
              <a:endPara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A06987-48B7-D69D-F43C-ACD8C0093F13}"/>
                </a:ext>
              </a:extLst>
            </p:cNvPr>
            <p:cNvSpPr txBox="1"/>
            <p:nvPr/>
          </p:nvSpPr>
          <p:spPr>
            <a:xfrm>
              <a:off x="1321496" y="4634525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상황에서 혼란에 빠지지 않고 침착하게 대피할 수 있는 능력 향상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7B0CEB-3CE6-B56A-FDE1-53A26522EBA3}"/>
                </a:ext>
              </a:extLst>
            </p:cNvPr>
            <p:cNvSpPr txBox="1"/>
            <p:nvPr/>
          </p:nvSpPr>
          <p:spPr>
            <a:xfrm>
              <a:off x="1321496" y="5404899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게임요소를 활용하여 재미와 흥미를 일으킴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17C26-60BE-0DFF-D914-BB245AB3DB37}"/>
                </a:ext>
              </a:extLst>
            </p:cNvPr>
            <p:cNvSpPr txBox="1"/>
            <p:nvPr/>
          </p:nvSpPr>
          <p:spPr>
            <a:xfrm>
              <a:off x="1321496" y="6209382"/>
              <a:ext cx="725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퀴즈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행동요령 등 교육적 요소를 통한 학습효과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67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25A943-469B-0313-D989-6D63C7FDC699}"/>
              </a:ext>
            </a:extLst>
          </p:cNvPr>
          <p:cNvGrpSpPr/>
          <p:nvPr/>
        </p:nvGrpSpPr>
        <p:grpSpPr>
          <a:xfrm>
            <a:off x="390698" y="738086"/>
            <a:ext cx="11801302" cy="5706666"/>
            <a:chOff x="495300" y="675699"/>
            <a:chExt cx="11801302" cy="57066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5C9E45D-319E-4A52-F00C-1643B2C20083}"/>
                </a:ext>
              </a:extLst>
            </p:cNvPr>
            <p:cNvGrpSpPr/>
            <p:nvPr/>
          </p:nvGrpSpPr>
          <p:grpSpPr>
            <a:xfrm>
              <a:off x="495300" y="675699"/>
              <a:ext cx="11442891" cy="5706666"/>
              <a:chOff x="422715" y="444536"/>
              <a:chExt cx="11442891" cy="5706666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9A071BB-CB68-FFCC-54D7-5DD39538C866}"/>
                  </a:ext>
                </a:extLst>
              </p:cNvPr>
              <p:cNvSpPr/>
              <p:nvPr/>
            </p:nvSpPr>
            <p:spPr>
              <a:xfrm>
                <a:off x="422715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144BD13-E712-B567-51EE-899EFC0AD868}"/>
                  </a:ext>
                </a:extLst>
              </p:cNvPr>
              <p:cNvSpPr/>
              <p:nvPr/>
            </p:nvSpPr>
            <p:spPr>
              <a:xfrm>
                <a:off x="6418241" y="81458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692681A-3276-D77E-5053-A60468BF8319}"/>
                  </a:ext>
                </a:extLst>
              </p:cNvPr>
              <p:cNvSpPr/>
              <p:nvPr/>
            </p:nvSpPr>
            <p:spPr>
              <a:xfrm>
                <a:off x="422715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3422F9D7-F60E-EF52-A138-B72D586AE5A5}"/>
                  </a:ext>
                </a:extLst>
              </p:cNvPr>
              <p:cNvSpPr/>
              <p:nvPr/>
            </p:nvSpPr>
            <p:spPr>
              <a:xfrm>
                <a:off x="6418241" y="3729234"/>
                <a:ext cx="5447365" cy="2421968"/>
              </a:xfrm>
              <a:prstGeom prst="roundRect">
                <a:avLst>
                  <a:gd name="adj" fmla="val 6324"/>
                </a:avLst>
              </a:prstGeom>
              <a:solidFill>
                <a:srgbClr val="EAEAE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47F55F1-1CEC-859A-52AA-24F779021898}"/>
                  </a:ext>
                </a:extLst>
              </p:cNvPr>
              <p:cNvGrpSpPr/>
              <p:nvPr/>
            </p:nvGrpSpPr>
            <p:grpSpPr>
              <a:xfrm>
                <a:off x="5298388" y="2538426"/>
                <a:ext cx="1634538" cy="1634538"/>
                <a:chOff x="6570526" y="3236681"/>
                <a:chExt cx="1634538" cy="163453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0A976B2-B9D4-4F4E-7BB2-DAFEA71CCFF8}"/>
                    </a:ext>
                  </a:extLst>
                </p:cNvPr>
                <p:cNvSpPr/>
                <p:nvPr/>
              </p:nvSpPr>
              <p:spPr>
                <a:xfrm>
                  <a:off x="6570526" y="3236681"/>
                  <a:ext cx="1634538" cy="1634538"/>
                </a:xfrm>
                <a:prstGeom prst="ellips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A3DEF7F7-1731-EDFC-072B-AA405E60477B}"/>
                    </a:ext>
                  </a:extLst>
                </p:cNvPr>
                <p:cNvSpPr/>
                <p:nvPr/>
              </p:nvSpPr>
              <p:spPr>
                <a:xfrm>
                  <a:off x="6665278" y="3330476"/>
                  <a:ext cx="1446947" cy="144694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200" dirty="0">
                      <a:solidFill>
                        <a:srgbClr val="FFD700"/>
                      </a:solidFill>
                      <a:latin typeface="G마켓 산스 Bold" panose="02000000000000000000" pitchFamily="50" charset="-127"/>
                      <a:ea typeface="G마켓 산스 Bold" panose="02000000000000000000" pitchFamily="50" charset="-127"/>
                    </a:rPr>
                    <a:t>로비</a:t>
                  </a:r>
                  <a:endParaRPr lang="en-US" altLang="ko-KR" sz="3200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99804F-23A7-BEA6-A15C-AD9FA12E0F5F}"/>
                  </a:ext>
                </a:extLst>
              </p:cNvPr>
              <p:cNvSpPr txBox="1"/>
              <p:nvPr/>
            </p:nvSpPr>
            <p:spPr>
              <a:xfrm>
                <a:off x="1851294" y="444536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전쟁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(War)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413743-3570-44BF-89FA-5F5762BF01FE}"/>
                  </a:ext>
                </a:extLst>
              </p:cNvPr>
              <p:cNvSpPr txBox="1"/>
              <p:nvPr/>
            </p:nvSpPr>
            <p:spPr>
              <a:xfrm>
                <a:off x="7846820" y="473039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지진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(Earthquakes)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71619A-8D97-5944-4C18-160596B45C5D}"/>
                  </a:ext>
                </a:extLst>
              </p:cNvPr>
              <p:cNvSpPr txBox="1"/>
              <p:nvPr/>
            </p:nvSpPr>
            <p:spPr>
              <a:xfrm>
                <a:off x="1851294" y="3357853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폭우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(Heavy Rain)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65207E-547D-46D3-2622-0C2FFBD9C160}"/>
                  </a:ext>
                </a:extLst>
              </p:cNvPr>
              <p:cNvSpPr txBox="1"/>
              <p:nvPr/>
            </p:nvSpPr>
            <p:spPr>
              <a:xfrm>
                <a:off x="7931436" y="3359902"/>
                <a:ext cx="2590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화재</a:t>
                </a:r>
                <a:r>
                  <a:rPr lang="en-US" altLang="ko-KR" dirty="0">
                    <a:solidFill>
                      <a:srgbClr val="FFD700"/>
                    </a:solidFill>
                    <a:latin typeface="G마켓 산스 Bold" panose="02000000000000000000" pitchFamily="50" charset="-127"/>
                    <a:ea typeface="G마켓 산스 Bold" panose="02000000000000000000" pitchFamily="50" charset="-127"/>
                  </a:rPr>
                  <a:t>(Fire)</a:t>
                </a:r>
                <a:endParaRPr lang="ko-KR" altLang="en-US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0CB689-BC9A-58CA-7B35-358A6C7F596F}"/>
                </a:ext>
              </a:extLst>
            </p:cNvPr>
            <p:cNvSpPr txBox="1"/>
            <p:nvPr/>
          </p:nvSpPr>
          <p:spPr>
            <a:xfrm>
              <a:off x="6859150" y="1084759"/>
              <a:ext cx="468953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경쟁하며 지진을 대비하기 위한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안전한 구역 찾기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비상용품 사기 등을 진행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 플레이어들과 협력하여 정해진 시간 안에 아파트에서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무사히 나와 학교 운동장으로 이동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전개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계단과 승강기 사용에 선택지를 두어 다른 방식으로 플레이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4E793-8767-97DD-C28D-5939B117BC19}"/>
                </a:ext>
              </a:extLst>
            </p:cNvPr>
            <p:cNvSpPr txBox="1"/>
            <p:nvPr/>
          </p:nvSpPr>
          <p:spPr>
            <a:xfrm>
              <a:off x="699950" y="1084121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랜덤 </a:t>
              </a: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경보음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전쟁 시 울리는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가지의 경보음을 플레이어가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메타버스 입장 시 랜덤으로 들을 수 있도록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점수제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대피요령 퀴즈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미니게임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점수제를 통한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게임 진행 기능을 넣어 플레이어가 지루하지 않도록 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/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장애물 오브젝트 피하기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 err="1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타임어택으로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긴박감을 더하고 장애물을 피하여 미션을 수행함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80FC88-2556-8FEA-84DA-128751170561}"/>
                </a:ext>
              </a:extLst>
            </p:cNvPr>
            <p:cNvSpPr txBox="1"/>
            <p:nvPr/>
          </p:nvSpPr>
          <p:spPr>
            <a:xfrm>
              <a:off x="681474" y="4012987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랭킹제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폭우와 관련된 퀴즈를 풀어 맞힌 문제 순으로 랭킹에 올라가고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다른 플레이어들과 경쟁함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 err="1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타임어택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물로 찬 마을에서 장애물을 피해 목적지에 달성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빌딩 안의 점프게임을 팀원과 협력하고 시간을 기록하여 경쟁요소를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NPC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와의 상호작용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몰입감을 더하고 피해의 심각성과 대피요령의 중요성을 알림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CB57B2-DBB2-7DD6-4F74-8C49E6CDDE66}"/>
                </a:ext>
              </a:extLst>
            </p:cNvPr>
            <p:cNvSpPr txBox="1"/>
            <p:nvPr/>
          </p:nvSpPr>
          <p:spPr>
            <a:xfrm>
              <a:off x="6900552" y="4001595"/>
              <a:ext cx="5396050" cy="2316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플레이어 </a:t>
              </a:r>
              <a:r>
                <a:rPr lang="en-US" altLang="ko-KR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HP </a:t>
              </a: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기능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플레이어의 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HP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를 보여주며 몰입감을 더해주고 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올바른 대피 행동을 하지  않았을 때 감소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게임적 요소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스톱워치</a:t>
              </a:r>
              <a:r>
                <a:rPr lang="en-US" altLang="ko-KR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400" kern="0" spc="-40" dirty="0">
                  <a:solidFill>
                    <a:srgbClr val="000000"/>
                  </a:solidFill>
                  <a:effectLst/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퀴즈 해결 등을 통한 재미 요소를 추가함</a:t>
              </a:r>
              <a:endPara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L="285750" marR="0" lvl="0" indent="-28575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체험 콘텐츠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소화기로 소형 화재 진화 등의 콘텐츠를 통해 몰입감과 </a:t>
              </a:r>
              <a:endParaRPr lang="en-US" altLang="ko-KR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marR="0" lvl="0" fontAlgn="base" latinLnBrk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kern="0" spc="-40" dirty="0">
                  <a:solidFill>
                    <a:srgbClr val="000000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입체감을 주어 화재 시 대피 요령을 경험적으로 익힐 수 있음</a:t>
              </a:r>
              <a:endParaRPr lang="ko-KR" altLang="en-US" sz="1400" kern="0" spc="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089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8A0873-053E-357D-8A47-D067D77BB650}"/>
              </a:ext>
            </a:extLst>
          </p:cNvPr>
          <p:cNvSpPr txBox="1"/>
          <p:nvPr/>
        </p:nvSpPr>
        <p:spPr>
          <a:xfrm>
            <a:off x="302500" y="209574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기능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1F7B7F-792C-5DCA-FA82-5BECE6E24F67}"/>
              </a:ext>
            </a:extLst>
          </p:cNvPr>
          <p:cNvCxnSpPr>
            <a:cxnSpLocks/>
          </p:cNvCxnSpPr>
          <p:nvPr/>
        </p:nvCxnSpPr>
        <p:spPr>
          <a:xfrm>
            <a:off x="1831100" y="382554"/>
            <a:ext cx="10056100" cy="13632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44BD13-E712-B567-51EE-899EFC0AD868}"/>
              </a:ext>
            </a:extLst>
          </p:cNvPr>
          <p:cNvSpPr/>
          <p:nvPr/>
        </p:nvSpPr>
        <p:spPr>
          <a:xfrm>
            <a:off x="6386224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692681A-3276-D77E-5053-A60468BF8319}"/>
              </a:ext>
            </a:extLst>
          </p:cNvPr>
          <p:cNvSpPr/>
          <p:nvPr/>
        </p:nvSpPr>
        <p:spPr>
          <a:xfrm>
            <a:off x="390698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422F9D7-F60E-EF52-A138-B72D586AE5A5}"/>
              </a:ext>
            </a:extLst>
          </p:cNvPr>
          <p:cNvSpPr/>
          <p:nvPr/>
        </p:nvSpPr>
        <p:spPr>
          <a:xfrm>
            <a:off x="6386224" y="402278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F55F1-1CEC-859A-52AA-24F779021898}"/>
              </a:ext>
            </a:extLst>
          </p:cNvPr>
          <p:cNvGrpSpPr/>
          <p:nvPr/>
        </p:nvGrpSpPr>
        <p:grpSpPr>
          <a:xfrm>
            <a:off x="5266371" y="2831976"/>
            <a:ext cx="1634538" cy="1634538"/>
            <a:chOff x="6570526" y="3236681"/>
            <a:chExt cx="1634538" cy="1634538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A976B2-B9D4-4F4E-7BB2-DAFEA71CCFF8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DEF7F7-1731-EDFC-072B-AA405E60477B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재난</a:t>
              </a:r>
              <a:r>
                <a:rPr lang="en-US" altLang="ko-KR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,</a:t>
              </a: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긴급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상황</a:t>
              </a:r>
              <a:endParaRPr lang="en-US" altLang="ko-KR" sz="16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1413743-3570-44BF-89FA-5F5762BF01FE}"/>
              </a:ext>
            </a:extLst>
          </p:cNvPr>
          <p:cNvSpPr txBox="1"/>
          <p:nvPr/>
        </p:nvSpPr>
        <p:spPr>
          <a:xfrm>
            <a:off x="7814803" y="766589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지진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(Earthquakes)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71619A-8D97-5944-4C18-160596B45C5D}"/>
              </a:ext>
            </a:extLst>
          </p:cNvPr>
          <p:cNvSpPr txBox="1"/>
          <p:nvPr/>
        </p:nvSpPr>
        <p:spPr>
          <a:xfrm>
            <a:off x="1819277" y="3651403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폭우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(Heavy Rain)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65207E-547D-46D3-2622-0C2FFBD9C160}"/>
              </a:ext>
            </a:extLst>
          </p:cNvPr>
          <p:cNvSpPr txBox="1"/>
          <p:nvPr/>
        </p:nvSpPr>
        <p:spPr>
          <a:xfrm>
            <a:off x="7899419" y="3653452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화재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(Fire)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0CB689-BC9A-58CA-7B35-358A6C7F596F}"/>
              </a:ext>
            </a:extLst>
          </p:cNvPr>
          <p:cNvSpPr txBox="1"/>
          <p:nvPr/>
        </p:nvSpPr>
        <p:spPr>
          <a:xfrm>
            <a:off x="6754548" y="1147146"/>
            <a:ext cx="468953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경쟁하며 지진을 대비하기 위한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안전한 구역 찾기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비상용품 사기 등을 진행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 플레이어들과 협력하여 정해진 시간 안에 아파트에서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무사히 나와 학교 운동장으로 이동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다양한 전개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계단과 승강기 사용에 선택지를 두어 다른 방식으로 플레이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0FC88-2556-8FEA-84DA-128751170561}"/>
              </a:ext>
            </a:extLst>
          </p:cNvPr>
          <p:cNvSpPr txBox="1"/>
          <p:nvPr/>
        </p:nvSpPr>
        <p:spPr>
          <a:xfrm>
            <a:off x="576872" y="4075374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랭킹제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폭우와 관련된 퀴즈를 풀어 맞힌 문제 순으로 랭킹에 올라가고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다른 플레이어들과 경쟁함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물로 찬 마을에서 장애물을 피해 목적지에 달성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빌딩 안의 점프게임을 팀원과 협력하고 시간을 기록하여 경쟁요소를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NPC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와의 상호작용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몰입감을 더하고 피해의 심각성과 대피요령의 중요성을 알림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B57B2-DBB2-7DD6-4F74-8C49E6CDDE66}"/>
              </a:ext>
            </a:extLst>
          </p:cNvPr>
          <p:cNvSpPr txBox="1"/>
          <p:nvPr/>
        </p:nvSpPr>
        <p:spPr>
          <a:xfrm>
            <a:off x="6795950" y="4063982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플레이어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HP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플레이어의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HP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를 보여주며 몰입감을 더해주고 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올바른 대피 행동을 하지  않았을 때 감소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게임적 요소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스톱워치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퀴즈 해결 등을 통한 재미 요소를 추가함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 콘텐츠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소화기로 소형 화재 진화 등의 콘텐츠를 통해 몰입감과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입체감을 주어 화재 시 대피 요령을 경험적으로 익힐 수 있음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CBACF-270F-99FC-A7E0-1BB7982FF800}"/>
              </a:ext>
            </a:extLst>
          </p:cNvPr>
          <p:cNvSpPr/>
          <p:nvPr/>
        </p:nvSpPr>
        <p:spPr>
          <a:xfrm>
            <a:off x="0" y="0"/>
            <a:ext cx="12192000" cy="6876288"/>
          </a:xfrm>
          <a:prstGeom prst="rect">
            <a:avLst/>
          </a:prstGeom>
          <a:solidFill>
            <a:srgbClr val="000000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66894A-15D9-84EF-7C34-04345D8134F3}"/>
              </a:ext>
            </a:extLst>
          </p:cNvPr>
          <p:cNvSpPr/>
          <p:nvPr/>
        </p:nvSpPr>
        <p:spPr>
          <a:xfrm>
            <a:off x="390698" y="1108134"/>
            <a:ext cx="5447365" cy="2421968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C1D6E-AA9C-AAA9-597E-6A4357C4A00D}"/>
              </a:ext>
            </a:extLst>
          </p:cNvPr>
          <p:cNvSpPr txBox="1"/>
          <p:nvPr/>
        </p:nvSpPr>
        <p:spPr>
          <a:xfrm>
            <a:off x="1819277" y="738086"/>
            <a:ext cx="25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전쟁</a:t>
            </a:r>
            <a:r>
              <a: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(War)</a:t>
            </a:r>
            <a:endParaRPr lang="ko-KR" altLang="en-US" dirty="0">
              <a:solidFill>
                <a:srgbClr val="FFD7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21E3-5E26-2D4F-B51D-90BE8ABDA62D}"/>
              </a:ext>
            </a:extLst>
          </p:cNvPr>
          <p:cNvSpPr txBox="1"/>
          <p:nvPr/>
        </p:nvSpPr>
        <p:spPr>
          <a:xfrm>
            <a:off x="595348" y="1146508"/>
            <a:ext cx="5396050" cy="2316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 </a:t>
            </a: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경보음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전쟁 시 울리는 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가지의 경보음을 플레이어가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메타버스 입장 시 랜덤으로 들을 수 있도록 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점수제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대피요령 퀴즈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미니게임</a:t>
            </a:r>
            <a:r>
              <a:rPr lang="en-US" altLang="ko-KR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점수제를 통한 </a:t>
            </a:r>
            <a:endParaRPr lang="en-US" altLang="ko-KR" sz="14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게임 진행 기능을 넣어 플레이어가 지루하지 않도록 함</a:t>
            </a:r>
            <a:endParaRPr lang="en-US" altLang="ko-KR" sz="1400" kern="0" spc="-4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kern="0" spc="-40" dirty="0" err="1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타임어택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4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장애물 오브젝트 피하기</a:t>
            </a:r>
            <a:endParaRPr lang="en-US" altLang="ko-KR" sz="14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40" dirty="0" err="1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타임어택으로</a:t>
            </a:r>
            <a:r>
              <a:rPr lang="ko-KR" altLang="en-US" sz="1400" kern="0" spc="-40" dirty="0">
                <a:solidFill>
                  <a:srgbClr val="000000"/>
                </a:solidFill>
                <a:effectLst/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긴박감을 더하고 장애물을 피하여 미션을 수행함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01FBE4A-4B2E-75A7-9013-90CD2A1E8A8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6339" y="4296064"/>
            <a:ext cx="602031" cy="508442"/>
          </a:xfrm>
          <a:prstGeom prst="bentConnector3">
            <a:avLst>
              <a:gd name="adj1" fmla="val 98403"/>
            </a:avLst>
          </a:prstGeom>
          <a:ln w="57150">
            <a:solidFill>
              <a:srgbClr val="FFD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D433B62-B6F7-1470-AD33-DB15D2CF52D4}"/>
              </a:ext>
            </a:extLst>
          </p:cNvPr>
          <p:cNvSpPr/>
          <p:nvPr/>
        </p:nvSpPr>
        <p:spPr>
          <a:xfrm>
            <a:off x="6382648" y="3943953"/>
            <a:ext cx="5430369" cy="1056442"/>
          </a:xfrm>
          <a:prstGeom prst="roundRect">
            <a:avLst>
              <a:gd name="adj" fmla="val 6324"/>
            </a:avLst>
          </a:prstGeom>
          <a:solidFill>
            <a:srgbClr val="EAEAEA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2F31E1-2988-305D-3FBB-D802FDDF935E}"/>
              </a:ext>
            </a:extLst>
          </p:cNvPr>
          <p:cNvGrpSpPr/>
          <p:nvPr/>
        </p:nvGrpSpPr>
        <p:grpSpPr>
          <a:xfrm>
            <a:off x="5263450" y="2817877"/>
            <a:ext cx="1634538" cy="1634538"/>
            <a:chOff x="6570526" y="3236681"/>
            <a:chExt cx="1634538" cy="163453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F5D79F9-E1DC-2132-C5AE-5B9E8E40E0FC}"/>
                </a:ext>
              </a:extLst>
            </p:cNvPr>
            <p:cNvSpPr/>
            <p:nvPr/>
          </p:nvSpPr>
          <p:spPr>
            <a:xfrm>
              <a:off x="6570526" y="3236681"/>
              <a:ext cx="1634538" cy="1634538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1ACE59B-A269-173E-45B3-0B0C9FFD1034}"/>
                </a:ext>
              </a:extLst>
            </p:cNvPr>
            <p:cNvSpPr/>
            <p:nvPr/>
          </p:nvSpPr>
          <p:spPr>
            <a:xfrm>
              <a:off x="6665278" y="3330476"/>
              <a:ext cx="1446947" cy="144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>
                  <a:solidFill>
                    <a:srgbClr val="FFD700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로비</a:t>
              </a:r>
              <a:endParaRPr lang="en-US" altLang="ko-KR" sz="3200" dirty="0">
                <a:solidFill>
                  <a:srgbClr val="FFD7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C64837E-32AE-F7B3-64D6-4A62FF07E8B1}"/>
              </a:ext>
            </a:extLst>
          </p:cNvPr>
          <p:cNvSpPr txBox="1"/>
          <p:nvPr/>
        </p:nvSpPr>
        <p:spPr>
          <a:xfrm>
            <a:off x="6871166" y="4117629"/>
            <a:ext cx="4596813" cy="71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kern="0" spc="-40" dirty="0">
                <a:solidFill>
                  <a:srgbClr val="0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포탈</a:t>
            </a:r>
            <a:endParaRPr lang="en-US" altLang="ko-KR" sz="1600" kern="0" spc="-40" dirty="0">
              <a:solidFill>
                <a:srgbClr val="0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R="0" lvl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-40" dirty="0">
                <a:solidFill>
                  <a:srgbClr val="0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다양한 재난 상황을 체험할 수 있는 공간으로 넘어 감</a:t>
            </a:r>
            <a:endParaRPr lang="en-US" altLang="ko-KR" sz="1600" kern="0" spc="-40" dirty="0">
              <a:solidFill>
                <a:srgbClr val="0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56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예시 화면 이미지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474976" y="396186"/>
            <a:ext cx="9412224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5A9F57CC-5931-EE4D-7065-59976058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60" y="817523"/>
            <a:ext cx="4767188" cy="240190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285B11D-3123-0936-187C-8CA4A6E8E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255" y="817523"/>
            <a:ext cx="4767189" cy="240190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8CE8E30-99A2-5383-FB14-73B5169EAEF3}"/>
              </a:ext>
            </a:extLst>
          </p:cNvPr>
          <p:cNvSpPr/>
          <p:nvPr/>
        </p:nvSpPr>
        <p:spPr>
          <a:xfrm>
            <a:off x="2222466" y="3313982"/>
            <a:ext cx="2516575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화재 화면 이미지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E36490-344A-F34E-76AB-FC7CBA496FF2}"/>
              </a:ext>
            </a:extLst>
          </p:cNvPr>
          <p:cNvSpPr/>
          <p:nvPr/>
        </p:nvSpPr>
        <p:spPr>
          <a:xfrm>
            <a:off x="7562561" y="3313982"/>
            <a:ext cx="2516575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전쟁 화면 이미지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0605AD5-2FC4-0930-E21C-444F4FAA1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160" y="3798332"/>
            <a:ext cx="4767188" cy="240190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73D72EF-9C4A-23AD-4A74-85ACA7BE314D}"/>
              </a:ext>
            </a:extLst>
          </p:cNvPr>
          <p:cNvSpPr/>
          <p:nvPr/>
        </p:nvSpPr>
        <p:spPr>
          <a:xfrm>
            <a:off x="2222466" y="6294791"/>
            <a:ext cx="2516575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지진 화면 이미지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FA31B16-22B5-8DB2-13F7-F689006C1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255" y="3798332"/>
            <a:ext cx="4767188" cy="240190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80FAEE-CE59-9662-B375-4427069D05F4}"/>
              </a:ext>
            </a:extLst>
          </p:cNvPr>
          <p:cNvSpPr/>
          <p:nvPr/>
        </p:nvSpPr>
        <p:spPr>
          <a:xfrm>
            <a:off x="7562562" y="6294791"/>
            <a:ext cx="2516575" cy="353635"/>
          </a:xfrm>
          <a:prstGeom prst="roundRect">
            <a:avLst/>
          </a:prstGeom>
          <a:solidFill>
            <a:srgbClr val="FFD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폭우 화면 이미지</a:t>
            </a:r>
          </a:p>
        </p:txBody>
      </p:sp>
    </p:spTree>
    <p:extLst>
      <p:ext uri="{BB962C8B-B14F-4D97-AF65-F5344CB8AC3E}">
        <p14:creationId xmlns:p14="http://schemas.microsoft.com/office/powerpoint/2010/main" val="410342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4D3547-0332-A089-4CF1-914AC6736608}"/>
              </a:ext>
            </a:extLst>
          </p:cNvPr>
          <p:cNvSpPr txBox="1"/>
          <p:nvPr/>
        </p:nvSpPr>
        <p:spPr>
          <a:xfrm>
            <a:off x="302500" y="209574"/>
            <a:ext cx="293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 장점 및 영향 </a:t>
            </a:r>
            <a:r>
              <a:rPr lang="en-US" altLang="ko-KR" dirty="0">
                <a:solidFill>
                  <a:srgbClr val="979797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ko-KR" altLang="en-US" dirty="0">
              <a:solidFill>
                <a:srgbClr val="979797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2D40CD-8BEC-9E53-E2E0-2A0BB11FE718}"/>
              </a:ext>
            </a:extLst>
          </p:cNvPr>
          <p:cNvCxnSpPr>
            <a:cxnSpLocks/>
          </p:cNvCxnSpPr>
          <p:nvPr/>
        </p:nvCxnSpPr>
        <p:spPr>
          <a:xfrm>
            <a:off x="2715208" y="396186"/>
            <a:ext cx="9171992" cy="0"/>
          </a:xfrm>
          <a:prstGeom prst="line">
            <a:avLst/>
          </a:prstGeom>
          <a:ln w="1905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DE82D-6F6D-6F02-FB90-3D3A4C60A0E7}"/>
              </a:ext>
            </a:extLst>
          </p:cNvPr>
          <p:cNvGrpSpPr/>
          <p:nvPr/>
        </p:nvGrpSpPr>
        <p:grpSpPr>
          <a:xfrm>
            <a:off x="618121" y="1759985"/>
            <a:ext cx="11028784" cy="3338029"/>
            <a:chOff x="597158" y="2189570"/>
            <a:chExt cx="11028784" cy="333802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15384B4-80CF-863E-9CF2-6E529B6A73AB}"/>
                </a:ext>
              </a:extLst>
            </p:cNvPr>
            <p:cNvSpPr/>
            <p:nvPr/>
          </p:nvSpPr>
          <p:spPr>
            <a:xfrm>
              <a:off x="597158" y="2548799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다양한 시나리오를 시도해보고 실패를 통해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올바른 대피요령을 학습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1D86C3-5D81-3DE1-9C6C-B035A0A73026}"/>
                </a:ext>
              </a:extLst>
            </p:cNvPr>
            <p:cNvSpPr/>
            <p:nvPr/>
          </p:nvSpPr>
          <p:spPr>
            <a:xfrm>
              <a:off x="4688242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실재감 있는 시뮬레이션 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경험을 제공하여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집중력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몰입감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높여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효과적인 학습법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제공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E99BE35-BA12-36AA-B821-01A7E13EB727}"/>
                </a:ext>
              </a:extLst>
            </p:cNvPr>
            <p:cNvSpPr/>
            <p:nvPr/>
          </p:nvSpPr>
          <p:spPr>
            <a:xfrm>
              <a:off x="8780105" y="2580686"/>
              <a:ext cx="2845837" cy="2946913"/>
            </a:xfrm>
            <a:prstGeom prst="roundRect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대규모 참여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와 타인 들과의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상호작용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을 가능하게 하여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협력 능력</a:t>
              </a: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과 </a:t>
              </a:r>
              <a:endParaRPr lang="en-US" altLang="ko-KR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재난 대비 </a:t>
              </a:r>
              <a:r>
                <a:rPr lang="ko-KR" altLang="en-US" dirty="0">
                  <a:solidFill>
                    <a:schemeClr val="tx1"/>
                  </a:solidFill>
                  <a:highlight>
                    <a:srgbClr val="FFD700"/>
                  </a:highlight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요령 습득 및 확산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47F043-7D14-9321-A0C7-8152900FDAFD}"/>
                </a:ext>
              </a:extLst>
            </p:cNvPr>
            <p:cNvSpPr/>
            <p:nvPr/>
          </p:nvSpPr>
          <p:spPr>
            <a:xfrm>
              <a:off x="1660849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1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072C8FB-AE58-EEDF-1CC8-68E5E4410ADF}"/>
                </a:ext>
              </a:extLst>
            </p:cNvPr>
            <p:cNvSpPr/>
            <p:nvPr/>
          </p:nvSpPr>
          <p:spPr>
            <a:xfrm>
              <a:off x="577328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2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7877CA-82F2-FEA8-5E67-BCBA50F0A5C6}"/>
                </a:ext>
              </a:extLst>
            </p:cNvPr>
            <p:cNvSpPr/>
            <p:nvPr/>
          </p:nvSpPr>
          <p:spPr>
            <a:xfrm>
              <a:off x="9843794" y="2189570"/>
              <a:ext cx="718457" cy="718457"/>
            </a:xfrm>
            <a:prstGeom prst="ellipse">
              <a:avLst/>
            </a:prstGeom>
            <a:solidFill>
              <a:srgbClr val="FFD7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3</a:t>
              </a:r>
              <a:endParaRPr lang="ko-KR" altLang="en-US" sz="2000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3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1865</Words>
  <Application>Microsoft Office PowerPoint</Application>
  <PresentationFormat>와이드스크린</PresentationFormat>
  <Paragraphs>391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G마켓 산스 Bold</vt:lpstr>
      <vt:lpstr>G마켓 산스 Light</vt:lpstr>
      <vt:lpstr>G마켓 산스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노은아</dc:creator>
  <cp:lastModifiedBy>노은아</cp:lastModifiedBy>
  <cp:revision>18</cp:revision>
  <dcterms:created xsi:type="dcterms:W3CDTF">2023-06-30T17:16:44Z</dcterms:created>
  <dcterms:modified xsi:type="dcterms:W3CDTF">2023-07-04T10:02:45Z</dcterms:modified>
</cp:coreProperties>
</file>