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75" r:id="rId4"/>
    <p:sldId id="261" r:id="rId5"/>
    <p:sldId id="263" r:id="rId6"/>
    <p:sldId id="287" r:id="rId7"/>
    <p:sldId id="264" r:id="rId8"/>
    <p:sldId id="274" r:id="rId9"/>
    <p:sldId id="272" r:id="rId10"/>
    <p:sldId id="265" r:id="rId11"/>
    <p:sldId id="277" r:id="rId12"/>
    <p:sldId id="278" r:id="rId13"/>
    <p:sldId id="284" r:id="rId14"/>
    <p:sldId id="285" r:id="rId15"/>
    <p:sldId id="286" r:id="rId16"/>
    <p:sldId id="28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9F"/>
    <a:srgbClr val="FFF0C9"/>
    <a:srgbClr val="FFC637"/>
    <a:srgbClr val="EEEEEE"/>
    <a:srgbClr val="F7F7F7"/>
    <a:srgbClr val="FFFFFF"/>
    <a:srgbClr val="595959"/>
    <a:srgbClr val="FFCA47"/>
    <a:srgbClr val="FFECBD"/>
    <a:srgbClr val="FFD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56A8E-9251-E634-26D0-62E6BF591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D80EE7-AB23-B9EF-3C35-014AF66EB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7743E-7701-838D-3C54-33D51184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EF48C-65E2-C41D-883F-B833A262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C03DA-4007-068B-6973-A024EBEF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FF364-7C95-3812-99A2-A429A382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ED182-5CF5-888E-2522-114B530A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CCA33-A669-CFE7-7CD1-8706B771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FA67C-0191-E076-3095-8A7D3AA9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F45ED-A736-2800-309E-88B1B924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EE5F5D-F105-DAE4-470D-5983A9AC6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E14C3-B793-DB76-E35C-E46B4E6C3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FFBB9-FE19-2F91-B1C1-546187ED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E12E2-5762-FCA0-1EB0-B4C661BB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A7BD9-7039-748E-CE99-1AC30388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4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FA09-8B91-C73E-633A-8A4C7178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6B1C2-1C7F-4121-C2EB-5434EE30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30AC4-85EF-7B8A-726F-AFDC3B1F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162EA-D140-921C-676B-E4FEC4AA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B87F9-123A-932D-A8A3-EC0397F2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4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7BB4-8BCD-F34F-F28E-9A6A89CF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E8F10-5FCD-5DFD-3189-957EE70A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16AA8-35D5-2E7C-9849-93F4E9F2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1565E-20F2-428F-ECE0-7B0ACD80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747A9-F0E1-8FBF-562C-763281BE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3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2A631-A3AF-DB89-39A2-C8FC17E7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86398-B4C0-6141-942F-2F7D7A5C3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E68CB-E8F3-0B73-AD46-5C0DF558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93535-A13D-00FA-D4CA-5A2CE0BA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8C3C1-A600-6C56-2C7F-0459D5A7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7EF65-97AF-36FF-15FF-B344700E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1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6E78-C725-B6B4-DEAF-A2F04B6A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868B1-FB65-93B1-EC8E-A6759455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767FB-E476-AD2E-99DA-7CE1D14CC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DAE69E-F87C-C326-99D6-0D1EA6275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29D566-BDA9-09F3-D207-AC4E5926D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65FAE3-4CD5-D368-058F-DC3BD661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2458BC-9EBC-555F-3A4E-9D4508A2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30434-5D05-5635-8128-FB12F181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3DA91-2C34-021A-5F1F-BD6DAB89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4EEDBE-CBA9-0B72-FDA8-CA8AA7F7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E9D08-43C7-DEF6-53EE-CECF7545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EC71FD-87E0-92E0-D5C4-524761C0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510208-D0BB-EFE3-71D4-27D620E8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36925-AE51-066A-4686-ACA2AE78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3D433B-2977-ECC5-9FE4-A0A101A7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4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18BE-5B17-0C20-B4FA-28A3CEE9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14E96-EAA8-5666-C9CE-4C36E1C2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B7C3B-F0E1-0921-16D6-E7B403A2F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990D-F5F0-2263-3B86-DBD6613E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F817B-D80F-CAED-1B5F-D09BC0A5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4454A-E4EB-3E70-353E-C9FB30CE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9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A43B1-58B2-F92F-0ADD-2E3E0D45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61AA2-D18B-45B3-07B4-CC84B781C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FED70-4903-4B8F-A224-18E332298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0222A-9BEA-F177-FB81-8166EA63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6D08A8-F8CA-FDDD-F920-04024372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5EB86-73BD-DF41-BB89-BB17BB5D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8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938203-A3CE-2CD0-AE82-F6C85667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B0ED2-FFDE-8019-5965-5A93782BF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1FA8E-A559-EAEF-8710-1BFF26250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AE645-6709-7FA9-787D-AE701D750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E32DC-52A8-B403-8656-FE7154128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5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C12C06C-ED85-EC7C-A945-22E189889A3F}"/>
              </a:ext>
            </a:extLst>
          </p:cNvPr>
          <p:cNvSpPr txBox="1"/>
          <p:nvPr/>
        </p:nvSpPr>
        <p:spPr>
          <a:xfrm>
            <a:off x="683925" y="2063054"/>
            <a:ext cx="556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위급탈출 넘버 </a:t>
            </a:r>
            <a:r>
              <a:rPr lang="en-US" altLang="ko-KR" sz="54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</a:t>
            </a:r>
            <a:endParaRPr lang="ko-KR" altLang="en-US" sz="5400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88507-3402-7F3B-A242-40F7B5D57A88}"/>
              </a:ext>
            </a:extLst>
          </p:cNvPr>
          <p:cNvSpPr txBox="1"/>
          <p:nvPr/>
        </p:nvSpPr>
        <p:spPr>
          <a:xfrm>
            <a:off x="757865" y="1447350"/>
            <a:ext cx="53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긴급</a:t>
            </a:r>
            <a:r>
              <a:rPr lang="en-US" altLang="ko-KR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상황 교육 </a:t>
            </a:r>
            <a:r>
              <a:rPr lang="en-US" altLang="ko-KR" sz="2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 </a:t>
            </a:r>
            <a:r>
              <a:rPr lang="ko-KR" altLang="en-US" sz="2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350D4-8452-3466-7F3A-5E524357C1AA}"/>
              </a:ext>
            </a:extLst>
          </p:cNvPr>
          <p:cNvSpPr txBox="1"/>
          <p:nvPr/>
        </p:nvSpPr>
        <p:spPr>
          <a:xfrm>
            <a:off x="757866" y="1054946"/>
            <a:ext cx="495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실제 같은 상황 속에서 습득하는 행동요령</a:t>
            </a:r>
            <a:r>
              <a:rPr lang="en-US" altLang="ko-KR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CD05F4-0421-32C8-891C-FA3B8BC616AD}"/>
              </a:ext>
            </a:extLst>
          </p:cNvPr>
          <p:cNvSpPr txBox="1"/>
          <p:nvPr/>
        </p:nvSpPr>
        <p:spPr>
          <a:xfrm>
            <a:off x="757865" y="5915208"/>
            <a:ext cx="476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팀장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노주희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팀원     김주미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노은아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신민서</a:t>
            </a:r>
          </a:p>
        </p:txBody>
      </p:sp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B27795ED-389F-7986-1E12-EE36987DA405}"/>
              </a:ext>
            </a:extLst>
          </p:cNvPr>
          <p:cNvGrpSpPr/>
          <p:nvPr/>
        </p:nvGrpSpPr>
        <p:grpSpPr>
          <a:xfrm>
            <a:off x="7352523" y="1847460"/>
            <a:ext cx="5182835" cy="5347987"/>
            <a:chOff x="10642280" y="592280"/>
            <a:chExt cx="6287214" cy="6317030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7A17F28B-E42F-39CF-3D4C-DB855756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42280" y="592280"/>
              <a:ext cx="6287214" cy="6317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423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D3547-0332-A089-4CF1-914AC6736608}"/>
              </a:ext>
            </a:extLst>
          </p:cNvPr>
          <p:cNvSpPr txBox="1"/>
          <p:nvPr/>
        </p:nvSpPr>
        <p:spPr>
          <a:xfrm>
            <a:off x="302500" y="209574"/>
            <a:ext cx="293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 장점 및 영향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2D40CD-8BEC-9E53-E2E0-2A0BB11FE718}"/>
              </a:ext>
            </a:extLst>
          </p:cNvPr>
          <p:cNvCxnSpPr>
            <a:cxnSpLocks/>
          </p:cNvCxnSpPr>
          <p:nvPr/>
        </p:nvCxnSpPr>
        <p:spPr>
          <a:xfrm>
            <a:off x="2715208" y="396186"/>
            <a:ext cx="9171992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3DE82D-6F6D-6F02-FB90-3D3A4C60A0E7}"/>
              </a:ext>
            </a:extLst>
          </p:cNvPr>
          <p:cNvGrpSpPr/>
          <p:nvPr/>
        </p:nvGrpSpPr>
        <p:grpSpPr>
          <a:xfrm>
            <a:off x="618121" y="1759985"/>
            <a:ext cx="11028784" cy="3338029"/>
            <a:chOff x="597158" y="2189570"/>
            <a:chExt cx="11028784" cy="333802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15384B4-80CF-863E-9CF2-6E529B6A73AB}"/>
                </a:ext>
              </a:extLst>
            </p:cNvPr>
            <p:cNvSpPr/>
            <p:nvPr/>
          </p:nvSpPr>
          <p:spPr>
            <a:xfrm>
              <a:off x="597158" y="2548799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다양한 시나리오를 시도해보고 실패를 통해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올바른 대피요령을 학습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51D86C3-5D81-3DE1-9C6C-B035A0A73026}"/>
                </a:ext>
              </a:extLst>
            </p:cNvPr>
            <p:cNvSpPr/>
            <p:nvPr/>
          </p:nvSpPr>
          <p:spPr>
            <a:xfrm>
              <a:off x="4688242" y="2580686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실재감 있는 시뮬레이션 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경험을 제공하여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집중력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과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몰입감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을 높여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효과적인 학습법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제공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E99BE35-BA12-36AA-B821-01A7E13EB727}"/>
                </a:ext>
              </a:extLst>
            </p:cNvPr>
            <p:cNvSpPr/>
            <p:nvPr/>
          </p:nvSpPr>
          <p:spPr>
            <a:xfrm>
              <a:off x="8780105" y="2580686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대규모 참여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와 타인 들과의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상호작용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을 가능하게 하여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협력 능력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과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 대비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요령 습득 및 확산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A47F043-7D14-9321-A0C7-8152900FDAFD}"/>
                </a:ext>
              </a:extLst>
            </p:cNvPr>
            <p:cNvSpPr/>
            <p:nvPr/>
          </p:nvSpPr>
          <p:spPr>
            <a:xfrm>
              <a:off x="1660849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72C8FB-AE58-EEDF-1CC8-68E5E4410ADF}"/>
                </a:ext>
              </a:extLst>
            </p:cNvPr>
            <p:cNvSpPr/>
            <p:nvPr/>
          </p:nvSpPr>
          <p:spPr>
            <a:xfrm>
              <a:off x="5773284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B7877CA-82F2-FEA8-5E67-BCBA50F0A5C6}"/>
                </a:ext>
              </a:extLst>
            </p:cNvPr>
            <p:cNvSpPr/>
            <p:nvPr/>
          </p:nvSpPr>
          <p:spPr>
            <a:xfrm>
              <a:off x="9843794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3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73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AB73E-BDD9-98D5-8C84-C57740E31D28}"/>
              </a:ext>
            </a:extLst>
          </p:cNvPr>
          <p:cNvSpPr txBox="1"/>
          <p:nvPr/>
        </p:nvSpPr>
        <p:spPr>
          <a:xfrm>
            <a:off x="5318032" y="2350202"/>
            <a:ext cx="1628961" cy="1223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ko-KR" altLang="en-US" sz="7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0DD7E-259C-6E5E-8050-63EABE9AB992}"/>
              </a:ext>
            </a:extLst>
          </p:cNvPr>
          <p:cNvSpPr txBox="1"/>
          <p:nvPr/>
        </p:nvSpPr>
        <p:spPr>
          <a:xfrm>
            <a:off x="4722005" y="3574060"/>
            <a:ext cx="282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 계획</a:t>
            </a:r>
          </a:p>
        </p:txBody>
      </p:sp>
    </p:spTree>
    <p:extLst>
      <p:ext uri="{BB962C8B-B14F-4D97-AF65-F5344CB8AC3E}">
        <p14:creationId xmlns:p14="http://schemas.microsoft.com/office/powerpoint/2010/main" val="20934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 심화 계획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</p:cNvCxnSpPr>
          <p:nvPr/>
        </p:nvCxnSpPr>
        <p:spPr>
          <a:xfrm>
            <a:off x="2211355" y="433509"/>
            <a:ext cx="9769151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C6EA42-E163-FB26-2530-E59F2B09DB51}"/>
              </a:ext>
            </a:extLst>
          </p:cNvPr>
          <p:cNvCxnSpPr>
            <a:cxnSpLocks/>
          </p:cNvCxnSpPr>
          <p:nvPr/>
        </p:nvCxnSpPr>
        <p:spPr>
          <a:xfrm>
            <a:off x="1348509" y="994791"/>
            <a:ext cx="48737" cy="57693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226F691-A3FE-B8F9-837E-0609C16AA8A9}"/>
              </a:ext>
            </a:extLst>
          </p:cNvPr>
          <p:cNvGrpSpPr/>
          <p:nvPr/>
        </p:nvGrpSpPr>
        <p:grpSpPr>
          <a:xfrm>
            <a:off x="395806" y="881144"/>
            <a:ext cx="11597029" cy="5619001"/>
            <a:chOff x="395806" y="701828"/>
            <a:chExt cx="11597029" cy="561900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B4358EA-8843-81E5-E36F-C853E3BD6488}"/>
                </a:ext>
              </a:extLst>
            </p:cNvPr>
            <p:cNvGrpSpPr/>
            <p:nvPr/>
          </p:nvGrpSpPr>
          <p:grpSpPr>
            <a:xfrm>
              <a:off x="408135" y="701828"/>
              <a:ext cx="11310827" cy="704701"/>
              <a:chOff x="395806" y="994791"/>
              <a:chExt cx="11310827" cy="704701"/>
            </a:xfrm>
            <a:solidFill>
              <a:srgbClr val="FFE14B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E03FA15-13D3-2842-7A12-749F5B7A8232}"/>
                  </a:ext>
                </a:extLst>
              </p:cNvPr>
              <p:cNvSpPr/>
              <p:nvPr/>
            </p:nvSpPr>
            <p:spPr>
              <a:xfrm>
                <a:off x="395806" y="994792"/>
                <a:ext cx="11310827" cy="70470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2DBE22-C047-299B-8363-8E038CBA5AA3}"/>
                  </a:ext>
                </a:extLst>
              </p:cNvPr>
              <p:cNvSpPr txBox="1"/>
              <p:nvPr/>
            </p:nvSpPr>
            <p:spPr>
              <a:xfrm>
                <a:off x="485367" y="1193252"/>
                <a:ext cx="773581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구분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70583E-3EFF-0EF7-0A1A-51BEFF0EE521}"/>
                  </a:ext>
                </a:extLst>
              </p:cNvPr>
              <p:cNvSpPr txBox="1"/>
              <p:nvPr/>
            </p:nvSpPr>
            <p:spPr>
              <a:xfrm>
                <a:off x="2588214" y="1193252"/>
                <a:ext cx="1205899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추진내용</a:t>
                </a: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4F9E3F8-8A36-C5F3-E5AC-AB10FB692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3818" y="994791"/>
                <a:ext cx="0" cy="704701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72BCFB-701E-07FE-FFE5-8056CCB5C33B}"/>
                  </a:ext>
                </a:extLst>
              </p:cNvPr>
              <p:cNvSpPr txBox="1"/>
              <p:nvPr/>
            </p:nvSpPr>
            <p:spPr>
              <a:xfrm>
                <a:off x="8007902" y="1048675"/>
                <a:ext cx="1205899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추진내용</a:t>
                </a: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CECD4BCE-E3D3-25E2-6A3E-319C420A99CB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5033818" y="1347142"/>
                <a:ext cx="6672815" cy="20383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D4DF9A7-AA9E-9E73-D5D5-7B88AA71E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4147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617526B-F3C8-32AC-B8C1-0DB2DDEAC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6277" y="1367525"/>
                <a:ext cx="6236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C665935-B3B6-9A2D-4416-84AAD8973C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7645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C4B2BC8-987C-E838-C48F-935E450B0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013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993FF591-7AFB-02D5-7F0D-5B85918F5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0381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17A977A5-930B-0317-E2E4-DE18567CD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1749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16BFB3A4-25E5-A6E1-6BDF-7342E8202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117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1204AC8-89B5-1051-D217-78C99B41B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4485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D521D2D-249E-661E-7A5E-507A307B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5853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A094D77-D4C6-F4BC-E82F-E6EF29854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7221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A868F22-3206-2C03-79E9-4BB4403D4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78585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175085-B128-4D29-9A33-571CFE09F79F}"/>
                </a:ext>
              </a:extLst>
            </p:cNvPr>
            <p:cNvSpPr txBox="1"/>
            <p:nvPr/>
          </p:nvSpPr>
          <p:spPr>
            <a:xfrm>
              <a:off x="5041529" y="1139722"/>
              <a:ext cx="54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FB19B9-77EA-E145-12D4-74E6F69E4412}"/>
                </a:ext>
              </a:extLst>
            </p:cNvPr>
            <p:cNvSpPr txBox="1"/>
            <p:nvPr/>
          </p:nvSpPr>
          <p:spPr>
            <a:xfrm>
              <a:off x="5592997" y="1139719"/>
              <a:ext cx="611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223CED-D4EF-7177-E6C7-0D4C51AA88B3}"/>
                </a:ext>
              </a:extLst>
            </p:cNvPr>
            <p:cNvSpPr txBox="1"/>
            <p:nvPr/>
          </p:nvSpPr>
          <p:spPr>
            <a:xfrm>
              <a:off x="6141609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2C8EEA0-524F-5069-D337-08745023F290}"/>
                </a:ext>
              </a:extLst>
            </p:cNvPr>
            <p:cNvSpPr txBox="1"/>
            <p:nvPr/>
          </p:nvSpPr>
          <p:spPr>
            <a:xfrm>
              <a:off x="6704756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3CFF7CC-FEB9-FC31-49EB-EA080F9C0F1D}"/>
                </a:ext>
              </a:extLst>
            </p:cNvPr>
            <p:cNvSpPr txBox="1"/>
            <p:nvPr/>
          </p:nvSpPr>
          <p:spPr>
            <a:xfrm>
              <a:off x="7250904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C6A4E9A-8676-28E0-E58C-B7D5EF0F4C13}"/>
                </a:ext>
              </a:extLst>
            </p:cNvPr>
            <p:cNvSpPr txBox="1"/>
            <p:nvPr/>
          </p:nvSpPr>
          <p:spPr>
            <a:xfrm>
              <a:off x="7831266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6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E9714F-0512-0167-ED58-E38026974D40}"/>
                </a:ext>
              </a:extLst>
            </p:cNvPr>
            <p:cNvSpPr txBox="1"/>
            <p:nvPr/>
          </p:nvSpPr>
          <p:spPr>
            <a:xfrm>
              <a:off x="8375532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7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0E41801-78E4-2ED1-B707-86E7898DA179}"/>
                </a:ext>
              </a:extLst>
            </p:cNvPr>
            <p:cNvSpPr txBox="1"/>
            <p:nvPr/>
          </p:nvSpPr>
          <p:spPr>
            <a:xfrm>
              <a:off x="8955894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8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7266FB-217B-85BB-FBC4-61831D6358F6}"/>
                </a:ext>
              </a:extLst>
            </p:cNvPr>
            <p:cNvSpPr txBox="1"/>
            <p:nvPr/>
          </p:nvSpPr>
          <p:spPr>
            <a:xfrm>
              <a:off x="9506810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9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4EAA56-3013-D0FC-0777-D68E27B67076}"/>
                </a:ext>
              </a:extLst>
            </p:cNvPr>
            <p:cNvSpPr txBox="1"/>
            <p:nvPr/>
          </p:nvSpPr>
          <p:spPr>
            <a:xfrm>
              <a:off x="9990925" y="1139721"/>
              <a:ext cx="724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10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24CA32-3DF9-04CB-059D-9F2E5455B93C}"/>
                </a:ext>
              </a:extLst>
            </p:cNvPr>
            <p:cNvSpPr txBox="1"/>
            <p:nvPr/>
          </p:nvSpPr>
          <p:spPr>
            <a:xfrm>
              <a:off x="10541841" y="1139721"/>
              <a:ext cx="724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11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4A8EE68-13BA-71BA-FA19-323C4B61652C}"/>
                </a:ext>
              </a:extLst>
            </p:cNvPr>
            <p:cNvSpPr/>
            <p:nvPr/>
          </p:nvSpPr>
          <p:spPr>
            <a:xfrm>
              <a:off x="1397246" y="1453551"/>
              <a:ext cx="3631951" cy="434565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프로젝트 세부 기획서 작성 및 검토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C4475D1-CE57-8170-F78E-BF7F098D8F53}"/>
                </a:ext>
              </a:extLst>
            </p:cNvPr>
            <p:cNvSpPr txBox="1"/>
            <p:nvPr/>
          </p:nvSpPr>
          <p:spPr>
            <a:xfrm>
              <a:off x="11113015" y="1139721"/>
              <a:ext cx="724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12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6E90177-1E30-0040-12F9-670D443FD029}"/>
                </a:ext>
              </a:extLst>
            </p:cNvPr>
            <p:cNvSpPr/>
            <p:nvPr/>
          </p:nvSpPr>
          <p:spPr>
            <a:xfrm>
              <a:off x="1397246" y="1928478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필요 자료 및 세부 아이디어 수집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1F1E46-9324-5A2D-D1BA-73D107B63E2C}"/>
                </a:ext>
              </a:extLst>
            </p:cNvPr>
            <p:cNvSpPr/>
            <p:nvPr/>
          </p:nvSpPr>
          <p:spPr>
            <a:xfrm>
              <a:off x="408135" y="1426908"/>
              <a:ext cx="952257" cy="936135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계획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B2D4DD5-4EDA-2A1E-C0DB-CA68B7F87F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5806" y="1426909"/>
              <a:ext cx="11597029" cy="335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F83A21B-B182-7898-ABA1-C17F10905A31}"/>
                </a:ext>
              </a:extLst>
            </p:cNvPr>
            <p:cNvSpPr/>
            <p:nvPr/>
          </p:nvSpPr>
          <p:spPr>
            <a:xfrm>
              <a:off x="1397246" y="2414503"/>
              <a:ext cx="3631951" cy="463889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기술적 측면의 검토 및 상세 결정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(ex.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어떤 기술을 사용할 것인가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?)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DB85379-6D7A-F638-B773-8E54BACBFD12}"/>
                </a:ext>
              </a:extLst>
            </p:cNvPr>
            <p:cNvSpPr/>
            <p:nvPr/>
          </p:nvSpPr>
          <p:spPr>
            <a:xfrm>
              <a:off x="1397246" y="2918754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스토리 보드에 따른 이벤트 분석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C8898BA-909F-B085-6CC0-19BE903BD428}"/>
                </a:ext>
              </a:extLst>
            </p:cNvPr>
            <p:cNvSpPr/>
            <p:nvPr/>
          </p:nvSpPr>
          <p:spPr>
            <a:xfrm>
              <a:off x="408135" y="2417184"/>
              <a:ext cx="952257" cy="936135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분석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6330C23-BEDD-5E9E-C6DA-DE914FD5BAAB}"/>
                </a:ext>
              </a:extLst>
            </p:cNvPr>
            <p:cNvSpPr/>
            <p:nvPr/>
          </p:nvSpPr>
          <p:spPr>
            <a:xfrm>
              <a:off x="1397246" y="3404779"/>
              <a:ext cx="3631951" cy="461208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‘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유니티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3D’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를 이용한 맵 디자인 및 구성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CAA0B9E-F76C-86D2-77AC-0AD2785F42A5}"/>
                </a:ext>
              </a:extLst>
            </p:cNvPr>
            <p:cNvSpPr/>
            <p:nvPr/>
          </p:nvSpPr>
          <p:spPr>
            <a:xfrm>
              <a:off x="1397246" y="3906348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스토리 보드에 따른 이벤트 개발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D2C4EBF-7CD7-0F13-9177-C1A81B055288}"/>
                </a:ext>
              </a:extLst>
            </p:cNvPr>
            <p:cNvSpPr/>
            <p:nvPr/>
          </p:nvSpPr>
          <p:spPr>
            <a:xfrm>
              <a:off x="408135" y="3404778"/>
              <a:ext cx="952257" cy="1885989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E96FA85-0C37-F2C5-26DE-AE5F8A8C5F63}"/>
                </a:ext>
              </a:extLst>
            </p:cNvPr>
            <p:cNvSpPr/>
            <p:nvPr/>
          </p:nvSpPr>
          <p:spPr>
            <a:xfrm>
              <a:off x="1397246" y="4381275"/>
              <a:ext cx="3631951" cy="434565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기술적 측면의 검토 및 상세 결정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개발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(ex.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어떤 기술을 사용할 것인가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?)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AA2B2E4-5751-3996-37EE-39190475F132}"/>
                </a:ext>
              </a:extLst>
            </p:cNvPr>
            <p:cNvSpPr/>
            <p:nvPr/>
          </p:nvSpPr>
          <p:spPr>
            <a:xfrm>
              <a:off x="1397246" y="4856202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연동 세팅 및 개발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검토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80A46E8-DEC4-14A9-8A1B-F179DFE51C9F}"/>
                </a:ext>
              </a:extLst>
            </p:cNvPr>
            <p:cNvSpPr/>
            <p:nvPr/>
          </p:nvSpPr>
          <p:spPr>
            <a:xfrm>
              <a:off x="1397246" y="5346582"/>
              <a:ext cx="3631951" cy="461208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구현된 기능 테스트 및 디버깅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A6CEC2B-F512-81EB-F564-3A4B5A8C0AF7}"/>
                </a:ext>
              </a:extLst>
            </p:cNvPr>
            <p:cNvSpPr/>
            <p:nvPr/>
          </p:nvSpPr>
          <p:spPr>
            <a:xfrm>
              <a:off x="408135" y="5346582"/>
              <a:ext cx="952257" cy="461208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테스트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3DDD840-7BB3-CF94-95A2-C803E0E8E211}"/>
                </a:ext>
              </a:extLst>
            </p:cNvPr>
            <p:cNvSpPr/>
            <p:nvPr/>
          </p:nvSpPr>
          <p:spPr>
            <a:xfrm>
              <a:off x="408135" y="5859621"/>
              <a:ext cx="952257" cy="461208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종료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E16B4F8-9823-A6CC-4FE5-C2EEC9CD767E}"/>
                </a:ext>
              </a:extLst>
            </p:cNvPr>
            <p:cNvSpPr/>
            <p:nvPr/>
          </p:nvSpPr>
          <p:spPr>
            <a:xfrm>
              <a:off x="1409578" y="5872942"/>
              <a:ext cx="3631951" cy="447887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최종 검수 후 완성 및 출시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8D3E335-5227-ADE8-5A75-49412C29B8F3}"/>
              </a:ext>
            </a:extLst>
          </p:cNvPr>
          <p:cNvSpPr/>
          <p:nvPr/>
        </p:nvSpPr>
        <p:spPr>
          <a:xfrm>
            <a:off x="6161596" y="2593819"/>
            <a:ext cx="562258" cy="463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DA4405D-BE56-BDC5-7A0E-B312FE8D006A}"/>
              </a:ext>
            </a:extLst>
          </p:cNvPr>
          <p:cNvCxnSpPr>
            <a:cxnSpLocks/>
          </p:cNvCxnSpPr>
          <p:nvPr/>
        </p:nvCxnSpPr>
        <p:spPr>
          <a:xfrm flipH="1">
            <a:off x="5586474" y="1639728"/>
            <a:ext cx="15855" cy="4855963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02C64412-946B-9B77-4AEA-40FED3FD0F99}"/>
              </a:ext>
            </a:extLst>
          </p:cNvPr>
          <p:cNvCxnSpPr>
            <a:cxnSpLocks/>
          </p:cNvCxnSpPr>
          <p:nvPr/>
        </p:nvCxnSpPr>
        <p:spPr>
          <a:xfrm>
            <a:off x="6156147" y="1661191"/>
            <a:ext cx="3459" cy="4855963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CDA92E2B-B50C-E9E0-AD73-8F9AE17523A0}"/>
              </a:ext>
            </a:extLst>
          </p:cNvPr>
          <p:cNvCxnSpPr>
            <a:cxnSpLocks/>
          </p:cNvCxnSpPr>
          <p:nvPr/>
        </p:nvCxnSpPr>
        <p:spPr>
          <a:xfrm flipH="1">
            <a:off x="6695040" y="1661191"/>
            <a:ext cx="21926" cy="4847536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3875E39A-E048-5F93-0735-7C1782FC8C78}"/>
              </a:ext>
            </a:extLst>
          </p:cNvPr>
          <p:cNvCxnSpPr>
            <a:cxnSpLocks/>
          </p:cNvCxnSpPr>
          <p:nvPr/>
        </p:nvCxnSpPr>
        <p:spPr>
          <a:xfrm>
            <a:off x="7251872" y="1661191"/>
            <a:ext cx="11570" cy="4817247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2D0BFD1-79EA-22F5-F971-955922FAEF1D}"/>
              </a:ext>
            </a:extLst>
          </p:cNvPr>
          <p:cNvCxnSpPr>
            <a:cxnSpLocks/>
          </p:cNvCxnSpPr>
          <p:nvPr/>
        </p:nvCxnSpPr>
        <p:spPr>
          <a:xfrm>
            <a:off x="7822710" y="1661191"/>
            <a:ext cx="0" cy="4847536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F9BBB3AC-F5FC-1EE7-CCA9-575462C50553}"/>
              </a:ext>
            </a:extLst>
          </p:cNvPr>
          <p:cNvCxnSpPr>
            <a:cxnSpLocks/>
          </p:cNvCxnSpPr>
          <p:nvPr/>
        </p:nvCxnSpPr>
        <p:spPr>
          <a:xfrm flipH="1">
            <a:off x="8381978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05D12D5-84AE-9B3B-2E80-604F5AF4192E}"/>
              </a:ext>
            </a:extLst>
          </p:cNvPr>
          <p:cNvSpPr/>
          <p:nvPr/>
        </p:nvSpPr>
        <p:spPr>
          <a:xfrm>
            <a:off x="5066050" y="1639728"/>
            <a:ext cx="1133945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2C8A3A2-CCFD-009E-7257-3FA0D55FB018}"/>
              </a:ext>
            </a:extLst>
          </p:cNvPr>
          <p:cNvSpPr/>
          <p:nvPr/>
        </p:nvSpPr>
        <p:spPr>
          <a:xfrm>
            <a:off x="5596456" y="2111224"/>
            <a:ext cx="1127397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CD4273E-4337-6E54-7A85-EAD7CE2F54DA}"/>
              </a:ext>
            </a:extLst>
          </p:cNvPr>
          <p:cNvSpPr/>
          <p:nvPr/>
        </p:nvSpPr>
        <p:spPr>
          <a:xfrm>
            <a:off x="6156148" y="3101226"/>
            <a:ext cx="1105194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8F617D4-F583-6769-963C-7EFC1CED94A1}"/>
              </a:ext>
            </a:extLst>
          </p:cNvPr>
          <p:cNvSpPr/>
          <p:nvPr/>
        </p:nvSpPr>
        <p:spPr>
          <a:xfrm>
            <a:off x="6704755" y="3600847"/>
            <a:ext cx="1125124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ABF0B1B-5281-62C8-01CC-55079CE2BFA1}"/>
              </a:ext>
            </a:extLst>
          </p:cNvPr>
          <p:cNvCxnSpPr>
            <a:cxnSpLocks/>
          </p:cNvCxnSpPr>
          <p:nvPr/>
        </p:nvCxnSpPr>
        <p:spPr>
          <a:xfrm flipH="1">
            <a:off x="8925557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249DCB9A-262D-2A29-A573-FE3156F6853A}"/>
              </a:ext>
            </a:extLst>
          </p:cNvPr>
          <p:cNvCxnSpPr>
            <a:cxnSpLocks/>
          </p:cNvCxnSpPr>
          <p:nvPr/>
        </p:nvCxnSpPr>
        <p:spPr>
          <a:xfrm flipH="1">
            <a:off x="9485964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D5A059C6-8FE8-DF8A-0162-10FEAE557CDE}"/>
              </a:ext>
            </a:extLst>
          </p:cNvPr>
          <p:cNvCxnSpPr>
            <a:cxnSpLocks/>
          </p:cNvCxnSpPr>
          <p:nvPr/>
        </p:nvCxnSpPr>
        <p:spPr>
          <a:xfrm flipH="1">
            <a:off x="10047336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67295563-2ABE-7F9C-A19A-48B9C867120E}"/>
              </a:ext>
            </a:extLst>
          </p:cNvPr>
          <p:cNvCxnSpPr>
            <a:cxnSpLocks/>
          </p:cNvCxnSpPr>
          <p:nvPr/>
        </p:nvCxnSpPr>
        <p:spPr>
          <a:xfrm flipH="1">
            <a:off x="10608704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E40F7039-9FC5-D75F-CBC3-AC3819F18A63}"/>
              </a:ext>
            </a:extLst>
          </p:cNvPr>
          <p:cNvCxnSpPr>
            <a:cxnSpLocks/>
          </p:cNvCxnSpPr>
          <p:nvPr/>
        </p:nvCxnSpPr>
        <p:spPr>
          <a:xfrm flipH="1">
            <a:off x="11190914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62686D2-61AE-2A3E-4A5F-7EE4F0877AC6}"/>
              </a:ext>
            </a:extLst>
          </p:cNvPr>
          <p:cNvSpPr/>
          <p:nvPr/>
        </p:nvSpPr>
        <p:spPr>
          <a:xfrm>
            <a:off x="7251872" y="4084959"/>
            <a:ext cx="2816309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8C0A6F4-D25E-4673-D436-4CE3FBFC0787}"/>
              </a:ext>
            </a:extLst>
          </p:cNvPr>
          <p:cNvSpPr/>
          <p:nvPr/>
        </p:nvSpPr>
        <p:spPr>
          <a:xfrm>
            <a:off x="7822616" y="4569071"/>
            <a:ext cx="2243298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9D1D1D7-1E0D-C130-6671-9D645AB457F5}"/>
              </a:ext>
            </a:extLst>
          </p:cNvPr>
          <p:cNvSpPr/>
          <p:nvPr/>
        </p:nvSpPr>
        <p:spPr>
          <a:xfrm>
            <a:off x="8381978" y="5054787"/>
            <a:ext cx="2245563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4BDFA58-0AD0-3402-B6C2-3A8561A106D0}"/>
              </a:ext>
            </a:extLst>
          </p:cNvPr>
          <p:cNvSpPr/>
          <p:nvPr/>
        </p:nvSpPr>
        <p:spPr>
          <a:xfrm>
            <a:off x="9485964" y="5558373"/>
            <a:ext cx="1725796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FED76A4-5568-F375-9170-5AA57A2A2484}"/>
              </a:ext>
            </a:extLst>
          </p:cNvPr>
          <p:cNvSpPr/>
          <p:nvPr/>
        </p:nvSpPr>
        <p:spPr>
          <a:xfrm>
            <a:off x="10608704" y="6050734"/>
            <a:ext cx="1110258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56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7B4D583-ADC9-A639-15CB-EBBCAA486150}"/>
              </a:ext>
            </a:extLst>
          </p:cNvPr>
          <p:cNvGrpSpPr/>
          <p:nvPr/>
        </p:nvGrpSpPr>
        <p:grpSpPr>
          <a:xfrm>
            <a:off x="5186613" y="1489350"/>
            <a:ext cx="5910749" cy="5449037"/>
            <a:chOff x="5186613" y="1408963"/>
            <a:chExt cx="5910749" cy="5449037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C6EAE41-8D2E-FB48-D9E7-69F79A6931DE}"/>
                </a:ext>
              </a:extLst>
            </p:cNvPr>
            <p:cNvGrpSpPr/>
            <p:nvPr/>
          </p:nvGrpSpPr>
          <p:grpSpPr>
            <a:xfrm rot="16200000">
              <a:off x="5679523" y="3789899"/>
              <a:ext cx="1252375" cy="369332"/>
              <a:chOff x="6983604" y="3429000"/>
              <a:chExt cx="1446963" cy="291402"/>
            </a:xfrm>
          </p:grpSpPr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8DB0261A-B32E-C7BE-EC68-F6F56D3EDBF6}"/>
                  </a:ext>
                </a:extLst>
              </p:cNvPr>
              <p:cNvCxnSpPr/>
              <p:nvPr/>
            </p:nvCxnSpPr>
            <p:spPr>
              <a:xfrm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8D1E1878-ED4C-9B45-1767-53C2CC8C2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49EC9D7-1AB6-6BDC-1DFB-D39D8B24E68D}"/>
                </a:ext>
              </a:extLst>
            </p:cNvPr>
            <p:cNvGrpSpPr/>
            <p:nvPr/>
          </p:nvGrpSpPr>
          <p:grpSpPr>
            <a:xfrm>
              <a:off x="5572101" y="6193601"/>
              <a:ext cx="1599240" cy="664399"/>
              <a:chOff x="13536489" y="1756316"/>
              <a:chExt cx="2448272" cy="930424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44985A1-B78F-724F-5B80-DCC0BD8D9BA5}"/>
                  </a:ext>
                </a:extLst>
              </p:cNvPr>
              <p:cNvSpPr/>
              <p:nvPr/>
            </p:nvSpPr>
            <p:spPr>
              <a:xfrm>
                <a:off x="13536489" y="1756316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A699A8F-D78B-11D6-79F0-D285726D03FE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905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광고 회사</a:t>
                </a: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5D7DF060-D13A-C380-8075-1000955D218F}"/>
                </a:ext>
              </a:extLst>
            </p:cNvPr>
            <p:cNvGrpSpPr/>
            <p:nvPr/>
          </p:nvGrpSpPr>
          <p:grpSpPr>
            <a:xfrm>
              <a:off x="6826500" y="1408963"/>
              <a:ext cx="4270862" cy="2077801"/>
              <a:chOff x="6826499" y="1701991"/>
              <a:chExt cx="4270862" cy="2077801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4FD278FF-0080-87B3-7F2B-37366EB772DE}"/>
                  </a:ext>
                </a:extLst>
              </p:cNvPr>
              <p:cNvGrpSpPr/>
              <p:nvPr/>
            </p:nvGrpSpPr>
            <p:grpSpPr>
              <a:xfrm>
                <a:off x="7208998" y="2672061"/>
                <a:ext cx="2351314" cy="369332"/>
                <a:chOff x="6983604" y="3429000"/>
                <a:chExt cx="1446963" cy="291402"/>
              </a:xfrm>
            </p:grpSpPr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7A0EE2D9-2ABA-106E-9F52-3AF2853837EB}"/>
                    </a:ext>
                  </a:extLst>
                </p:cNvPr>
                <p:cNvCxnSpPr/>
                <p:nvPr/>
              </p:nvCxnSpPr>
              <p:spPr>
                <a:xfrm>
                  <a:off x="6983604" y="3429000"/>
                  <a:ext cx="14469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화살표 연결선 83">
                  <a:extLst>
                    <a:ext uri="{FF2B5EF4-FFF2-40B4-BE49-F238E27FC236}">
                      <a16:creationId xmlns:a16="http://schemas.microsoft.com/office/drawing/2014/main" id="{25097C97-4575-4DDE-D38D-DEE3DE5DD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83604" y="3720402"/>
                  <a:ext cx="14469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5CF6F45E-D4B9-8ACF-B90D-74533BAADF70}"/>
                  </a:ext>
                </a:extLst>
              </p:cNvPr>
              <p:cNvGrpSpPr/>
              <p:nvPr/>
            </p:nvGrpSpPr>
            <p:grpSpPr>
              <a:xfrm>
                <a:off x="9801362" y="3384192"/>
                <a:ext cx="1295999" cy="395600"/>
                <a:chOff x="13536489" y="1756317"/>
                <a:chExt cx="2448272" cy="553998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200F3393-37AB-4385-8CC5-CE8456B45AD7}"/>
                    </a:ext>
                  </a:extLst>
                </p:cNvPr>
                <p:cNvSpPr/>
                <p:nvPr/>
              </p:nvSpPr>
              <p:spPr>
                <a:xfrm>
                  <a:off x="13536489" y="1756317"/>
                  <a:ext cx="2448272" cy="553998"/>
                </a:xfrm>
                <a:prstGeom prst="rect">
                  <a:avLst/>
                </a:prstGeom>
                <a:solidFill>
                  <a:srgbClr val="FFD87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6293140-8677-261F-B440-0586EB9DC989}"/>
                    </a:ext>
                  </a:extLst>
                </p:cNvPr>
                <p:cNvSpPr txBox="1"/>
                <p:nvPr/>
              </p:nvSpPr>
              <p:spPr>
                <a:xfrm>
                  <a:off x="13841377" y="1781618"/>
                  <a:ext cx="1838495" cy="517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개인</a:t>
                  </a:r>
                </a:p>
              </p:txBody>
            </p:sp>
          </p:grpSp>
          <p:grpSp>
            <p:nvGrpSpPr>
              <p:cNvPr id="93" name="그룹 1012">
                <a:extLst>
                  <a:ext uri="{FF2B5EF4-FFF2-40B4-BE49-F238E27FC236}">
                    <a16:creationId xmlns:a16="http://schemas.microsoft.com/office/drawing/2014/main" id="{D2479270-067D-D45C-23BD-D793813B8FB4}"/>
                  </a:ext>
                </a:extLst>
              </p:cNvPr>
              <p:cNvGrpSpPr/>
              <p:nvPr/>
            </p:nvGrpSpPr>
            <p:grpSpPr>
              <a:xfrm>
                <a:off x="10237733" y="1701991"/>
                <a:ext cx="423256" cy="1560391"/>
                <a:chOff x="10515220" y="1003787"/>
                <a:chExt cx="761886" cy="2808796"/>
              </a:xfrm>
            </p:grpSpPr>
            <p:pic>
              <p:nvPicPr>
                <p:cNvPr id="94" name="Object 35">
                  <a:extLst>
                    <a:ext uri="{FF2B5EF4-FFF2-40B4-BE49-F238E27FC236}">
                      <a16:creationId xmlns:a16="http://schemas.microsoft.com/office/drawing/2014/main" id="{6D162708-4B5C-3237-2F09-6ADDE457B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515220" y="1003787"/>
                  <a:ext cx="761886" cy="2808796"/>
                </a:xfrm>
                <a:prstGeom prst="rect">
                  <a:avLst/>
                </a:prstGeom>
              </p:spPr>
            </p:pic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5EF4CCC-887F-D99A-EA24-6A8F9BC2F688}"/>
                  </a:ext>
                </a:extLst>
              </p:cNvPr>
              <p:cNvSpPr txBox="1"/>
              <p:nvPr/>
            </p:nvSpPr>
            <p:spPr>
              <a:xfrm>
                <a:off x="6831599" y="3166098"/>
                <a:ext cx="3106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VR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메타버스 구매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C7ED4FF-CA0E-21EC-AFC8-40F714779190}"/>
                  </a:ext>
                </a:extLst>
              </p:cNvPr>
              <p:cNvSpPr txBox="1"/>
              <p:nvPr/>
            </p:nvSpPr>
            <p:spPr>
              <a:xfrm>
                <a:off x="6826499" y="2086321"/>
                <a:ext cx="31061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재난 </a:t>
                </a:r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/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위급 상황 </a:t>
                </a:r>
                <a:endPara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  <a:p>
                <a:pPr algn="ctr"/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VR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메타버스 제공</a:t>
                </a:r>
                <a:endPara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105" name="그룹 1014">
              <a:extLst>
                <a:ext uri="{FF2B5EF4-FFF2-40B4-BE49-F238E27FC236}">
                  <a16:creationId xmlns:a16="http://schemas.microsoft.com/office/drawing/2014/main" id="{6FC10BE5-372F-EEE9-29D0-7865740E5A6A}"/>
                </a:ext>
              </a:extLst>
            </p:cNvPr>
            <p:cNvGrpSpPr/>
            <p:nvPr/>
          </p:nvGrpSpPr>
          <p:grpSpPr>
            <a:xfrm>
              <a:off x="5572101" y="4735855"/>
              <a:ext cx="1599239" cy="1252375"/>
              <a:chOff x="6625924" y="2425859"/>
              <a:chExt cx="3193910" cy="2291630"/>
            </a:xfrm>
          </p:grpSpPr>
          <p:pic>
            <p:nvPicPr>
              <p:cNvPr id="106" name="Object 41">
                <a:extLst>
                  <a:ext uri="{FF2B5EF4-FFF2-40B4-BE49-F238E27FC236}">
                    <a16:creationId xmlns:a16="http://schemas.microsoft.com/office/drawing/2014/main" id="{A5EB42EA-5DF1-DD04-4C68-EC4C4BF3A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625924" y="2425859"/>
                <a:ext cx="3193910" cy="2291630"/>
              </a:xfrm>
              <a:prstGeom prst="rect">
                <a:avLst/>
              </a:prstGeom>
            </p:spPr>
          </p:pic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579E568-023F-F6D1-6D6A-BCE1B008A752}"/>
                </a:ext>
              </a:extLst>
            </p:cNvPr>
            <p:cNvSpPr txBox="1"/>
            <p:nvPr/>
          </p:nvSpPr>
          <p:spPr>
            <a:xfrm>
              <a:off x="6566820" y="3833350"/>
              <a:ext cx="934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광고 효과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E02342-D8CB-654E-82D7-6FCB7C59D847}"/>
                </a:ext>
              </a:extLst>
            </p:cNvPr>
            <p:cNvSpPr txBox="1"/>
            <p:nvPr/>
          </p:nvSpPr>
          <p:spPr>
            <a:xfrm>
              <a:off x="5186613" y="3684349"/>
              <a:ext cx="9344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플랫폼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수수료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F527A2-D726-A750-BEA4-BFF32701EEE0}"/>
              </a:ext>
            </a:extLst>
          </p:cNvPr>
          <p:cNvSpPr/>
          <p:nvPr/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AFD74BF-D817-5D1D-CB48-A631AF43AB78}"/>
              </a:ext>
            </a:extLst>
          </p:cNvPr>
          <p:cNvCxnSpPr>
            <a:cxnSpLocks/>
          </p:cNvCxnSpPr>
          <p:nvPr/>
        </p:nvCxnSpPr>
        <p:spPr>
          <a:xfrm flipH="1">
            <a:off x="2955199" y="2459420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52F7020-40CB-0A4C-CBF9-AE70AC00334C}"/>
              </a:ext>
            </a:extLst>
          </p:cNvPr>
          <p:cNvCxnSpPr>
            <a:cxnSpLocks/>
          </p:cNvCxnSpPr>
          <p:nvPr/>
        </p:nvCxnSpPr>
        <p:spPr>
          <a:xfrm>
            <a:off x="2955199" y="2828752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8F6117-C5E0-7356-8B8F-98293E0FDA33}"/>
              </a:ext>
            </a:extLst>
          </p:cNvPr>
          <p:cNvSpPr/>
          <p:nvPr/>
        </p:nvSpPr>
        <p:spPr>
          <a:xfrm>
            <a:off x="1256757" y="3215067"/>
            <a:ext cx="1295999" cy="395600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6F287-B411-1ACE-5041-01716AF0BE31}"/>
              </a:ext>
            </a:extLst>
          </p:cNvPr>
          <p:cNvSpPr txBox="1"/>
          <p:nvPr/>
        </p:nvSpPr>
        <p:spPr>
          <a:xfrm>
            <a:off x="1418150" y="3233134"/>
            <a:ext cx="97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단체</a:t>
            </a:r>
          </a:p>
        </p:txBody>
      </p:sp>
      <p:pic>
        <p:nvPicPr>
          <p:cNvPr id="9" name="Object 32">
            <a:extLst>
              <a:ext uri="{FF2B5EF4-FFF2-40B4-BE49-F238E27FC236}">
                <a16:creationId xmlns:a16="http://schemas.microsoft.com/office/drawing/2014/main" id="{B387B176-EA34-A0AF-3391-428ABD29079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4637" y="1494662"/>
            <a:ext cx="1620240" cy="1587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9A571-6B0A-331D-49F1-9794A6FD79E6}"/>
              </a:ext>
            </a:extLst>
          </p:cNvPr>
          <p:cNvSpPr txBox="1"/>
          <p:nvPr/>
        </p:nvSpPr>
        <p:spPr>
          <a:xfrm>
            <a:off x="2577800" y="1873680"/>
            <a:ext cx="310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</a:t>
            </a:r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위급 상황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제공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331E6B-64CE-7897-5D25-C825F7FBBAAB}"/>
              </a:ext>
            </a:extLst>
          </p:cNvPr>
          <p:cNvSpPr txBox="1"/>
          <p:nvPr/>
        </p:nvSpPr>
        <p:spPr>
          <a:xfrm>
            <a:off x="2577800" y="2953457"/>
            <a:ext cx="310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997543-3960-95EA-E85E-D6F353EEE8C6}"/>
              </a:ext>
            </a:extLst>
          </p:cNvPr>
          <p:cNvSpPr/>
          <p:nvPr/>
        </p:nvSpPr>
        <p:spPr>
          <a:xfrm>
            <a:off x="5546835" y="2184622"/>
            <a:ext cx="1421842" cy="918929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위기탈출</a:t>
            </a:r>
            <a:endParaRPr lang="en-US" altLang="ko-KR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넘버 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</a:t>
            </a:r>
            <a:endParaRPr lang="ko-KR" altLang="en-US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791A0-FDA4-F971-8C15-FC946C71731C}"/>
              </a:ext>
            </a:extLst>
          </p:cNvPr>
          <p:cNvSpPr txBox="1"/>
          <p:nvPr/>
        </p:nvSpPr>
        <p:spPr>
          <a:xfrm>
            <a:off x="404554" y="714237"/>
            <a:ext cx="321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a. 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비즈니스 모델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수익 모델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dirty="0">
              <a:solidFill>
                <a:srgbClr val="FFD87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00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7B4D583-ADC9-A639-15CB-EBBCAA486150}"/>
              </a:ext>
            </a:extLst>
          </p:cNvPr>
          <p:cNvGrpSpPr/>
          <p:nvPr/>
        </p:nvGrpSpPr>
        <p:grpSpPr>
          <a:xfrm>
            <a:off x="1094637" y="1494662"/>
            <a:ext cx="6406614" cy="5443725"/>
            <a:chOff x="1094637" y="1414275"/>
            <a:chExt cx="6406614" cy="544372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C6EAE41-8D2E-FB48-D9E7-69F79A6931DE}"/>
                </a:ext>
              </a:extLst>
            </p:cNvPr>
            <p:cNvGrpSpPr/>
            <p:nvPr/>
          </p:nvGrpSpPr>
          <p:grpSpPr>
            <a:xfrm rot="16200000">
              <a:off x="5679523" y="3789899"/>
              <a:ext cx="1252375" cy="369332"/>
              <a:chOff x="6983604" y="3429000"/>
              <a:chExt cx="1446963" cy="291402"/>
            </a:xfrm>
          </p:grpSpPr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8DB0261A-B32E-C7BE-EC68-F6F56D3EDBF6}"/>
                  </a:ext>
                </a:extLst>
              </p:cNvPr>
              <p:cNvCxnSpPr/>
              <p:nvPr/>
            </p:nvCxnSpPr>
            <p:spPr>
              <a:xfrm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8D1E1878-ED4C-9B45-1767-53C2CC8C2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49EC9D7-1AB6-6BDC-1DFB-D39D8B24E68D}"/>
                </a:ext>
              </a:extLst>
            </p:cNvPr>
            <p:cNvGrpSpPr/>
            <p:nvPr/>
          </p:nvGrpSpPr>
          <p:grpSpPr>
            <a:xfrm>
              <a:off x="5572101" y="6193601"/>
              <a:ext cx="1599240" cy="664399"/>
              <a:chOff x="13536489" y="1756316"/>
              <a:chExt cx="2448272" cy="930424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44985A1-B78F-724F-5B80-DCC0BD8D9BA5}"/>
                  </a:ext>
                </a:extLst>
              </p:cNvPr>
              <p:cNvSpPr/>
              <p:nvPr/>
            </p:nvSpPr>
            <p:spPr>
              <a:xfrm>
                <a:off x="13536489" y="1756316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A699A8F-D78B-11D6-79F0-D285726D03FE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905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광고 회사</a:t>
                </a: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5D7DF060-D13A-C380-8075-1000955D218F}"/>
                </a:ext>
              </a:extLst>
            </p:cNvPr>
            <p:cNvGrpSpPr/>
            <p:nvPr/>
          </p:nvGrpSpPr>
          <p:grpSpPr>
            <a:xfrm>
              <a:off x="1094637" y="1414275"/>
              <a:ext cx="4589275" cy="2116005"/>
              <a:chOff x="1094636" y="1707303"/>
              <a:chExt cx="4589275" cy="2116005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2CB1505C-11C9-1571-0774-FF8A5F102B3A}"/>
                  </a:ext>
                </a:extLst>
              </p:cNvPr>
              <p:cNvGrpSpPr/>
              <p:nvPr/>
            </p:nvGrpSpPr>
            <p:grpSpPr>
              <a:xfrm>
                <a:off x="2955198" y="2672061"/>
                <a:ext cx="2351314" cy="369332"/>
                <a:chOff x="6983604" y="3429000"/>
                <a:chExt cx="1446963" cy="291402"/>
              </a:xfrm>
            </p:grpSpPr>
            <p:cxnSp>
              <p:nvCxnSpPr>
                <p:cNvPr id="80" name="직선 화살표 연결선 79">
                  <a:extLst>
                    <a:ext uri="{FF2B5EF4-FFF2-40B4-BE49-F238E27FC236}">
                      <a16:creationId xmlns:a16="http://schemas.microsoft.com/office/drawing/2014/main" id="{52574989-8940-1934-8CD7-2BD2FBCF4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83604" y="3429000"/>
                  <a:ext cx="14469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id="{6DC74EB1-6CB6-D2A2-A266-EA6641788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83604" y="3720402"/>
                  <a:ext cx="14469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862888EE-3223-BE41-215F-0E53586192C2}"/>
                  </a:ext>
                </a:extLst>
              </p:cNvPr>
              <p:cNvGrpSpPr/>
              <p:nvPr/>
            </p:nvGrpSpPr>
            <p:grpSpPr>
              <a:xfrm>
                <a:off x="1256756" y="3427708"/>
                <a:ext cx="1295999" cy="395600"/>
                <a:chOff x="13536489" y="1756317"/>
                <a:chExt cx="2448272" cy="553998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64E0786-261A-28AE-F05F-3D18DF039908}"/>
                    </a:ext>
                  </a:extLst>
                </p:cNvPr>
                <p:cNvSpPr/>
                <p:nvPr/>
              </p:nvSpPr>
              <p:spPr>
                <a:xfrm>
                  <a:off x="13536489" y="1756317"/>
                  <a:ext cx="2448272" cy="553998"/>
                </a:xfrm>
                <a:prstGeom prst="rect">
                  <a:avLst/>
                </a:prstGeom>
                <a:solidFill>
                  <a:srgbClr val="FFD87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EF8E05B-10A1-836D-E157-52F5CFF10E5C}"/>
                    </a:ext>
                  </a:extLst>
                </p:cNvPr>
                <p:cNvSpPr txBox="1"/>
                <p:nvPr/>
              </p:nvSpPr>
              <p:spPr>
                <a:xfrm>
                  <a:off x="13841377" y="1781618"/>
                  <a:ext cx="1838495" cy="517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단체</a:t>
                  </a:r>
                </a:p>
              </p:txBody>
            </p:sp>
          </p:grpSp>
          <p:pic>
            <p:nvPicPr>
              <p:cNvPr id="89" name="Object 32">
                <a:extLst>
                  <a:ext uri="{FF2B5EF4-FFF2-40B4-BE49-F238E27FC236}">
                    <a16:creationId xmlns:a16="http://schemas.microsoft.com/office/drawing/2014/main" id="{78D855AF-61A2-3D08-EBDA-6468D933B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94636" y="1707303"/>
                <a:ext cx="1620240" cy="1587835"/>
              </a:xfrm>
              <a:prstGeom prst="rect">
                <a:avLst/>
              </a:prstGeom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02DFB7D-1623-0EE5-7958-1B4DFE0539C6}"/>
                  </a:ext>
                </a:extLst>
              </p:cNvPr>
              <p:cNvSpPr txBox="1"/>
              <p:nvPr/>
            </p:nvSpPr>
            <p:spPr>
              <a:xfrm>
                <a:off x="2577799" y="2086321"/>
                <a:ext cx="31061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재난 </a:t>
                </a:r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/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위급 상황 </a:t>
                </a:r>
                <a:endPara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  <a:p>
                <a:pPr algn="ctr"/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VR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메타버스 제공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458A5F6-47FA-B69C-FA92-A1F035C51556}"/>
                  </a:ext>
                </a:extLst>
              </p:cNvPr>
              <p:cNvSpPr txBox="1"/>
              <p:nvPr/>
            </p:nvSpPr>
            <p:spPr>
              <a:xfrm>
                <a:off x="2577799" y="3166098"/>
                <a:ext cx="3106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VR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메타버스 구매</a:t>
                </a:r>
              </a:p>
            </p:txBody>
          </p:sp>
        </p:grpSp>
        <p:grpSp>
          <p:nvGrpSpPr>
            <p:cNvPr id="105" name="그룹 1014">
              <a:extLst>
                <a:ext uri="{FF2B5EF4-FFF2-40B4-BE49-F238E27FC236}">
                  <a16:creationId xmlns:a16="http://schemas.microsoft.com/office/drawing/2014/main" id="{6FC10BE5-372F-EEE9-29D0-7865740E5A6A}"/>
                </a:ext>
              </a:extLst>
            </p:cNvPr>
            <p:cNvGrpSpPr/>
            <p:nvPr/>
          </p:nvGrpSpPr>
          <p:grpSpPr>
            <a:xfrm>
              <a:off x="5572101" y="4735855"/>
              <a:ext cx="1599239" cy="1252375"/>
              <a:chOff x="6625924" y="2425859"/>
              <a:chExt cx="3193910" cy="2291630"/>
            </a:xfrm>
          </p:grpSpPr>
          <p:pic>
            <p:nvPicPr>
              <p:cNvPr id="106" name="Object 41">
                <a:extLst>
                  <a:ext uri="{FF2B5EF4-FFF2-40B4-BE49-F238E27FC236}">
                    <a16:creationId xmlns:a16="http://schemas.microsoft.com/office/drawing/2014/main" id="{A5EB42EA-5DF1-DD04-4C68-EC4C4BF3A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625924" y="2425859"/>
                <a:ext cx="3193910" cy="2291630"/>
              </a:xfrm>
              <a:prstGeom prst="rect">
                <a:avLst/>
              </a:prstGeom>
            </p:spPr>
          </p:pic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579E568-023F-F6D1-6D6A-BCE1B008A752}"/>
                </a:ext>
              </a:extLst>
            </p:cNvPr>
            <p:cNvSpPr txBox="1"/>
            <p:nvPr/>
          </p:nvSpPr>
          <p:spPr>
            <a:xfrm>
              <a:off x="6566820" y="3833350"/>
              <a:ext cx="934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광고 효과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E02342-D8CB-654E-82D7-6FCB7C59D847}"/>
                </a:ext>
              </a:extLst>
            </p:cNvPr>
            <p:cNvSpPr txBox="1"/>
            <p:nvPr/>
          </p:nvSpPr>
          <p:spPr>
            <a:xfrm>
              <a:off x="5186613" y="3684349"/>
              <a:ext cx="9344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플랫폼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수수료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F6C122-1BA6-40AA-8495-A538201B0E79}"/>
              </a:ext>
            </a:extLst>
          </p:cNvPr>
          <p:cNvSpPr/>
          <p:nvPr/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9D4967-A28D-7AD6-5B55-321820FD212F}"/>
              </a:ext>
            </a:extLst>
          </p:cNvPr>
          <p:cNvSpPr/>
          <p:nvPr/>
        </p:nvSpPr>
        <p:spPr>
          <a:xfrm>
            <a:off x="5546835" y="2184622"/>
            <a:ext cx="1421842" cy="918929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위기탈출</a:t>
            </a:r>
            <a:endParaRPr lang="en-US" altLang="ko-KR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넘버 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</a:t>
            </a:r>
            <a:endParaRPr lang="ko-KR" altLang="en-US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FD3BA3-A38F-3CD0-9078-41E332D663C7}"/>
              </a:ext>
            </a:extLst>
          </p:cNvPr>
          <p:cNvCxnSpPr/>
          <p:nvPr/>
        </p:nvCxnSpPr>
        <p:spPr>
          <a:xfrm>
            <a:off x="7208999" y="2459420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187AB5B-AFCC-1DBB-1A9A-6D2E59182305}"/>
              </a:ext>
            </a:extLst>
          </p:cNvPr>
          <p:cNvCxnSpPr>
            <a:cxnSpLocks/>
          </p:cNvCxnSpPr>
          <p:nvPr/>
        </p:nvCxnSpPr>
        <p:spPr>
          <a:xfrm flipH="1">
            <a:off x="7208999" y="2828752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B54609-92A6-990C-56A0-3D2F0A7BA892}"/>
              </a:ext>
            </a:extLst>
          </p:cNvPr>
          <p:cNvSpPr/>
          <p:nvPr/>
        </p:nvSpPr>
        <p:spPr>
          <a:xfrm>
            <a:off x="9801363" y="3171551"/>
            <a:ext cx="1295999" cy="395600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CB7AB-BF72-155E-127F-1E7D432A3DC5}"/>
              </a:ext>
            </a:extLst>
          </p:cNvPr>
          <p:cNvSpPr txBox="1"/>
          <p:nvPr/>
        </p:nvSpPr>
        <p:spPr>
          <a:xfrm>
            <a:off x="9962756" y="3189618"/>
            <a:ext cx="97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</a:t>
            </a:r>
          </a:p>
        </p:txBody>
      </p:sp>
      <p:pic>
        <p:nvPicPr>
          <p:cNvPr id="10" name="Object 35">
            <a:extLst>
              <a:ext uri="{FF2B5EF4-FFF2-40B4-BE49-F238E27FC236}">
                <a16:creationId xmlns:a16="http://schemas.microsoft.com/office/drawing/2014/main" id="{618D7FFA-5EDC-25D2-BE44-499C64DCAFC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37734" y="1489350"/>
            <a:ext cx="423256" cy="15603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3F7B1E-63ED-AF12-1893-1FC4D2B7F5D7}"/>
              </a:ext>
            </a:extLst>
          </p:cNvPr>
          <p:cNvSpPr txBox="1"/>
          <p:nvPr/>
        </p:nvSpPr>
        <p:spPr>
          <a:xfrm>
            <a:off x="6831600" y="2953457"/>
            <a:ext cx="310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구매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C4389-75C9-28E9-15C4-DEB7D9FEF545}"/>
              </a:ext>
            </a:extLst>
          </p:cNvPr>
          <p:cNvSpPr txBox="1"/>
          <p:nvPr/>
        </p:nvSpPr>
        <p:spPr>
          <a:xfrm>
            <a:off x="6826500" y="1873680"/>
            <a:ext cx="310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</a:t>
            </a:r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위급 상황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제공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F01EC-AAE6-1562-7992-8DE0A2C692BD}"/>
              </a:ext>
            </a:extLst>
          </p:cNvPr>
          <p:cNvSpPr txBox="1"/>
          <p:nvPr/>
        </p:nvSpPr>
        <p:spPr>
          <a:xfrm>
            <a:off x="404554" y="714237"/>
            <a:ext cx="3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a. 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비즈니스 모델 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수익 모델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dirty="0">
              <a:solidFill>
                <a:srgbClr val="FFD87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27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D7DF060-D13A-C380-8075-1000955D218F}"/>
              </a:ext>
            </a:extLst>
          </p:cNvPr>
          <p:cNvGrpSpPr/>
          <p:nvPr/>
        </p:nvGrpSpPr>
        <p:grpSpPr>
          <a:xfrm>
            <a:off x="1094637" y="1489350"/>
            <a:ext cx="10002725" cy="2121317"/>
            <a:chOff x="1094636" y="1701991"/>
            <a:chExt cx="10002725" cy="2121317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CB1505C-11C9-1571-0774-FF8A5F102B3A}"/>
                </a:ext>
              </a:extLst>
            </p:cNvPr>
            <p:cNvGrpSpPr/>
            <p:nvPr/>
          </p:nvGrpSpPr>
          <p:grpSpPr>
            <a:xfrm>
              <a:off x="2955198" y="2672061"/>
              <a:ext cx="2351314" cy="369332"/>
              <a:chOff x="6983604" y="3429000"/>
              <a:chExt cx="1446963" cy="291402"/>
            </a:xfrm>
          </p:grpSpPr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52574989-8940-1934-8CD7-2BD2FBCF4D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6DC74EB1-6CB6-D2A2-A266-EA6641788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4FD278FF-0080-87B3-7F2B-37366EB772DE}"/>
                </a:ext>
              </a:extLst>
            </p:cNvPr>
            <p:cNvGrpSpPr/>
            <p:nvPr/>
          </p:nvGrpSpPr>
          <p:grpSpPr>
            <a:xfrm>
              <a:off x="7208998" y="2672061"/>
              <a:ext cx="2351314" cy="369332"/>
              <a:chOff x="6983604" y="3429000"/>
              <a:chExt cx="1446963" cy="291402"/>
            </a:xfrm>
          </p:grpSpPr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7A0EE2D9-2ABA-106E-9F52-3AF2853837EB}"/>
                  </a:ext>
                </a:extLst>
              </p:cNvPr>
              <p:cNvCxnSpPr/>
              <p:nvPr/>
            </p:nvCxnSpPr>
            <p:spPr>
              <a:xfrm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25097C97-4575-4DDE-D38D-DEE3DE5DD5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62888EE-3223-BE41-215F-0E53586192C2}"/>
                </a:ext>
              </a:extLst>
            </p:cNvPr>
            <p:cNvGrpSpPr/>
            <p:nvPr/>
          </p:nvGrpSpPr>
          <p:grpSpPr>
            <a:xfrm>
              <a:off x="1256756" y="3427708"/>
              <a:ext cx="1295999" cy="395600"/>
              <a:chOff x="13536489" y="1756317"/>
              <a:chExt cx="2448272" cy="553998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64E0786-261A-28AE-F05F-3D18DF039908}"/>
                  </a:ext>
                </a:extLst>
              </p:cNvPr>
              <p:cNvSpPr/>
              <p:nvPr/>
            </p:nvSpPr>
            <p:spPr>
              <a:xfrm>
                <a:off x="13536489" y="1756317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F8E05B-10A1-836D-E157-52F5CFF10E5C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51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단체</a:t>
                </a:r>
              </a:p>
            </p:txBody>
          </p:sp>
        </p:grpSp>
        <p:pic>
          <p:nvPicPr>
            <p:cNvPr id="89" name="Object 32">
              <a:extLst>
                <a:ext uri="{FF2B5EF4-FFF2-40B4-BE49-F238E27FC236}">
                  <a16:creationId xmlns:a16="http://schemas.microsoft.com/office/drawing/2014/main" id="{78D855AF-61A2-3D08-EBDA-6468D933B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636" y="1707303"/>
              <a:ext cx="1620240" cy="1587835"/>
            </a:xfrm>
            <a:prstGeom prst="rect">
              <a:avLst/>
            </a:prstGeom>
          </p:spPr>
        </p:pic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5CF6F45E-D4B9-8ACF-B90D-74533BAADF70}"/>
                </a:ext>
              </a:extLst>
            </p:cNvPr>
            <p:cNvGrpSpPr/>
            <p:nvPr/>
          </p:nvGrpSpPr>
          <p:grpSpPr>
            <a:xfrm>
              <a:off x="9801362" y="3384192"/>
              <a:ext cx="1295999" cy="395600"/>
              <a:chOff x="13536489" y="1756317"/>
              <a:chExt cx="2448272" cy="553998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00F3393-37AB-4385-8CC5-CE8456B45AD7}"/>
                  </a:ext>
                </a:extLst>
              </p:cNvPr>
              <p:cNvSpPr/>
              <p:nvPr/>
            </p:nvSpPr>
            <p:spPr>
              <a:xfrm>
                <a:off x="13536489" y="1756317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6293140-8677-261F-B440-0586EB9DC989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51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개인</a:t>
                </a:r>
              </a:p>
            </p:txBody>
          </p:sp>
        </p:grpSp>
        <p:pic>
          <p:nvPicPr>
            <p:cNvPr id="94" name="Object 35">
              <a:extLst>
                <a:ext uri="{FF2B5EF4-FFF2-40B4-BE49-F238E27FC236}">
                  <a16:creationId xmlns:a16="http://schemas.microsoft.com/office/drawing/2014/main" id="{6D162708-4B5C-3237-2F09-6ADDE457B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7733" y="1701991"/>
              <a:ext cx="423256" cy="1560391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02DFB7D-1623-0EE5-7958-1B4DFE0539C6}"/>
                </a:ext>
              </a:extLst>
            </p:cNvPr>
            <p:cNvSpPr txBox="1"/>
            <p:nvPr/>
          </p:nvSpPr>
          <p:spPr>
            <a:xfrm>
              <a:off x="2577799" y="2086321"/>
              <a:ext cx="3106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위급 상황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제공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458A5F6-47FA-B69C-FA92-A1F035C51556}"/>
                </a:ext>
              </a:extLst>
            </p:cNvPr>
            <p:cNvSpPr txBox="1"/>
            <p:nvPr/>
          </p:nvSpPr>
          <p:spPr>
            <a:xfrm>
              <a:off x="2577799" y="3166098"/>
              <a:ext cx="3106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구매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EF4CCC-887F-D99A-EA24-6A8F9BC2F688}"/>
                </a:ext>
              </a:extLst>
            </p:cNvPr>
            <p:cNvSpPr txBox="1"/>
            <p:nvPr/>
          </p:nvSpPr>
          <p:spPr>
            <a:xfrm>
              <a:off x="6831599" y="3166098"/>
              <a:ext cx="3106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구매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C7ED4FF-CA0E-21EC-AFC8-40F714779190}"/>
                </a:ext>
              </a:extLst>
            </p:cNvPr>
            <p:cNvSpPr txBox="1"/>
            <p:nvPr/>
          </p:nvSpPr>
          <p:spPr>
            <a:xfrm>
              <a:off x="6826499" y="2086321"/>
              <a:ext cx="3106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위급 상황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제공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146383-2BF4-6B3F-4572-8F4D51450F90}"/>
              </a:ext>
            </a:extLst>
          </p:cNvPr>
          <p:cNvSpPr/>
          <p:nvPr/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A7408BE-FBA2-E667-B880-CD7EBC6F0A21}"/>
              </a:ext>
            </a:extLst>
          </p:cNvPr>
          <p:cNvCxnSpPr/>
          <p:nvPr/>
        </p:nvCxnSpPr>
        <p:spPr>
          <a:xfrm rot="16200000">
            <a:off x="5494857" y="4054952"/>
            <a:ext cx="1252375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4863823-226A-9776-DE90-7D174A4859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4189" y="4054952"/>
            <a:ext cx="1252375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AA5FA-E76F-9F6D-DDAD-A4339D5CFA9B}"/>
              </a:ext>
            </a:extLst>
          </p:cNvPr>
          <p:cNvSpPr/>
          <p:nvPr/>
        </p:nvSpPr>
        <p:spPr>
          <a:xfrm>
            <a:off x="5572101" y="6273988"/>
            <a:ext cx="1599240" cy="395600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38A40-F50C-D8A4-B7C1-8C878E91B9A3}"/>
              </a:ext>
            </a:extLst>
          </p:cNvPr>
          <p:cNvSpPr txBox="1"/>
          <p:nvPr/>
        </p:nvSpPr>
        <p:spPr>
          <a:xfrm>
            <a:off x="5771257" y="6292056"/>
            <a:ext cx="120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광고 회사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B190BD-9236-5BD4-B99F-F7079D4956ED}"/>
              </a:ext>
            </a:extLst>
          </p:cNvPr>
          <p:cNvSpPr/>
          <p:nvPr/>
        </p:nvSpPr>
        <p:spPr>
          <a:xfrm>
            <a:off x="5546835" y="2184622"/>
            <a:ext cx="1421842" cy="918929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위기탈출</a:t>
            </a:r>
            <a:endParaRPr lang="en-US" altLang="ko-KR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넘버 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</a:t>
            </a:r>
            <a:endParaRPr lang="ko-KR" altLang="en-US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Object 41">
            <a:extLst>
              <a:ext uri="{FF2B5EF4-FFF2-40B4-BE49-F238E27FC236}">
                <a16:creationId xmlns:a16="http://schemas.microsoft.com/office/drawing/2014/main" id="{E011DF5F-E55B-2ACA-A9BF-AC942A0E902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2101" y="4816242"/>
            <a:ext cx="1599239" cy="1252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B3C0D8-3D82-7610-6D3D-BDC9F9F3E96D}"/>
              </a:ext>
            </a:extLst>
          </p:cNvPr>
          <p:cNvSpPr txBox="1"/>
          <p:nvPr/>
        </p:nvSpPr>
        <p:spPr>
          <a:xfrm>
            <a:off x="6566820" y="3913737"/>
            <a:ext cx="93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광고 효과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A1C12-886D-0E03-5086-B47B358AD40F}"/>
              </a:ext>
            </a:extLst>
          </p:cNvPr>
          <p:cNvSpPr txBox="1"/>
          <p:nvPr/>
        </p:nvSpPr>
        <p:spPr>
          <a:xfrm>
            <a:off x="5186613" y="3764736"/>
            <a:ext cx="934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플랫폼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이용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수수료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8CF46A-4DF7-9AB3-0109-DC596958D196}"/>
              </a:ext>
            </a:extLst>
          </p:cNvPr>
          <p:cNvSpPr txBox="1"/>
          <p:nvPr/>
        </p:nvSpPr>
        <p:spPr>
          <a:xfrm>
            <a:off x="404554" y="714237"/>
            <a:ext cx="37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a. 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비즈니스 모델 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수익 모델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dirty="0">
              <a:solidFill>
                <a:srgbClr val="FFD87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042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2E14B7F-1043-59AB-2181-A3999ABD1840}"/>
              </a:ext>
            </a:extLst>
          </p:cNvPr>
          <p:cNvSpPr txBox="1"/>
          <p:nvPr/>
        </p:nvSpPr>
        <p:spPr>
          <a:xfrm>
            <a:off x="404554" y="71423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b.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플랜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779F0B-80AC-2693-F331-4570D096C646}"/>
              </a:ext>
            </a:extLst>
          </p:cNvPr>
          <p:cNvSpPr/>
          <p:nvPr/>
        </p:nvSpPr>
        <p:spPr>
          <a:xfrm>
            <a:off x="476430" y="1249207"/>
            <a:ext cx="1046302" cy="369332"/>
          </a:xfrm>
          <a:prstGeom prst="rect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Plan 1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28148-5B2B-8EFD-C92B-3BC590C020F3}"/>
              </a:ext>
            </a:extLst>
          </p:cNvPr>
          <p:cNvSpPr txBox="1"/>
          <p:nvPr/>
        </p:nvSpPr>
        <p:spPr>
          <a:xfrm>
            <a:off x="1573660" y="1249207"/>
            <a:ext cx="178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정부 공모사업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E6DD31F-5D17-4244-266B-1D7361B17BFB}"/>
              </a:ext>
            </a:extLst>
          </p:cNvPr>
          <p:cNvGrpSpPr/>
          <p:nvPr/>
        </p:nvGrpSpPr>
        <p:grpSpPr>
          <a:xfrm>
            <a:off x="750011" y="1913750"/>
            <a:ext cx="10848312" cy="1930642"/>
            <a:chOff x="1618507" y="1784177"/>
            <a:chExt cx="10848312" cy="193064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8F739A8-52A3-F189-D687-7E3A9E33D6A3}"/>
                </a:ext>
              </a:extLst>
            </p:cNvPr>
            <p:cNvGrpSpPr/>
            <p:nvPr/>
          </p:nvGrpSpPr>
          <p:grpSpPr>
            <a:xfrm>
              <a:off x="1618507" y="1784177"/>
              <a:ext cx="8075580" cy="1930642"/>
              <a:chOff x="2715704" y="1885579"/>
              <a:chExt cx="8075580" cy="1930642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485A22D-A8A4-2E80-FA17-0ABC4F324ABD}"/>
                  </a:ext>
                </a:extLst>
              </p:cNvPr>
              <p:cNvGrpSpPr/>
              <p:nvPr/>
            </p:nvGrpSpPr>
            <p:grpSpPr>
              <a:xfrm>
                <a:off x="2715704" y="1885579"/>
                <a:ext cx="8075580" cy="1930642"/>
                <a:chOff x="2926152" y="3230993"/>
                <a:chExt cx="13582905" cy="3247287"/>
              </a:xfrm>
            </p:grpSpPr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0FD5D625-3A63-FB8C-2D7A-0D761E8FA327}"/>
                    </a:ext>
                  </a:extLst>
                </p:cNvPr>
                <p:cNvGrpSpPr/>
                <p:nvPr/>
              </p:nvGrpSpPr>
              <p:grpSpPr>
                <a:xfrm>
                  <a:off x="2926152" y="3230993"/>
                  <a:ext cx="13582905" cy="3247287"/>
                  <a:chOff x="3480923" y="3280371"/>
                  <a:chExt cx="13582905" cy="3247287"/>
                </a:xfrm>
              </p:grpSpPr>
              <p:sp>
                <p:nvSpPr>
                  <p:cNvPr id="50" name="타원 49">
                    <a:extLst>
                      <a:ext uri="{FF2B5EF4-FFF2-40B4-BE49-F238E27FC236}">
                        <a16:creationId xmlns:a16="http://schemas.microsoft.com/office/drawing/2014/main" id="{CB8926D5-566C-17AD-0B16-E85B84BDBB83}"/>
                      </a:ext>
                    </a:extLst>
                  </p:cNvPr>
                  <p:cNvSpPr/>
                  <p:nvPr/>
                </p:nvSpPr>
                <p:spPr>
                  <a:xfrm>
                    <a:off x="3480923" y="3280371"/>
                    <a:ext cx="3247287" cy="3247287"/>
                  </a:xfrm>
                  <a:prstGeom prst="ellipse">
                    <a:avLst/>
                  </a:prstGeom>
                  <a:solidFill>
                    <a:srgbClr val="F7F7F7"/>
                  </a:solidFill>
                  <a:ln>
                    <a:noFill/>
                  </a:ln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AA3ED64B-9352-EA5A-8FC1-01E2A6014DB0}"/>
                      </a:ext>
                    </a:extLst>
                  </p:cNvPr>
                  <p:cNvSpPr/>
                  <p:nvPr/>
                </p:nvSpPr>
                <p:spPr>
                  <a:xfrm>
                    <a:off x="8648732" y="3280371"/>
                    <a:ext cx="3247287" cy="3247287"/>
                  </a:xfrm>
                  <a:prstGeom prst="ellipse">
                    <a:avLst/>
                  </a:prstGeom>
                  <a:solidFill>
                    <a:srgbClr val="F7F7F7"/>
                  </a:solidFill>
                  <a:ln>
                    <a:noFill/>
                  </a:ln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" name="타원 51">
                    <a:extLst>
                      <a:ext uri="{FF2B5EF4-FFF2-40B4-BE49-F238E27FC236}">
                        <a16:creationId xmlns:a16="http://schemas.microsoft.com/office/drawing/2014/main" id="{827C0EAE-ACB1-F605-169B-F7C7ECF077CE}"/>
                      </a:ext>
                    </a:extLst>
                  </p:cNvPr>
                  <p:cNvSpPr/>
                  <p:nvPr/>
                </p:nvSpPr>
                <p:spPr>
                  <a:xfrm>
                    <a:off x="13816541" y="3280371"/>
                    <a:ext cx="3247287" cy="3247287"/>
                  </a:xfrm>
                  <a:prstGeom prst="ellipse">
                    <a:avLst/>
                  </a:prstGeom>
                  <a:solidFill>
                    <a:srgbClr val="F7F7F7"/>
                  </a:solidFill>
                  <a:ln>
                    <a:noFill/>
                  </a:ln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16D61F5-A6CD-D970-E91E-897EECFA1CAF}"/>
                    </a:ext>
                  </a:extLst>
                </p:cNvPr>
                <p:cNvSpPr txBox="1"/>
                <p:nvPr/>
              </p:nvSpPr>
              <p:spPr>
                <a:xfrm>
                  <a:off x="3834663" y="3594392"/>
                  <a:ext cx="1357880" cy="880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rgbClr val="FFC637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01</a:t>
                  </a:r>
                  <a:endParaRPr lang="ko-KR" altLang="en-US" sz="2800" b="1" dirty="0">
                    <a:solidFill>
                      <a:srgbClr val="FFC63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5746B9E-EEFC-AB60-6247-5897A12CFDD1}"/>
                    </a:ext>
                  </a:extLst>
                </p:cNvPr>
                <p:cNvSpPr txBox="1"/>
                <p:nvPr/>
              </p:nvSpPr>
              <p:spPr>
                <a:xfrm>
                  <a:off x="8968350" y="3582477"/>
                  <a:ext cx="1498506" cy="880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rgbClr val="FFC637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02</a:t>
                  </a:r>
                  <a:endParaRPr lang="ko-KR" altLang="en-US" sz="2800" b="1" dirty="0">
                    <a:solidFill>
                      <a:srgbClr val="FFC63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E45F833-10E6-A2F5-27A2-DBBEAD215634}"/>
                    </a:ext>
                  </a:extLst>
                </p:cNvPr>
                <p:cNvSpPr txBox="1"/>
                <p:nvPr/>
              </p:nvSpPr>
              <p:spPr>
                <a:xfrm>
                  <a:off x="14099966" y="3595397"/>
                  <a:ext cx="1501166" cy="880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rgbClr val="FFC637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03</a:t>
                  </a:r>
                  <a:endParaRPr lang="ko-KR" altLang="en-US" sz="2800" b="1" dirty="0">
                    <a:solidFill>
                      <a:srgbClr val="FFC63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</p:grp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3CC9DC7A-A340-B06C-D771-93D43EB3AA97}"/>
                  </a:ext>
                </a:extLst>
              </p:cNvPr>
              <p:cNvCxnSpPr/>
              <p:nvPr/>
            </p:nvCxnSpPr>
            <p:spPr>
              <a:xfrm>
                <a:off x="4898571" y="2864498"/>
                <a:ext cx="57849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383A0752-13CA-395A-4A85-B547D52A0616}"/>
                  </a:ext>
                </a:extLst>
              </p:cNvPr>
              <p:cNvCxnSpPr/>
              <p:nvPr/>
            </p:nvCxnSpPr>
            <p:spPr>
              <a:xfrm>
                <a:off x="8005665" y="2864498"/>
                <a:ext cx="57849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706030-DE0E-518E-EC66-2905EA70B4D9}"/>
                  </a:ext>
                </a:extLst>
              </p:cNvPr>
              <p:cNvSpPr txBox="1"/>
              <p:nvPr/>
            </p:nvSpPr>
            <p:spPr>
              <a:xfrm>
                <a:off x="3060272" y="2721590"/>
                <a:ext cx="1241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국가 지원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A40FF3-B0D6-7985-842D-C729D763934A}"/>
                  </a:ext>
                </a:extLst>
              </p:cNvPr>
              <p:cNvSpPr txBox="1"/>
              <p:nvPr/>
            </p:nvSpPr>
            <p:spPr>
              <a:xfrm>
                <a:off x="6132741" y="2702409"/>
                <a:ext cx="12415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사업 자금</a:t>
                </a:r>
                <a:endPara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확보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CAD116-F146-BCE8-BD80-889FEFBEAD4F}"/>
                  </a:ext>
                </a:extLst>
              </p:cNvPr>
              <p:cNvSpPr txBox="1"/>
              <p:nvPr/>
            </p:nvSpPr>
            <p:spPr>
              <a:xfrm>
                <a:off x="9012197" y="2624854"/>
                <a:ext cx="15860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사업을 </a:t>
                </a:r>
                <a:r>
                  <a:rPr lang="ko-KR" altLang="en-US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통한 </a:t>
                </a:r>
                <a:r>
                  <a:rPr lang="en-US" altLang="ko-KR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VR</a:t>
                </a:r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메타버스 홍보</a:t>
                </a:r>
                <a:endPara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0B22ED5-FFDF-0601-9900-244D11C704D0}"/>
                </a:ext>
              </a:extLst>
            </p:cNvPr>
            <p:cNvGrpSpPr/>
            <p:nvPr/>
          </p:nvGrpSpPr>
          <p:grpSpPr>
            <a:xfrm>
              <a:off x="10467972" y="1808996"/>
              <a:ext cx="1998847" cy="1801858"/>
              <a:chOff x="10524130" y="1487405"/>
              <a:chExt cx="1998847" cy="180185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223B50D-402E-B2E3-3281-FEF8BC710336}"/>
                  </a:ext>
                </a:extLst>
              </p:cNvPr>
              <p:cNvSpPr/>
              <p:nvPr/>
            </p:nvSpPr>
            <p:spPr>
              <a:xfrm>
                <a:off x="10524130" y="2201861"/>
                <a:ext cx="1143003" cy="1087402"/>
              </a:xfrm>
              <a:prstGeom prst="ellipse">
                <a:avLst/>
              </a:prstGeom>
              <a:solidFill>
                <a:srgbClr val="FFE8A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웹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온라인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)</a:t>
                </a: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배너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A64508A-C756-E681-C708-21044BD68754}"/>
                  </a:ext>
                </a:extLst>
              </p:cNvPr>
              <p:cNvSpPr/>
              <p:nvPr/>
            </p:nvSpPr>
            <p:spPr>
              <a:xfrm>
                <a:off x="10925883" y="1487405"/>
                <a:ext cx="1143003" cy="1087402"/>
              </a:xfrm>
              <a:prstGeom prst="ellipse">
                <a:avLst/>
              </a:prstGeom>
              <a:solidFill>
                <a:srgbClr val="FFCA4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유튜브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광고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3088D13-CD53-C2F3-3DD9-ABA080E6E2F1}"/>
                  </a:ext>
                </a:extLst>
              </p:cNvPr>
              <p:cNvSpPr/>
              <p:nvPr/>
            </p:nvSpPr>
            <p:spPr>
              <a:xfrm>
                <a:off x="11379974" y="2201861"/>
                <a:ext cx="1143003" cy="1087402"/>
              </a:xfrm>
              <a:prstGeom prst="ellipse">
                <a:avLst/>
              </a:prstGeom>
              <a:solidFill>
                <a:srgbClr val="F7F7F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교육기관 및 단체 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홍보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0574CD-3228-E57B-D2E9-9D66941DFB81}"/>
              </a:ext>
            </a:extLst>
          </p:cNvPr>
          <p:cNvSpPr/>
          <p:nvPr/>
        </p:nvSpPr>
        <p:spPr>
          <a:xfrm>
            <a:off x="476430" y="4208557"/>
            <a:ext cx="1046302" cy="369332"/>
          </a:xfrm>
          <a:prstGeom prst="rect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Plan 2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13BC0A-A481-1D22-A8B7-848B98A5C39A}"/>
              </a:ext>
            </a:extLst>
          </p:cNvPr>
          <p:cNvSpPr txBox="1"/>
          <p:nvPr/>
        </p:nvSpPr>
        <p:spPr>
          <a:xfrm>
            <a:off x="1573660" y="4214699"/>
            <a:ext cx="217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기부 사이트 연계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795B42A-EF3C-360F-5C15-F521AE0024DE}"/>
              </a:ext>
            </a:extLst>
          </p:cNvPr>
          <p:cNvCxnSpPr>
            <a:cxnSpLocks/>
          </p:cNvCxnSpPr>
          <p:nvPr/>
        </p:nvCxnSpPr>
        <p:spPr>
          <a:xfrm>
            <a:off x="9068395" y="2892669"/>
            <a:ext cx="45734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A616CE-FBC5-ADA7-DCEB-D807AF367007}"/>
              </a:ext>
            </a:extLst>
          </p:cNvPr>
          <p:cNvGrpSpPr/>
          <p:nvPr/>
        </p:nvGrpSpPr>
        <p:grpSpPr>
          <a:xfrm>
            <a:off x="605569" y="4835560"/>
            <a:ext cx="11287503" cy="1775543"/>
            <a:chOff x="490160" y="4799718"/>
            <a:chExt cx="11287503" cy="1775543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DF8A5708-1B3A-207C-DF59-17677DA2067F}"/>
                </a:ext>
              </a:extLst>
            </p:cNvPr>
            <p:cNvSpPr/>
            <p:nvPr/>
          </p:nvSpPr>
          <p:spPr>
            <a:xfrm>
              <a:off x="6096000" y="4799718"/>
              <a:ext cx="5369646" cy="615318"/>
            </a:xfrm>
            <a:prstGeom prst="roundRect">
              <a:avLst/>
            </a:prstGeom>
            <a:noFill/>
            <a:ln w="28575">
              <a:solidFill>
                <a:srgbClr val="FFC6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B1E74E9-A043-E5EB-4F31-1F878DB13345}"/>
                </a:ext>
              </a:extLst>
            </p:cNvPr>
            <p:cNvSpPr/>
            <p:nvPr/>
          </p:nvSpPr>
          <p:spPr>
            <a:xfrm>
              <a:off x="490160" y="5074254"/>
              <a:ext cx="4079007" cy="1269713"/>
            </a:xfrm>
            <a:prstGeom prst="rect">
              <a:avLst/>
            </a:prstGeom>
            <a:noFill/>
            <a:ln w="38100">
              <a:solidFill>
                <a:srgbClr val="FFCA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메타버스</a:t>
              </a:r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플랫폼 내에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</a:t>
              </a:r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응급 사고 관련 기부 사이트 연계 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A8C7038D-67BE-02FB-7C2F-05AAFA4CC1CC}"/>
                </a:ext>
              </a:extLst>
            </p:cNvPr>
            <p:cNvSpPr/>
            <p:nvPr/>
          </p:nvSpPr>
          <p:spPr>
            <a:xfrm>
              <a:off x="6096000" y="5959943"/>
              <a:ext cx="5369646" cy="615318"/>
            </a:xfrm>
            <a:prstGeom prst="roundRect">
              <a:avLst/>
            </a:prstGeom>
            <a:noFill/>
            <a:ln w="28575">
              <a:solidFill>
                <a:srgbClr val="FFC6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F70C75DA-3D72-3F78-4C5F-DA5C754AB698}"/>
                </a:ext>
              </a:extLst>
            </p:cNvPr>
            <p:cNvGrpSpPr/>
            <p:nvPr/>
          </p:nvGrpSpPr>
          <p:grpSpPr>
            <a:xfrm>
              <a:off x="4867576" y="5140126"/>
              <a:ext cx="825062" cy="1137968"/>
              <a:chOff x="5071885" y="5019869"/>
              <a:chExt cx="825062" cy="1137968"/>
            </a:xfrm>
          </p:grpSpPr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895217A2-DA95-3C34-F99B-D286048AD16E}"/>
                  </a:ext>
                </a:extLst>
              </p:cNvPr>
              <p:cNvCxnSpPr/>
              <p:nvPr/>
            </p:nvCxnSpPr>
            <p:spPr>
              <a:xfrm flipV="1">
                <a:off x="5071885" y="5019869"/>
                <a:ext cx="825062" cy="569168"/>
              </a:xfrm>
              <a:prstGeom prst="straightConnector1">
                <a:avLst/>
              </a:prstGeom>
              <a:ln w="28575">
                <a:solidFill>
                  <a:srgbClr val="595959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63CE104C-59A6-291B-7896-5078C619B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885" y="5589037"/>
                <a:ext cx="824400" cy="568800"/>
              </a:xfrm>
              <a:prstGeom prst="straightConnector1">
                <a:avLst/>
              </a:prstGeom>
              <a:ln w="28575">
                <a:solidFill>
                  <a:srgbClr val="59595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468C350-5993-E818-F874-82DC1DE6C26A}"/>
                </a:ext>
              </a:extLst>
            </p:cNvPr>
            <p:cNvSpPr/>
            <p:nvPr/>
          </p:nvSpPr>
          <p:spPr>
            <a:xfrm>
              <a:off x="5851864" y="4863241"/>
              <a:ext cx="488272" cy="4882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6E570E4-9FA7-323A-CB96-6AC25CAC5901}"/>
                </a:ext>
              </a:extLst>
            </p:cNvPr>
            <p:cNvSpPr/>
            <p:nvPr/>
          </p:nvSpPr>
          <p:spPr>
            <a:xfrm>
              <a:off x="5851864" y="6033958"/>
              <a:ext cx="488272" cy="4882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F121C9-4FE8-871A-E074-51E185E2C4D8}"/>
                </a:ext>
              </a:extLst>
            </p:cNvPr>
            <p:cNvSpPr txBox="1"/>
            <p:nvPr/>
          </p:nvSpPr>
          <p:spPr>
            <a:xfrm>
              <a:off x="6340136" y="4955460"/>
              <a:ext cx="448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기부 사이트 수수료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2A29981-A170-65E6-A3B2-F322ECEE770B}"/>
                </a:ext>
              </a:extLst>
            </p:cNvPr>
            <p:cNvSpPr txBox="1"/>
            <p:nvPr/>
          </p:nvSpPr>
          <p:spPr>
            <a:xfrm>
              <a:off x="6340136" y="6097481"/>
              <a:ext cx="5437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기부 사이트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→ 재난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응급 행동요령 메타버스 홍보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57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C6DBFF-F1E1-7143-5DCD-6067958391D9}"/>
              </a:ext>
            </a:extLst>
          </p:cNvPr>
          <p:cNvSpPr txBox="1"/>
          <p:nvPr/>
        </p:nvSpPr>
        <p:spPr>
          <a:xfrm>
            <a:off x="2705100" y="3225226"/>
            <a:ext cx="702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90741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41B6AF02-9EE6-B494-5B42-82DAD59FD239}"/>
              </a:ext>
            </a:extLst>
          </p:cNvPr>
          <p:cNvSpPr/>
          <p:nvPr/>
        </p:nvSpPr>
        <p:spPr>
          <a:xfrm rot="10800000">
            <a:off x="253995" y="-466620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F4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44608-D37B-3305-4465-0F5F23CF5B96}"/>
              </a:ext>
            </a:extLst>
          </p:cNvPr>
          <p:cNvSpPr/>
          <p:nvPr/>
        </p:nvSpPr>
        <p:spPr>
          <a:xfrm>
            <a:off x="0" y="2407298"/>
            <a:ext cx="12192000" cy="4450702"/>
          </a:xfrm>
          <a:prstGeom prst="rect">
            <a:avLst/>
          </a:prstGeom>
          <a:solidFill>
            <a:srgbClr val="F4F3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263E2009-3555-ABAA-9254-7424E9D339AC}"/>
              </a:ext>
            </a:extLst>
          </p:cNvPr>
          <p:cNvSpPr/>
          <p:nvPr/>
        </p:nvSpPr>
        <p:spPr>
          <a:xfrm rot="10800000">
            <a:off x="-438543" y="-466619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EE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DA69C-5BBC-0ED9-E0E9-D5C737870625}"/>
              </a:ext>
            </a:extLst>
          </p:cNvPr>
          <p:cNvSpPr txBox="1"/>
          <p:nvPr/>
        </p:nvSpPr>
        <p:spPr>
          <a:xfrm>
            <a:off x="531724" y="1223299"/>
            <a:ext cx="280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CONTENTS</a:t>
            </a:r>
            <a:endParaRPr lang="ko-KR" altLang="en-US" sz="2800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92FF2149-2765-4EF7-8E1E-782954B87E91}"/>
              </a:ext>
            </a:extLst>
          </p:cNvPr>
          <p:cNvSpPr/>
          <p:nvPr/>
        </p:nvSpPr>
        <p:spPr>
          <a:xfrm rot="10800000">
            <a:off x="-1206764" y="-466619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AF2B229-FE7E-F2F7-5DF3-6E38A3F63172}"/>
              </a:ext>
            </a:extLst>
          </p:cNvPr>
          <p:cNvGrpSpPr/>
          <p:nvPr/>
        </p:nvGrpSpPr>
        <p:grpSpPr>
          <a:xfrm>
            <a:off x="2728603" y="2976230"/>
            <a:ext cx="2351435" cy="3413020"/>
            <a:chOff x="466409" y="2913217"/>
            <a:chExt cx="2351435" cy="34130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89446D-056C-E927-AF7E-27962FD46DD5}"/>
                </a:ext>
              </a:extLst>
            </p:cNvPr>
            <p:cNvSpPr txBox="1"/>
            <p:nvPr/>
          </p:nvSpPr>
          <p:spPr>
            <a:xfrm>
              <a:off x="466410" y="2913217"/>
              <a:ext cx="89586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01</a:t>
              </a:r>
              <a:endParaRPr lang="ko-KR" altLang="en-US" sz="4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DC04A7-389B-E19E-1D8B-95848FC99BB6}"/>
                </a:ext>
              </a:extLst>
            </p:cNvPr>
            <p:cNvSpPr txBox="1"/>
            <p:nvPr/>
          </p:nvSpPr>
          <p:spPr>
            <a:xfrm>
              <a:off x="466410" y="3661063"/>
              <a:ext cx="152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기획안 개요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82E684-8AAE-03CF-8BF5-B123C46965BF}"/>
                </a:ext>
              </a:extLst>
            </p:cNvPr>
            <p:cNvSpPr txBox="1"/>
            <p:nvPr/>
          </p:nvSpPr>
          <p:spPr>
            <a:xfrm>
              <a:off x="466409" y="4321842"/>
              <a:ext cx="2351435" cy="2004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배경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목적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기능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 범위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예시 화면 이미지 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장점 및 영향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939400-3510-3881-EA62-E9194AE7AFB3}"/>
              </a:ext>
            </a:extLst>
          </p:cNvPr>
          <p:cNvGrpSpPr/>
          <p:nvPr/>
        </p:nvGrpSpPr>
        <p:grpSpPr>
          <a:xfrm>
            <a:off x="7457519" y="3001510"/>
            <a:ext cx="2605318" cy="2766689"/>
            <a:chOff x="466409" y="2913217"/>
            <a:chExt cx="2605318" cy="27666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5061FC-CFC6-B20C-5639-8D9F8DCE6191}"/>
                </a:ext>
              </a:extLst>
            </p:cNvPr>
            <p:cNvSpPr txBox="1"/>
            <p:nvPr/>
          </p:nvSpPr>
          <p:spPr>
            <a:xfrm>
              <a:off x="466410" y="2913217"/>
              <a:ext cx="10958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02</a:t>
              </a:r>
              <a:endParaRPr lang="ko-KR" altLang="en-US" sz="4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859C9D-F64D-1740-E217-11DB4B364898}"/>
                </a:ext>
              </a:extLst>
            </p:cNvPr>
            <p:cNvSpPr txBox="1"/>
            <p:nvPr/>
          </p:nvSpPr>
          <p:spPr>
            <a:xfrm>
              <a:off x="466410" y="3661063"/>
              <a:ext cx="152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심화 계획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005CAE-20D6-26D5-DBE5-C7FCE4D36FA7}"/>
                </a:ext>
              </a:extLst>
            </p:cNvPr>
            <p:cNvSpPr txBox="1"/>
            <p:nvPr/>
          </p:nvSpPr>
          <p:spPr>
            <a:xfrm>
              <a:off x="466409" y="4321842"/>
              <a:ext cx="2605318" cy="135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 심화 계획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마케팅 및 홍보 계획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AutoNum type="alphaL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비즈니스 모델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AutoNum type="alphaL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마케팅 및 홍보 플랜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2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AB73E-BDD9-98D5-8C84-C57740E31D28}"/>
              </a:ext>
            </a:extLst>
          </p:cNvPr>
          <p:cNvSpPr txBox="1"/>
          <p:nvPr/>
        </p:nvSpPr>
        <p:spPr>
          <a:xfrm>
            <a:off x="5318032" y="2350202"/>
            <a:ext cx="1628961" cy="1223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ko-KR" altLang="en-US" sz="7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0DD7E-259C-6E5E-8050-63EABE9AB992}"/>
              </a:ext>
            </a:extLst>
          </p:cNvPr>
          <p:cNvSpPr txBox="1"/>
          <p:nvPr/>
        </p:nvSpPr>
        <p:spPr>
          <a:xfrm>
            <a:off x="4722005" y="3574060"/>
            <a:ext cx="282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기획안 개요</a:t>
            </a:r>
          </a:p>
        </p:txBody>
      </p:sp>
    </p:spTree>
    <p:extLst>
      <p:ext uri="{BB962C8B-B14F-4D97-AF65-F5344CB8AC3E}">
        <p14:creationId xmlns:p14="http://schemas.microsoft.com/office/powerpoint/2010/main" val="239369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90A68A-77C6-DCE7-AFAF-06AD56C09B13}"/>
              </a:ext>
            </a:extLst>
          </p:cNvPr>
          <p:cNvSpPr txBox="1"/>
          <p:nvPr/>
        </p:nvSpPr>
        <p:spPr>
          <a:xfrm>
            <a:off x="302500" y="209574"/>
            <a:ext cx="1455575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배경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468933-38CB-7684-360C-47342D7A4EBF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F94A2C-B799-BF96-9B61-B8C49C162B98}"/>
              </a:ext>
            </a:extLst>
          </p:cNvPr>
          <p:cNvSpPr txBox="1"/>
          <p:nvPr/>
        </p:nvSpPr>
        <p:spPr>
          <a:xfrm>
            <a:off x="302500" y="4999001"/>
            <a:ext cx="11809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최근 서울 전역에 경계경보가 발생했지만 대처방법을 몰라 혼란스러운 상황이 발생하였다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또한 대학교 학생을 대상으로 한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가장 효과적인 안전교육 방식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대한 설문조사에서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체험형 교육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72%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 가장 많았다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하지만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체험형 교육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은 다수의 사람들이 체험하기에 어려움이 있고 집중력이 떨어져 효과적이지 않다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endParaRPr lang="en-US" altLang="ko-KR" dirty="0">
              <a:solidFill>
                <a:srgbClr val="FFD7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endParaRPr lang="en-US" altLang="ko-KR" b="1" dirty="0">
              <a:solidFill>
                <a:srgbClr val="FFD7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개선하기 위해 접근성이 용이한 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몰입도가 높은 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‘VR’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활용한 서비스 기획</a:t>
            </a:r>
            <a:endParaRPr lang="en-US" altLang="ko-KR" b="1" dirty="0">
              <a:solidFill>
                <a:srgbClr val="FFD7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AC61F-AA74-AAC0-437D-7C082B66B08B}"/>
              </a:ext>
            </a:extLst>
          </p:cNvPr>
          <p:cNvSpPr txBox="1"/>
          <p:nvPr/>
        </p:nvSpPr>
        <p:spPr>
          <a:xfrm>
            <a:off x="904353" y="1111272"/>
            <a:ext cx="1045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긴급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위급 상황의 대처방법을 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쉽게 숙지할 수 있는 방법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있을까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74D0F-635B-3973-1AFB-25C53EAD683E}"/>
              </a:ext>
            </a:extLst>
          </p:cNvPr>
          <p:cNvSpPr txBox="1"/>
          <p:nvPr/>
        </p:nvSpPr>
        <p:spPr>
          <a:xfrm>
            <a:off x="2133163" y="1489667"/>
            <a:ext cx="79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체험형 교육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쉽게 접할 수 있는 방법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없을까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C71FAD-99AB-4C92-E320-D26BAA557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6" b="93917" l="9934" r="89845">
                        <a14:foregroundMark x1="59161" y1="45985" x2="52759" y2="59367"/>
                        <a14:foregroundMark x1="24283" y1="89781" x2="34007" y2="93034"/>
                        <a14:foregroundMark x1="34073" y1="93149" x2="26049" y2="90754"/>
                        <a14:foregroundMark x1="49448" y1="13139" x2="62252" y2="14842"/>
                        <a14:foregroundMark x1="62252" y1="14842" x2="65784" y2="16545"/>
                        <a14:backgroundMark x1="32892" y1="70560" x2="32892" y2="70560"/>
                        <a14:backgroundMark x1="32671" y1="70073" x2="32671" y2="70073"/>
                        <a14:backgroundMark x1="33775" y1="71533" x2="33775" y2="71533"/>
                        <a14:backgroundMark x1="41722" y1="75426" x2="41722" y2="75426"/>
                        <a14:backgroundMark x1="36645" y1="94404" x2="36645" y2="94404"/>
                        <a14:backgroundMark x1="37307" y1="93187" x2="36424" y2="93187"/>
                        <a14:backgroundMark x1="35982" y1="93917" x2="35982" y2="93917"/>
                        <a14:backgroundMark x1="36645" y1="93917" x2="36645" y2="93917"/>
                        <a14:backgroundMark x1="35762" y1="93674" x2="35762" y2="93674"/>
                        <a14:backgroundMark x1="36865" y1="93431" x2="35320" y2="93431"/>
                        <a14:backgroundMark x1="36203" y1="94161" x2="34658" y2="941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6510" y="2008552"/>
            <a:ext cx="2878979" cy="261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1C6581-37CC-0F0C-DFFB-7410BC870F66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목적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08B4B9-CCE8-0070-A80E-772DF2B7DCB4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0FF10C-D340-D540-BDA3-536742DDEB85}"/>
              </a:ext>
            </a:extLst>
          </p:cNvPr>
          <p:cNvSpPr/>
          <p:nvPr/>
        </p:nvSpPr>
        <p:spPr>
          <a:xfrm>
            <a:off x="4075922" y="755484"/>
            <a:ext cx="4040155" cy="566691"/>
          </a:xfrm>
          <a:prstGeom prst="roundRect">
            <a:avLst>
              <a:gd name="adj" fmla="val 50000"/>
            </a:avLst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긴급 상황 체험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44FA4F-E80E-517B-0949-F8681C841DD3}"/>
              </a:ext>
            </a:extLst>
          </p:cNvPr>
          <p:cNvSpPr txBox="1"/>
          <p:nvPr/>
        </p:nvSpPr>
        <p:spPr>
          <a:xfrm>
            <a:off x="2989930" y="1475126"/>
            <a:ext cx="62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전쟁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지진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폭우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화재에 대한 체험형 교육을 제공하는 서비스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05BFF11-F9DA-E89C-3465-902DF0619CD9}"/>
              </a:ext>
            </a:extLst>
          </p:cNvPr>
          <p:cNvGrpSpPr/>
          <p:nvPr/>
        </p:nvGrpSpPr>
        <p:grpSpPr>
          <a:xfrm>
            <a:off x="2341067" y="2141821"/>
            <a:ext cx="8069699" cy="4487873"/>
            <a:chOff x="507771" y="2154691"/>
            <a:chExt cx="8069699" cy="448787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D74264-F8A1-CB9E-3286-67F55ED2F405}"/>
                </a:ext>
              </a:extLst>
            </p:cNvPr>
            <p:cNvSpPr/>
            <p:nvPr/>
          </p:nvSpPr>
          <p:spPr>
            <a:xfrm>
              <a:off x="507772" y="2154691"/>
              <a:ext cx="565247" cy="565247"/>
            </a:xfrm>
            <a:prstGeom prst="ellipse">
              <a:avLst/>
            </a:prstGeom>
            <a:solidFill>
              <a:srgbClr val="FFE5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7F96387-2022-FDB4-6AA0-9518BA13B27D}"/>
                </a:ext>
              </a:extLst>
            </p:cNvPr>
            <p:cNvSpPr/>
            <p:nvPr/>
          </p:nvSpPr>
          <p:spPr>
            <a:xfrm>
              <a:off x="507771" y="2936269"/>
              <a:ext cx="565247" cy="565247"/>
            </a:xfrm>
            <a:prstGeom prst="ellipse">
              <a:avLst/>
            </a:prstGeom>
            <a:solidFill>
              <a:srgbClr val="FFDC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3EB625C-9B82-DA3E-5D72-FF3864324D58}"/>
                </a:ext>
              </a:extLst>
            </p:cNvPr>
            <p:cNvSpPr/>
            <p:nvPr/>
          </p:nvSpPr>
          <p:spPr>
            <a:xfrm>
              <a:off x="507773" y="3723741"/>
              <a:ext cx="565247" cy="565247"/>
            </a:xfrm>
            <a:prstGeom prst="ellipse">
              <a:avLst/>
            </a:prstGeom>
            <a:solidFill>
              <a:srgbClr val="E6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3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807C3C3-D3F4-46D5-3928-7B093FF668B4}"/>
                </a:ext>
              </a:extLst>
            </p:cNvPr>
            <p:cNvSpPr/>
            <p:nvPr/>
          </p:nvSpPr>
          <p:spPr>
            <a:xfrm>
              <a:off x="507771" y="4508266"/>
              <a:ext cx="565247" cy="565247"/>
            </a:xfrm>
            <a:prstGeom prst="ellipse">
              <a:avLst/>
            </a:prstGeom>
            <a:solidFill>
              <a:srgbClr val="C0A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4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BEC718F-AE16-E6E7-ACE7-3F8E9EDF9E84}"/>
                </a:ext>
              </a:extLst>
            </p:cNvPr>
            <p:cNvSpPr/>
            <p:nvPr/>
          </p:nvSpPr>
          <p:spPr>
            <a:xfrm>
              <a:off x="507773" y="5292791"/>
              <a:ext cx="565247" cy="565247"/>
            </a:xfrm>
            <a:prstGeom prst="ellipse">
              <a:avLst/>
            </a:prstGeom>
            <a:solidFill>
              <a:srgbClr val="8E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5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28147D6-5863-DE51-69E5-37C8C3447A92}"/>
                </a:ext>
              </a:extLst>
            </p:cNvPr>
            <p:cNvSpPr/>
            <p:nvPr/>
          </p:nvSpPr>
          <p:spPr>
            <a:xfrm>
              <a:off x="507771" y="6077317"/>
              <a:ext cx="565247" cy="565247"/>
            </a:xfrm>
            <a:prstGeom prst="ellipse">
              <a:avLst/>
            </a:prstGeom>
            <a:solidFill>
              <a:srgbClr val="584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6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E1906C-C2DD-20B7-B779-0854658B4AE1}"/>
                </a:ext>
              </a:extLst>
            </p:cNvPr>
            <p:cNvSpPr txBox="1"/>
            <p:nvPr/>
          </p:nvSpPr>
          <p:spPr>
            <a:xfrm>
              <a:off x="1321496" y="2280513"/>
              <a:ext cx="4396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올바른 대피 요령 학습 및 숙지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CFEDDF-2EBE-011E-A5AD-7EF6CC9ADEF7}"/>
                </a:ext>
              </a:extLst>
            </p:cNvPr>
            <p:cNvSpPr txBox="1"/>
            <p:nvPr/>
          </p:nvSpPr>
          <p:spPr>
            <a:xfrm>
              <a:off x="1321496" y="3059668"/>
              <a:ext cx="530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VR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체험을 통한 사실적이고 </a:t>
              </a:r>
              <a:r>
                <a:rPr lang="ko-KR" altLang="en-US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몰입감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있는 환경 제공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89E14F-5148-A8A3-8828-06EB600B44EA}"/>
                </a:ext>
              </a:extLst>
            </p:cNvPr>
            <p:cNvSpPr txBox="1"/>
            <p:nvPr/>
          </p:nvSpPr>
          <p:spPr>
            <a:xfrm>
              <a:off x="1321496" y="3833163"/>
              <a:ext cx="530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실제 상황과 유사한 </a:t>
              </a:r>
              <a:r>
                <a:rPr lang="ko-KR" altLang="en-US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훈련 제공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A06987-48B7-D69D-F43C-ACD8C0093F13}"/>
                </a:ext>
              </a:extLst>
            </p:cNvPr>
            <p:cNvSpPr txBox="1"/>
            <p:nvPr/>
          </p:nvSpPr>
          <p:spPr>
            <a:xfrm>
              <a:off x="1321496" y="4634525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 상황에서 혼란에 빠지지 않고 침착하게 대피할 수 있는 능력 향상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7B0CEB-3CE6-B56A-FDE1-53A26522EBA3}"/>
                </a:ext>
              </a:extLst>
            </p:cNvPr>
            <p:cNvSpPr txBox="1"/>
            <p:nvPr/>
          </p:nvSpPr>
          <p:spPr>
            <a:xfrm>
              <a:off x="1321496" y="5404899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게임요소를 활용하여 재미와 흥미를 일으킴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617C26-60BE-0DFF-D914-BB245AB3DB37}"/>
                </a:ext>
              </a:extLst>
            </p:cNvPr>
            <p:cNvSpPr txBox="1"/>
            <p:nvPr/>
          </p:nvSpPr>
          <p:spPr>
            <a:xfrm>
              <a:off x="1321496" y="6209382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퀴즈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행동요령 등 교육적 요소를 통한 학습효과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67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8A0873-053E-357D-8A47-D067D77BB650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기능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F7B7F-792C-5DCA-FA82-5BECE6E24F67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DA065BE-7457-8205-B099-057FFB7C801D}"/>
              </a:ext>
            </a:extLst>
          </p:cNvPr>
          <p:cNvGrpSpPr/>
          <p:nvPr/>
        </p:nvGrpSpPr>
        <p:grpSpPr>
          <a:xfrm>
            <a:off x="1121727" y="909595"/>
            <a:ext cx="10105650" cy="5565851"/>
            <a:chOff x="1043175" y="581803"/>
            <a:chExt cx="10105650" cy="556585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04540B4-23CE-2745-41D1-CC2946D48464}"/>
                </a:ext>
              </a:extLst>
            </p:cNvPr>
            <p:cNvSpPr/>
            <p:nvPr/>
          </p:nvSpPr>
          <p:spPr>
            <a:xfrm>
              <a:off x="5212671" y="581803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로비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3315C65-C49D-0115-4648-A99C582C44D7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6095999" y="1078952"/>
              <a:ext cx="1" cy="1202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BBBF719-6373-A5F4-F88F-B67E1B8B8777}"/>
                </a:ext>
              </a:extLst>
            </p:cNvPr>
            <p:cNvSpPr/>
            <p:nvPr/>
          </p:nvSpPr>
          <p:spPr>
            <a:xfrm>
              <a:off x="5385045" y="1264234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플레이어 입장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B17F9BF-B401-CA44-04E4-2E57CE8823D4}"/>
                </a:ext>
              </a:extLst>
            </p:cNvPr>
            <p:cNvSpPr/>
            <p:nvPr/>
          </p:nvSpPr>
          <p:spPr>
            <a:xfrm>
              <a:off x="5385045" y="1885786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맵 이동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FCFD9B2-041F-F2D9-A902-9187A8988FF8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095998" y="1656394"/>
              <a:ext cx="1793290" cy="229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694A65-39CE-3AE0-197C-5F9CC2EF7A55}"/>
                </a:ext>
              </a:extLst>
            </p:cNvPr>
            <p:cNvSpPr/>
            <p:nvPr/>
          </p:nvSpPr>
          <p:spPr>
            <a:xfrm>
              <a:off x="7178334" y="1885786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기부 시스템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1427A47-7EA3-8682-6EB0-D35AE4A2205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8" y="2285920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10A9320-9C7E-B400-C626-75D8D9B637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0039" y="2281561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7515315-26E2-E911-9FA9-D7F0E6D7799A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7" y="2281561"/>
              <a:ext cx="4174727" cy="4516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F4D3975-CB97-3EC9-EC99-51F2E3E89EF3}"/>
                </a:ext>
              </a:extLst>
            </p:cNvPr>
            <p:cNvSpPr/>
            <p:nvPr/>
          </p:nvSpPr>
          <p:spPr>
            <a:xfrm>
              <a:off x="3973864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전쟁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2F79714-6B42-9BDE-44D2-829993A1E2E9}"/>
                </a:ext>
              </a:extLst>
            </p:cNvPr>
            <p:cNvSpPr/>
            <p:nvPr/>
          </p:nvSpPr>
          <p:spPr>
            <a:xfrm>
              <a:off x="6451473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지진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8A09EE7-8C1B-5A41-0C8E-64B3BE22120B}"/>
                </a:ext>
              </a:extLst>
            </p:cNvPr>
            <p:cNvSpPr/>
            <p:nvPr/>
          </p:nvSpPr>
          <p:spPr>
            <a:xfrm>
              <a:off x="9382168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폭우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01AC85F-E8EC-6F01-E555-80D3BBB2A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6503" y="2281561"/>
              <a:ext cx="4174727" cy="4516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AD88A30-7201-6376-51C5-24553DA28035}"/>
                </a:ext>
              </a:extLst>
            </p:cNvPr>
            <p:cNvSpPr/>
            <p:nvPr/>
          </p:nvSpPr>
          <p:spPr>
            <a:xfrm>
              <a:off x="1043175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화재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D730024-1B78-2083-59BA-6171549FC8FC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4849796" y="3177055"/>
              <a:ext cx="7396" cy="4482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29A4815-230D-C3A4-1780-3DBCED080584}"/>
                </a:ext>
              </a:extLst>
            </p:cNvPr>
            <p:cNvSpPr/>
            <p:nvPr/>
          </p:nvSpPr>
          <p:spPr>
            <a:xfrm>
              <a:off x="4146238" y="3625304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플레이어 입장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9C5C3FF-A2C5-B044-CB8D-DB9AEB0A9D51}"/>
                </a:ext>
              </a:extLst>
            </p:cNvPr>
            <p:cNvCxnSpPr>
              <a:cxnSpLocks/>
            </p:cNvCxnSpPr>
            <p:nvPr/>
          </p:nvCxnSpPr>
          <p:spPr>
            <a:xfrm>
              <a:off x="4849796" y="4025438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D6A3EDD-49E2-D10C-0ACB-AD6612A770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3837" y="4021079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15CB44F-C4AA-D5C3-2CF5-7A8292BE91F2}"/>
                </a:ext>
              </a:extLst>
            </p:cNvPr>
            <p:cNvSpPr/>
            <p:nvPr/>
          </p:nvSpPr>
          <p:spPr>
            <a:xfrm>
              <a:off x="2963459" y="4421213"/>
              <a:ext cx="1558673" cy="438621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집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A4C4DE5-1749-1FA0-261E-885BB1F4375B}"/>
                </a:ext>
              </a:extLst>
            </p:cNvPr>
            <p:cNvSpPr/>
            <p:nvPr/>
          </p:nvSpPr>
          <p:spPr>
            <a:xfrm>
              <a:off x="5212671" y="4421213"/>
              <a:ext cx="1558673" cy="438621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거리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22FC149-FE7C-964A-5F88-872C0D4701C1}"/>
                </a:ext>
              </a:extLst>
            </p:cNvPr>
            <p:cNvCxnSpPr>
              <a:cxnSpLocks/>
            </p:cNvCxnSpPr>
            <p:nvPr/>
          </p:nvCxnSpPr>
          <p:spPr>
            <a:xfrm>
              <a:off x="3715791" y="4859834"/>
              <a:ext cx="0" cy="1237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5589915-7CAC-C30D-4081-22F72777C10C}"/>
                </a:ext>
              </a:extLst>
            </p:cNvPr>
            <p:cNvCxnSpPr>
              <a:cxnSpLocks/>
            </p:cNvCxnSpPr>
            <p:nvPr/>
          </p:nvCxnSpPr>
          <p:spPr>
            <a:xfrm>
              <a:off x="5992007" y="4859834"/>
              <a:ext cx="0" cy="1237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24F4F6A7-52B6-6944-CED0-93B0CD5DCBE2}"/>
                </a:ext>
              </a:extLst>
            </p:cNvPr>
            <p:cNvSpPr/>
            <p:nvPr/>
          </p:nvSpPr>
          <p:spPr>
            <a:xfrm>
              <a:off x="3031841" y="5089668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입장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54DB4F8-7BB2-7560-AA01-81AC73815FE2}"/>
                </a:ext>
              </a:extLst>
            </p:cNvPr>
            <p:cNvSpPr/>
            <p:nvPr/>
          </p:nvSpPr>
          <p:spPr>
            <a:xfrm>
              <a:off x="3031841" y="5747520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미션 수행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1F4D5129-4975-98E3-053A-1714C52D9485}"/>
                </a:ext>
              </a:extLst>
            </p:cNvPr>
            <p:cNvSpPr/>
            <p:nvPr/>
          </p:nvSpPr>
          <p:spPr>
            <a:xfrm>
              <a:off x="5277775" y="5089668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입장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845DFCD-A533-14D4-07FE-2ADA85FAC919}"/>
                </a:ext>
              </a:extLst>
            </p:cNvPr>
            <p:cNvSpPr/>
            <p:nvPr/>
          </p:nvSpPr>
          <p:spPr>
            <a:xfrm>
              <a:off x="5277774" y="5747520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퀴즈 게임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7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8A0873-053E-357D-8A47-D067D77BB650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기능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F7B7F-792C-5DCA-FA82-5BECE6E24F67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25A943-469B-0313-D989-6D63C7FDC699}"/>
              </a:ext>
            </a:extLst>
          </p:cNvPr>
          <p:cNvGrpSpPr/>
          <p:nvPr/>
        </p:nvGrpSpPr>
        <p:grpSpPr>
          <a:xfrm>
            <a:off x="390698" y="738086"/>
            <a:ext cx="11801302" cy="5706666"/>
            <a:chOff x="495300" y="675699"/>
            <a:chExt cx="11801302" cy="570666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5C9E45D-319E-4A52-F00C-1643B2C20083}"/>
                </a:ext>
              </a:extLst>
            </p:cNvPr>
            <p:cNvGrpSpPr/>
            <p:nvPr/>
          </p:nvGrpSpPr>
          <p:grpSpPr>
            <a:xfrm>
              <a:off x="495300" y="675699"/>
              <a:ext cx="11442891" cy="5706666"/>
              <a:chOff x="422715" y="444536"/>
              <a:chExt cx="11442891" cy="570666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9A071BB-CB68-FFCC-54D7-5DD39538C866}"/>
                  </a:ext>
                </a:extLst>
              </p:cNvPr>
              <p:cNvSpPr/>
              <p:nvPr/>
            </p:nvSpPr>
            <p:spPr>
              <a:xfrm>
                <a:off x="422715" y="81458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C144BD13-E712-B567-51EE-899EFC0AD868}"/>
                  </a:ext>
                </a:extLst>
              </p:cNvPr>
              <p:cNvSpPr/>
              <p:nvPr/>
            </p:nvSpPr>
            <p:spPr>
              <a:xfrm>
                <a:off x="6418241" y="81458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692681A-3276-D77E-5053-A60468BF8319}"/>
                  </a:ext>
                </a:extLst>
              </p:cNvPr>
              <p:cNvSpPr/>
              <p:nvPr/>
            </p:nvSpPr>
            <p:spPr>
              <a:xfrm>
                <a:off x="422715" y="372923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3422F9D7-F60E-EF52-A138-B72D586AE5A5}"/>
                  </a:ext>
                </a:extLst>
              </p:cNvPr>
              <p:cNvSpPr/>
              <p:nvPr/>
            </p:nvSpPr>
            <p:spPr>
              <a:xfrm>
                <a:off x="6418241" y="372923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547F55F1-1CEC-859A-52AA-24F779021898}"/>
                  </a:ext>
                </a:extLst>
              </p:cNvPr>
              <p:cNvGrpSpPr/>
              <p:nvPr/>
            </p:nvGrpSpPr>
            <p:grpSpPr>
              <a:xfrm>
                <a:off x="5298388" y="2538426"/>
                <a:ext cx="1634538" cy="1634538"/>
                <a:chOff x="6570526" y="3236681"/>
                <a:chExt cx="1634538" cy="163453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0A976B2-B9D4-4F4E-7BB2-DAFEA71CCFF8}"/>
                    </a:ext>
                  </a:extLst>
                </p:cNvPr>
                <p:cNvSpPr/>
                <p:nvPr/>
              </p:nvSpPr>
              <p:spPr>
                <a:xfrm>
                  <a:off x="6570526" y="3236681"/>
                  <a:ext cx="1634538" cy="1634538"/>
                </a:xfrm>
                <a:prstGeom prst="ellipse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A3DEF7F7-1731-EDFC-072B-AA405E60477B}"/>
                    </a:ext>
                  </a:extLst>
                </p:cNvPr>
                <p:cNvSpPr/>
                <p:nvPr/>
              </p:nvSpPr>
              <p:spPr>
                <a:xfrm>
                  <a:off x="6665278" y="3330476"/>
                  <a:ext cx="1446947" cy="14469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200" dirty="0">
                      <a:solidFill>
                        <a:srgbClr val="FFD700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로비</a:t>
                  </a:r>
                  <a:endParaRPr lang="en-US" altLang="ko-KR" sz="3200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99804F-23A7-BEA6-A15C-AD9FA12E0F5F}"/>
                  </a:ext>
                </a:extLst>
              </p:cNvPr>
              <p:cNvSpPr txBox="1"/>
              <p:nvPr/>
            </p:nvSpPr>
            <p:spPr>
              <a:xfrm>
                <a:off x="1851294" y="444536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전쟁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(War)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413743-3570-44BF-89FA-5F5762BF01FE}"/>
                  </a:ext>
                </a:extLst>
              </p:cNvPr>
              <p:cNvSpPr txBox="1"/>
              <p:nvPr/>
            </p:nvSpPr>
            <p:spPr>
              <a:xfrm>
                <a:off x="7846820" y="473039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지진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(Earthquakes)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371619A-8D97-5944-4C18-160596B45C5D}"/>
                  </a:ext>
                </a:extLst>
              </p:cNvPr>
              <p:cNvSpPr txBox="1"/>
              <p:nvPr/>
            </p:nvSpPr>
            <p:spPr>
              <a:xfrm>
                <a:off x="1851294" y="3357853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폭우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(Heavy Rain)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65207E-547D-46D3-2622-0C2FFBD9C160}"/>
                  </a:ext>
                </a:extLst>
              </p:cNvPr>
              <p:cNvSpPr txBox="1"/>
              <p:nvPr/>
            </p:nvSpPr>
            <p:spPr>
              <a:xfrm>
                <a:off x="7931436" y="3359902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화재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(Fire)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0CB689-BC9A-58CA-7B35-358A6C7F596F}"/>
                </a:ext>
              </a:extLst>
            </p:cNvPr>
            <p:cNvSpPr txBox="1"/>
            <p:nvPr/>
          </p:nvSpPr>
          <p:spPr>
            <a:xfrm>
              <a:off x="6859150" y="1084759"/>
              <a:ext cx="468953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점수제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 플레이어들과 경쟁하며 지진을 대비하기 위한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안전한 구역 찾기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비상용품 사기 등을 진행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타임어택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 플레이어들과 협력하여 정해진 시간 안에 아파트에서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무사히 나와 학교 운동장으로 이동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다양한 전개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계단과 승강기 사용에 선택지를 두어 다른 방식으로 플레이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44E793-8767-97DD-C28D-5939B117BC19}"/>
                </a:ext>
              </a:extLst>
            </p:cNvPr>
            <p:cNvSpPr txBox="1"/>
            <p:nvPr/>
          </p:nvSpPr>
          <p:spPr>
            <a:xfrm>
              <a:off x="699950" y="1084121"/>
              <a:ext cx="539605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랜덤 </a:t>
              </a: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경보음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전쟁 시 울리는 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가지의 경보음을 플레이어가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입장 시 랜덤으로 들을 수 있도록 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점수제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대피요령 퀴즈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미니게임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점수제를 통한 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게임 진행 기능을 넣어 플레이어가 지루하지 않도록 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타임어택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 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장애물 오브젝트 피하기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 err="1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타임어택으로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긴박감을 더하고 장애물을 피하여 미션을 수행함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80FC88-2556-8FEA-84DA-128751170561}"/>
                </a:ext>
              </a:extLst>
            </p:cNvPr>
            <p:cNvSpPr txBox="1"/>
            <p:nvPr/>
          </p:nvSpPr>
          <p:spPr>
            <a:xfrm>
              <a:off x="681474" y="4012987"/>
              <a:ext cx="539605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랭킹제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폭우와 관련된 퀴즈를 풀어 맞힌 문제 순으로 랭킹에 올라가고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다른 플레이어들과 경쟁함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타임어택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물로 찬 마을에서 장애물을 피해 목적지에 달성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빌딩 안의 점프게임을 팀원과 협력하고 시간을 기록하여 경쟁요소를 추가함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NPC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와의 상호작용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몰입감을 더하고 피해의 심각성과 대피요령의 중요성을 알림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CB57B2-DBB2-7DD6-4F74-8C49E6CDDE66}"/>
                </a:ext>
              </a:extLst>
            </p:cNvPr>
            <p:cNvSpPr txBox="1"/>
            <p:nvPr/>
          </p:nvSpPr>
          <p:spPr>
            <a:xfrm>
              <a:off x="6900552" y="4001595"/>
              <a:ext cx="539605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플레이어 </a:t>
              </a:r>
              <a:r>
                <a:rPr lang="en-US" altLang="ko-KR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HP 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기능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플레이어의 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HP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를 보여주며 몰입감을 더해주고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올바른 대피 행동을 하지  않았을 때 감소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게임적 요소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스톱워치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퀴즈 해결 등을 통한 재미 요소를 추가함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체험 콘텐츠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소화기로 소형 화재 진화 등의 콘텐츠를 통해 몰입감과 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입체감을 주어 화재 시 대피 요령을 경험적으로 익힐 수 있음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89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8A0873-053E-357D-8A47-D067D77BB650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기능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F7B7F-792C-5DCA-FA82-5BECE6E24F67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44BD13-E712-B567-51EE-899EFC0AD868}"/>
              </a:ext>
            </a:extLst>
          </p:cNvPr>
          <p:cNvSpPr/>
          <p:nvPr/>
        </p:nvSpPr>
        <p:spPr>
          <a:xfrm>
            <a:off x="6386224" y="1108134"/>
            <a:ext cx="5447365" cy="2421968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692681A-3276-D77E-5053-A60468BF8319}"/>
              </a:ext>
            </a:extLst>
          </p:cNvPr>
          <p:cNvSpPr/>
          <p:nvPr/>
        </p:nvSpPr>
        <p:spPr>
          <a:xfrm>
            <a:off x="390698" y="4022784"/>
            <a:ext cx="5447365" cy="2421968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422F9D7-F60E-EF52-A138-B72D586AE5A5}"/>
              </a:ext>
            </a:extLst>
          </p:cNvPr>
          <p:cNvSpPr/>
          <p:nvPr/>
        </p:nvSpPr>
        <p:spPr>
          <a:xfrm>
            <a:off x="6386224" y="4022784"/>
            <a:ext cx="5447365" cy="2421968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7F55F1-1CEC-859A-52AA-24F779021898}"/>
              </a:ext>
            </a:extLst>
          </p:cNvPr>
          <p:cNvGrpSpPr/>
          <p:nvPr/>
        </p:nvGrpSpPr>
        <p:grpSpPr>
          <a:xfrm>
            <a:off x="5266371" y="2831976"/>
            <a:ext cx="1634538" cy="1634538"/>
            <a:chOff x="6570526" y="3236681"/>
            <a:chExt cx="1634538" cy="163453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0A976B2-B9D4-4F4E-7BB2-DAFEA71CCFF8}"/>
                </a:ext>
              </a:extLst>
            </p:cNvPr>
            <p:cNvSpPr/>
            <p:nvPr/>
          </p:nvSpPr>
          <p:spPr>
            <a:xfrm>
              <a:off x="6570526" y="3236681"/>
              <a:ext cx="1634538" cy="1634538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3DEF7F7-1731-EDFC-072B-AA405E60477B}"/>
                </a:ext>
              </a:extLst>
            </p:cNvPr>
            <p:cNvSpPr/>
            <p:nvPr/>
          </p:nvSpPr>
          <p:spPr>
            <a:xfrm>
              <a:off x="6665278" y="3330476"/>
              <a:ext cx="1446947" cy="144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재난</a:t>
              </a:r>
              <a:r>
                <a:rPr lang="en-US" altLang="ko-KR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ctr"/>
              <a:r>
                <a:rPr lang="ko-KR" altLang="en-US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긴급</a:t>
              </a:r>
              <a:endParaRPr lang="en-US" altLang="ko-KR" sz="16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상황</a:t>
              </a:r>
              <a:endParaRPr lang="en-US" altLang="ko-KR" sz="16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1413743-3570-44BF-89FA-5F5762BF01FE}"/>
              </a:ext>
            </a:extLst>
          </p:cNvPr>
          <p:cNvSpPr txBox="1"/>
          <p:nvPr/>
        </p:nvSpPr>
        <p:spPr>
          <a:xfrm>
            <a:off x="7814803" y="766589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지진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(Earthquakes)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71619A-8D97-5944-4C18-160596B45C5D}"/>
              </a:ext>
            </a:extLst>
          </p:cNvPr>
          <p:cNvSpPr txBox="1"/>
          <p:nvPr/>
        </p:nvSpPr>
        <p:spPr>
          <a:xfrm>
            <a:off x="1819277" y="3651403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폭우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(Heavy Rain)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5207E-547D-46D3-2622-0C2FFBD9C160}"/>
              </a:ext>
            </a:extLst>
          </p:cNvPr>
          <p:cNvSpPr txBox="1"/>
          <p:nvPr/>
        </p:nvSpPr>
        <p:spPr>
          <a:xfrm>
            <a:off x="7899419" y="3653452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화재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(Fire)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0CB689-BC9A-58CA-7B35-358A6C7F596F}"/>
              </a:ext>
            </a:extLst>
          </p:cNvPr>
          <p:cNvSpPr txBox="1"/>
          <p:nvPr/>
        </p:nvSpPr>
        <p:spPr>
          <a:xfrm>
            <a:off x="6754548" y="1147146"/>
            <a:ext cx="468953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 플레이어들과 경쟁하며 지진을 대비하기 위한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안전한 구역 찾기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비상용품 사기 등을 진행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 플레이어들과 협력하여 정해진 시간 안에 아파트에서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무사히 나와 학교 운동장으로 이동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다양한 전개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계단과 승강기 사용에 선택지를 두어 다른 방식으로 플레이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80FC88-2556-8FEA-84DA-128751170561}"/>
              </a:ext>
            </a:extLst>
          </p:cNvPr>
          <p:cNvSpPr txBox="1"/>
          <p:nvPr/>
        </p:nvSpPr>
        <p:spPr>
          <a:xfrm>
            <a:off x="576872" y="4075374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랭킹제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폭우와 관련된 퀴즈를 풀어 맞힌 문제 순으로 랭킹에 올라가고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다른 플레이어들과 경쟁함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물로 찬 마을에서 장애물을 피해 목적지에 달성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빌딩 안의 점프게임을 팀원과 협력하고 시간을 기록하여 경쟁요소를 추가함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NPC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와의 상호작용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몰입감을 더하고 피해의 심각성과 대피요령의 중요성을 알림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CB57B2-DBB2-7DD6-4F74-8C49E6CDDE66}"/>
              </a:ext>
            </a:extLst>
          </p:cNvPr>
          <p:cNvSpPr txBox="1"/>
          <p:nvPr/>
        </p:nvSpPr>
        <p:spPr>
          <a:xfrm>
            <a:off x="6795950" y="4063982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플레이어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 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플레이어의 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HP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보여주며 몰입감을 더해주고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올바른 대피 행동을 하지  않았을 때 감소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게임적 요소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스톱워치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퀴즈 해결 등을 통한 재미 요소를 추가함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 콘텐츠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소화기로 소형 화재 진화 등의 콘텐츠를 통해 몰입감과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입체감을 주어 화재 시 대피 요령을 경험적으로 익힐 수 있음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BCBACF-270F-99FC-A7E0-1BB7982FF800}"/>
              </a:ext>
            </a:extLst>
          </p:cNvPr>
          <p:cNvSpPr/>
          <p:nvPr/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66894A-15D9-84EF-7C34-04345D8134F3}"/>
              </a:ext>
            </a:extLst>
          </p:cNvPr>
          <p:cNvSpPr/>
          <p:nvPr/>
        </p:nvSpPr>
        <p:spPr>
          <a:xfrm>
            <a:off x="390698" y="1108132"/>
            <a:ext cx="5447365" cy="4266982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C1D6E-AA9C-AAA9-597E-6A4357C4A00D}"/>
              </a:ext>
            </a:extLst>
          </p:cNvPr>
          <p:cNvSpPr txBox="1"/>
          <p:nvPr/>
        </p:nvSpPr>
        <p:spPr>
          <a:xfrm>
            <a:off x="1819277" y="738086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전쟁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(War)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B21E3-5E26-2D4F-B51D-90BE8ABDA62D}"/>
              </a:ext>
            </a:extLst>
          </p:cNvPr>
          <p:cNvSpPr txBox="1"/>
          <p:nvPr/>
        </p:nvSpPr>
        <p:spPr>
          <a:xfrm>
            <a:off x="416355" y="1169627"/>
            <a:ext cx="5396050" cy="3997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포탈 이동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mapArray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배열에 맵 들을 불러 온 후 포탈에 닿았을 때 </a:t>
            </a:r>
            <a:r>
              <a:rPr lang="en-US" altLang="ko-KR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mapArray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배열 중 원하는 </a:t>
            </a: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맵의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인덱스를 이용하여 구현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UI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Namespace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에서 불러와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Text 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변수를 만들고 변수에 점수를 기록하는 스크립트를 오브젝트에 적용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한번 호출될 때마다 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초씩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줄어드는 </a:t>
            </a:r>
            <a:r>
              <a:rPr lang="en-US" altLang="ko-KR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Time_Calc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함수 생성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경고음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원하는 효과음 </a:t>
            </a:r>
            <a:r>
              <a:rPr lang="en-US" altLang="ko-KR" sz="1400" kern="0" spc="-40" dirty="0" err="1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AudioClip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넣고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Play On Awake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체크하여 게임 시작할 때 발생하도록 구현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점수랭킹창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40" dirty="0" err="1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PlayerPrefs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통해 기기에 저장되는 랭킹을 구현하고 저장된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최고점수와 이름을 가져와 비교하여 랭킹 자리를 바꾸는 로직을 구현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52F31E1-2988-305D-3FBB-D802FDDF935E}"/>
              </a:ext>
            </a:extLst>
          </p:cNvPr>
          <p:cNvGrpSpPr/>
          <p:nvPr/>
        </p:nvGrpSpPr>
        <p:grpSpPr>
          <a:xfrm>
            <a:off x="5263450" y="2817877"/>
            <a:ext cx="1634538" cy="1634538"/>
            <a:chOff x="6570526" y="3236681"/>
            <a:chExt cx="1634538" cy="163453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F5D79F9-E1DC-2132-C5AE-5B9E8E40E0FC}"/>
                </a:ext>
              </a:extLst>
            </p:cNvPr>
            <p:cNvSpPr/>
            <p:nvPr/>
          </p:nvSpPr>
          <p:spPr>
            <a:xfrm>
              <a:off x="6570526" y="3236681"/>
              <a:ext cx="1634538" cy="1634538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1ACE59B-A269-173E-45B3-0B0C9FFD1034}"/>
                </a:ext>
              </a:extLst>
            </p:cNvPr>
            <p:cNvSpPr/>
            <p:nvPr/>
          </p:nvSpPr>
          <p:spPr>
            <a:xfrm>
              <a:off x="6665278" y="3330476"/>
              <a:ext cx="1446947" cy="144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로비</a:t>
              </a:r>
              <a:endParaRPr lang="en-US" altLang="ko-KR" sz="32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56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D3547-0332-A089-4CF1-914AC6736608}"/>
              </a:ext>
            </a:extLst>
          </p:cNvPr>
          <p:cNvSpPr txBox="1"/>
          <p:nvPr/>
        </p:nvSpPr>
        <p:spPr>
          <a:xfrm>
            <a:off x="302500" y="209574"/>
            <a:ext cx="293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예시 화면 이미지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2D40CD-8BEC-9E53-E2E0-2A0BB11FE718}"/>
              </a:ext>
            </a:extLst>
          </p:cNvPr>
          <p:cNvCxnSpPr>
            <a:cxnSpLocks/>
          </p:cNvCxnSpPr>
          <p:nvPr/>
        </p:nvCxnSpPr>
        <p:spPr>
          <a:xfrm>
            <a:off x="2474976" y="396186"/>
            <a:ext cx="9412224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FE36490-344A-F34E-76AB-FC7CBA496FF2}"/>
              </a:ext>
            </a:extLst>
          </p:cNvPr>
          <p:cNvSpPr/>
          <p:nvPr/>
        </p:nvSpPr>
        <p:spPr>
          <a:xfrm>
            <a:off x="2011655" y="820850"/>
            <a:ext cx="3026914" cy="353635"/>
          </a:xfrm>
          <a:prstGeom prst="roundRect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전쟁 스테이지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예시 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0C213F-CFCC-E495-FD45-92E18F2AF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72" y="244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6895B-2DA5-74D3-A689-32A741A3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72" y="244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D9F184-CE6A-2E38-A2DD-5CC0D6F35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6B0C334-9745-ADE6-1A02-4FF94D4791C0}"/>
              </a:ext>
            </a:extLst>
          </p:cNvPr>
          <p:cNvGrpSpPr/>
          <p:nvPr/>
        </p:nvGrpSpPr>
        <p:grpSpPr>
          <a:xfrm>
            <a:off x="564232" y="1293684"/>
            <a:ext cx="5916468" cy="5319865"/>
            <a:chOff x="645762" y="915526"/>
            <a:chExt cx="5916468" cy="531986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ADA9F3B-9FD4-6F46-ACA7-D4522751907B}"/>
                </a:ext>
              </a:extLst>
            </p:cNvPr>
            <p:cNvGrpSpPr/>
            <p:nvPr/>
          </p:nvGrpSpPr>
          <p:grpSpPr>
            <a:xfrm>
              <a:off x="645762" y="915526"/>
              <a:ext cx="5916468" cy="5319865"/>
              <a:chOff x="761172" y="823357"/>
              <a:chExt cx="5916468" cy="5319865"/>
            </a:xfrm>
          </p:grpSpPr>
          <p:pic>
            <p:nvPicPr>
              <p:cNvPr id="1025" name="_x272089272">
                <a:extLst>
                  <a:ext uri="{FF2B5EF4-FFF2-40B4-BE49-F238E27FC236}">
                    <a16:creationId xmlns:a16="http://schemas.microsoft.com/office/drawing/2014/main" id="{9B5F721A-3A4C-9D58-1EA2-BA5E4C4063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172" y="823357"/>
                <a:ext cx="5916467" cy="27122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_x272089272">
                <a:extLst>
                  <a:ext uri="{FF2B5EF4-FFF2-40B4-BE49-F238E27FC236}">
                    <a16:creationId xmlns:a16="http://schemas.microsoft.com/office/drawing/2014/main" id="{57D077A8-7C6F-FEDF-15FF-62ABC60BF4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172" y="3625447"/>
                <a:ext cx="2884263" cy="2517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_x272089512">
                <a:extLst>
                  <a:ext uri="{FF2B5EF4-FFF2-40B4-BE49-F238E27FC236}">
                    <a16:creationId xmlns:a16="http://schemas.microsoft.com/office/drawing/2014/main" id="{C0C3EAEB-EC33-7E95-5CE4-0F35639A1C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3378" y="3627034"/>
                <a:ext cx="2884262" cy="2516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60F3BE0-8A5D-4AF9-CA7B-86CF012F2D9D}"/>
                </a:ext>
              </a:extLst>
            </p:cNvPr>
            <p:cNvSpPr/>
            <p:nvPr/>
          </p:nvSpPr>
          <p:spPr>
            <a:xfrm>
              <a:off x="761172" y="1019961"/>
              <a:ext cx="630314" cy="630314"/>
            </a:xfrm>
            <a:prstGeom prst="ellipse">
              <a:avLst/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077F655-B3FD-3CC3-1D42-A76C9AD7E1A0}"/>
                </a:ext>
              </a:extLst>
            </p:cNvPr>
            <p:cNvSpPr/>
            <p:nvPr/>
          </p:nvSpPr>
          <p:spPr>
            <a:xfrm>
              <a:off x="755273" y="3817817"/>
              <a:ext cx="630314" cy="630314"/>
            </a:xfrm>
            <a:prstGeom prst="ellipse">
              <a:avLst/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7337EAE-B1D6-AC8D-5AE9-A770D04FCC0D}"/>
                </a:ext>
              </a:extLst>
            </p:cNvPr>
            <p:cNvSpPr/>
            <p:nvPr/>
          </p:nvSpPr>
          <p:spPr>
            <a:xfrm>
              <a:off x="3812132" y="3817817"/>
              <a:ext cx="630314" cy="630314"/>
            </a:xfrm>
            <a:prstGeom prst="ellipse">
              <a:avLst/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F15FEFF1-2B66-A9AC-E800-3239EAADE217}"/>
              </a:ext>
            </a:extLst>
          </p:cNvPr>
          <p:cNvSpPr/>
          <p:nvPr/>
        </p:nvSpPr>
        <p:spPr>
          <a:xfrm>
            <a:off x="6857172" y="1557917"/>
            <a:ext cx="630314" cy="630314"/>
          </a:xfrm>
          <a:prstGeom prst="ellipse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D81F1BD-3F20-C11C-73DE-FE1D5BE9D92C}"/>
              </a:ext>
            </a:extLst>
          </p:cNvPr>
          <p:cNvSpPr/>
          <p:nvPr/>
        </p:nvSpPr>
        <p:spPr>
          <a:xfrm>
            <a:off x="6857172" y="3535459"/>
            <a:ext cx="630314" cy="63031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3438F09-5C17-16E1-F65A-FBB5273D5E58}"/>
              </a:ext>
            </a:extLst>
          </p:cNvPr>
          <p:cNvSpPr/>
          <p:nvPr/>
        </p:nvSpPr>
        <p:spPr>
          <a:xfrm>
            <a:off x="6857172" y="5513001"/>
            <a:ext cx="630314" cy="630314"/>
          </a:xfrm>
          <a:prstGeom prst="ellipse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74EA26-99B3-495E-EF52-F98392126EE1}"/>
              </a:ext>
            </a:extLst>
          </p:cNvPr>
          <p:cNvSpPr txBox="1"/>
          <p:nvPr/>
        </p:nvSpPr>
        <p:spPr>
          <a:xfrm>
            <a:off x="7776838" y="1557917"/>
            <a:ext cx="33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 상황 시 행동요령 미션을 클리어하는 모습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15B5F-DA35-A7FD-66A7-9CB8BB6EDCD7}"/>
              </a:ext>
            </a:extLst>
          </p:cNvPr>
          <p:cNvSpPr txBox="1"/>
          <p:nvPr/>
        </p:nvSpPr>
        <p:spPr>
          <a:xfrm>
            <a:off x="7776837" y="5513001"/>
            <a:ext cx="33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별을 터치하면 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나오는 모습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0546D-33F0-6B5C-43AB-D3A953BC4F0C}"/>
              </a:ext>
            </a:extLst>
          </p:cNvPr>
          <p:cNvSpPr txBox="1"/>
          <p:nvPr/>
        </p:nvSpPr>
        <p:spPr>
          <a:xfrm>
            <a:off x="7776837" y="3549644"/>
            <a:ext cx="33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퀴즈를 클리어하기 위해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다가가는 모습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C0EEC47-5EE6-0CCF-6692-C4B94489C951}"/>
              </a:ext>
            </a:extLst>
          </p:cNvPr>
          <p:cNvCxnSpPr/>
          <p:nvPr/>
        </p:nvCxnSpPr>
        <p:spPr>
          <a:xfrm>
            <a:off x="6857172" y="2875280"/>
            <a:ext cx="488778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E1F47B5-7DB3-BAC4-147D-00F14DF16BA0}"/>
              </a:ext>
            </a:extLst>
          </p:cNvPr>
          <p:cNvCxnSpPr/>
          <p:nvPr/>
        </p:nvCxnSpPr>
        <p:spPr>
          <a:xfrm>
            <a:off x="6857172" y="4907280"/>
            <a:ext cx="488778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42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4739</TotalTime>
  <Words>1090</Words>
  <Application>Microsoft Office PowerPoint</Application>
  <PresentationFormat>와이드스크린</PresentationFormat>
  <Paragraphs>280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G마켓 산스 Bold</vt:lpstr>
      <vt:lpstr>G마켓 산스 Light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노은아</dc:creator>
  <cp:lastModifiedBy>노은아</cp:lastModifiedBy>
  <cp:revision>25</cp:revision>
  <dcterms:created xsi:type="dcterms:W3CDTF">2023-06-30T17:16:44Z</dcterms:created>
  <dcterms:modified xsi:type="dcterms:W3CDTF">2023-07-05T06:29:33Z</dcterms:modified>
</cp:coreProperties>
</file>