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21"/>
  </p:notesMasterIdLst>
  <p:sldIdLst>
    <p:sldId id="256" r:id="rId2"/>
    <p:sldId id="260" r:id="rId3"/>
    <p:sldId id="261" r:id="rId4"/>
    <p:sldId id="262" r:id="rId5"/>
    <p:sldId id="263" r:id="rId6"/>
    <p:sldId id="264" r:id="rId7"/>
    <p:sldId id="265" r:id="rId8"/>
    <p:sldId id="266" r:id="rId9"/>
    <p:sldId id="267" r:id="rId10"/>
    <p:sldId id="268" r:id="rId11"/>
    <p:sldId id="269" r:id="rId12"/>
    <p:sldId id="271" r:id="rId13"/>
    <p:sldId id="257" r:id="rId14"/>
    <p:sldId id="258" r:id="rId15"/>
    <p:sldId id="272" r:id="rId16"/>
    <p:sldId id="273" r:id="rId17"/>
    <p:sldId id="274" r:id="rId18"/>
    <p:sldId id="270"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0C2296-B4FC-44EA-9003-5544B3DDA7C9}" type="datetimeFigureOut">
              <a:rPr lang="en-US" smtClean="0"/>
              <a:t>7/29/2025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089378-EB59-4EAB-A414-BD072503C89C}" type="slidenum">
              <a:rPr lang="en-US" smtClean="0"/>
              <a:t>‹#›</a:t>
            </a:fld>
            <a:endParaRPr lang="en-US"/>
          </a:p>
        </p:txBody>
      </p:sp>
    </p:spTree>
    <p:extLst>
      <p:ext uri="{BB962C8B-B14F-4D97-AF65-F5344CB8AC3E}">
        <p14:creationId xmlns:p14="http://schemas.microsoft.com/office/powerpoint/2010/main" val="634405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089378-EB59-4EAB-A414-BD072503C89C}" type="slidenum">
              <a:rPr lang="en-US" smtClean="0"/>
              <a:t>4</a:t>
            </a:fld>
            <a:endParaRPr lang="en-US"/>
          </a:p>
        </p:txBody>
      </p:sp>
    </p:spTree>
    <p:extLst>
      <p:ext uri="{BB962C8B-B14F-4D97-AF65-F5344CB8AC3E}">
        <p14:creationId xmlns:p14="http://schemas.microsoft.com/office/powerpoint/2010/main" val="201365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7/29/2025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57557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7/29/2025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713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7/29/2025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39578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7/29/2025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18634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7/29/2025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06344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7/29/2025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374367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7/29/2025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79886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7/29/2025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558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7/29/2025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1959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7/29/2025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721067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7/29/2025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39400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7/29/2025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4519032"/>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4AD823-E9CB-98B4-ED63-67C610965C58}"/>
              </a:ext>
            </a:extLst>
          </p:cNvPr>
          <p:cNvSpPr>
            <a:spLocks noGrp="1"/>
          </p:cNvSpPr>
          <p:nvPr>
            <p:ph type="ctrTitle"/>
          </p:nvPr>
        </p:nvSpPr>
        <p:spPr>
          <a:xfrm>
            <a:off x="887879" y="2097885"/>
            <a:ext cx="5227171" cy="3871143"/>
          </a:xfrm>
        </p:spPr>
        <p:txBody>
          <a:bodyPr>
            <a:normAutofit/>
          </a:bodyPr>
          <a:lstStyle/>
          <a:p>
            <a:r>
              <a:rPr lang="en-US" b="1" dirty="0"/>
              <a:t>Ridge Regression</a:t>
            </a:r>
            <a:br>
              <a:rPr lang="en-US" b="1" dirty="0"/>
            </a:br>
            <a:endParaRPr lang="en-US" dirty="0"/>
          </a:p>
        </p:txBody>
      </p:sp>
      <p:cxnSp>
        <p:nvCxnSpPr>
          <p:cNvPr id="10" name="Straight Connector 9">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49149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7CC41EB-2D81-4303-9171-6401B388BA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34100"/>
            <a:ext cx="49149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FFC926B1-8F54-757F-7698-FFD9C557F30E}"/>
              </a:ext>
            </a:extLst>
          </p:cNvPr>
          <p:cNvPicPr>
            <a:picLocks noChangeAspect="1"/>
          </p:cNvPicPr>
          <p:nvPr/>
        </p:nvPicPr>
        <p:blipFill>
          <a:blip r:embed="rId2"/>
          <a:srcRect l="37917"/>
          <a:stretch>
            <a:fillRect/>
          </a:stretch>
        </p:blipFill>
        <p:spPr>
          <a:xfrm>
            <a:off x="6515100" y="10"/>
            <a:ext cx="5676900" cy="6857990"/>
          </a:xfrm>
          <a:prstGeom prst="rect">
            <a:avLst/>
          </a:prstGeom>
        </p:spPr>
      </p:pic>
    </p:spTree>
    <p:extLst>
      <p:ext uri="{BB962C8B-B14F-4D97-AF65-F5344CB8AC3E}">
        <p14:creationId xmlns:p14="http://schemas.microsoft.com/office/powerpoint/2010/main" val="19041500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8945A-B4A8-4F36-D119-4A736E5253F2}"/>
              </a:ext>
            </a:extLst>
          </p:cNvPr>
          <p:cNvSpPr>
            <a:spLocks noGrp="1"/>
          </p:cNvSpPr>
          <p:nvPr>
            <p:ph type="title"/>
          </p:nvPr>
        </p:nvSpPr>
        <p:spPr/>
        <p:txBody>
          <a:bodyPr/>
          <a:lstStyle/>
          <a:p>
            <a:r>
              <a:rPr lang="en-US" dirty="0"/>
              <a:t>IMPROVE A MODEL</a:t>
            </a:r>
          </a:p>
        </p:txBody>
      </p:sp>
      <p:sp>
        <p:nvSpPr>
          <p:cNvPr id="3" name="Content Placeholder 2">
            <a:extLst>
              <a:ext uri="{FF2B5EF4-FFF2-40B4-BE49-F238E27FC236}">
                <a16:creationId xmlns:a16="http://schemas.microsoft.com/office/drawing/2014/main" id="{BA267089-F104-C2E3-4B20-AF0BCE69B8C2}"/>
              </a:ext>
            </a:extLst>
          </p:cNvPr>
          <p:cNvSpPr>
            <a:spLocks noGrp="1"/>
          </p:cNvSpPr>
          <p:nvPr>
            <p:ph idx="1"/>
          </p:nvPr>
        </p:nvSpPr>
        <p:spPr/>
        <p:txBody>
          <a:bodyPr/>
          <a:lstStyle/>
          <a:p>
            <a:pPr marL="0" indent="0">
              <a:buNone/>
            </a:pPr>
            <a:r>
              <a:rPr lang="en-US" dirty="0"/>
              <a:t>Other Techniques for Improvement:</a:t>
            </a:r>
          </a:p>
          <a:p>
            <a:r>
              <a:rPr lang="en-US" dirty="0"/>
              <a:t>1.Regularization:</a:t>
            </a:r>
          </a:p>
          <a:p>
            <a:r>
              <a:rPr lang="en-US" dirty="0"/>
              <a:t>Techniques like Lasso (L1) and Ridge (L2) regularization can help reduce model complexity. These methods add a</a:t>
            </a:r>
          </a:p>
          <a:p>
            <a:r>
              <a:rPr lang="en-US" dirty="0"/>
              <a:t>penalty to large coefficients, preventing the model from overfitting.</a:t>
            </a:r>
          </a:p>
          <a:p>
            <a:r>
              <a:rPr lang="en-US" dirty="0"/>
              <a:t>Lasso tends to make some coefficients exactly zero, effectively selecting only the most important features.</a:t>
            </a:r>
          </a:p>
        </p:txBody>
      </p:sp>
    </p:spTree>
    <p:extLst>
      <p:ext uri="{BB962C8B-B14F-4D97-AF65-F5344CB8AC3E}">
        <p14:creationId xmlns:p14="http://schemas.microsoft.com/office/powerpoint/2010/main" val="19178316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33D45-E3CB-7349-6929-9EE4DBFAEC71}"/>
              </a:ext>
            </a:extLst>
          </p:cNvPr>
          <p:cNvSpPr>
            <a:spLocks noGrp="1"/>
          </p:cNvSpPr>
          <p:nvPr>
            <p:ph type="title"/>
          </p:nvPr>
        </p:nvSpPr>
        <p:spPr/>
        <p:txBody>
          <a:bodyPr/>
          <a:lstStyle/>
          <a:p>
            <a:r>
              <a:rPr lang="en-US" dirty="0"/>
              <a:t>IMPROVE A MODEL</a:t>
            </a:r>
          </a:p>
        </p:txBody>
      </p:sp>
      <p:sp>
        <p:nvSpPr>
          <p:cNvPr id="3" name="Content Placeholder 2">
            <a:extLst>
              <a:ext uri="{FF2B5EF4-FFF2-40B4-BE49-F238E27FC236}">
                <a16:creationId xmlns:a16="http://schemas.microsoft.com/office/drawing/2014/main" id="{02FF7DB1-CA63-86D5-35BE-70CE3CAF3B12}"/>
              </a:ext>
            </a:extLst>
          </p:cNvPr>
          <p:cNvSpPr>
            <a:spLocks noGrp="1"/>
          </p:cNvSpPr>
          <p:nvPr>
            <p:ph idx="1"/>
          </p:nvPr>
        </p:nvSpPr>
        <p:spPr/>
        <p:txBody>
          <a:bodyPr>
            <a:normAutofit fontScale="92500" lnSpcReduction="20000"/>
          </a:bodyPr>
          <a:lstStyle/>
          <a:p>
            <a:r>
              <a:rPr lang="en-US" dirty="0"/>
              <a:t>-Ridge reduces the magnitude of all coefficients but doesn’t zero them out.</a:t>
            </a:r>
          </a:p>
          <a:p>
            <a:r>
              <a:rPr lang="en-US" dirty="0"/>
              <a:t>2.Increasing Data Size:</a:t>
            </a:r>
          </a:p>
          <a:p>
            <a:r>
              <a:rPr lang="en-US" dirty="0"/>
              <a:t>Increasing the amount of data used for training can improve model accuracy and reduce the likelihood of</a:t>
            </a:r>
          </a:p>
          <a:p>
            <a:r>
              <a:rPr lang="en-US" dirty="0"/>
              <a:t>overfitting. The more data the model has, the better it can generalize patterns.</a:t>
            </a:r>
          </a:p>
          <a:p>
            <a:endParaRPr lang="en-US" dirty="0"/>
          </a:p>
          <a:p>
            <a:r>
              <a:rPr lang="en-US" dirty="0"/>
              <a:t>3.Cross-Validation:</a:t>
            </a:r>
          </a:p>
          <a:p>
            <a:r>
              <a:rPr lang="en-US" dirty="0"/>
              <a:t>Utilizing cross-validation to assess model performance across different subsets of data provides a more accurate</a:t>
            </a:r>
          </a:p>
          <a:p>
            <a:r>
              <a:rPr lang="en-US" dirty="0"/>
              <a:t>estimate of the model’s generalization ability and helps reduce overfitting on the training data.</a:t>
            </a:r>
          </a:p>
        </p:txBody>
      </p:sp>
    </p:spTree>
    <p:extLst>
      <p:ext uri="{BB962C8B-B14F-4D97-AF65-F5344CB8AC3E}">
        <p14:creationId xmlns:p14="http://schemas.microsoft.com/office/powerpoint/2010/main" val="2629609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1A09B-F615-F2A5-F274-934B9B82AF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CFC588E-636D-45D2-CA4A-EC204EFBE4E5}"/>
              </a:ext>
            </a:extLst>
          </p:cNvPr>
          <p:cNvSpPr>
            <a:spLocks noGrp="1"/>
          </p:cNvSpPr>
          <p:nvPr>
            <p:ph idx="1"/>
          </p:nvPr>
        </p:nvSpPr>
        <p:spPr/>
        <p:txBody>
          <a:bodyPr/>
          <a:lstStyle/>
          <a:p>
            <a:r>
              <a:rPr lang="en-US" b="1" dirty="0"/>
              <a:t>Overfitting and the Need for Regularization</a:t>
            </a:r>
          </a:p>
          <a:p>
            <a:r>
              <a:rPr lang="en-US" dirty="0"/>
              <a:t>Overfitting: Model performs well on training data but poorly on test data.</a:t>
            </a:r>
          </a:p>
          <a:p>
            <a:r>
              <a:rPr lang="en-US" dirty="0"/>
              <a:t>Caused by complex models or multicollinearity.</a:t>
            </a:r>
          </a:p>
          <a:p>
            <a:r>
              <a:rPr lang="en-US" dirty="0"/>
              <a:t>Regularization adds a penalty to reduce coefficient sizes and prevent overfitting.</a:t>
            </a:r>
          </a:p>
          <a:p>
            <a:endParaRPr lang="en-US" dirty="0"/>
          </a:p>
        </p:txBody>
      </p:sp>
    </p:spTree>
    <p:extLst>
      <p:ext uri="{BB962C8B-B14F-4D97-AF65-F5344CB8AC3E}">
        <p14:creationId xmlns:p14="http://schemas.microsoft.com/office/powerpoint/2010/main" val="2435806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48610-7AFD-F2F8-220F-C396378898AB}"/>
              </a:ext>
            </a:extLst>
          </p:cNvPr>
          <p:cNvSpPr>
            <a:spLocks noGrp="1"/>
          </p:cNvSpPr>
          <p:nvPr>
            <p:ph type="title"/>
          </p:nvPr>
        </p:nvSpPr>
        <p:spPr/>
        <p:txBody>
          <a:bodyPr>
            <a:normAutofit fontScale="90000"/>
          </a:bodyPr>
          <a:lstStyle/>
          <a:p>
            <a:r>
              <a:rPr lang="en-US" b="1" dirty="0"/>
              <a:t>Introduction to Ridge Regression</a:t>
            </a:r>
            <a:br>
              <a:rPr lang="en-US" b="1" dirty="0"/>
            </a:br>
            <a:endParaRPr lang="en-US" dirty="0"/>
          </a:p>
        </p:txBody>
      </p:sp>
      <p:sp>
        <p:nvSpPr>
          <p:cNvPr id="3" name="Content Placeholder 2">
            <a:extLst>
              <a:ext uri="{FF2B5EF4-FFF2-40B4-BE49-F238E27FC236}">
                <a16:creationId xmlns:a16="http://schemas.microsoft.com/office/drawing/2014/main" id="{9FC0ADFC-0AAE-5595-4538-232DF5B1C63D}"/>
              </a:ext>
            </a:extLst>
          </p:cNvPr>
          <p:cNvSpPr>
            <a:spLocks noGrp="1"/>
          </p:cNvSpPr>
          <p:nvPr>
            <p:ph idx="1"/>
          </p:nvPr>
        </p:nvSpPr>
        <p:spPr/>
        <p:txBody>
          <a:bodyPr/>
          <a:lstStyle/>
          <a:p>
            <a:r>
              <a:rPr lang="en-US" dirty="0"/>
              <a:t>Ridge regression is a regularized linear regression model that adds an L2 penalty to prevent overfitting, ideal for datasets with multicollinearity.</a:t>
            </a:r>
          </a:p>
          <a:p>
            <a:r>
              <a:rPr lang="en-US" b="1" dirty="0"/>
              <a:t>Key Features</a:t>
            </a:r>
            <a:r>
              <a:rPr lang="en-US" dirty="0"/>
              <a:t>:</a:t>
            </a:r>
          </a:p>
          <a:p>
            <a:pPr lvl="1"/>
            <a:r>
              <a:rPr lang="en-US" dirty="0"/>
              <a:t>Shrinks coefficients to reduce variance</a:t>
            </a:r>
          </a:p>
          <a:p>
            <a:pPr lvl="1"/>
            <a:r>
              <a:rPr lang="en-US" dirty="0"/>
              <a:t>Uses hyperparameter </a:t>
            </a:r>
            <a:r>
              <a:rPr lang="el-GR" dirty="0"/>
              <a:t>λ (</a:t>
            </a:r>
            <a:r>
              <a:rPr lang="en-US" dirty="0"/>
              <a:t>alpha in scikit-learn) to control regularization</a:t>
            </a:r>
          </a:p>
          <a:p>
            <a:pPr lvl="1"/>
            <a:r>
              <a:rPr lang="en-US" dirty="0"/>
              <a:t>Suitable for high-dimensional datasets like Ames Housing</a:t>
            </a:r>
          </a:p>
          <a:p>
            <a:r>
              <a:rPr lang="en-US" b="1" dirty="0"/>
              <a:t>Visual</a:t>
            </a:r>
            <a:r>
              <a:rPr lang="en-US" dirty="0"/>
              <a:t>: Diagram comparing linear vs. ridge regression (coefficient shrinkage)</a:t>
            </a:r>
          </a:p>
          <a:p>
            <a:endParaRPr lang="en-US" dirty="0"/>
          </a:p>
        </p:txBody>
      </p:sp>
    </p:spTree>
    <p:extLst>
      <p:ext uri="{BB962C8B-B14F-4D97-AF65-F5344CB8AC3E}">
        <p14:creationId xmlns:p14="http://schemas.microsoft.com/office/powerpoint/2010/main" val="3515561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25D7-81C1-1D53-8ACA-F6D6E1F5AE4A}"/>
              </a:ext>
            </a:extLst>
          </p:cNvPr>
          <p:cNvSpPr>
            <a:spLocks noGrp="1"/>
          </p:cNvSpPr>
          <p:nvPr>
            <p:ph type="title"/>
          </p:nvPr>
        </p:nvSpPr>
        <p:spPr/>
        <p:txBody>
          <a:bodyPr>
            <a:normAutofit fontScale="90000"/>
          </a:bodyPr>
          <a:lstStyle/>
          <a:p>
            <a:r>
              <a:rPr lang="en-US" b="1"/>
              <a:t>Ridge Regression Loss Function</a:t>
            </a:r>
            <a:br>
              <a:rPr lang="en-US" b="1"/>
            </a:br>
            <a:endParaRPr lang="en-US" dirty="0"/>
          </a:p>
        </p:txBody>
      </p:sp>
      <p:pic>
        <p:nvPicPr>
          <p:cNvPr id="1026" name="Picture 2" descr="Regularization Technique in Linear Model - Analytics Vidhya">
            <a:extLst>
              <a:ext uri="{FF2B5EF4-FFF2-40B4-BE49-F238E27FC236}">
                <a16:creationId xmlns:a16="http://schemas.microsoft.com/office/drawing/2014/main" id="{A9B108C8-EF74-BBB7-664F-22356C84B5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73020" y="1756630"/>
            <a:ext cx="5403041" cy="167237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A501BE5-3DAB-C378-1599-F8399D374133}"/>
              </a:ext>
            </a:extLst>
          </p:cNvPr>
          <p:cNvSpPr txBox="1"/>
          <p:nvPr/>
        </p:nvSpPr>
        <p:spPr>
          <a:xfrm>
            <a:off x="174248" y="1496688"/>
            <a:ext cx="6096000" cy="3139321"/>
          </a:xfrm>
          <a:prstGeom prst="rect">
            <a:avLst/>
          </a:prstGeom>
          <a:noFill/>
        </p:spPr>
        <p:txBody>
          <a:bodyPr wrap="square">
            <a:spAutoFit/>
          </a:bodyPr>
          <a:lstStyle/>
          <a:p>
            <a:pPr>
              <a:buFont typeface="Arial" panose="020B0604020202020204" pitchFamily="34" charset="0"/>
              <a:buChar char="•"/>
            </a:pPr>
            <a:r>
              <a:rPr lang="en-US" b="1" dirty="0"/>
              <a:t>MSE Term</a:t>
            </a:r>
            <a:r>
              <a:rPr lang="en-US" dirty="0"/>
              <a:t>: This is the usual loss used in Linear Regression. It measures how far our predictions are from the true values.</a:t>
            </a:r>
          </a:p>
          <a:p>
            <a:pPr>
              <a:buFont typeface="Arial" panose="020B0604020202020204" pitchFamily="34" charset="0"/>
              <a:buChar char="•"/>
            </a:pPr>
            <a:r>
              <a:rPr lang="en-US" b="1" dirty="0"/>
              <a:t>βj\</a:t>
            </a:r>
            <a:r>
              <a:rPr lang="en-US" b="1" dirty="0" err="1"/>
              <a:t>beta_j</a:t>
            </a:r>
            <a:r>
              <a:rPr lang="en-US" b="1" dirty="0"/>
              <a:t>βj​:</a:t>
            </a:r>
            <a:br>
              <a:rPr lang="en-US" dirty="0"/>
            </a:br>
            <a:r>
              <a:rPr lang="en-US" dirty="0"/>
              <a:t>These are the model's coefficients (or weights) for each feature.</a:t>
            </a:r>
          </a:p>
          <a:p>
            <a:pPr>
              <a:buFont typeface="Arial" panose="020B0604020202020204" pitchFamily="34" charset="0"/>
              <a:buChar char="•"/>
            </a:pPr>
            <a:r>
              <a:rPr lang="en-US" b="1" dirty="0"/>
              <a:t>L2 Penalty</a:t>
            </a:r>
            <a:r>
              <a:rPr lang="en-US" dirty="0"/>
              <a:t>: This is the sum of the squares of the coefficients </a:t>
            </a:r>
          </a:p>
          <a:p>
            <a:pPr rtl="0">
              <a:buFont typeface="Arial" panose="020B0604020202020204" pitchFamily="34" charset="0"/>
              <a:buChar char="•"/>
            </a:pPr>
            <a:r>
              <a:rPr lang="en-US" dirty="0"/>
              <a:t>( n ): Number of data points</a:t>
            </a:r>
          </a:p>
          <a:p>
            <a:pPr>
              <a:buFont typeface="Arial" panose="020B0604020202020204" pitchFamily="34" charset="0"/>
              <a:buChar char="•"/>
            </a:pPr>
            <a:r>
              <a:rPr lang="en-US" dirty="0"/>
              <a:t>( \lambda ):</a:t>
            </a:r>
            <a:r>
              <a:rPr lang="en-US" b="1" dirty="0"/>
              <a:t>α\alphaα:</a:t>
            </a:r>
            <a:br>
              <a:rPr lang="en-US" dirty="0"/>
            </a:br>
            <a:r>
              <a:rPr lang="en-US" dirty="0"/>
              <a:t>A parameter that controls how much we penalize large coefficients. It’s also called the </a:t>
            </a:r>
            <a:r>
              <a:rPr lang="en-US" b="1" dirty="0"/>
              <a:t>regularization strength</a:t>
            </a:r>
            <a:r>
              <a:rPr lang="en-US" dirty="0"/>
              <a:t>.</a:t>
            </a:r>
          </a:p>
        </p:txBody>
      </p:sp>
      <p:sp>
        <p:nvSpPr>
          <p:cNvPr id="9" name="TextBox 8">
            <a:extLst>
              <a:ext uri="{FF2B5EF4-FFF2-40B4-BE49-F238E27FC236}">
                <a16:creationId xmlns:a16="http://schemas.microsoft.com/office/drawing/2014/main" id="{FC8C7467-D0AA-8F2D-1B4A-E918D0051467}"/>
              </a:ext>
            </a:extLst>
          </p:cNvPr>
          <p:cNvSpPr txBox="1"/>
          <p:nvPr/>
        </p:nvSpPr>
        <p:spPr>
          <a:xfrm>
            <a:off x="171476" y="4636009"/>
            <a:ext cx="6093228" cy="1754326"/>
          </a:xfrm>
          <a:prstGeom prst="rect">
            <a:avLst/>
          </a:prstGeom>
          <a:noFill/>
        </p:spPr>
        <p:txBody>
          <a:bodyPr wrap="square">
            <a:spAutoFit/>
          </a:bodyPr>
          <a:lstStyle/>
          <a:p>
            <a:r>
              <a:rPr lang="en-US" dirty="0"/>
              <a:t>Ridge Regression is like Linear Regression, but it adds a penalty term to avoid overfitting. It minimizes both the prediction error (MSE) and the size of the model's coefficients using this loss function.(When </a:t>
            </a:r>
            <a:r>
              <a:rPr lang="en-US" b="1" dirty="0"/>
              <a:t>alpha = 0</a:t>
            </a:r>
            <a:r>
              <a:rPr lang="en-US" dirty="0"/>
              <a:t>, it becomes normal Linear Regression.)</a:t>
            </a:r>
          </a:p>
          <a:p>
            <a:endParaRPr lang="en-US" dirty="0"/>
          </a:p>
        </p:txBody>
      </p:sp>
    </p:spTree>
    <p:extLst>
      <p:ext uri="{BB962C8B-B14F-4D97-AF65-F5344CB8AC3E}">
        <p14:creationId xmlns:p14="http://schemas.microsoft.com/office/powerpoint/2010/main" val="3286962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7F512D-0A4E-CB76-6785-AD7C926BE0EE}"/>
              </a:ext>
            </a:extLst>
          </p:cNvPr>
          <p:cNvSpPr>
            <a:spLocks noGrp="1"/>
          </p:cNvSpPr>
          <p:nvPr>
            <p:ph idx="1"/>
          </p:nvPr>
        </p:nvSpPr>
        <p:spPr>
          <a:xfrm>
            <a:off x="700634" y="1109473"/>
            <a:ext cx="10691265" cy="3739896"/>
          </a:xfrm>
        </p:spPr>
        <p:txBody>
          <a:bodyPr>
            <a:noAutofit/>
          </a:bodyPr>
          <a:lstStyle/>
          <a:p>
            <a:r>
              <a:rPr lang="en-US" sz="1400" dirty="0"/>
              <a:t>from </a:t>
            </a:r>
            <a:r>
              <a:rPr lang="en-US" sz="1400" dirty="0" err="1"/>
              <a:t>sklearn.linear_model</a:t>
            </a:r>
            <a:r>
              <a:rPr lang="en-US" sz="1400" dirty="0"/>
              <a:t> import Ridge</a:t>
            </a:r>
          </a:p>
          <a:p>
            <a:r>
              <a:rPr lang="en-US" sz="1400" dirty="0"/>
              <a:t>from </a:t>
            </a:r>
            <a:r>
              <a:rPr lang="en-US" sz="1400" dirty="0" err="1"/>
              <a:t>sklearn.metrics</a:t>
            </a:r>
            <a:r>
              <a:rPr lang="en-US" sz="1400" dirty="0"/>
              <a:t> import </a:t>
            </a:r>
            <a:r>
              <a:rPr lang="en-US" sz="1400" dirty="0" err="1"/>
              <a:t>mean_squared_error</a:t>
            </a:r>
            <a:endParaRPr lang="en-US" sz="1400" dirty="0"/>
          </a:p>
          <a:p>
            <a:r>
              <a:rPr lang="en-US" sz="1400" dirty="0"/>
              <a:t>import </a:t>
            </a:r>
            <a:r>
              <a:rPr lang="en-US" sz="1400" dirty="0" err="1"/>
              <a:t>numpy</a:t>
            </a:r>
            <a:r>
              <a:rPr lang="en-US" sz="1400" dirty="0"/>
              <a:t> as np</a:t>
            </a:r>
          </a:p>
          <a:p>
            <a:r>
              <a:rPr lang="en-US" sz="1400" dirty="0"/>
              <a:t># Create and train model</a:t>
            </a:r>
          </a:p>
          <a:p>
            <a:r>
              <a:rPr lang="en-US" sz="1400" dirty="0" err="1"/>
              <a:t>ridge_model</a:t>
            </a:r>
            <a:r>
              <a:rPr lang="en-US" sz="1400" dirty="0"/>
              <a:t> = Ridge(alpha=10)</a:t>
            </a:r>
          </a:p>
          <a:p>
            <a:r>
              <a:rPr lang="en-US" sz="1400" dirty="0" err="1"/>
              <a:t>ridge_model.fit</a:t>
            </a:r>
            <a:r>
              <a:rPr lang="en-US" sz="1400" dirty="0"/>
              <a:t>(</a:t>
            </a:r>
            <a:r>
              <a:rPr lang="en-US" sz="1400" dirty="0" err="1"/>
              <a:t>X_train</a:t>
            </a:r>
            <a:r>
              <a:rPr lang="en-US" sz="1400" dirty="0"/>
              <a:t>, </a:t>
            </a:r>
            <a:r>
              <a:rPr lang="en-US" sz="1400" dirty="0" err="1"/>
              <a:t>y_train</a:t>
            </a:r>
            <a:r>
              <a:rPr lang="en-US" sz="1400" dirty="0"/>
              <a:t>)</a:t>
            </a:r>
          </a:p>
          <a:p>
            <a:r>
              <a:rPr lang="en-US" sz="1400" dirty="0"/>
              <a:t># Make predictions</a:t>
            </a:r>
          </a:p>
          <a:p>
            <a:r>
              <a:rPr lang="en-US" sz="1400" dirty="0" err="1"/>
              <a:t>y_pred</a:t>
            </a:r>
            <a:r>
              <a:rPr lang="en-US" sz="1400" dirty="0"/>
              <a:t> = </a:t>
            </a:r>
            <a:r>
              <a:rPr lang="en-US" sz="1400" dirty="0" err="1"/>
              <a:t>ridge_model.predict</a:t>
            </a:r>
            <a:r>
              <a:rPr lang="en-US" sz="1400" dirty="0"/>
              <a:t>(</a:t>
            </a:r>
            <a:r>
              <a:rPr lang="en-US" sz="1400" dirty="0" err="1"/>
              <a:t>X_test</a:t>
            </a:r>
            <a:r>
              <a:rPr lang="en-US" sz="1400" dirty="0"/>
              <a:t>)</a:t>
            </a:r>
          </a:p>
          <a:p>
            <a:r>
              <a:rPr lang="en-US" sz="1400" dirty="0"/>
              <a:t># Evaluate model</a:t>
            </a:r>
          </a:p>
          <a:p>
            <a:r>
              <a:rPr lang="en-US" sz="1400" dirty="0" err="1"/>
              <a:t>mse</a:t>
            </a:r>
            <a:r>
              <a:rPr lang="en-US" sz="1400" dirty="0"/>
              <a:t> = </a:t>
            </a:r>
            <a:r>
              <a:rPr lang="en-US" sz="1400" dirty="0" err="1"/>
              <a:t>mean_squared_error</a:t>
            </a:r>
            <a:r>
              <a:rPr lang="en-US" sz="1400" dirty="0"/>
              <a:t>(</a:t>
            </a:r>
            <a:r>
              <a:rPr lang="en-US" sz="1400" dirty="0" err="1"/>
              <a:t>y_test</a:t>
            </a:r>
            <a:r>
              <a:rPr lang="en-US" sz="1400" dirty="0"/>
              <a:t>, </a:t>
            </a:r>
            <a:r>
              <a:rPr lang="en-US" sz="1400" dirty="0" err="1"/>
              <a:t>y_pred</a:t>
            </a:r>
            <a:r>
              <a:rPr lang="en-US" sz="1400" dirty="0"/>
              <a:t>)</a:t>
            </a:r>
          </a:p>
          <a:p>
            <a:r>
              <a:rPr lang="en-US" sz="1400" dirty="0"/>
              <a:t>print("Mean Squared Error:", </a:t>
            </a:r>
            <a:r>
              <a:rPr lang="en-US" sz="1400" dirty="0" err="1"/>
              <a:t>mse</a:t>
            </a:r>
            <a:r>
              <a:rPr lang="en-US" sz="1400" dirty="0"/>
              <a:t>)</a:t>
            </a:r>
          </a:p>
          <a:p>
            <a:r>
              <a:rPr lang="en-US" sz="1400" dirty="0"/>
              <a:t># Show coefficients</a:t>
            </a:r>
          </a:p>
          <a:p>
            <a:r>
              <a:rPr lang="en-US" sz="1400" dirty="0"/>
              <a:t>print("Coefficients:", </a:t>
            </a:r>
            <a:r>
              <a:rPr lang="en-US" sz="1400" dirty="0" err="1"/>
              <a:t>ridge_model.coef</a:t>
            </a:r>
            <a:r>
              <a:rPr lang="en-US" sz="1400" dirty="0"/>
              <a:t>_)</a:t>
            </a:r>
          </a:p>
          <a:p>
            <a:endParaRPr lang="en-US" sz="1400" dirty="0"/>
          </a:p>
        </p:txBody>
      </p:sp>
    </p:spTree>
    <p:extLst>
      <p:ext uri="{BB962C8B-B14F-4D97-AF65-F5344CB8AC3E}">
        <p14:creationId xmlns:p14="http://schemas.microsoft.com/office/powerpoint/2010/main" val="24541387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6F2FA-A355-9B96-F6BF-60E15A4E8CA4}"/>
              </a:ext>
            </a:extLst>
          </p:cNvPr>
          <p:cNvSpPr>
            <a:spLocks noGrp="1"/>
          </p:cNvSpPr>
          <p:nvPr>
            <p:ph type="title"/>
          </p:nvPr>
        </p:nvSpPr>
        <p:spPr/>
        <p:txBody>
          <a:bodyPr/>
          <a:lstStyle/>
          <a:p>
            <a:r>
              <a:rPr lang="en-US" dirty="0"/>
              <a:t>Cross-Validation to Choose Best Alpha</a:t>
            </a:r>
          </a:p>
        </p:txBody>
      </p:sp>
      <p:sp>
        <p:nvSpPr>
          <p:cNvPr id="3" name="Content Placeholder 2">
            <a:extLst>
              <a:ext uri="{FF2B5EF4-FFF2-40B4-BE49-F238E27FC236}">
                <a16:creationId xmlns:a16="http://schemas.microsoft.com/office/drawing/2014/main" id="{6B851919-909D-1DF9-F982-C36EAFD7FD24}"/>
              </a:ext>
            </a:extLst>
          </p:cNvPr>
          <p:cNvSpPr>
            <a:spLocks noGrp="1"/>
          </p:cNvSpPr>
          <p:nvPr>
            <p:ph idx="1"/>
          </p:nvPr>
        </p:nvSpPr>
        <p:spPr/>
        <p:txBody>
          <a:bodyPr>
            <a:normAutofit fontScale="85000" lnSpcReduction="20000"/>
          </a:bodyPr>
          <a:lstStyle/>
          <a:p>
            <a:r>
              <a:rPr lang="en-US" b="1" dirty="0"/>
              <a:t>Why Use Cross-Validation?</a:t>
            </a:r>
          </a:p>
          <a:p>
            <a:r>
              <a:rPr lang="en-US" dirty="0"/>
              <a:t>Different </a:t>
            </a:r>
            <a:r>
              <a:rPr lang="en-US" b="1" dirty="0"/>
              <a:t>alpha</a:t>
            </a:r>
            <a:r>
              <a:rPr lang="en-US" dirty="0"/>
              <a:t> values change the model’s complexity.</a:t>
            </a:r>
          </a:p>
          <a:p>
            <a:r>
              <a:rPr lang="en-US" b="1" dirty="0"/>
              <a:t>Cross-validation</a:t>
            </a:r>
            <a:r>
              <a:rPr lang="en-US" dirty="0"/>
              <a:t> helps us find the alpha that gives </a:t>
            </a:r>
            <a:r>
              <a:rPr lang="en-US" b="1" dirty="0"/>
              <a:t>best generalization</a:t>
            </a:r>
            <a:r>
              <a:rPr lang="en-US" dirty="0"/>
              <a:t> performance.</a:t>
            </a:r>
          </a:p>
          <a:p>
            <a:r>
              <a:rPr lang="en-US" dirty="0"/>
              <a:t>Prevents </a:t>
            </a:r>
            <a:r>
              <a:rPr lang="en-US" b="1" dirty="0"/>
              <a:t>overfitting</a:t>
            </a:r>
            <a:r>
              <a:rPr lang="en-US" dirty="0"/>
              <a:t> or </a:t>
            </a:r>
            <a:r>
              <a:rPr lang="en-US" b="1" dirty="0"/>
              <a:t>underfitting</a:t>
            </a:r>
            <a:r>
              <a:rPr lang="en-US" dirty="0"/>
              <a:t>.</a:t>
            </a:r>
          </a:p>
          <a:p>
            <a:r>
              <a:rPr lang="en-US" b="1" dirty="0"/>
              <a:t>How It Works:</a:t>
            </a:r>
          </a:p>
          <a:p>
            <a:r>
              <a:rPr lang="en-US" dirty="0"/>
              <a:t>Try multiple values of alpha (e.g., 0.01, 0.1, 1, 10, 100).</a:t>
            </a:r>
          </a:p>
          <a:p>
            <a:r>
              <a:rPr lang="en-US" dirty="0"/>
              <a:t>For each alpha:</a:t>
            </a:r>
          </a:p>
          <a:p>
            <a:pPr lvl="1"/>
            <a:r>
              <a:rPr lang="en-US" dirty="0"/>
              <a:t>Train on part of data</a:t>
            </a:r>
          </a:p>
          <a:p>
            <a:pPr lvl="1"/>
            <a:r>
              <a:rPr lang="en-US" dirty="0"/>
              <a:t>Test on validation set</a:t>
            </a:r>
          </a:p>
          <a:p>
            <a:pPr lvl="1"/>
            <a:r>
              <a:rPr lang="en-US" dirty="0"/>
              <a:t>Record performance (e.g., MSE or accuracy)</a:t>
            </a:r>
          </a:p>
          <a:p>
            <a:r>
              <a:rPr lang="en-US" dirty="0"/>
              <a:t>Choose the alpha with </a:t>
            </a:r>
            <a:r>
              <a:rPr lang="en-US" b="1" dirty="0"/>
              <a:t>lowest validation error</a:t>
            </a:r>
            <a:endParaRPr lang="en-US" dirty="0"/>
          </a:p>
          <a:p>
            <a:endParaRPr lang="en-US" dirty="0"/>
          </a:p>
          <a:p>
            <a:endParaRPr lang="en-US" dirty="0"/>
          </a:p>
        </p:txBody>
      </p:sp>
    </p:spTree>
    <p:extLst>
      <p:ext uri="{BB962C8B-B14F-4D97-AF65-F5344CB8AC3E}">
        <p14:creationId xmlns:p14="http://schemas.microsoft.com/office/powerpoint/2010/main" val="7081459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9DFC2-96EB-2A3A-D370-260643CAD886}"/>
              </a:ext>
            </a:extLst>
          </p:cNvPr>
          <p:cNvSpPr>
            <a:spLocks noGrp="1"/>
          </p:cNvSpPr>
          <p:nvPr>
            <p:ph type="title"/>
          </p:nvPr>
        </p:nvSpPr>
        <p:spPr/>
        <p:txBody>
          <a:bodyPr/>
          <a:lstStyle/>
          <a:p>
            <a:r>
              <a:rPr lang="en-US" dirty="0"/>
              <a:t>Automatic Cross-Validation for Ridge)</a:t>
            </a:r>
          </a:p>
        </p:txBody>
      </p:sp>
      <p:sp>
        <p:nvSpPr>
          <p:cNvPr id="3" name="Content Placeholder 2">
            <a:extLst>
              <a:ext uri="{FF2B5EF4-FFF2-40B4-BE49-F238E27FC236}">
                <a16:creationId xmlns:a16="http://schemas.microsoft.com/office/drawing/2014/main" id="{976BBB02-29CB-2751-768B-A6FD722989BC}"/>
              </a:ext>
            </a:extLst>
          </p:cNvPr>
          <p:cNvSpPr>
            <a:spLocks noGrp="1"/>
          </p:cNvSpPr>
          <p:nvPr>
            <p:ph idx="1"/>
          </p:nvPr>
        </p:nvSpPr>
        <p:spPr/>
        <p:txBody>
          <a:bodyPr>
            <a:normAutofit fontScale="70000" lnSpcReduction="20000"/>
          </a:bodyPr>
          <a:lstStyle/>
          <a:p>
            <a:r>
              <a:rPr lang="en-US" dirty="0"/>
              <a:t>from </a:t>
            </a:r>
            <a:r>
              <a:rPr lang="en-US" dirty="0" err="1"/>
              <a:t>sklearn.linear_model</a:t>
            </a:r>
            <a:r>
              <a:rPr lang="en-US" dirty="0"/>
              <a:t> import </a:t>
            </a:r>
            <a:r>
              <a:rPr lang="en-US" dirty="0" err="1"/>
              <a:t>RidgeCV</a:t>
            </a:r>
            <a:endParaRPr lang="en-US" dirty="0"/>
          </a:p>
          <a:p>
            <a:endParaRPr lang="en-US" dirty="0"/>
          </a:p>
          <a:p>
            <a:r>
              <a:rPr lang="en-US" dirty="0"/>
              <a:t># Try different alpha values</a:t>
            </a:r>
          </a:p>
          <a:p>
            <a:r>
              <a:rPr lang="en-US" dirty="0"/>
              <a:t>alphas = [0.01, 0.1, 1, 10, 100]</a:t>
            </a:r>
          </a:p>
          <a:p>
            <a:endParaRPr lang="en-US" dirty="0"/>
          </a:p>
          <a:p>
            <a:r>
              <a:rPr lang="en-US" dirty="0"/>
              <a:t># Perform cross-validation internally</a:t>
            </a:r>
          </a:p>
          <a:p>
            <a:r>
              <a:rPr lang="en-US" dirty="0" err="1"/>
              <a:t>ridge_cv</a:t>
            </a:r>
            <a:r>
              <a:rPr lang="en-US" dirty="0"/>
              <a:t> = </a:t>
            </a:r>
            <a:r>
              <a:rPr lang="en-US" dirty="0" err="1"/>
              <a:t>RidgeCV</a:t>
            </a:r>
            <a:r>
              <a:rPr lang="en-US" dirty="0"/>
              <a:t>(alphas=alphas, cv=5)</a:t>
            </a:r>
          </a:p>
          <a:p>
            <a:r>
              <a:rPr lang="en-US" dirty="0" err="1"/>
              <a:t>ridge_cv.fit</a:t>
            </a:r>
            <a:r>
              <a:rPr lang="en-US" dirty="0"/>
              <a:t>(</a:t>
            </a:r>
            <a:r>
              <a:rPr lang="en-US" dirty="0" err="1"/>
              <a:t>X_train</a:t>
            </a:r>
            <a:r>
              <a:rPr lang="en-US" dirty="0"/>
              <a:t>, </a:t>
            </a:r>
            <a:r>
              <a:rPr lang="en-US" dirty="0" err="1"/>
              <a:t>y_train</a:t>
            </a:r>
            <a:r>
              <a:rPr lang="en-US" dirty="0"/>
              <a:t>)</a:t>
            </a:r>
          </a:p>
          <a:p>
            <a:endParaRPr lang="en-US" dirty="0"/>
          </a:p>
          <a:p>
            <a:r>
              <a:rPr lang="en-US" dirty="0"/>
              <a:t># Best alpha found</a:t>
            </a:r>
          </a:p>
          <a:p>
            <a:r>
              <a:rPr lang="en-US" dirty="0"/>
              <a:t>print("Best alpha:", </a:t>
            </a:r>
            <a:r>
              <a:rPr lang="en-US" dirty="0" err="1"/>
              <a:t>ridge_cv.alpha</a:t>
            </a:r>
            <a:r>
              <a:rPr lang="en-US" dirty="0"/>
              <a:t>_)</a:t>
            </a:r>
          </a:p>
          <a:p>
            <a:endParaRPr lang="en-US" dirty="0"/>
          </a:p>
        </p:txBody>
      </p:sp>
    </p:spTree>
    <p:extLst>
      <p:ext uri="{BB962C8B-B14F-4D97-AF65-F5344CB8AC3E}">
        <p14:creationId xmlns:p14="http://schemas.microsoft.com/office/powerpoint/2010/main" val="746764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E834D-137F-ADA0-0A2D-B69152191B58}"/>
              </a:ext>
            </a:extLst>
          </p:cNvPr>
          <p:cNvSpPr>
            <a:spLocks noGrp="1"/>
          </p:cNvSpPr>
          <p:nvPr>
            <p:ph type="title"/>
          </p:nvPr>
        </p:nvSpPr>
        <p:spPr/>
        <p:txBody>
          <a:bodyPr/>
          <a:lstStyle/>
          <a:p>
            <a:r>
              <a:rPr lang="en-US" dirty="0"/>
              <a:t>What is Lasso Regression?</a:t>
            </a:r>
          </a:p>
        </p:txBody>
      </p:sp>
      <p:sp>
        <p:nvSpPr>
          <p:cNvPr id="4" name="Rectangle 1">
            <a:extLst>
              <a:ext uri="{FF2B5EF4-FFF2-40B4-BE49-F238E27FC236}">
                <a16:creationId xmlns:a16="http://schemas.microsoft.com/office/drawing/2014/main" id="{BB906379-AFB5-04C5-B317-D0E96AF3B7B1}"/>
              </a:ext>
            </a:extLst>
          </p:cNvPr>
          <p:cNvSpPr>
            <a:spLocks noGrp="1" noChangeArrowheads="1"/>
          </p:cNvSpPr>
          <p:nvPr>
            <p:ph idx="1"/>
          </p:nvPr>
        </p:nvSpPr>
        <p:spPr bwMode="auto">
          <a:xfrm>
            <a:off x="700635" y="1738343"/>
            <a:ext cx="49852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Another regularization technique (L1 regularization).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Adds penalty on the </a:t>
            </a:r>
            <a:r>
              <a:rPr kumimoji="0" lang="en-US" altLang="en-US" sz="1800" b="1" i="0" u="none" strike="noStrike" cap="none" normalizeH="0" baseline="0" dirty="0">
                <a:ln>
                  <a:noFill/>
                </a:ln>
                <a:solidFill>
                  <a:schemeClr val="tx1"/>
                </a:solidFill>
                <a:effectLst/>
                <a:latin typeface="Arial" panose="020B0604020202020204" pitchFamily="34" charset="0"/>
              </a:rPr>
              <a:t>absolute</a:t>
            </a:r>
            <a:r>
              <a:rPr kumimoji="0" lang="en-US" altLang="en-US" sz="1800" b="0" i="0" u="none" strike="noStrike" cap="none" normalizeH="0" baseline="0" dirty="0">
                <a:ln>
                  <a:noFill/>
                </a:ln>
                <a:solidFill>
                  <a:schemeClr val="tx1"/>
                </a:solidFill>
                <a:effectLst/>
                <a:latin typeface="Arial" panose="020B0604020202020204" pitchFamily="34" charset="0"/>
              </a:rPr>
              <a:t> values of coefficients.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Can shrink some coefficients to </a:t>
            </a:r>
            <a:r>
              <a:rPr kumimoji="0" lang="en-US" altLang="en-US" sz="1800" b="1" i="0" u="none" strike="noStrike" cap="none" normalizeH="0" baseline="0" dirty="0">
                <a:ln>
                  <a:noFill/>
                </a:ln>
                <a:solidFill>
                  <a:schemeClr val="tx1"/>
                </a:solidFill>
                <a:effectLst/>
                <a:latin typeface="Arial" panose="020B0604020202020204" pitchFamily="34" charset="0"/>
              </a:rPr>
              <a:t>zero</a:t>
            </a:r>
            <a:r>
              <a:rPr kumimoji="0" lang="en-US" altLang="en-US" sz="1800" b="0" i="0" u="none" strike="noStrike" cap="none" normalizeH="0" baseline="0" dirty="0">
                <a:ln>
                  <a:noFill/>
                </a:ln>
                <a:solidFill>
                  <a:schemeClr val="tx1"/>
                </a:solidFill>
                <a:effectLst/>
                <a:latin typeface="Arial" panose="020B0604020202020204" pitchFamily="34" charset="0"/>
              </a:rPr>
              <a:t>, performing feature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Loss Function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B26811DF-C312-52DC-0E2F-8B16B957890A}"/>
              </a:ext>
            </a:extLst>
          </p:cNvPr>
          <p:cNvPicPr>
            <a:picLocks noChangeAspect="1"/>
          </p:cNvPicPr>
          <p:nvPr/>
        </p:nvPicPr>
        <p:blipFill>
          <a:blip r:embed="rId2"/>
          <a:stretch>
            <a:fillRect/>
          </a:stretch>
        </p:blipFill>
        <p:spPr>
          <a:xfrm>
            <a:off x="6630271" y="2244468"/>
            <a:ext cx="4297045" cy="1502724"/>
          </a:xfrm>
          <a:prstGeom prst="rect">
            <a:avLst/>
          </a:prstGeom>
        </p:spPr>
      </p:pic>
      <p:sp>
        <p:nvSpPr>
          <p:cNvPr id="10" name="TextBox 9">
            <a:extLst>
              <a:ext uri="{FF2B5EF4-FFF2-40B4-BE49-F238E27FC236}">
                <a16:creationId xmlns:a16="http://schemas.microsoft.com/office/drawing/2014/main" id="{A57467C5-745E-1855-A9ED-65C98E82121B}"/>
              </a:ext>
            </a:extLst>
          </p:cNvPr>
          <p:cNvSpPr txBox="1"/>
          <p:nvPr/>
        </p:nvSpPr>
        <p:spPr>
          <a:xfrm>
            <a:off x="670047" y="4035844"/>
            <a:ext cx="6093228" cy="1200329"/>
          </a:xfrm>
          <a:prstGeom prst="rect">
            <a:avLst/>
          </a:prstGeom>
          <a:noFill/>
        </p:spPr>
        <p:txBody>
          <a:bodyPr wrap="square">
            <a:spAutoFit/>
          </a:bodyPr>
          <a:lstStyle/>
          <a:p>
            <a:pPr>
              <a:buFont typeface="Arial" panose="020B0604020202020204" pitchFamily="34" charset="0"/>
              <a:buChar char="•"/>
            </a:pPr>
            <a:r>
              <a:rPr lang="en-US" b="1" dirty="0"/>
              <a:t>MSE</a:t>
            </a:r>
            <a:r>
              <a:rPr lang="en-US" dirty="0"/>
              <a:t> = Mean Squared Error</a:t>
            </a:r>
          </a:p>
          <a:p>
            <a:pPr>
              <a:buFont typeface="Arial" panose="020B0604020202020204" pitchFamily="34" charset="0"/>
              <a:buChar char="•"/>
            </a:pPr>
            <a:r>
              <a:rPr lang="en-US" b="1" dirty="0"/>
              <a:t>α</a:t>
            </a:r>
            <a:r>
              <a:rPr lang="en-US" dirty="0"/>
              <a:t> = Regularization strength</a:t>
            </a:r>
          </a:p>
          <a:p>
            <a:pPr>
              <a:buFont typeface="Arial" panose="020B0604020202020204" pitchFamily="34" charset="0"/>
              <a:buChar char="•"/>
            </a:pPr>
            <a:r>
              <a:rPr lang="en-US" b="1" dirty="0"/>
              <a:t>β_j</a:t>
            </a:r>
            <a:r>
              <a:rPr lang="en-US" dirty="0"/>
              <a:t> = Model coefficients</a:t>
            </a:r>
          </a:p>
          <a:p>
            <a:pPr>
              <a:buFont typeface="Arial" panose="020B0604020202020204" pitchFamily="34" charset="0"/>
              <a:buChar char="•"/>
            </a:pPr>
            <a:r>
              <a:rPr lang="en-US" dirty="0"/>
              <a:t>As </a:t>
            </a:r>
            <a:r>
              <a:rPr lang="en-US" b="1" dirty="0"/>
              <a:t>α increases</a:t>
            </a:r>
            <a:r>
              <a:rPr lang="en-US" dirty="0"/>
              <a:t>, more coefficients are shrunk toward 0</a:t>
            </a:r>
          </a:p>
        </p:txBody>
      </p:sp>
    </p:spTree>
    <p:extLst>
      <p:ext uri="{BB962C8B-B14F-4D97-AF65-F5344CB8AC3E}">
        <p14:creationId xmlns:p14="http://schemas.microsoft.com/office/powerpoint/2010/main" val="2879158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AB5DD-5372-E602-CE95-50143221A1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4B1BD01-9EA6-7E93-E67C-8D9E0C18608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8999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F9A0E-99ED-2295-B403-9DCA0327F9AD}"/>
              </a:ext>
            </a:extLst>
          </p:cNvPr>
          <p:cNvSpPr>
            <a:spLocks noGrp="1"/>
          </p:cNvSpPr>
          <p:nvPr>
            <p:ph type="title"/>
          </p:nvPr>
        </p:nvSpPr>
        <p:spPr/>
        <p:txBody>
          <a:bodyPr/>
          <a:lstStyle/>
          <a:p>
            <a:r>
              <a:rPr lang="en-US" dirty="0"/>
              <a:t>What is Linear Regression?</a:t>
            </a:r>
          </a:p>
        </p:txBody>
      </p:sp>
      <p:sp>
        <p:nvSpPr>
          <p:cNvPr id="3" name="Content Placeholder 2">
            <a:extLst>
              <a:ext uri="{FF2B5EF4-FFF2-40B4-BE49-F238E27FC236}">
                <a16:creationId xmlns:a16="http://schemas.microsoft.com/office/drawing/2014/main" id="{DB20BA1F-9ECB-65B2-03D4-DDDE4B78FEEE}"/>
              </a:ext>
            </a:extLst>
          </p:cNvPr>
          <p:cNvSpPr>
            <a:spLocks noGrp="1"/>
          </p:cNvSpPr>
          <p:nvPr>
            <p:ph idx="1"/>
          </p:nvPr>
        </p:nvSpPr>
        <p:spPr/>
        <p:txBody>
          <a:bodyPr>
            <a:normAutofit lnSpcReduction="10000"/>
          </a:bodyPr>
          <a:lstStyle/>
          <a:p>
            <a:pPr marL="0" lvl="0" indent="0" eaLnBrk="0" fontAlgn="base" hangingPunct="0">
              <a:lnSpc>
                <a:spcPct val="100000"/>
              </a:lnSpc>
              <a:spcBef>
                <a:spcPct val="0"/>
              </a:spcBef>
              <a:spcAft>
                <a:spcPct val="0"/>
              </a:spcAft>
              <a:buNone/>
            </a:pPr>
            <a:r>
              <a:rPr lang="en-US" altLang="en-US" b="1" dirty="0">
                <a:latin typeface="Arial" panose="020B0604020202020204" pitchFamily="34" charset="0"/>
              </a:rPr>
              <a:t>Linear Regression</a:t>
            </a:r>
            <a:r>
              <a:rPr lang="en-US" altLang="en-US" dirty="0">
                <a:latin typeface="Arial" panose="020B0604020202020204" pitchFamily="34" charset="0"/>
              </a:rPr>
              <a:t> is a supervised machine learning algorithm used to predict a continuous value based on one or more independent features.</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It finds the </a:t>
            </a:r>
            <a:r>
              <a:rPr lang="en-US" altLang="en-US" b="1" dirty="0">
                <a:latin typeface="Arial" panose="020B0604020202020204" pitchFamily="34" charset="0"/>
              </a:rPr>
              <a:t>best-fit line</a:t>
            </a:r>
            <a:r>
              <a:rPr lang="en-US" altLang="en-US" dirty="0">
                <a:latin typeface="Arial" panose="020B0604020202020204" pitchFamily="34" charset="0"/>
              </a:rPr>
              <a:t> through the data.</a:t>
            </a:r>
          </a:p>
          <a:p>
            <a:pPr marL="0" lvl="0" indent="0" eaLnBrk="0" fontAlgn="base" hangingPunct="0">
              <a:lnSpc>
                <a:spcPct val="100000"/>
              </a:lnSpc>
              <a:spcBef>
                <a:spcPct val="0"/>
              </a:spcBef>
              <a:spcAft>
                <a:spcPct val="0"/>
              </a:spcAft>
              <a:buFontTx/>
              <a:buChar char="•"/>
            </a:pPr>
            <a:r>
              <a:rPr lang="en-US" altLang="en-US" dirty="0">
                <a:latin typeface="Arial" panose="020B0604020202020204" pitchFamily="34" charset="0"/>
              </a:rPr>
              <a:t>Equation:</a:t>
            </a:r>
            <a:br>
              <a:rPr lang="en-US" altLang="en-US" dirty="0">
                <a:latin typeface="Arial" panose="020B0604020202020204" pitchFamily="34" charset="0"/>
              </a:rPr>
            </a:br>
            <a:r>
              <a:rPr lang="en-US" altLang="en-US" dirty="0">
                <a:latin typeface="Arial Unicode MS"/>
              </a:rPr>
              <a:t>Y = β₀ + β₁X₁ + β₂X₂ + ... + βₙXₙ</a:t>
            </a:r>
          </a:p>
          <a:p>
            <a:pPr marL="0" lvl="0" indent="0" eaLnBrk="0" fontAlgn="base" hangingPunct="0">
              <a:lnSpc>
                <a:spcPct val="100000"/>
              </a:lnSpc>
              <a:spcBef>
                <a:spcPct val="0"/>
              </a:spcBef>
              <a:spcAft>
                <a:spcPct val="0"/>
              </a:spcAft>
            </a:pPr>
            <a:endParaRPr lang="en-US" altLang="en-US" b="1"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b="1" dirty="0">
                <a:latin typeface="Arial" panose="020B0604020202020204" pitchFamily="34" charset="0"/>
              </a:rPr>
              <a:t>Y</a:t>
            </a:r>
            <a:r>
              <a:rPr lang="en-US" altLang="en-US" dirty="0">
                <a:latin typeface="Arial" panose="020B0604020202020204" pitchFamily="34" charset="0"/>
              </a:rPr>
              <a:t>: The target variable (the value we want to predict)</a:t>
            </a:r>
            <a:br>
              <a:rPr lang="en-US" altLang="en-US" dirty="0">
                <a:latin typeface="Arial" panose="020B0604020202020204" pitchFamily="34" charset="0"/>
              </a:rPr>
            </a:br>
            <a:r>
              <a:rPr lang="en-US" altLang="en-US" b="1" dirty="0">
                <a:latin typeface="Arial" panose="020B0604020202020204" pitchFamily="34" charset="0"/>
              </a:rPr>
              <a:t>β₀</a:t>
            </a:r>
            <a:r>
              <a:rPr lang="en-US" altLang="en-US" dirty="0">
                <a:latin typeface="Arial" panose="020B0604020202020204" pitchFamily="34" charset="0"/>
              </a:rPr>
              <a:t>: Intercept (constant term)</a:t>
            </a:r>
            <a:br>
              <a:rPr lang="en-US" altLang="en-US" dirty="0">
                <a:latin typeface="Arial" panose="020B0604020202020204" pitchFamily="34" charset="0"/>
              </a:rPr>
            </a:br>
            <a:r>
              <a:rPr lang="en-US" altLang="en-US" dirty="0">
                <a:latin typeface="Arial" panose="020B0604020202020204" pitchFamily="34" charset="0"/>
              </a:rPr>
              <a:t>→ The expected value of Y when all X = 0</a:t>
            </a:r>
            <a:br>
              <a:rPr lang="en-US" altLang="en-US" dirty="0">
                <a:latin typeface="Arial" panose="020B0604020202020204" pitchFamily="34" charset="0"/>
              </a:rPr>
            </a:br>
            <a:r>
              <a:rPr lang="en-US" altLang="en-US" dirty="0">
                <a:latin typeface="Arial" panose="020B0604020202020204" pitchFamily="34" charset="0"/>
              </a:rPr>
              <a:t>→ It's where the line crosses the Y-axis</a:t>
            </a:r>
          </a:p>
          <a:p>
            <a:pPr marL="0" lvl="0" indent="0" eaLnBrk="0" fontAlgn="base" hangingPunct="0">
              <a:lnSpc>
                <a:spcPct val="100000"/>
              </a:lnSpc>
              <a:spcBef>
                <a:spcPct val="0"/>
              </a:spcBef>
              <a:spcAft>
                <a:spcPct val="0"/>
              </a:spcAft>
              <a:buNone/>
            </a:pPr>
            <a:r>
              <a:rPr lang="en-US" altLang="en-US" b="1" dirty="0">
                <a:latin typeface="Arial" panose="020B0604020202020204" pitchFamily="34" charset="0"/>
              </a:rPr>
              <a:t>β₁, β₂, ..., βₙ</a:t>
            </a:r>
            <a:r>
              <a:rPr lang="en-US" altLang="en-US" dirty="0">
                <a:latin typeface="Arial" panose="020B0604020202020204" pitchFamily="34" charset="0"/>
              </a:rPr>
              <a:t>: Coefficients (slopes) of the independent variables</a:t>
            </a:r>
            <a:endParaRPr lang="en-US" altLang="en-US" dirty="0">
              <a:latin typeface="Arial Unicode MS"/>
            </a:endParaRPr>
          </a:p>
          <a:p>
            <a:r>
              <a:rPr lang="en-US" b="1" dirty="0"/>
              <a:t>Goal:</a:t>
            </a:r>
            <a:r>
              <a:rPr lang="en-US" dirty="0"/>
              <a:t> Minimize the Mean Squared Error (MSE).</a:t>
            </a:r>
          </a:p>
          <a:p>
            <a:endParaRPr lang="en-US" dirty="0"/>
          </a:p>
        </p:txBody>
      </p:sp>
    </p:spTree>
    <p:extLst>
      <p:ext uri="{BB962C8B-B14F-4D97-AF65-F5344CB8AC3E}">
        <p14:creationId xmlns:p14="http://schemas.microsoft.com/office/powerpoint/2010/main" val="1475153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9F5D-784D-3CCE-3083-BCD49721A5D1}"/>
              </a:ext>
            </a:extLst>
          </p:cNvPr>
          <p:cNvSpPr>
            <a:spLocks noGrp="1"/>
          </p:cNvSpPr>
          <p:nvPr>
            <p:ph type="title"/>
          </p:nvPr>
        </p:nvSpPr>
        <p:spPr>
          <a:xfrm>
            <a:off x="538075" y="965200"/>
            <a:ext cx="9601605" cy="2463800"/>
          </a:xfrm>
        </p:spPr>
        <p:txBody>
          <a:bodyPr>
            <a:noAutofit/>
          </a:bodyPr>
          <a:lstStyle/>
          <a:p>
            <a:r>
              <a:rPr lang="en-US" sz="1600" dirty="0">
                <a:latin typeface="Times New Roman" panose="02020603050405020304" pitchFamily="18" charset="0"/>
                <a:cs typeface="Times New Roman" panose="02020603050405020304" pitchFamily="18" charset="0"/>
              </a:rPr>
              <a:t>Linear regression shows the relationship between an independent variable (X)</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and a dependent variable (Y) using a straight line (regression line).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line is fitted using the least squares method, aiming to minimize the</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distance (errors) between the actual data points and the line.</a:t>
            </a: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Errors are the differences between the actual values and the predicted values</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from the regression line, and the model seeks to reduce these errors</a:t>
            </a:r>
          </a:p>
        </p:txBody>
      </p:sp>
      <p:pic>
        <p:nvPicPr>
          <p:cNvPr id="7" name="Picture 6" descr="A diagram of a function&#10;&#10;AI-generated content may be incorrect.">
            <a:extLst>
              <a:ext uri="{FF2B5EF4-FFF2-40B4-BE49-F238E27FC236}">
                <a16:creationId xmlns:a16="http://schemas.microsoft.com/office/drawing/2014/main" id="{992DBC64-5205-291D-2657-D9C80C33D1CB}"/>
              </a:ext>
            </a:extLst>
          </p:cNvPr>
          <p:cNvPicPr>
            <a:picLocks noChangeAspect="1"/>
          </p:cNvPicPr>
          <p:nvPr/>
        </p:nvPicPr>
        <p:blipFill>
          <a:blip r:embed="rId2">
            <a:extLst>
              <a:ext uri="{28A0092B-C50C-407E-A947-70E740481C1C}">
                <a14:useLocalDpi xmlns:a14="http://schemas.microsoft.com/office/drawing/2010/main" val="0"/>
              </a:ext>
            </a:extLst>
          </a:blip>
          <a:srcRect l="7941"/>
          <a:stretch>
            <a:fillRect/>
          </a:stretch>
        </p:blipFill>
        <p:spPr>
          <a:xfrm>
            <a:off x="1534160" y="3429000"/>
            <a:ext cx="7774284" cy="2943636"/>
          </a:xfrm>
          <a:prstGeom prst="rect">
            <a:avLst/>
          </a:prstGeom>
        </p:spPr>
      </p:pic>
    </p:spTree>
    <p:extLst>
      <p:ext uri="{BB962C8B-B14F-4D97-AF65-F5344CB8AC3E}">
        <p14:creationId xmlns:p14="http://schemas.microsoft.com/office/powerpoint/2010/main" val="632439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1751-AB6E-D73B-9C8C-58BCC0CA6346}"/>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CFF2D444-BA02-E61A-3D49-798FE54D7FB5}"/>
              </a:ext>
            </a:extLst>
          </p:cNvPr>
          <p:cNvSpPr>
            <a:spLocks noGrp="1"/>
          </p:cNvSpPr>
          <p:nvPr>
            <p:ph idx="1"/>
          </p:nvPr>
        </p:nvSpPr>
        <p:spPr/>
        <p:txBody>
          <a:bodyPr>
            <a:noAutofit/>
          </a:bodyPr>
          <a:lstStyle/>
          <a:p>
            <a:r>
              <a:rPr lang="en-US" sz="1800" dirty="0"/>
              <a:t>In linear regression, the evaluation of a model's performance is typically done using different</a:t>
            </a:r>
          </a:p>
          <a:p>
            <a:r>
              <a:rPr lang="en-US" sz="1800" dirty="0"/>
              <a:t>metrics to quantify how well the model fits the data. Some common evaluation metrics are:</a:t>
            </a:r>
          </a:p>
          <a:p>
            <a:r>
              <a:rPr lang="en-US" sz="1800" dirty="0"/>
              <a:t>1. Mean Squared Error (MSE)</a:t>
            </a:r>
          </a:p>
          <a:p>
            <a:endParaRPr lang="en-US" sz="1800" dirty="0"/>
          </a:p>
          <a:p>
            <a:r>
              <a:rPr lang="en-US" sz="1800" dirty="0"/>
              <a:t>Formula:</a:t>
            </a:r>
          </a:p>
          <a:p>
            <a:endParaRPr lang="en-US" sz="1800" dirty="0"/>
          </a:p>
          <a:p>
            <a:r>
              <a:rPr lang="en-US" sz="1800" dirty="0"/>
              <a:t>Explanation: This measures the average squared difference between actual values and predicted values.</a:t>
            </a:r>
          </a:p>
          <a:p>
            <a:r>
              <a:rPr lang="en-US" sz="1800" dirty="0"/>
              <a:t>A lower MSE indicates a better fit.</a:t>
            </a:r>
          </a:p>
          <a:p>
            <a:endParaRPr lang="en-US" sz="1800" dirty="0"/>
          </a:p>
          <a:p>
            <a:pPr marL="0" indent="0">
              <a:buNone/>
            </a:pPr>
            <a:endParaRPr lang="en-US" sz="1800" dirty="0"/>
          </a:p>
        </p:txBody>
      </p:sp>
      <p:pic>
        <p:nvPicPr>
          <p:cNvPr id="7" name="Picture 6">
            <a:extLst>
              <a:ext uri="{FF2B5EF4-FFF2-40B4-BE49-F238E27FC236}">
                <a16:creationId xmlns:a16="http://schemas.microsoft.com/office/drawing/2014/main" id="{62CA11FB-A630-571F-A424-88E79F872F75}"/>
              </a:ext>
            </a:extLst>
          </p:cNvPr>
          <p:cNvPicPr>
            <a:picLocks noChangeAspect="1"/>
          </p:cNvPicPr>
          <p:nvPr/>
        </p:nvPicPr>
        <p:blipFill>
          <a:blip r:embed="rId3"/>
          <a:stretch>
            <a:fillRect/>
          </a:stretch>
        </p:blipFill>
        <p:spPr>
          <a:xfrm>
            <a:off x="4091647" y="3332480"/>
            <a:ext cx="7668268" cy="1254808"/>
          </a:xfrm>
          <a:prstGeom prst="rect">
            <a:avLst/>
          </a:prstGeom>
        </p:spPr>
      </p:pic>
    </p:spTree>
    <p:extLst>
      <p:ext uri="{BB962C8B-B14F-4D97-AF65-F5344CB8AC3E}">
        <p14:creationId xmlns:p14="http://schemas.microsoft.com/office/powerpoint/2010/main" val="1540879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68B94-2518-BB39-5189-BC3C73005D6A}"/>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90B10197-80F9-362F-BF9F-7D768858F209}"/>
              </a:ext>
            </a:extLst>
          </p:cNvPr>
          <p:cNvSpPr>
            <a:spLocks noGrp="1"/>
          </p:cNvSpPr>
          <p:nvPr>
            <p:ph idx="1"/>
          </p:nvPr>
        </p:nvSpPr>
        <p:spPr/>
        <p:txBody>
          <a:bodyPr>
            <a:normAutofit fontScale="92500" lnSpcReduction="20000"/>
          </a:bodyPr>
          <a:lstStyle/>
          <a:p>
            <a:r>
              <a:rPr lang="en-US" dirty="0"/>
              <a:t>2. Root Mean Squared Error (RMSE)</a:t>
            </a:r>
          </a:p>
          <a:p>
            <a:r>
              <a:rPr lang="en-US" dirty="0"/>
              <a:t>Explanation: RMSE is simply the square root of MSE, providing error values in the same unit as the</a:t>
            </a:r>
          </a:p>
          <a:p>
            <a:r>
              <a:rPr lang="en-US" dirty="0"/>
              <a:t>output . It gives a clearer sense of the error magnitude.</a:t>
            </a:r>
          </a:p>
          <a:p>
            <a:endParaRPr lang="en-US" dirty="0"/>
          </a:p>
          <a:p>
            <a:r>
              <a:rPr lang="en-US" dirty="0"/>
              <a:t>3. Mean Absolute Error (MAE)</a:t>
            </a:r>
          </a:p>
          <a:p>
            <a:r>
              <a:rPr lang="en-US" dirty="0"/>
              <a:t>Formula:</a:t>
            </a:r>
          </a:p>
          <a:p>
            <a:endParaRPr lang="en-US" dirty="0"/>
          </a:p>
          <a:p>
            <a:r>
              <a:rPr lang="en-US" dirty="0"/>
              <a:t>Explanation: This measures the proportion of the variance in the dependent variable that is predictable</a:t>
            </a:r>
          </a:p>
          <a:p>
            <a:r>
              <a:rPr lang="en-US" dirty="0"/>
              <a:t>from the independent variable(s). values range from 0 to 1, where 1 indicates a perfect fit.</a:t>
            </a:r>
          </a:p>
        </p:txBody>
      </p:sp>
      <p:pic>
        <p:nvPicPr>
          <p:cNvPr id="7" name="Picture 6">
            <a:extLst>
              <a:ext uri="{FF2B5EF4-FFF2-40B4-BE49-F238E27FC236}">
                <a16:creationId xmlns:a16="http://schemas.microsoft.com/office/drawing/2014/main" id="{107ED359-C7B1-8C2A-AEFB-D2786E8B30E2}"/>
              </a:ext>
            </a:extLst>
          </p:cNvPr>
          <p:cNvPicPr>
            <a:picLocks noChangeAspect="1"/>
          </p:cNvPicPr>
          <p:nvPr/>
        </p:nvPicPr>
        <p:blipFill>
          <a:blip r:embed="rId2"/>
          <a:stretch>
            <a:fillRect/>
          </a:stretch>
        </p:blipFill>
        <p:spPr>
          <a:xfrm>
            <a:off x="6802581" y="3186938"/>
            <a:ext cx="4284518" cy="1810003"/>
          </a:xfrm>
          <a:prstGeom prst="rect">
            <a:avLst/>
          </a:prstGeom>
        </p:spPr>
      </p:pic>
    </p:spTree>
    <p:extLst>
      <p:ext uri="{BB962C8B-B14F-4D97-AF65-F5344CB8AC3E}">
        <p14:creationId xmlns:p14="http://schemas.microsoft.com/office/powerpoint/2010/main" val="116064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ED89E-FB01-5FA8-D8EB-7320027B94D6}"/>
              </a:ext>
            </a:extLst>
          </p:cNvPr>
          <p:cNvSpPr>
            <a:spLocks noGrp="1"/>
          </p:cNvSpPr>
          <p:nvPr>
            <p:ph type="title"/>
          </p:nvPr>
        </p:nvSpPr>
        <p:spPr/>
        <p:txBody>
          <a:bodyPr/>
          <a:lstStyle/>
          <a:p>
            <a:r>
              <a:rPr lang="en-US" dirty="0"/>
              <a:t>EVALUATION METRICS</a:t>
            </a:r>
          </a:p>
        </p:txBody>
      </p:sp>
      <p:sp>
        <p:nvSpPr>
          <p:cNvPr id="3" name="Content Placeholder 2">
            <a:extLst>
              <a:ext uri="{FF2B5EF4-FFF2-40B4-BE49-F238E27FC236}">
                <a16:creationId xmlns:a16="http://schemas.microsoft.com/office/drawing/2014/main" id="{1A0633FA-A2BD-9999-EBFB-5EE36E70F9CF}"/>
              </a:ext>
            </a:extLst>
          </p:cNvPr>
          <p:cNvSpPr>
            <a:spLocks noGrp="1"/>
          </p:cNvSpPr>
          <p:nvPr>
            <p:ph idx="1"/>
          </p:nvPr>
        </p:nvSpPr>
        <p:spPr/>
        <p:txBody>
          <a:bodyPr/>
          <a:lstStyle/>
          <a:p>
            <a:r>
              <a:rPr lang="en-US" dirty="0"/>
              <a:t>4.R-squared (R2)</a:t>
            </a:r>
          </a:p>
          <a:p>
            <a:r>
              <a:rPr lang="en-US" dirty="0"/>
              <a:t>Formula:</a:t>
            </a:r>
          </a:p>
          <a:p>
            <a:endParaRPr lang="en-US" dirty="0"/>
          </a:p>
          <a:p>
            <a:pPr marL="0" indent="0">
              <a:buNone/>
            </a:pPr>
            <a:endParaRPr lang="en-US" dirty="0"/>
          </a:p>
          <a:p>
            <a:r>
              <a:rPr lang="en-US" dirty="0"/>
              <a:t>Explanation: This measures the proportion of the variance in the dependent variable that is predictable</a:t>
            </a:r>
          </a:p>
          <a:p>
            <a:r>
              <a:rPr lang="en-US" dirty="0"/>
              <a:t>from the independent variable(s). values range from 0 to 1, where 1 indicates a perfect fit.</a:t>
            </a:r>
          </a:p>
        </p:txBody>
      </p:sp>
      <p:pic>
        <p:nvPicPr>
          <p:cNvPr id="5" name="Picture 4">
            <a:extLst>
              <a:ext uri="{FF2B5EF4-FFF2-40B4-BE49-F238E27FC236}">
                <a16:creationId xmlns:a16="http://schemas.microsoft.com/office/drawing/2014/main" id="{CDDE92E3-9159-E447-015E-62F085070CFB}"/>
              </a:ext>
            </a:extLst>
          </p:cNvPr>
          <p:cNvPicPr>
            <a:picLocks noChangeAspect="1"/>
          </p:cNvPicPr>
          <p:nvPr/>
        </p:nvPicPr>
        <p:blipFill>
          <a:blip r:embed="rId2"/>
          <a:srcRect l="21493" t="25818" r="-893" b="-3089"/>
          <a:stretch>
            <a:fillRect/>
          </a:stretch>
        </p:blipFill>
        <p:spPr>
          <a:xfrm>
            <a:off x="1477295" y="3139440"/>
            <a:ext cx="6436969" cy="1024220"/>
          </a:xfrm>
          <a:prstGeom prst="rect">
            <a:avLst/>
          </a:prstGeom>
        </p:spPr>
      </p:pic>
    </p:spTree>
    <p:extLst>
      <p:ext uri="{BB962C8B-B14F-4D97-AF65-F5344CB8AC3E}">
        <p14:creationId xmlns:p14="http://schemas.microsoft.com/office/powerpoint/2010/main" val="4278164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5AB3E-0613-2EAF-45B5-4AE4E5DF3E54}"/>
              </a:ext>
            </a:extLst>
          </p:cNvPr>
          <p:cNvSpPr>
            <a:spLocks noGrp="1"/>
          </p:cNvSpPr>
          <p:nvPr>
            <p:ph type="title"/>
          </p:nvPr>
        </p:nvSpPr>
        <p:spPr/>
        <p:txBody>
          <a:bodyPr/>
          <a:lstStyle/>
          <a:p>
            <a:r>
              <a:rPr lang="en-US" dirty="0"/>
              <a:t>IMPROVE A MODEL</a:t>
            </a:r>
          </a:p>
        </p:txBody>
      </p:sp>
      <p:sp>
        <p:nvSpPr>
          <p:cNvPr id="3" name="Content Placeholder 2">
            <a:extLst>
              <a:ext uri="{FF2B5EF4-FFF2-40B4-BE49-F238E27FC236}">
                <a16:creationId xmlns:a16="http://schemas.microsoft.com/office/drawing/2014/main" id="{8CF918C3-87A8-0F97-C53E-E03AF0C581F9}"/>
              </a:ext>
            </a:extLst>
          </p:cNvPr>
          <p:cNvSpPr>
            <a:spLocks noGrp="1"/>
          </p:cNvSpPr>
          <p:nvPr>
            <p:ph idx="1"/>
          </p:nvPr>
        </p:nvSpPr>
        <p:spPr>
          <a:xfrm>
            <a:off x="700635" y="1546167"/>
            <a:ext cx="10691265" cy="4415721"/>
          </a:xfrm>
        </p:spPr>
        <p:txBody>
          <a:bodyPr>
            <a:normAutofit fontScale="85000" lnSpcReduction="10000"/>
          </a:bodyPr>
          <a:lstStyle/>
          <a:p>
            <a:r>
              <a:rPr lang="en-US" dirty="0"/>
              <a:t>There are two main methods to improve a model, one of which relies on Gradient Descent, while the</a:t>
            </a:r>
          </a:p>
          <a:p>
            <a:r>
              <a:rPr lang="en-US" dirty="0"/>
              <a:t>other involves alternative techniques for enhancing performance. Here’s a breakdown of each method:</a:t>
            </a:r>
          </a:p>
          <a:p>
            <a:r>
              <a:rPr lang="en-US" dirty="0"/>
              <a:t>1. Gradient Descent:</a:t>
            </a:r>
          </a:p>
          <a:p>
            <a:r>
              <a:rPr lang="en-US" dirty="0"/>
              <a:t>Gradient Descent is an optimization algorithm used to find the optimal values of parameters in</a:t>
            </a:r>
          </a:p>
          <a:p>
            <a:r>
              <a:rPr lang="en-US" dirty="0"/>
              <a:t>predictive models, like linear regression.</a:t>
            </a:r>
          </a:p>
          <a:p>
            <a:r>
              <a:rPr lang="en-US" dirty="0"/>
              <a:t>The goal is to minimize the cost function (which measures the difference between actual and predicted</a:t>
            </a:r>
          </a:p>
          <a:p>
            <a:r>
              <a:rPr lang="en-US" dirty="0"/>
              <a:t>values by the model).</a:t>
            </a:r>
          </a:p>
          <a:p>
            <a:r>
              <a:rPr lang="en-US" dirty="0"/>
              <a:t>The model parameters (( m ) and ( c ) in the equation ( y = mx + c )) are updated iteratively by following</a:t>
            </a:r>
          </a:p>
          <a:p>
            <a:r>
              <a:rPr lang="en-US" dirty="0"/>
              <a:t>the gradient (slope) of the cost function:</a:t>
            </a:r>
          </a:p>
          <a:p>
            <a:endParaRPr lang="en-US" dirty="0"/>
          </a:p>
        </p:txBody>
      </p:sp>
    </p:spTree>
    <p:extLst>
      <p:ext uri="{BB962C8B-B14F-4D97-AF65-F5344CB8AC3E}">
        <p14:creationId xmlns:p14="http://schemas.microsoft.com/office/powerpoint/2010/main" val="1162891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3476D-7F6B-F0C7-3E13-34B4D5F0C0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08FE5D-22DF-498D-7ADD-41E3A2748FB4}"/>
              </a:ext>
            </a:extLst>
          </p:cNvPr>
          <p:cNvSpPr>
            <a:spLocks noGrp="1"/>
          </p:cNvSpPr>
          <p:nvPr>
            <p:ph idx="1"/>
          </p:nvPr>
        </p:nvSpPr>
        <p:spPr>
          <a:xfrm>
            <a:off x="0" y="2321535"/>
            <a:ext cx="11391900" cy="3916957"/>
          </a:xfrm>
        </p:spPr>
        <p:txBody>
          <a:bodyPr/>
          <a:lstStyle/>
          <a:p>
            <a:r>
              <a:rPr lang="en-US" dirty="0"/>
              <a:t>the gradient (slope) of the cost function:</a:t>
            </a:r>
          </a:p>
        </p:txBody>
      </p:sp>
      <p:pic>
        <p:nvPicPr>
          <p:cNvPr id="5" name="Picture 4">
            <a:extLst>
              <a:ext uri="{FF2B5EF4-FFF2-40B4-BE49-F238E27FC236}">
                <a16:creationId xmlns:a16="http://schemas.microsoft.com/office/drawing/2014/main" id="{F5125AA4-6F04-79C7-FACE-A7EA07240781}"/>
              </a:ext>
            </a:extLst>
          </p:cNvPr>
          <p:cNvPicPr>
            <a:picLocks noChangeAspect="1"/>
          </p:cNvPicPr>
          <p:nvPr/>
        </p:nvPicPr>
        <p:blipFill>
          <a:blip r:embed="rId2"/>
          <a:stretch>
            <a:fillRect/>
          </a:stretch>
        </p:blipFill>
        <p:spPr>
          <a:xfrm>
            <a:off x="7616799" y="3554625"/>
            <a:ext cx="4115374" cy="1009791"/>
          </a:xfrm>
          <a:prstGeom prst="rect">
            <a:avLst/>
          </a:prstGeom>
        </p:spPr>
      </p:pic>
      <p:sp>
        <p:nvSpPr>
          <p:cNvPr id="7" name="TextBox 6">
            <a:extLst>
              <a:ext uri="{FF2B5EF4-FFF2-40B4-BE49-F238E27FC236}">
                <a16:creationId xmlns:a16="http://schemas.microsoft.com/office/drawing/2014/main" id="{01575790-B43C-CF0E-599C-C07539E810AF}"/>
              </a:ext>
            </a:extLst>
          </p:cNvPr>
          <p:cNvSpPr txBox="1"/>
          <p:nvPr/>
        </p:nvSpPr>
        <p:spPr>
          <a:xfrm>
            <a:off x="182881" y="2698727"/>
            <a:ext cx="7433918" cy="2862322"/>
          </a:xfrm>
          <a:prstGeom prst="rect">
            <a:avLst/>
          </a:prstGeom>
          <a:noFill/>
        </p:spPr>
        <p:txBody>
          <a:bodyPr wrap="square">
            <a:spAutoFit/>
          </a:bodyPr>
          <a:lstStyle/>
          <a:p>
            <a:r>
              <a:rPr lang="en-US" dirty="0"/>
              <a:t>where:</a:t>
            </a:r>
          </a:p>
          <a:p>
            <a:r>
              <a:rPr lang="en-US" dirty="0"/>
              <a:t>- ( theta) represents the parameters (like the slope \( m \) and intercept \( c \)).</a:t>
            </a:r>
          </a:p>
          <a:p>
            <a:r>
              <a:rPr lang="en-US" dirty="0"/>
              <a:t>- ( alpha) is the learning rate.</a:t>
            </a:r>
          </a:p>
          <a:p>
            <a:r>
              <a:rPr lang="en-US" dirty="0"/>
              <a:t>- ( J(theta)) is the cost function (Mean Squared Error - MSE).</a:t>
            </a:r>
          </a:p>
          <a:p>
            <a:r>
              <a:rPr lang="en-US" dirty="0"/>
              <a:t>With each step of Gradient Descent , the algorithm moves closer to the optimal solution by</a:t>
            </a:r>
          </a:p>
          <a:p>
            <a:r>
              <a:rPr lang="en-US" dirty="0"/>
              <a:t>continuously reducing the error until it reaches a point where the slope is zero, indicating a minimum</a:t>
            </a:r>
          </a:p>
          <a:p>
            <a:r>
              <a:rPr lang="en-US" dirty="0"/>
              <a:t>error.</a:t>
            </a:r>
          </a:p>
        </p:txBody>
      </p:sp>
    </p:spTree>
    <p:extLst>
      <p:ext uri="{BB962C8B-B14F-4D97-AF65-F5344CB8AC3E}">
        <p14:creationId xmlns:p14="http://schemas.microsoft.com/office/powerpoint/2010/main" val="1401595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6D3CD-9117-B795-3B5C-51BFE66A43E6}"/>
              </a:ext>
            </a:extLst>
          </p:cNvPr>
          <p:cNvSpPr>
            <a:spLocks noGrp="1"/>
          </p:cNvSpPr>
          <p:nvPr>
            <p:ph type="title"/>
          </p:nvPr>
        </p:nvSpPr>
        <p:spPr>
          <a:xfrm>
            <a:off x="700088" y="909637"/>
            <a:ext cx="6400800" cy="1307592"/>
          </a:xfrm>
        </p:spPr>
        <p:txBody>
          <a:bodyPr>
            <a:normAutofit/>
          </a:bodyPr>
          <a:lstStyle/>
          <a:p>
            <a:pPr>
              <a:lnSpc>
                <a:spcPct val="90000"/>
              </a:lnSpc>
            </a:pPr>
            <a:r>
              <a:rPr lang="en-US" sz="2800"/>
              <a:t>How to improve the model using Gradient Descent?</a:t>
            </a:r>
            <a:br>
              <a:rPr lang="en-US" sz="2800"/>
            </a:br>
            <a:endParaRPr lang="en-US" sz="2800"/>
          </a:p>
        </p:txBody>
      </p:sp>
      <p:cxnSp>
        <p:nvCxnSpPr>
          <p:cNvPr id="12" name="Straight Connector 11">
            <a:extLst>
              <a:ext uri="{FF2B5EF4-FFF2-40B4-BE49-F238E27FC236}">
                <a16:creationId xmlns:a16="http://schemas.microsoft.com/office/drawing/2014/main" id="{8E813B4C-6731-0B72-5252-A79AB0E20B5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4672" y="723900"/>
            <a:ext cx="10588752"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29D9120-B41F-E685-1FDF-05FE2252DFFE}"/>
              </a:ext>
            </a:extLst>
          </p:cNvPr>
          <p:cNvSpPr>
            <a:spLocks noGrp="1"/>
          </p:cNvSpPr>
          <p:nvPr>
            <p:ph idx="1"/>
          </p:nvPr>
        </p:nvSpPr>
        <p:spPr>
          <a:xfrm>
            <a:off x="700088" y="2221992"/>
            <a:ext cx="6400800" cy="3739896"/>
          </a:xfrm>
        </p:spPr>
        <p:txBody>
          <a:bodyPr>
            <a:normAutofit/>
          </a:bodyPr>
          <a:lstStyle/>
          <a:p>
            <a:r>
              <a:rPr lang="en-US" dirty="0"/>
              <a:t>Choosing the right learning rate: A learning rate that is too high may cause the algorithm to</a:t>
            </a:r>
          </a:p>
          <a:p>
            <a:r>
              <a:rPr lang="en-US" dirty="0"/>
              <a:t>overshoot the optimal solution, while a rate too low can make the process too slow.</a:t>
            </a:r>
          </a:p>
          <a:p>
            <a:r>
              <a:rPr lang="en-US" dirty="0"/>
              <a:t>Adjusting the number of iterations: This determines how many steps the algorithm takes to update</a:t>
            </a:r>
          </a:p>
          <a:p>
            <a:r>
              <a:rPr lang="en-US" dirty="0"/>
              <a:t>the parameters. More iterations can lead to a more refined solution but may take longer to converge.</a:t>
            </a:r>
          </a:p>
          <a:p>
            <a:pPr marL="0" indent="0">
              <a:buNone/>
            </a:pPr>
            <a:endParaRPr lang="en-US" dirty="0"/>
          </a:p>
        </p:txBody>
      </p:sp>
      <p:pic>
        <p:nvPicPr>
          <p:cNvPr id="5" name="Picture 4">
            <a:extLst>
              <a:ext uri="{FF2B5EF4-FFF2-40B4-BE49-F238E27FC236}">
                <a16:creationId xmlns:a16="http://schemas.microsoft.com/office/drawing/2014/main" id="{6E3DC698-DB84-4AC3-E8DD-197924D0D064}"/>
              </a:ext>
            </a:extLst>
          </p:cNvPr>
          <p:cNvPicPr>
            <a:picLocks noChangeAspect="1"/>
          </p:cNvPicPr>
          <p:nvPr/>
        </p:nvPicPr>
        <p:blipFill>
          <a:blip r:embed="rId2"/>
          <a:stretch>
            <a:fillRect/>
          </a:stretch>
        </p:blipFill>
        <p:spPr>
          <a:xfrm>
            <a:off x="7487920" y="2309369"/>
            <a:ext cx="3903980" cy="3696872"/>
          </a:xfrm>
          <a:prstGeom prst="rect">
            <a:avLst/>
          </a:prstGeom>
        </p:spPr>
      </p:pic>
      <p:cxnSp>
        <p:nvCxnSpPr>
          <p:cNvPr id="14" name="Straight Connector 13">
            <a:extLst>
              <a:ext uri="{FF2B5EF4-FFF2-40B4-BE49-F238E27FC236}">
                <a16:creationId xmlns:a16="http://schemas.microsoft.com/office/drawing/2014/main" id="{6E0E8146-6E65-2E6C-0C86-547E3C9254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9065" y="6145599"/>
            <a:ext cx="1058283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931323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688</TotalTime>
  <Words>1460</Words>
  <Application>Microsoft Office PowerPoint</Application>
  <PresentationFormat>Widescreen</PresentationFormat>
  <Paragraphs>139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Arial</vt:lpstr>
      <vt:lpstr>Arial Unicode MS</vt:lpstr>
      <vt:lpstr>Calisto MT</vt:lpstr>
      <vt:lpstr>Times New Roman</vt:lpstr>
      <vt:lpstr>Univers Condensed</vt:lpstr>
      <vt:lpstr>ChronicleVTI</vt:lpstr>
      <vt:lpstr>Ridge Regression </vt:lpstr>
      <vt:lpstr>What is Linear Regression?</vt:lpstr>
      <vt:lpstr>Linear regression shows the relationship between an independent variable (X) and a dependent variable (Y) using a straight line (regression line).  The line is fitted using the least squares method, aiming to minimize the distance (errors) between the actual data points and the line.   Errors are the differences between the actual values and the predicted values from the regression line, and the model seeks to reduce these errors</vt:lpstr>
      <vt:lpstr>EVALUATION METRICS</vt:lpstr>
      <vt:lpstr>EVALUATION METRICS</vt:lpstr>
      <vt:lpstr>EVALUATION METRICS</vt:lpstr>
      <vt:lpstr>IMPROVE A MODEL</vt:lpstr>
      <vt:lpstr>PowerPoint Presentation</vt:lpstr>
      <vt:lpstr>How to improve the model using Gradient Descent? </vt:lpstr>
      <vt:lpstr>IMPROVE A MODEL</vt:lpstr>
      <vt:lpstr>IMPROVE A MODEL</vt:lpstr>
      <vt:lpstr>PowerPoint Presentation</vt:lpstr>
      <vt:lpstr>Introduction to Ridge Regression </vt:lpstr>
      <vt:lpstr>Ridge Regression Loss Function </vt:lpstr>
      <vt:lpstr>PowerPoint Presentation</vt:lpstr>
      <vt:lpstr>Cross-Validation to Choose Best Alpha</vt:lpstr>
      <vt:lpstr>Automatic Cross-Validation for Ridge)</vt:lpstr>
      <vt:lpstr>What is Lasso Regression?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dega ali</dc:creator>
  <cp:lastModifiedBy>dega ali</cp:lastModifiedBy>
  <cp:revision>2</cp:revision>
  <dcterms:created xsi:type="dcterms:W3CDTF">2025-07-29T05:39:31Z</dcterms:created>
  <dcterms:modified xsi:type="dcterms:W3CDTF">2025-07-29T17:07:33Z</dcterms:modified>
</cp:coreProperties>
</file>