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8"/>
  </p:notesMasterIdLst>
  <p:sldIdLst>
    <p:sldId id="256" r:id="rId2"/>
    <p:sldId id="257" r:id="rId3"/>
    <p:sldId id="258" r:id="rId4"/>
    <p:sldId id="259" r:id="rId5"/>
    <p:sldId id="260" r:id="rId6"/>
    <p:sldId id="261" r:id="rId7"/>
    <p:sldId id="262" r:id="rId8"/>
    <p:sldId id="267" r:id="rId9"/>
    <p:sldId id="265" r:id="rId10"/>
    <p:sldId id="273" r:id="rId11"/>
    <p:sldId id="268" r:id="rId12"/>
    <p:sldId id="269" r:id="rId13"/>
    <p:sldId id="270" r:id="rId14"/>
    <p:sldId id="271" r:id="rId15"/>
    <p:sldId id="272"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46" d="100"/>
          <a:sy n="46" d="100"/>
        </p:scale>
        <p:origin x="58"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2A5740-434F-4612-92E5-C5673F5D1EFF}" type="datetimeFigureOut">
              <a:rPr lang="en-US" smtClean="0"/>
              <a:t>8/11/2025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1516C8-937C-453F-AB25-83FCB899A69B}" type="slidenum">
              <a:rPr lang="en-US" smtClean="0"/>
              <a:t>‹#›</a:t>
            </a:fld>
            <a:endParaRPr lang="en-US"/>
          </a:p>
        </p:txBody>
      </p:sp>
    </p:spTree>
    <p:extLst>
      <p:ext uri="{BB962C8B-B14F-4D97-AF65-F5344CB8AC3E}">
        <p14:creationId xmlns:p14="http://schemas.microsoft.com/office/powerpoint/2010/main" val="1589968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1516C8-937C-453F-AB25-83FCB899A69B}" type="slidenum">
              <a:rPr lang="en-US" smtClean="0"/>
              <a:t>16</a:t>
            </a:fld>
            <a:endParaRPr lang="en-US"/>
          </a:p>
        </p:txBody>
      </p:sp>
    </p:spTree>
    <p:extLst>
      <p:ext uri="{BB962C8B-B14F-4D97-AF65-F5344CB8AC3E}">
        <p14:creationId xmlns:p14="http://schemas.microsoft.com/office/powerpoint/2010/main" val="17667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8/11/2025</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9287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8/11/2025</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1054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8/11/2025</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443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8/11/2025</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0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8/11/2025</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0288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8/11/2025</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8975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8/11/2025</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8042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8/11/2025</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8101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8/11/2025</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6297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8/11/2025</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773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8/11/2025</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404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8/11/2025</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39178577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ibyanshusharma16.medium.com/support-vector-regression-svr-4b9422e6765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researchgate.net/figure/Kernel-functions-tested-for-LS-SVR-and-SVR-28_tbl4_354128673" TargetMode="External"/><Relationship Id="rId4" Type="http://schemas.openxmlformats.org/officeDocument/2006/relationships/hyperlink" Target="https://spotintelligence.com/2024/05/08/support-vector-regression-sv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59173E-060E-C09D-6A0B-9229371C4059}"/>
              </a:ext>
            </a:extLst>
          </p:cNvPr>
          <p:cNvSpPr>
            <a:spLocks noGrp="1"/>
          </p:cNvSpPr>
          <p:nvPr>
            <p:ph type="ctrTitle"/>
          </p:nvPr>
        </p:nvSpPr>
        <p:spPr>
          <a:xfrm>
            <a:off x="6470998" y="2112924"/>
            <a:ext cx="5130798" cy="2750419"/>
          </a:xfrm>
        </p:spPr>
        <p:txBody>
          <a:bodyPr>
            <a:normAutofit/>
          </a:bodyPr>
          <a:lstStyle/>
          <a:p>
            <a:r>
              <a:rPr lang="en-US" sz="5600" dirty="0">
                <a:effectLst/>
              </a:rPr>
              <a:t>Support Vector Regression (SVR)</a:t>
            </a:r>
            <a:br>
              <a:rPr lang="en-US" sz="5600" dirty="0">
                <a:effectLst/>
              </a:rPr>
            </a:br>
            <a:endParaRPr lang="en-US" sz="5600" dirty="0"/>
          </a:p>
        </p:txBody>
      </p:sp>
      <p:pic>
        <p:nvPicPr>
          <p:cNvPr id="4" name="Picture 3" descr="A grey and yellow dots&#10;&#10;AI-generated content may be incorrect.">
            <a:extLst>
              <a:ext uri="{FF2B5EF4-FFF2-40B4-BE49-F238E27FC236}">
                <a16:creationId xmlns:a16="http://schemas.microsoft.com/office/drawing/2014/main" id="{12946B62-3097-0161-8F7B-5286A4E2A8B1}"/>
              </a:ext>
            </a:extLst>
          </p:cNvPr>
          <p:cNvPicPr>
            <a:picLocks noChangeAspect="1"/>
          </p:cNvPicPr>
          <p:nvPr/>
        </p:nvPicPr>
        <p:blipFill>
          <a:blip r:embed="rId2"/>
          <a:stretch>
            <a:fillRect/>
          </a:stretch>
        </p:blipFill>
        <p:spPr>
          <a:xfrm>
            <a:off x="0" y="1403305"/>
            <a:ext cx="5850384" cy="4051390"/>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3" name="Oval 12">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7348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AD0A-0EF6-718C-6BB2-30365D5C1C15}"/>
              </a:ext>
            </a:extLst>
          </p:cNvPr>
          <p:cNvSpPr>
            <a:spLocks noGrp="1"/>
          </p:cNvSpPr>
          <p:nvPr>
            <p:ph type="title"/>
          </p:nvPr>
        </p:nvSpPr>
        <p:spPr/>
        <p:txBody>
          <a:bodyPr/>
          <a:lstStyle/>
          <a:p>
            <a:r>
              <a:rPr lang="en-US" dirty="0"/>
              <a:t>Kernel Functions</a:t>
            </a:r>
            <a:br>
              <a:rPr lang="en-US" dirty="0"/>
            </a:br>
            <a:endParaRPr lang="en-US" dirty="0"/>
          </a:p>
        </p:txBody>
      </p:sp>
      <p:pic>
        <p:nvPicPr>
          <p:cNvPr id="8" name="Picture 7">
            <a:extLst>
              <a:ext uri="{FF2B5EF4-FFF2-40B4-BE49-F238E27FC236}">
                <a16:creationId xmlns:a16="http://schemas.microsoft.com/office/drawing/2014/main" id="{7AC0B497-AA4E-90A8-8AED-5002AABEAE4F}"/>
              </a:ext>
            </a:extLst>
          </p:cNvPr>
          <p:cNvPicPr>
            <a:picLocks noChangeAspect="1"/>
          </p:cNvPicPr>
          <p:nvPr/>
        </p:nvPicPr>
        <p:blipFill>
          <a:blip r:embed="rId2"/>
          <a:stretch>
            <a:fillRect/>
          </a:stretch>
        </p:blipFill>
        <p:spPr>
          <a:xfrm>
            <a:off x="5422133" y="1842608"/>
            <a:ext cx="6468378" cy="3445326"/>
          </a:xfrm>
          <a:prstGeom prst="rect">
            <a:avLst/>
          </a:prstGeom>
        </p:spPr>
      </p:pic>
      <p:sp>
        <p:nvSpPr>
          <p:cNvPr id="9" name="Rectangle 3">
            <a:extLst>
              <a:ext uri="{FF2B5EF4-FFF2-40B4-BE49-F238E27FC236}">
                <a16:creationId xmlns:a16="http://schemas.microsoft.com/office/drawing/2014/main" id="{D4D18E16-725F-65C1-55EF-14037C3711F0}"/>
              </a:ext>
            </a:extLst>
          </p:cNvPr>
          <p:cNvSpPr>
            <a:spLocks noChangeArrowheads="1"/>
          </p:cNvSpPr>
          <p:nvPr/>
        </p:nvSpPr>
        <p:spPr bwMode="auto">
          <a:xfrm>
            <a:off x="548640" y="440439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C27CB5D8-CD6E-E88F-9366-8CC4E60DE8D8}"/>
              </a:ext>
            </a:extLst>
          </p:cNvPr>
          <p:cNvSpPr>
            <a:spLocks noChangeArrowheads="1"/>
          </p:cNvSpPr>
          <p:nvPr/>
        </p:nvSpPr>
        <p:spPr bwMode="auto">
          <a:xfrm>
            <a:off x="701040" y="455679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C3B435F7-F7CA-D4BD-72FA-ADEDA2E50661}"/>
              </a:ext>
            </a:extLst>
          </p:cNvPr>
          <p:cNvSpPr txBox="1"/>
          <p:nvPr/>
        </p:nvSpPr>
        <p:spPr>
          <a:xfrm>
            <a:off x="7863840" y="5443594"/>
            <a:ext cx="1047404" cy="369332"/>
          </a:xfrm>
          <a:prstGeom prst="rect">
            <a:avLst/>
          </a:prstGeom>
          <a:noFill/>
        </p:spPr>
        <p:txBody>
          <a:bodyPr wrap="square" rtlCol="0">
            <a:spAutoFit/>
          </a:bodyPr>
          <a:lstStyle/>
          <a:p>
            <a:r>
              <a:rPr lang="en-US" dirty="0"/>
              <a:t>fig4</a:t>
            </a:r>
          </a:p>
        </p:txBody>
      </p:sp>
      <p:sp>
        <p:nvSpPr>
          <p:cNvPr id="12" name="Rectangle 1">
            <a:extLst>
              <a:ext uri="{FF2B5EF4-FFF2-40B4-BE49-F238E27FC236}">
                <a16:creationId xmlns:a16="http://schemas.microsoft.com/office/drawing/2014/main" id="{0A543B59-658B-95BF-EA9C-27D89224035C}"/>
              </a:ext>
            </a:extLst>
          </p:cNvPr>
          <p:cNvSpPr>
            <a:spLocks noGrp="1" noChangeArrowheads="1"/>
          </p:cNvSpPr>
          <p:nvPr>
            <p:ph idx="1"/>
          </p:nvPr>
        </p:nvSpPr>
        <p:spPr bwMode="auto">
          <a:xfrm>
            <a:off x="548640" y="1842608"/>
            <a:ext cx="460461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Dot Product</a:t>
            </a:r>
            <a:r>
              <a:rPr kumimoji="0" lang="en-US" altLang="en-US" sz="1800" b="0" i="0" u="none" strike="noStrike" cap="none" normalizeH="0" baseline="0" dirty="0">
                <a:ln>
                  <a:noFill/>
                </a:ln>
                <a:solidFill>
                  <a:schemeClr val="tx1"/>
                </a:solidFill>
                <a:effectLst/>
                <a:latin typeface="Arial" panose="020B0604020202020204" pitchFamily="34" charset="0"/>
              </a:rPr>
              <a:t>: Represented as with C  as the optimization parameter. This is a simple inner product of two vectors.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RBF (Radial Basis Function)</a:t>
            </a:r>
            <a:r>
              <a:rPr kumimoji="0" lang="en-US" altLang="en-US" sz="1800" b="0" i="0" u="none" strike="noStrike" cap="none" normalizeH="0" baseline="0" dirty="0">
                <a:ln>
                  <a:noFill/>
                </a:ln>
                <a:solidFill>
                  <a:schemeClr val="tx1"/>
                </a:solidFill>
                <a:effectLst/>
                <a:latin typeface="Arial" panose="020B0604020202020204" pitchFamily="34" charset="0"/>
              </a:rPr>
              <a:t>: Given by it uses C and γ \gamma γ as parameters. This kernel is effective for non-linear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Sigmoid</a:t>
            </a:r>
            <a:r>
              <a:rPr kumimoji="0" lang="en-US" altLang="en-US" sz="1800" b="0" i="0" u="none" strike="noStrike" cap="none" normalizeH="0" baseline="0" dirty="0">
                <a:ln>
                  <a:noFill/>
                </a:ln>
                <a:solidFill>
                  <a:schemeClr val="tx1"/>
                </a:solidFill>
                <a:effectLst/>
                <a:latin typeface="Arial" panose="020B0604020202020204" pitchFamily="34" charset="0"/>
              </a:rPr>
              <a:t>: Defined as with parameters C </a:t>
            </a:r>
            <a:r>
              <a:rPr lang="en-US" altLang="en-US" sz="1800" dirty="0">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γ \gamma γ, and r . It mimics neural network activation functions.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Polynomial</a:t>
            </a:r>
            <a:r>
              <a:rPr kumimoji="0" lang="en-US" altLang="en-US" sz="1800" b="0" i="0" u="none" strike="noStrike" cap="none" normalizeH="0" baseline="0" dirty="0">
                <a:ln>
                  <a:noFill/>
                </a:ln>
                <a:solidFill>
                  <a:schemeClr val="tx1"/>
                </a:solidFill>
                <a:effectLst/>
                <a:latin typeface="Arial" panose="020B0604020202020204" pitchFamily="34" charset="0"/>
              </a:rPr>
              <a:t>: Expressed as, it includes  C , γ \gamma γ, r , and d (degree) as parameters, suitable for polynomial relationships.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8259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4421-BCDE-2ACB-0C93-74A1CDEB8C28}"/>
              </a:ext>
            </a:extLst>
          </p:cNvPr>
          <p:cNvSpPr>
            <a:spLocks noGrp="1"/>
          </p:cNvSpPr>
          <p:nvPr>
            <p:ph type="title"/>
          </p:nvPr>
        </p:nvSpPr>
        <p:spPr/>
        <p:txBody>
          <a:bodyPr>
            <a:normAutofit fontScale="90000"/>
          </a:bodyPr>
          <a:lstStyle/>
          <a:p>
            <a:r>
              <a:rPr lang="en-US" b="1" dirty="0"/>
              <a:t>Tips and Tricks for Support Vector Regression (SVR)</a:t>
            </a:r>
            <a:br>
              <a:rPr lang="en-US" b="1" dirty="0"/>
            </a:br>
            <a:endParaRPr lang="en-US" dirty="0"/>
          </a:p>
        </p:txBody>
      </p:sp>
      <p:sp>
        <p:nvSpPr>
          <p:cNvPr id="3" name="Content Placeholder 2">
            <a:extLst>
              <a:ext uri="{FF2B5EF4-FFF2-40B4-BE49-F238E27FC236}">
                <a16:creationId xmlns:a16="http://schemas.microsoft.com/office/drawing/2014/main" id="{C5CD7061-852E-E1F4-FBEF-2B4319849297}"/>
              </a:ext>
            </a:extLst>
          </p:cNvPr>
          <p:cNvSpPr>
            <a:spLocks noGrp="1"/>
          </p:cNvSpPr>
          <p:nvPr>
            <p:ph idx="1"/>
          </p:nvPr>
        </p:nvSpPr>
        <p:spPr>
          <a:xfrm>
            <a:off x="0" y="1460500"/>
            <a:ext cx="11353800" cy="5032375"/>
          </a:xfrm>
        </p:spPr>
        <p:txBody>
          <a:bodyPr>
            <a:normAutofit fontScale="77500" lnSpcReduction="20000"/>
          </a:bodyPr>
          <a:lstStyle/>
          <a:p>
            <a:pPr fontAlgn="base"/>
            <a:r>
              <a:rPr lang="en-US" sz="2900" dirty="0"/>
              <a:t>support Vector Regression (SVR) offers flexibility and power in modelling complex relationships between variables. To harness its full potential and achieve optimal performance, consider the following tips and tricks:</a:t>
            </a:r>
          </a:p>
          <a:p>
            <a:pPr fontAlgn="base"/>
            <a:r>
              <a:rPr lang="en-US" sz="2900" b="1" dirty="0"/>
              <a:t>Choose the Right Kernel Function</a:t>
            </a:r>
            <a:endParaRPr lang="en-US" sz="2900" dirty="0"/>
          </a:p>
          <a:p>
            <a:pPr fontAlgn="base"/>
            <a:r>
              <a:rPr lang="en-US" sz="2900" dirty="0"/>
              <a:t>Experiment with different kernel functions (e.g., linear, polynomial, RBF) to capture diverse relationships in your data. RBF kernel is often a good starting point due to its flexibility in capturing nonlinear patterns.</a:t>
            </a:r>
          </a:p>
          <a:p>
            <a:pPr fontAlgn="base"/>
            <a:r>
              <a:rPr lang="en-US" sz="2900" b="1" dirty="0" err="1"/>
              <a:t>ptimise</a:t>
            </a:r>
            <a:r>
              <a:rPr lang="en-US" sz="2900" b="1" dirty="0"/>
              <a:t> Hyperparameters</a:t>
            </a:r>
            <a:endParaRPr lang="en-US" sz="2900" dirty="0"/>
          </a:p>
          <a:p>
            <a:pPr fontAlgn="base"/>
            <a:r>
              <a:rPr lang="en-US" sz="2900" dirty="0"/>
              <a:t>To improve model performance, Fine-tune hyperparameters such as epsilon (</a:t>
            </a:r>
            <a:r>
              <a:rPr lang="el-GR" sz="2900" dirty="0"/>
              <a:t>ε), </a:t>
            </a:r>
            <a:r>
              <a:rPr lang="en-US" sz="2900" dirty="0" err="1"/>
              <a:t>regularisation</a:t>
            </a:r>
            <a:r>
              <a:rPr lang="en-US" sz="2900" dirty="0"/>
              <a:t> parameter (C), and kernel parameters. </a:t>
            </a:r>
            <a:r>
              <a:rPr lang="en-US" sz="2900" dirty="0" err="1"/>
              <a:t>Utilise</a:t>
            </a:r>
            <a:r>
              <a:rPr lang="en-US" sz="2900" dirty="0"/>
              <a:t> techniques like grid or random search to explore the hyperparameter space efficiently.</a:t>
            </a:r>
          </a:p>
          <a:p>
            <a:pPr fontAlgn="base"/>
            <a:r>
              <a:rPr lang="en-US" sz="2900" b="1" dirty="0"/>
              <a:t>Feature Scaling</a:t>
            </a:r>
            <a:endParaRPr lang="en-US" sz="2900" dirty="0"/>
          </a:p>
          <a:p>
            <a:pPr fontAlgn="base"/>
            <a:r>
              <a:rPr lang="en-US" sz="2900" dirty="0"/>
              <a:t>Ensure consistent scaling of features to prevent bias towards features with larger scales. </a:t>
            </a:r>
            <a:r>
              <a:rPr lang="en-US" sz="2900" dirty="0" err="1"/>
              <a:t>Standardise</a:t>
            </a:r>
            <a:r>
              <a:rPr lang="en-US" sz="2900" dirty="0"/>
              <a:t> or </a:t>
            </a:r>
            <a:r>
              <a:rPr lang="en-US" sz="2900" dirty="0" err="1"/>
              <a:t>normalise</a:t>
            </a:r>
            <a:r>
              <a:rPr lang="en-US" sz="2900" dirty="0"/>
              <a:t> features using techniques like </a:t>
            </a:r>
            <a:r>
              <a:rPr lang="en-US" sz="2900" dirty="0" err="1"/>
              <a:t>StandardScaler</a:t>
            </a:r>
            <a:r>
              <a:rPr lang="en-US" sz="2900" dirty="0"/>
              <a:t> or </a:t>
            </a:r>
            <a:r>
              <a:rPr lang="en-US" sz="2900" dirty="0" err="1"/>
              <a:t>MinMaxScaler</a:t>
            </a:r>
            <a:r>
              <a:rPr lang="en-US" sz="2900" dirty="0"/>
              <a:t> to achieve better convergence and performance</a:t>
            </a:r>
          </a:p>
          <a:p>
            <a:pPr fontAlgn="base"/>
            <a:endParaRPr lang="en-US" sz="2900" dirty="0"/>
          </a:p>
          <a:p>
            <a:endParaRPr lang="en-US" dirty="0"/>
          </a:p>
        </p:txBody>
      </p:sp>
    </p:spTree>
    <p:extLst>
      <p:ext uri="{BB962C8B-B14F-4D97-AF65-F5344CB8AC3E}">
        <p14:creationId xmlns:p14="http://schemas.microsoft.com/office/powerpoint/2010/main" val="2472906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183378-8D19-52A5-4A92-2EAADDE58387}"/>
              </a:ext>
            </a:extLst>
          </p:cNvPr>
          <p:cNvSpPr>
            <a:spLocks noGrp="1"/>
          </p:cNvSpPr>
          <p:nvPr>
            <p:ph idx="1"/>
          </p:nvPr>
        </p:nvSpPr>
        <p:spPr>
          <a:xfrm>
            <a:off x="705196" y="1210484"/>
            <a:ext cx="10515600" cy="5007436"/>
          </a:xfrm>
        </p:spPr>
        <p:txBody>
          <a:bodyPr>
            <a:normAutofit fontScale="55000" lnSpcReduction="20000"/>
          </a:bodyPr>
          <a:lstStyle/>
          <a:p>
            <a:pPr fontAlgn="base"/>
            <a:r>
              <a:rPr lang="en-US" sz="3600" b="1" dirty="0"/>
              <a:t>Handle Outliers</a:t>
            </a:r>
            <a:endParaRPr lang="en-US" sz="3600" dirty="0"/>
          </a:p>
          <a:p>
            <a:pPr fontAlgn="base"/>
            <a:r>
              <a:rPr lang="en-US" sz="3600" dirty="0"/>
              <a:t>SVR is sensitive to outliers, which can significantly affect model fitting. Consider outlier detection techniques or robust regression methods to mitigate the impact of outliers on model performance.</a:t>
            </a:r>
          </a:p>
          <a:p>
            <a:pPr fontAlgn="base"/>
            <a:r>
              <a:rPr lang="en-US" sz="3600" b="1" dirty="0"/>
              <a:t>Cross-Validation</a:t>
            </a:r>
            <a:endParaRPr lang="en-US" sz="3600" dirty="0"/>
          </a:p>
          <a:p>
            <a:pPr fontAlgn="base"/>
            <a:r>
              <a:rPr lang="en-US" sz="3600" dirty="0"/>
              <a:t>Use techniques such as k-fold cross-validation to robustly assess the model’s performance. Cross-validation helps evaluate the model’s </a:t>
            </a:r>
            <a:r>
              <a:rPr lang="en-US" sz="3600" dirty="0" err="1"/>
              <a:t>generalisation</a:t>
            </a:r>
            <a:r>
              <a:rPr lang="en-US" sz="3600" dirty="0"/>
              <a:t> ability and identifies potential overfitting or underfitting issues.</a:t>
            </a:r>
          </a:p>
          <a:p>
            <a:pPr fontAlgn="base"/>
            <a:r>
              <a:rPr lang="en-US" sz="3600" b="1" dirty="0" err="1"/>
              <a:t>Regularisation</a:t>
            </a:r>
            <a:endParaRPr lang="en-US" sz="3600" dirty="0"/>
          </a:p>
          <a:p>
            <a:pPr fontAlgn="base"/>
            <a:r>
              <a:rPr lang="en-US" sz="3600" dirty="0"/>
              <a:t>Adjust the </a:t>
            </a:r>
            <a:r>
              <a:rPr lang="en-US" sz="3600" dirty="0" err="1"/>
              <a:t>regularisation</a:t>
            </a:r>
            <a:r>
              <a:rPr lang="en-US" sz="3600" dirty="0"/>
              <a:t> parameter (C) to control the model complexity and training error trade-offs. Higher values of C result in a more complex model that may overfit the training data, while lower values encourage a simpler model with potentially higher bias.</a:t>
            </a:r>
          </a:p>
          <a:p>
            <a:pPr fontAlgn="base"/>
            <a:endParaRPr lang="en-US" sz="3600" dirty="0"/>
          </a:p>
          <a:p>
            <a:pPr fontAlgn="base"/>
            <a:r>
              <a:rPr lang="en-US" sz="3600" b="1" dirty="0"/>
              <a:t>regularize Kernel Functions</a:t>
            </a:r>
            <a:endParaRPr lang="en-US" sz="3600" dirty="0"/>
          </a:p>
          <a:p>
            <a:pPr fontAlgn="base"/>
            <a:r>
              <a:rPr lang="en-US" sz="3600" dirty="0"/>
              <a:t>Adjust kernel parameters (e.g., gamma for the RBF kernel) to control the smoothness of decision boundaries and prevent overfitting. </a:t>
            </a:r>
            <a:r>
              <a:rPr lang="en-US" sz="3600" dirty="0" err="1"/>
              <a:t>Regularising</a:t>
            </a:r>
            <a:r>
              <a:rPr lang="en-US" sz="3600" dirty="0"/>
              <a:t> kernel functions can enhance model </a:t>
            </a:r>
            <a:r>
              <a:rPr lang="en-US" sz="3600" dirty="0" err="1"/>
              <a:t>generalisation</a:t>
            </a:r>
            <a:r>
              <a:rPr lang="en-US" sz="3600" dirty="0"/>
              <a:t> and avoid </a:t>
            </a:r>
            <a:r>
              <a:rPr lang="en-US" sz="3600" dirty="0" err="1"/>
              <a:t>memorising</a:t>
            </a:r>
            <a:r>
              <a:rPr lang="en-US" sz="3600" dirty="0"/>
              <a:t> noise in the data.</a:t>
            </a:r>
          </a:p>
          <a:p>
            <a:pPr fontAlgn="base"/>
            <a:endParaRPr lang="en-US" dirty="0"/>
          </a:p>
          <a:p>
            <a:endParaRPr lang="en-US" dirty="0"/>
          </a:p>
        </p:txBody>
      </p:sp>
    </p:spTree>
    <p:extLst>
      <p:ext uri="{BB962C8B-B14F-4D97-AF65-F5344CB8AC3E}">
        <p14:creationId xmlns:p14="http://schemas.microsoft.com/office/powerpoint/2010/main" val="2923575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824C8-A7F7-9F4F-AEB1-D3425D111AA5}"/>
              </a:ext>
            </a:extLst>
          </p:cNvPr>
          <p:cNvSpPr>
            <a:spLocks noGrp="1"/>
          </p:cNvSpPr>
          <p:nvPr>
            <p:ph type="title"/>
          </p:nvPr>
        </p:nvSpPr>
        <p:spPr/>
        <p:txBody>
          <a:bodyPr/>
          <a:lstStyle/>
          <a:p>
            <a:r>
              <a:rPr lang="en-US" dirty="0"/>
              <a:t>When to Use SVR</a:t>
            </a:r>
            <a:br>
              <a:rPr lang="en-US" dirty="0"/>
            </a:br>
            <a:endParaRPr lang="en-US" dirty="0"/>
          </a:p>
        </p:txBody>
      </p:sp>
      <p:sp>
        <p:nvSpPr>
          <p:cNvPr id="4" name="Rectangle 1">
            <a:extLst>
              <a:ext uri="{FF2B5EF4-FFF2-40B4-BE49-F238E27FC236}">
                <a16:creationId xmlns:a16="http://schemas.microsoft.com/office/drawing/2014/main" id="{9F93F7F1-941D-41CB-2C27-D7D13E955098}"/>
              </a:ext>
            </a:extLst>
          </p:cNvPr>
          <p:cNvSpPr>
            <a:spLocks noGrp="1" noChangeArrowheads="1"/>
          </p:cNvSpPr>
          <p:nvPr>
            <p:ph idx="1"/>
          </p:nvPr>
        </p:nvSpPr>
        <p:spPr bwMode="auto">
          <a:xfrm>
            <a:off x="838200" y="2035025"/>
            <a:ext cx="9536585" cy="344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Cases: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When data has non-linear relationships (e.g., stock prices, weather forecasting).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Robust regression needed for noisy data or outliers (e.g., sensor data, financial modeling).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Small to medium datasets (scales poorly with large data due to O(n^2) complexity).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When interpretability via support vectors is useful (e.g., identifying key data points).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r>
              <a:rPr lang="en-US" sz="1800" b="1" dirty="0"/>
              <a:t>When NOT to Use:</a:t>
            </a:r>
            <a:r>
              <a:rPr lang="en-US" sz="1800" dirty="0"/>
              <a:t> Very large datasets (use neural networks instead).</a:t>
            </a:r>
          </a:p>
          <a:p>
            <a:r>
              <a:rPr lang="en-US" sz="1800" dirty="0"/>
              <a:t>Strictly linear problems (Linear Regression is simpler).</a:t>
            </a:r>
          </a:p>
          <a:p>
            <a:r>
              <a:rPr lang="en-US" sz="1800" dirty="0"/>
              <a:t>Need for probabilistic outputs (use Gaussian Processes).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9463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ED7FF70-B2B2-67BD-8E8A-4C5F7784457E}"/>
              </a:ext>
            </a:extLst>
          </p:cNvPr>
          <p:cNvSpPr>
            <a:spLocks noGrp="1"/>
          </p:cNvSpPr>
          <p:nvPr>
            <p:ph type="title"/>
          </p:nvPr>
        </p:nvSpPr>
        <p:spPr>
          <a:xfrm>
            <a:off x="838200" y="643467"/>
            <a:ext cx="2951205" cy="5571066"/>
          </a:xfrm>
        </p:spPr>
        <p:txBody>
          <a:bodyPr>
            <a:normAutofit/>
          </a:bodyPr>
          <a:lstStyle/>
          <a:p>
            <a:r>
              <a:rPr lang="en-US">
                <a:solidFill>
                  <a:srgbClr val="FFFFFF"/>
                </a:solidFill>
              </a:rPr>
              <a:t>Differences Between Linear Regression (LR) and SVR</a:t>
            </a:r>
            <a:br>
              <a:rPr lang="en-US">
                <a:solidFill>
                  <a:srgbClr val="FFFFFF"/>
                </a:solidFill>
              </a:rPr>
            </a:br>
            <a:endParaRPr lang="en-US">
              <a:solidFill>
                <a:srgbClr val="FFFFFF"/>
              </a:solidFill>
            </a:endParaRPr>
          </a:p>
        </p:txBody>
      </p:sp>
      <p:graphicFrame>
        <p:nvGraphicFramePr>
          <p:cNvPr id="4" name="Content Placeholder 3">
            <a:extLst>
              <a:ext uri="{FF2B5EF4-FFF2-40B4-BE49-F238E27FC236}">
                <a16:creationId xmlns:a16="http://schemas.microsoft.com/office/drawing/2014/main" id="{E735FE28-3541-9C8B-7FDC-19C4F2B53136}"/>
              </a:ext>
            </a:extLst>
          </p:cNvPr>
          <p:cNvGraphicFramePr>
            <a:graphicFrameLocks noGrp="1"/>
          </p:cNvGraphicFramePr>
          <p:nvPr>
            <p:ph idx="1"/>
            <p:extLst>
              <p:ext uri="{D42A27DB-BD31-4B8C-83A1-F6EECF244321}">
                <p14:modId xmlns:p14="http://schemas.microsoft.com/office/powerpoint/2010/main" val="1328457787"/>
              </p:ext>
            </p:extLst>
          </p:nvPr>
        </p:nvGraphicFramePr>
        <p:xfrm>
          <a:off x="5237018" y="1272111"/>
          <a:ext cx="6303730" cy="4324006"/>
        </p:xfrm>
        <a:graphic>
          <a:graphicData uri="http://schemas.openxmlformats.org/drawingml/2006/table">
            <a:tbl>
              <a:tblPr>
                <a:solidFill>
                  <a:schemeClr val="bg1"/>
                </a:solidFill>
              </a:tblPr>
              <a:tblGrid>
                <a:gridCol w="2036756">
                  <a:extLst>
                    <a:ext uri="{9D8B030D-6E8A-4147-A177-3AD203B41FA5}">
                      <a16:colId xmlns:a16="http://schemas.microsoft.com/office/drawing/2014/main" val="2478831848"/>
                    </a:ext>
                  </a:extLst>
                </a:gridCol>
                <a:gridCol w="2136531">
                  <a:extLst>
                    <a:ext uri="{9D8B030D-6E8A-4147-A177-3AD203B41FA5}">
                      <a16:colId xmlns:a16="http://schemas.microsoft.com/office/drawing/2014/main" val="1303703174"/>
                    </a:ext>
                  </a:extLst>
                </a:gridCol>
                <a:gridCol w="2130443">
                  <a:extLst>
                    <a:ext uri="{9D8B030D-6E8A-4147-A177-3AD203B41FA5}">
                      <a16:colId xmlns:a16="http://schemas.microsoft.com/office/drawing/2014/main" val="622263831"/>
                    </a:ext>
                  </a:extLst>
                </a:gridCol>
              </a:tblGrid>
              <a:tr h="321808">
                <a:tc>
                  <a:txBody>
                    <a:bodyPr/>
                    <a:lstStyle/>
                    <a:p>
                      <a:r>
                        <a:rPr lang="en-US" sz="1000" cap="none" spc="0">
                          <a:solidFill>
                            <a:schemeClr val="tx1"/>
                          </a:solidFill>
                        </a:rPr>
                        <a:t>Aspect</a:t>
                      </a:r>
                    </a:p>
                  </a:txBody>
                  <a:tcPr marL="88384" marR="38259" marT="67987" marB="67987"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Linear Regression (LR)</a:t>
                      </a:r>
                    </a:p>
                  </a:txBody>
                  <a:tcPr marL="88384" marR="38259" marT="67987" marB="67987"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Support Vector Regression (SVR)</a:t>
                      </a:r>
                    </a:p>
                  </a:txBody>
                  <a:tcPr marL="88384" marR="38259" marT="67987" marB="67987"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998828116"/>
                  </a:ext>
                </a:extLst>
              </a:tr>
              <a:tr h="480445">
                <a:tc>
                  <a:txBody>
                    <a:bodyPr/>
                    <a:lstStyle/>
                    <a:p>
                      <a:r>
                        <a:rPr lang="en-US" sz="1000" b="1" cap="none" spc="0">
                          <a:solidFill>
                            <a:schemeClr val="tx1"/>
                          </a:solidFill>
                        </a:rPr>
                        <a:t>Goal</a:t>
                      </a:r>
                      <a:endParaRPr lang="en-US" sz="1000" cap="none" spc="0">
                        <a:solidFill>
                          <a:schemeClr val="tx1"/>
                        </a:solidFill>
                      </a:endParaRPr>
                    </a:p>
                  </a:txBody>
                  <a:tcPr marL="88384" marR="38259" marT="67987" marB="6798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Minimize sum of squared errors (MSE).</a:t>
                      </a:r>
                    </a:p>
                  </a:txBody>
                  <a:tcPr marL="88384" marR="38259" marT="67987" marB="6798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Minimize errors outside epsilon-tube; ignore small errors.</a:t>
                      </a:r>
                    </a:p>
                  </a:txBody>
                  <a:tcPr marL="88384" marR="38259" marT="67987" marB="6798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795751493"/>
                  </a:ext>
                </a:extLst>
              </a:tr>
              <a:tr h="480445">
                <a:tc>
                  <a:txBody>
                    <a:bodyPr/>
                    <a:lstStyle/>
                    <a:p>
                      <a:r>
                        <a:rPr lang="en-US" sz="1000" b="1" cap="none" spc="0">
                          <a:solidFill>
                            <a:schemeClr val="tx1"/>
                          </a:solidFill>
                        </a:rPr>
                        <a:t>Model Type</a:t>
                      </a:r>
                      <a:endParaRPr lang="en-US" sz="1000" cap="none" spc="0">
                        <a:solidFill>
                          <a:schemeClr val="tx1"/>
                        </a:solidFill>
                      </a:endParaRPr>
                    </a:p>
                  </a:txBody>
                  <a:tcPr marL="88384" marR="38259" marT="67987" marB="6798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Parametric, assumes linear relationship.</a:t>
                      </a:r>
                    </a:p>
                  </a:txBody>
                  <a:tcPr marL="88384" marR="38259" marT="67987" marB="6798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Can be non-parametric with kernels for non-linearity.</a:t>
                      </a:r>
                    </a:p>
                  </a:txBody>
                  <a:tcPr marL="88384" marR="38259" marT="67987" marB="6798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857227835"/>
                  </a:ext>
                </a:extLst>
              </a:tr>
              <a:tr h="480445">
                <a:tc>
                  <a:txBody>
                    <a:bodyPr/>
                    <a:lstStyle/>
                    <a:p>
                      <a:r>
                        <a:rPr lang="en-US" sz="1000" b="1" cap="none" spc="0">
                          <a:solidFill>
                            <a:schemeClr val="tx1"/>
                          </a:solidFill>
                        </a:rPr>
                        <a:t>Loss Function</a:t>
                      </a:r>
                      <a:endParaRPr lang="en-US" sz="1000" cap="none" spc="0">
                        <a:solidFill>
                          <a:schemeClr val="tx1"/>
                        </a:solidFill>
                      </a:endParaRPr>
                    </a:p>
                  </a:txBody>
                  <a:tcPr marL="88384" marR="38259" marT="67987" marB="6798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Squared loss: (y−y^)2 (y - \hat{y})^2 (</a:t>
                      </a:r>
                      <a:r>
                        <a:rPr lang="en-US" sz="1000" cap="none" spc="0">
                          <a:solidFill>
                            <a:schemeClr val="tx1"/>
                          </a:solidFill>
                          <a:effectLst/>
                        </a:rPr>
                        <a:t>y</a:t>
                      </a:r>
                      <a:r>
                        <a:rPr lang="en-US" sz="1000" cap="none" spc="0">
                          <a:solidFill>
                            <a:schemeClr val="tx1"/>
                          </a:solidFill>
                        </a:rPr>
                        <a:t>−</a:t>
                      </a:r>
                      <a:r>
                        <a:rPr lang="en-US" sz="1000" cap="none" spc="0">
                          <a:solidFill>
                            <a:schemeClr val="tx1"/>
                          </a:solidFill>
                          <a:effectLst/>
                        </a:rPr>
                        <a:t>y^</a:t>
                      </a:r>
                      <a:r>
                        <a:rPr lang="en-US" sz="1000" cap="none" spc="0">
                          <a:solidFill>
                            <a:schemeClr val="tx1"/>
                          </a:solidFill>
                        </a:rPr>
                        <a:t>​)</a:t>
                      </a:r>
                      <a:r>
                        <a:rPr lang="en-US" sz="1000" cap="none" spc="0">
                          <a:solidFill>
                            <a:schemeClr val="tx1"/>
                          </a:solidFill>
                          <a:effectLst/>
                        </a:rPr>
                        <a:t>2</a:t>
                      </a:r>
                      <a:r>
                        <a:rPr lang="en-US" sz="1000" cap="none" spc="0">
                          <a:solidFill>
                            <a:schemeClr val="tx1"/>
                          </a:solidFill>
                        </a:rPr>
                        <a:t>.</a:t>
                      </a:r>
                    </a:p>
                  </a:txBody>
                  <a:tcPr marL="88384" marR="38259" marT="67987" marB="6798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Epsilon-insensitive: $$ \max(0,</a:t>
                      </a:r>
                    </a:p>
                  </a:txBody>
                  <a:tcPr marL="88384" marR="38259" marT="67987" marB="6798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172799336"/>
                  </a:ext>
                </a:extLst>
              </a:tr>
              <a:tr h="480445">
                <a:tc>
                  <a:txBody>
                    <a:bodyPr/>
                    <a:lstStyle/>
                    <a:p>
                      <a:r>
                        <a:rPr lang="en-US" sz="1000" b="1" cap="none" spc="0">
                          <a:solidFill>
                            <a:schemeClr val="tx1"/>
                          </a:solidFill>
                        </a:rPr>
                        <a:t>Handling Outliers</a:t>
                      </a:r>
                      <a:endParaRPr lang="en-US" sz="1000" cap="none" spc="0">
                        <a:solidFill>
                          <a:schemeClr val="tx1"/>
                        </a:solidFill>
                      </a:endParaRPr>
                    </a:p>
                  </a:txBody>
                  <a:tcPr marL="88384" marR="38259" marT="67987" marB="6798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Sensitive; outliers heavily influence the line.</a:t>
                      </a:r>
                    </a:p>
                  </a:txBody>
                  <a:tcPr marL="88384" marR="38259" marT="67987" marB="6798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Robust; only support vectors matter, ignores minor deviations.</a:t>
                      </a:r>
                    </a:p>
                  </a:txBody>
                  <a:tcPr marL="88384" marR="38259" marT="67987" marB="6798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915314339"/>
                  </a:ext>
                </a:extLst>
              </a:tr>
              <a:tr h="480445">
                <a:tc>
                  <a:txBody>
                    <a:bodyPr/>
                    <a:lstStyle/>
                    <a:p>
                      <a:r>
                        <a:rPr lang="en-US" sz="1000" b="1" cap="none" spc="0">
                          <a:solidFill>
                            <a:schemeClr val="tx1"/>
                          </a:solidFill>
                        </a:rPr>
                        <a:t>Complexity</a:t>
                      </a:r>
                      <a:endParaRPr lang="en-US" sz="1000" cap="none" spc="0">
                        <a:solidFill>
                          <a:schemeClr val="tx1"/>
                        </a:solidFill>
                      </a:endParaRPr>
                    </a:p>
                  </a:txBody>
                  <a:tcPr marL="88384" marR="38259" marT="67987" marB="6798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pt-BR" sz="1000" cap="none" spc="0">
                          <a:solidFill>
                            <a:schemeClr val="tx1"/>
                          </a:solidFill>
                        </a:rPr>
                        <a:t>Simple, fast training (O(n)).</a:t>
                      </a:r>
                    </a:p>
                  </a:txBody>
                  <a:tcPr marL="88384" marR="38259" marT="67987" marB="6798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More complex, slower (O(n^2 to n^3)); uses kernel trick.</a:t>
                      </a:r>
                    </a:p>
                  </a:txBody>
                  <a:tcPr marL="88384" marR="38259" marT="67987" marB="6798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013458032"/>
                  </a:ext>
                </a:extLst>
              </a:tr>
              <a:tr h="480445">
                <a:tc>
                  <a:txBody>
                    <a:bodyPr/>
                    <a:lstStyle/>
                    <a:p>
                      <a:r>
                        <a:rPr lang="en-US" sz="1000" b="1" cap="none" spc="0">
                          <a:solidFill>
                            <a:schemeClr val="tx1"/>
                          </a:solidFill>
                        </a:rPr>
                        <a:t>Output</a:t>
                      </a:r>
                      <a:endParaRPr lang="en-US" sz="1000" cap="none" spc="0">
                        <a:solidFill>
                          <a:schemeClr val="tx1"/>
                        </a:solidFill>
                      </a:endParaRPr>
                    </a:p>
                  </a:txBody>
                  <a:tcPr marL="88384" marR="38259" marT="67987" marB="6798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Best-fit line through all points.</a:t>
                      </a:r>
                    </a:p>
                  </a:txBody>
                  <a:tcPr marL="88384" marR="38259" marT="67987" marB="6798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Hyperplane with margin; sparse (only SVs used).</a:t>
                      </a:r>
                    </a:p>
                  </a:txBody>
                  <a:tcPr marL="88384" marR="38259" marT="67987" marB="6798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073695679"/>
                  </a:ext>
                </a:extLst>
              </a:tr>
              <a:tr h="480445">
                <a:tc>
                  <a:txBody>
                    <a:bodyPr/>
                    <a:lstStyle/>
                    <a:p>
                      <a:r>
                        <a:rPr lang="en-US" sz="1000" b="1" cap="none" spc="0">
                          <a:solidFill>
                            <a:schemeClr val="tx1"/>
                          </a:solidFill>
                        </a:rPr>
                        <a:t>When to Choose</a:t>
                      </a:r>
                      <a:endParaRPr lang="en-US" sz="1000" cap="none" spc="0">
                        <a:solidFill>
                          <a:schemeClr val="tx1"/>
                        </a:solidFill>
                      </a:endParaRPr>
                    </a:p>
                  </a:txBody>
                  <a:tcPr marL="88384" marR="38259" marT="67987" marB="6798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Linear data, large datasets, need simplicity/probability.</a:t>
                      </a:r>
                    </a:p>
                  </a:txBody>
                  <a:tcPr marL="88384" marR="38259" marT="67987" marB="6798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000" cap="none" spc="0">
                          <a:solidFill>
                            <a:schemeClr val="tx1"/>
                          </a:solidFill>
                        </a:rPr>
                        <a:t>Non-linear/noisy data, robustness needed.</a:t>
                      </a:r>
                    </a:p>
                  </a:txBody>
                  <a:tcPr marL="88384" marR="38259" marT="67987" marB="6798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682368892"/>
                  </a:ext>
                </a:extLst>
              </a:tr>
              <a:tr h="639083">
                <a:tc>
                  <a:txBody>
                    <a:bodyPr/>
                    <a:lstStyle/>
                    <a:p>
                      <a:r>
                        <a:rPr lang="en-US" sz="1000" b="1" cap="none" spc="0">
                          <a:solidFill>
                            <a:schemeClr val="tx1"/>
                          </a:solidFill>
                        </a:rPr>
                        <a:t>Equation Example</a:t>
                      </a:r>
                      <a:endParaRPr lang="en-US" sz="1000" cap="none" spc="0">
                        <a:solidFill>
                          <a:schemeClr val="tx1"/>
                        </a:solidFill>
                      </a:endParaRPr>
                    </a:p>
                  </a:txBody>
                  <a:tcPr marL="88384" marR="38259" marT="67987" marB="6798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r>
                        <a:rPr lang="en-US" sz="1000" cap="none" spc="0">
                          <a:solidFill>
                            <a:schemeClr val="tx1"/>
                          </a:solidFill>
                        </a:rPr>
                        <a:t>y^=w⋅x+b \hat{y} = w \cdot x + b </a:t>
                      </a:r>
                      <a:r>
                        <a:rPr lang="en-US" sz="1000" cap="none" spc="0">
                          <a:solidFill>
                            <a:schemeClr val="tx1"/>
                          </a:solidFill>
                          <a:effectLst/>
                        </a:rPr>
                        <a:t>y^</a:t>
                      </a:r>
                      <a:r>
                        <a:rPr lang="en-US" sz="1000" cap="none" spc="0">
                          <a:solidFill>
                            <a:schemeClr val="tx1"/>
                          </a:solidFill>
                        </a:rPr>
                        <a:t>​=</a:t>
                      </a:r>
                      <a:r>
                        <a:rPr lang="en-US" sz="1000" cap="none" spc="0">
                          <a:solidFill>
                            <a:schemeClr val="tx1"/>
                          </a:solidFill>
                          <a:effectLst/>
                        </a:rPr>
                        <a:t>w</a:t>
                      </a:r>
                      <a:r>
                        <a:rPr lang="en-US" sz="1000" cap="none" spc="0">
                          <a:solidFill>
                            <a:schemeClr val="tx1"/>
                          </a:solidFill>
                        </a:rPr>
                        <a:t>⋅x+b, minimize ∑(yi−yi^)2 \sum (y_i - \hat{y_i})^2 </a:t>
                      </a:r>
                      <a:r>
                        <a:rPr lang="en-US" sz="1000" cap="none" spc="0">
                          <a:solidFill>
                            <a:schemeClr val="tx1"/>
                          </a:solidFill>
                          <a:effectLst/>
                        </a:rPr>
                        <a:t>∑</a:t>
                      </a:r>
                      <a:r>
                        <a:rPr lang="en-US" sz="1000" cap="none" spc="0">
                          <a:solidFill>
                            <a:schemeClr val="tx1"/>
                          </a:solidFill>
                        </a:rPr>
                        <a:t>(</a:t>
                      </a:r>
                      <a:r>
                        <a:rPr lang="en-US" sz="1000" cap="none" spc="0">
                          <a:solidFill>
                            <a:schemeClr val="tx1"/>
                          </a:solidFill>
                          <a:effectLst/>
                        </a:rPr>
                        <a:t>yi</a:t>
                      </a:r>
                      <a:r>
                        <a:rPr lang="en-US" sz="1000" cap="none" spc="0">
                          <a:solidFill>
                            <a:schemeClr val="tx1"/>
                          </a:solidFill>
                        </a:rPr>
                        <a:t>​−</a:t>
                      </a:r>
                      <a:r>
                        <a:rPr lang="en-US" sz="1000" cap="none" spc="0">
                          <a:solidFill>
                            <a:schemeClr val="tx1"/>
                          </a:solidFill>
                          <a:effectLst/>
                        </a:rPr>
                        <a:t>yi​^</a:t>
                      </a:r>
                      <a:r>
                        <a:rPr lang="en-US" sz="1000" cap="none" spc="0">
                          <a:solidFill>
                            <a:schemeClr val="tx1"/>
                          </a:solidFill>
                        </a:rPr>
                        <a:t>​)</a:t>
                      </a:r>
                      <a:r>
                        <a:rPr lang="en-US" sz="1000" cap="none" spc="0">
                          <a:solidFill>
                            <a:schemeClr val="tx1"/>
                          </a:solidFill>
                          <a:effectLst/>
                        </a:rPr>
                        <a:t>2</a:t>
                      </a:r>
                      <a:r>
                        <a:rPr lang="en-US" sz="1000" cap="none" spc="0">
                          <a:solidFill>
                            <a:schemeClr val="tx1"/>
                          </a:solidFill>
                        </a:rPr>
                        <a:t>.</a:t>
                      </a:r>
                    </a:p>
                  </a:txBody>
                  <a:tcPr marL="88384" marR="38259" marT="67987" marB="6798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r>
                        <a:rPr lang="en-US" sz="1000" cap="none" spc="0">
                          <a:solidFill>
                            <a:schemeClr val="tx1"/>
                          </a:solidFill>
                        </a:rPr>
                        <a:t>See SVR equations above; includes C and ε.</a:t>
                      </a:r>
                    </a:p>
                  </a:txBody>
                  <a:tcPr marL="88384" marR="38259" marT="67987" marB="67987"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extLst>
                  <a:ext uri="{0D108BD9-81ED-4DB2-BD59-A6C34878D82A}">
                    <a16:rowId xmlns:a16="http://schemas.microsoft.com/office/drawing/2014/main" val="3273065974"/>
                  </a:ext>
                </a:extLst>
              </a:tr>
            </a:tbl>
          </a:graphicData>
        </a:graphic>
      </p:graphicFrame>
    </p:spTree>
    <p:extLst>
      <p:ext uri="{BB962C8B-B14F-4D97-AF65-F5344CB8AC3E}">
        <p14:creationId xmlns:p14="http://schemas.microsoft.com/office/powerpoint/2010/main" val="105224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00FC-BC8A-5BF0-924C-DFB0CF5F8AD2}"/>
              </a:ext>
            </a:extLst>
          </p:cNvPr>
          <p:cNvSpPr>
            <a:spLocks noGrp="1"/>
          </p:cNvSpPr>
          <p:nvPr>
            <p:ph type="title"/>
          </p:nvPr>
        </p:nvSpPr>
        <p:spPr/>
        <p:txBody>
          <a:bodyPr/>
          <a:lstStyle/>
          <a:p>
            <a:r>
              <a:rPr lang="en-US" dirty="0"/>
              <a:t>Key Differences Explained</a:t>
            </a:r>
            <a:br>
              <a:rPr lang="en-US" dirty="0"/>
            </a:br>
            <a:endParaRPr lang="en-US" dirty="0"/>
          </a:p>
        </p:txBody>
      </p:sp>
      <p:sp>
        <p:nvSpPr>
          <p:cNvPr id="4" name="Rectangle 1">
            <a:extLst>
              <a:ext uri="{FF2B5EF4-FFF2-40B4-BE49-F238E27FC236}">
                <a16:creationId xmlns:a16="http://schemas.microsoft.com/office/drawing/2014/main" id="{531CDC89-16D9-18D0-9281-EBB0A778404F}"/>
              </a:ext>
            </a:extLst>
          </p:cNvPr>
          <p:cNvSpPr>
            <a:spLocks noGrp="1" noChangeArrowheads="1"/>
          </p:cNvSpPr>
          <p:nvPr>
            <p:ph idx="1"/>
          </p:nvPr>
        </p:nvSpPr>
        <p:spPr bwMode="auto">
          <a:xfrm>
            <a:off x="588818" y="695094"/>
            <a:ext cx="10515600" cy="3859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LR fits all data points equally; SVR focuses on boundary points (support vectors).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LR can overfit noise; SVR's epsilon makes it more generalizable.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SVR extends to non-linear via kernels; LR needs feature engineering for non-linearity. </a:t>
            </a:r>
          </a:p>
        </p:txBody>
      </p:sp>
    </p:spTree>
    <p:extLst>
      <p:ext uri="{BB962C8B-B14F-4D97-AF65-F5344CB8AC3E}">
        <p14:creationId xmlns:p14="http://schemas.microsoft.com/office/powerpoint/2010/main" val="2758101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40853-5C45-29C4-E1FC-F9752C9C4FF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D015508-F425-A955-FCE3-DCC2D149E6D0}"/>
              </a:ext>
            </a:extLst>
          </p:cNvPr>
          <p:cNvSpPr>
            <a:spLocks noGrp="1"/>
          </p:cNvSpPr>
          <p:nvPr>
            <p:ph idx="1"/>
          </p:nvPr>
        </p:nvSpPr>
        <p:spPr/>
        <p:txBody>
          <a:bodyPr/>
          <a:lstStyle/>
          <a:p>
            <a:r>
              <a:rPr lang="en-US" dirty="0">
                <a:hlinkClick r:id="rId3"/>
              </a:rPr>
              <a:t>https://dibyanshusharma16.medium.com/support-vector-regression-svr-4b9422e6765a</a:t>
            </a:r>
            <a:endParaRPr lang="en-US" dirty="0"/>
          </a:p>
          <a:p>
            <a:r>
              <a:rPr lang="en-US" dirty="0">
                <a:hlinkClick r:id="rId4"/>
              </a:rPr>
              <a:t>https://spotintelligence.com/2024/05/08/support-vector-regression-svr/</a:t>
            </a:r>
            <a:endParaRPr lang="en-US" dirty="0"/>
          </a:p>
          <a:p>
            <a:r>
              <a:rPr lang="en-US" dirty="0">
                <a:hlinkClick r:id="rId4"/>
              </a:rPr>
              <a:t>https://spotintelligence.com/2024/05/08/support-vector-regression-svr/</a:t>
            </a:r>
            <a:endParaRPr lang="en-US" dirty="0"/>
          </a:p>
          <a:p>
            <a:r>
              <a:rPr lang="en-US" dirty="0">
                <a:hlinkClick r:id="rId5"/>
              </a:rPr>
              <a:t>https://www.researchgate.net/figure/Kernel-functions-tested-for-LS-SVR-and-SVR-28_tbl4_354128673</a:t>
            </a:r>
            <a:endParaRPr lang="en-US" dirty="0"/>
          </a:p>
        </p:txBody>
      </p:sp>
    </p:spTree>
    <p:extLst>
      <p:ext uri="{BB962C8B-B14F-4D97-AF65-F5344CB8AC3E}">
        <p14:creationId xmlns:p14="http://schemas.microsoft.com/office/powerpoint/2010/main" val="2365112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C660-800D-296A-F5B7-514B520772D4}"/>
              </a:ext>
            </a:extLst>
          </p:cNvPr>
          <p:cNvSpPr>
            <a:spLocks noGrp="1"/>
          </p:cNvSpPr>
          <p:nvPr>
            <p:ph type="title"/>
          </p:nvPr>
        </p:nvSpPr>
        <p:spPr/>
        <p:txBody>
          <a:bodyPr/>
          <a:lstStyle/>
          <a:p>
            <a:r>
              <a:rPr lang="en-US" dirty="0"/>
              <a:t>What is SVR?</a:t>
            </a:r>
            <a:br>
              <a:rPr lang="en-US" dirty="0"/>
            </a:br>
            <a:endParaRPr lang="en-US" dirty="0"/>
          </a:p>
        </p:txBody>
      </p:sp>
      <p:sp>
        <p:nvSpPr>
          <p:cNvPr id="3" name="Content Placeholder 2">
            <a:extLst>
              <a:ext uri="{FF2B5EF4-FFF2-40B4-BE49-F238E27FC236}">
                <a16:creationId xmlns:a16="http://schemas.microsoft.com/office/drawing/2014/main" id="{076FD077-97BC-D734-D85B-9712C9CCDBA0}"/>
              </a:ext>
            </a:extLst>
          </p:cNvPr>
          <p:cNvSpPr>
            <a:spLocks noGrp="1"/>
          </p:cNvSpPr>
          <p:nvPr>
            <p:ph idx="1"/>
          </p:nvPr>
        </p:nvSpPr>
        <p:spPr/>
        <p:txBody>
          <a:bodyPr/>
          <a:lstStyle/>
          <a:p>
            <a:r>
              <a:rPr lang="en-US" dirty="0"/>
              <a:t>Support Vector Regression (SVR) is a machine learning algorithm based on Support Vector Machines (SVM), adapted for regression tasks. It predicts continuous values by finding a hyperplane that fits the data within a margin of tolerance (epsilon-tube). Unlike classification SVM, SVR focuses on regression while being robust to outliers.</a:t>
            </a:r>
          </a:p>
          <a:p>
            <a:endParaRPr lang="en-US" dirty="0"/>
          </a:p>
        </p:txBody>
      </p:sp>
    </p:spTree>
    <p:extLst>
      <p:ext uri="{BB962C8B-B14F-4D97-AF65-F5344CB8AC3E}">
        <p14:creationId xmlns:p14="http://schemas.microsoft.com/office/powerpoint/2010/main" val="2607946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0AA1-2144-C4D9-C38A-59CA0DD42C28}"/>
              </a:ext>
            </a:extLst>
          </p:cNvPr>
          <p:cNvSpPr>
            <a:spLocks noGrp="1"/>
          </p:cNvSpPr>
          <p:nvPr>
            <p:ph type="title"/>
          </p:nvPr>
        </p:nvSpPr>
        <p:spPr/>
        <p:txBody>
          <a:bodyPr/>
          <a:lstStyle/>
          <a:p>
            <a:r>
              <a:rPr lang="en-US" dirty="0"/>
              <a:t>Key Idea:</a:t>
            </a:r>
            <a:br>
              <a:rPr lang="en-US" dirty="0"/>
            </a:br>
            <a:endParaRPr lang="en-US" dirty="0"/>
          </a:p>
        </p:txBody>
      </p:sp>
      <p:sp>
        <p:nvSpPr>
          <p:cNvPr id="4" name="Rectangle 1">
            <a:extLst>
              <a:ext uri="{FF2B5EF4-FFF2-40B4-BE49-F238E27FC236}">
                <a16:creationId xmlns:a16="http://schemas.microsoft.com/office/drawing/2014/main" id="{B9143F87-6CBF-32A9-3735-9F81670E0463}"/>
              </a:ext>
            </a:extLst>
          </p:cNvPr>
          <p:cNvSpPr>
            <a:spLocks noGrp="1" noChangeArrowheads="1"/>
          </p:cNvSpPr>
          <p:nvPr>
            <p:ph idx="1"/>
          </p:nvPr>
        </p:nvSpPr>
        <p:spPr bwMode="auto">
          <a:xfrm flipH="1">
            <a:off x="581891" y="1924803"/>
            <a:ext cx="347472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SVR tries to fit as many data points as possible within an epsilon-insensitive tube around the regression line, ignoring small errors inside the tube and penalizing larger deviations.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Visual Suggestion:</a:t>
            </a:r>
            <a:r>
              <a:rPr kumimoji="0" lang="en-US" altLang="en-US" sz="1800" b="0" i="0" u="none" strike="noStrike" cap="none" normalizeH="0" baseline="0" dirty="0">
                <a:ln>
                  <a:noFill/>
                </a:ln>
                <a:solidFill>
                  <a:schemeClr val="tx1"/>
                </a:solidFill>
                <a:effectLst/>
                <a:latin typeface="Arial" panose="020B0604020202020204" pitchFamily="34" charset="0"/>
              </a:rPr>
              <a:t> Insert a diagram showing data points, the regression line, and the epsilon-tube (band) with support vectors marked. </a:t>
            </a:r>
          </a:p>
        </p:txBody>
      </p:sp>
      <p:pic>
        <p:nvPicPr>
          <p:cNvPr id="6" name="Picture 5">
            <a:extLst>
              <a:ext uri="{FF2B5EF4-FFF2-40B4-BE49-F238E27FC236}">
                <a16:creationId xmlns:a16="http://schemas.microsoft.com/office/drawing/2014/main" id="{AFE8A881-6FA9-9548-0B8E-01258AF9BED8}"/>
              </a:ext>
            </a:extLst>
          </p:cNvPr>
          <p:cNvPicPr>
            <a:picLocks noChangeAspect="1"/>
          </p:cNvPicPr>
          <p:nvPr/>
        </p:nvPicPr>
        <p:blipFill>
          <a:blip r:embed="rId2"/>
          <a:stretch>
            <a:fillRect/>
          </a:stretch>
        </p:blipFill>
        <p:spPr>
          <a:xfrm>
            <a:off x="5352212" y="1404655"/>
            <a:ext cx="6001588" cy="4048690"/>
          </a:xfrm>
          <a:prstGeom prst="rect">
            <a:avLst/>
          </a:prstGeom>
        </p:spPr>
      </p:pic>
      <p:sp>
        <p:nvSpPr>
          <p:cNvPr id="7" name="TextBox 6">
            <a:extLst>
              <a:ext uri="{FF2B5EF4-FFF2-40B4-BE49-F238E27FC236}">
                <a16:creationId xmlns:a16="http://schemas.microsoft.com/office/drawing/2014/main" id="{C5A2E258-27CF-AC71-5652-FB40F55827BB}"/>
              </a:ext>
            </a:extLst>
          </p:cNvPr>
          <p:cNvSpPr txBox="1"/>
          <p:nvPr/>
        </p:nvSpPr>
        <p:spPr>
          <a:xfrm>
            <a:off x="7398328" y="5453345"/>
            <a:ext cx="590226" cy="369332"/>
          </a:xfrm>
          <a:prstGeom prst="rect">
            <a:avLst/>
          </a:prstGeom>
          <a:noFill/>
        </p:spPr>
        <p:txBody>
          <a:bodyPr wrap="none" rtlCol="0">
            <a:spAutoFit/>
          </a:bodyPr>
          <a:lstStyle/>
          <a:p>
            <a:r>
              <a:rPr lang="en-US" dirty="0"/>
              <a:t>fig2</a:t>
            </a:r>
          </a:p>
        </p:txBody>
      </p:sp>
    </p:spTree>
    <p:extLst>
      <p:ext uri="{BB962C8B-B14F-4D97-AF65-F5344CB8AC3E}">
        <p14:creationId xmlns:p14="http://schemas.microsoft.com/office/powerpoint/2010/main" val="320342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40A5-9B88-DCAA-6DF8-8C9A3E10261C}"/>
              </a:ext>
            </a:extLst>
          </p:cNvPr>
          <p:cNvSpPr>
            <a:spLocks noGrp="1"/>
          </p:cNvSpPr>
          <p:nvPr>
            <p:ph type="title"/>
          </p:nvPr>
        </p:nvSpPr>
        <p:spPr/>
        <p:txBody>
          <a:bodyPr/>
          <a:lstStyle/>
          <a:p>
            <a:r>
              <a:rPr lang="en-US" dirty="0"/>
              <a:t>How SVR Works</a:t>
            </a:r>
            <a:br>
              <a:rPr lang="en-US" dirty="0"/>
            </a:br>
            <a:endParaRPr lang="en-US" dirty="0"/>
          </a:p>
        </p:txBody>
      </p:sp>
      <p:sp>
        <p:nvSpPr>
          <p:cNvPr id="3" name="Content Placeholder 2">
            <a:extLst>
              <a:ext uri="{FF2B5EF4-FFF2-40B4-BE49-F238E27FC236}">
                <a16:creationId xmlns:a16="http://schemas.microsoft.com/office/drawing/2014/main" id="{FEA62B4D-7679-02B3-F302-8408B8CE95BE}"/>
              </a:ext>
            </a:extLst>
          </p:cNvPr>
          <p:cNvSpPr>
            <a:spLocks noGrp="1"/>
          </p:cNvSpPr>
          <p:nvPr>
            <p:ph idx="1"/>
          </p:nvPr>
        </p:nvSpPr>
        <p:spPr/>
        <p:txBody>
          <a:bodyPr/>
          <a:lstStyle/>
          <a:p>
            <a:r>
              <a:rPr lang="en-US" dirty="0"/>
              <a:t>Kernel Selection: SVR uses a kernel function to map the input data into a higher-dimensional feature space where it becomes easier to find a hyperplane that separates the data. Common kernel functions include linear, polynomial, radial basis function (RBF), and sigmoid.</a:t>
            </a:r>
          </a:p>
          <a:p>
            <a:r>
              <a:rPr lang="en-US" dirty="0"/>
              <a:t>Objective Function: SVR aims to minimize the error between the predicted values and the actual target values while also maximizing the margin. It does this by minimizing the following objective function</a:t>
            </a:r>
          </a:p>
          <a:p>
            <a:endParaRPr lang="en-US" dirty="0"/>
          </a:p>
        </p:txBody>
      </p:sp>
    </p:spTree>
    <p:extLst>
      <p:ext uri="{BB962C8B-B14F-4D97-AF65-F5344CB8AC3E}">
        <p14:creationId xmlns:p14="http://schemas.microsoft.com/office/powerpoint/2010/main" val="474525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FFFD-9306-C186-93FA-3AD08583242B}"/>
              </a:ext>
            </a:extLst>
          </p:cNvPr>
          <p:cNvSpPr>
            <a:spLocks noGrp="1"/>
          </p:cNvSpPr>
          <p:nvPr>
            <p:ph type="title"/>
          </p:nvPr>
        </p:nvSpPr>
        <p:spPr/>
        <p:txBody>
          <a:bodyPr/>
          <a:lstStyle/>
          <a:p>
            <a:r>
              <a:rPr lang="en-US" dirty="0"/>
              <a:t>Steps in Training SVR:</a:t>
            </a:r>
            <a:br>
              <a:rPr lang="en-US" dirty="0"/>
            </a:br>
            <a:endParaRPr lang="en-US" dirty="0"/>
          </a:p>
        </p:txBody>
      </p:sp>
      <p:sp>
        <p:nvSpPr>
          <p:cNvPr id="4" name="Rectangle 1">
            <a:extLst>
              <a:ext uri="{FF2B5EF4-FFF2-40B4-BE49-F238E27FC236}">
                <a16:creationId xmlns:a16="http://schemas.microsoft.com/office/drawing/2014/main" id="{6A5286EE-3DCB-43CD-179F-FC569449A1CB}"/>
              </a:ext>
            </a:extLst>
          </p:cNvPr>
          <p:cNvSpPr>
            <a:spLocks noGrp="1" noChangeArrowheads="1"/>
          </p:cNvSpPr>
          <p:nvPr>
            <p:ph idx="1"/>
          </p:nvPr>
        </p:nvSpPr>
        <p:spPr bwMode="auto">
          <a:xfrm>
            <a:off x="524702" y="2090172"/>
            <a:ext cx="10515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Choose a kernel (e.g., linear, RBF) to handle non-linearity.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Define epsilon (tube width) – errors within epsilon are ignored.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 regularization parameter C to control trade-off between flatness and error.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Optimize to find the best hyperplane. </a:t>
            </a:r>
          </a:p>
        </p:txBody>
      </p:sp>
    </p:spTree>
    <p:extLst>
      <p:ext uri="{BB962C8B-B14F-4D97-AF65-F5344CB8AC3E}">
        <p14:creationId xmlns:p14="http://schemas.microsoft.com/office/powerpoint/2010/main" val="2602930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FAD87A9-16E6-F71C-BECB-69955C4838B2}"/>
              </a:ext>
            </a:extLst>
          </p:cNvPr>
          <p:cNvSpPr>
            <a:spLocks noGrp="1" noChangeArrowheads="1"/>
          </p:cNvSpPr>
          <p:nvPr>
            <p:ph idx="1"/>
          </p:nvPr>
        </p:nvSpPr>
        <p:spPr bwMode="auto">
          <a:xfrm>
            <a:off x="671946" y="861348"/>
            <a:ext cx="10515600" cy="3859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Advantages: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Handles non-linear data well.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Robust to noise/outliers due to epsilon-insensitivity.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Sparse model (uses only support vectors).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Disadvantages: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Computationally intensive for large datasets.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Sensitive to parameter tuning (epsilon, C, kernel params).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Visual Suggestion:</a:t>
            </a:r>
            <a:r>
              <a:rPr kumimoji="0" lang="en-US" altLang="en-US" sz="1800" b="0" i="0" u="none" strike="noStrike" cap="none" normalizeH="0" baseline="0" dirty="0">
                <a:ln>
                  <a:noFill/>
                </a:ln>
                <a:solidFill>
                  <a:schemeClr val="tx1"/>
                </a:solidFill>
                <a:effectLst/>
                <a:latin typeface="Arial" panose="020B0604020202020204" pitchFamily="34" charset="0"/>
              </a:rPr>
              <a:t> Flowchart of SVR training process. </a:t>
            </a:r>
          </a:p>
        </p:txBody>
      </p:sp>
    </p:spTree>
    <p:extLst>
      <p:ext uri="{BB962C8B-B14F-4D97-AF65-F5344CB8AC3E}">
        <p14:creationId xmlns:p14="http://schemas.microsoft.com/office/powerpoint/2010/main" val="3820691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07F4-36D4-539A-C5DE-2D22C309D443}"/>
              </a:ext>
            </a:extLst>
          </p:cNvPr>
          <p:cNvSpPr>
            <a:spLocks noGrp="1"/>
          </p:cNvSpPr>
          <p:nvPr>
            <p:ph type="title"/>
          </p:nvPr>
        </p:nvSpPr>
        <p:spPr/>
        <p:txBody>
          <a:bodyPr/>
          <a:lstStyle/>
          <a:p>
            <a:r>
              <a:rPr lang="en-US" dirty="0"/>
              <a:t>SVR Equations</a:t>
            </a:r>
            <a:br>
              <a:rPr lang="en-US" dirty="0"/>
            </a:br>
            <a:endParaRPr lang="en-US" dirty="0"/>
          </a:p>
        </p:txBody>
      </p:sp>
      <p:pic>
        <p:nvPicPr>
          <p:cNvPr id="5" name="Content Placeholder 4">
            <a:extLst>
              <a:ext uri="{FF2B5EF4-FFF2-40B4-BE49-F238E27FC236}">
                <a16:creationId xmlns:a16="http://schemas.microsoft.com/office/drawing/2014/main" id="{174A06E5-92AA-D396-2FC2-48CD4A2DFA34}"/>
              </a:ext>
            </a:extLst>
          </p:cNvPr>
          <p:cNvPicPr>
            <a:picLocks noGrp="1" noChangeAspect="1"/>
          </p:cNvPicPr>
          <p:nvPr>
            <p:ph idx="1"/>
          </p:nvPr>
        </p:nvPicPr>
        <p:blipFill>
          <a:blip r:embed="rId2"/>
          <a:stretch>
            <a:fillRect/>
          </a:stretch>
        </p:blipFill>
        <p:spPr>
          <a:xfrm>
            <a:off x="4723739" y="1027906"/>
            <a:ext cx="6767880" cy="3859213"/>
          </a:xfrm>
          <a:prstGeom prst="rect">
            <a:avLst/>
          </a:prstGeom>
        </p:spPr>
      </p:pic>
      <p:sp>
        <p:nvSpPr>
          <p:cNvPr id="7" name="TextBox 6">
            <a:extLst>
              <a:ext uri="{FF2B5EF4-FFF2-40B4-BE49-F238E27FC236}">
                <a16:creationId xmlns:a16="http://schemas.microsoft.com/office/drawing/2014/main" id="{F893BD3F-CCAC-66A2-E5B3-1FA7C973842C}"/>
              </a:ext>
            </a:extLst>
          </p:cNvPr>
          <p:cNvSpPr txBox="1"/>
          <p:nvPr/>
        </p:nvSpPr>
        <p:spPr>
          <a:xfrm>
            <a:off x="838200" y="1690688"/>
            <a:ext cx="3747720" cy="3769622"/>
          </a:xfrm>
          <a:prstGeom prst="rect">
            <a:avLst/>
          </a:prstGeom>
          <a:noFill/>
        </p:spPr>
        <p:txBody>
          <a:bodyPr wrap="square">
            <a:spAutoFit/>
          </a:bodyPr>
          <a:lstStyle/>
          <a:p>
            <a:pPr algn="l">
              <a:lnSpc>
                <a:spcPts val="2400"/>
              </a:lnSpc>
              <a:buFont typeface="+mj-lt"/>
              <a:buAutoNum type="arabicPeriod"/>
            </a:pPr>
            <a:r>
              <a:rPr lang="en-US" b="0" i="0" dirty="0">
                <a:solidFill>
                  <a:srgbClr val="242424"/>
                </a:solidFill>
                <a:effectLst/>
                <a:latin typeface="source-serif-pro"/>
              </a:rPr>
              <a:t>margin: The margin </a:t>
            </a:r>
            <a:r>
              <a:rPr lang="en-US" b="0" i="1" dirty="0">
                <a:solidFill>
                  <a:srgbClr val="242424"/>
                </a:solidFill>
                <a:effectLst/>
                <a:latin typeface="source-serif-pro"/>
              </a:rPr>
              <a:t>ε</a:t>
            </a:r>
            <a:r>
              <a:rPr lang="en-US" b="0" i="0" dirty="0">
                <a:solidFill>
                  <a:srgbClr val="242424"/>
                </a:solidFill>
                <a:effectLst/>
                <a:latin typeface="source-serif-pro"/>
              </a:rPr>
              <a:t> determines the width of the tube around the hyperplane within which no penalty is incurred. Data points within this tube are considered to be correctly predicted and do not contribute to the error.</a:t>
            </a:r>
          </a:p>
          <a:p>
            <a:pPr algn="l">
              <a:lnSpc>
                <a:spcPts val="2400"/>
              </a:lnSpc>
              <a:buFont typeface="+mj-lt"/>
              <a:buAutoNum type="arabicPeriod"/>
            </a:pPr>
            <a:r>
              <a:rPr lang="en-US" b="0" i="0" dirty="0">
                <a:solidFill>
                  <a:srgbClr val="242424"/>
                </a:solidFill>
                <a:effectLst/>
                <a:latin typeface="source-serif-pro"/>
              </a:rPr>
              <a:t>Loss Function: SVR typically uses the epsilon-insensitive loss function, which ignores errors smaller than </a:t>
            </a:r>
            <a:r>
              <a:rPr lang="en-US" b="0" i="1" dirty="0">
                <a:solidFill>
                  <a:srgbClr val="242424"/>
                </a:solidFill>
                <a:effectLst/>
                <a:latin typeface="source-serif-pro"/>
              </a:rPr>
              <a:t>ε</a:t>
            </a:r>
            <a:r>
              <a:rPr lang="en-US" b="0" i="0" dirty="0">
                <a:solidFill>
                  <a:srgbClr val="242424"/>
                </a:solidFill>
                <a:effectLst/>
                <a:latin typeface="source-serif-pro"/>
              </a:rPr>
              <a:t>. This loss function helps in making the model less sensitive to outliers.</a:t>
            </a:r>
          </a:p>
        </p:txBody>
      </p:sp>
      <p:sp>
        <p:nvSpPr>
          <p:cNvPr id="8" name="TextBox 7">
            <a:extLst>
              <a:ext uri="{FF2B5EF4-FFF2-40B4-BE49-F238E27FC236}">
                <a16:creationId xmlns:a16="http://schemas.microsoft.com/office/drawing/2014/main" id="{B61364E7-BA1A-36C9-DAAB-8B7397D74F9B}"/>
              </a:ext>
            </a:extLst>
          </p:cNvPr>
          <p:cNvSpPr txBox="1"/>
          <p:nvPr/>
        </p:nvSpPr>
        <p:spPr>
          <a:xfrm>
            <a:off x="6691682" y="4887119"/>
            <a:ext cx="914400" cy="369332"/>
          </a:xfrm>
          <a:prstGeom prst="rect">
            <a:avLst/>
          </a:prstGeom>
          <a:noFill/>
        </p:spPr>
        <p:txBody>
          <a:bodyPr wrap="square" rtlCol="0">
            <a:spAutoFit/>
          </a:bodyPr>
          <a:lstStyle/>
          <a:p>
            <a:r>
              <a:rPr lang="en-US" dirty="0"/>
              <a:t>fig1</a:t>
            </a:r>
          </a:p>
        </p:txBody>
      </p:sp>
      <p:sp>
        <p:nvSpPr>
          <p:cNvPr id="10" name="TextBox 9">
            <a:extLst>
              <a:ext uri="{FF2B5EF4-FFF2-40B4-BE49-F238E27FC236}">
                <a16:creationId xmlns:a16="http://schemas.microsoft.com/office/drawing/2014/main" id="{873C440A-5C6D-7A2A-8764-F94D4530D89C}"/>
              </a:ext>
            </a:extLst>
          </p:cNvPr>
          <p:cNvSpPr txBox="1"/>
          <p:nvPr/>
        </p:nvSpPr>
        <p:spPr>
          <a:xfrm>
            <a:off x="3977640" y="5751017"/>
            <a:ext cx="6093228" cy="923330"/>
          </a:xfrm>
          <a:prstGeom prst="rect">
            <a:avLst/>
          </a:prstGeom>
          <a:noFill/>
        </p:spPr>
        <p:txBody>
          <a:bodyPr wrap="square">
            <a:spAutoFit/>
          </a:bodyPr>
          <a:lstStyle/>
          <a:p>
            <a:r>
              <a:rPr lang="en-US" dirty="0"/>
              <a:t>Where: ww</a:t>
            </a:r>
            <a:r>
              <a:rPr lang="en-US" dirty="0">
                <a:effectLst/>
              </a:rPr>
              <a:t>w</a:t>
            </a:r>
            <a:r>
              <a:rPr lang="en-US" dirty="0"/>
              <a:t> is the weight vector, b is bias, ϵ\epsilonϵ is the tube margin </a:t>
            </a:r>
            <a:r>
              <a:rPr lang="en-US" dirty="0" err="1">
                <a:effectLst/>
              </a:rPr>
              <a:t>ξi</a:t>
            </a:r>
            <a:r>
              <a:rPr lang="en-US" dirty="0"/>
              <a:t>​,</a:t>
            </a:r>
            <a:r>
              <a:rPr lang="en-US" dirty="0" err="1">
                <a:effectLst/>
              </a:rPr>
              <a:t>ξi</a:t>
            </a:r>
            <a:r>
              <a:rPr lang="en-US" dirty="0">
                <a:effectLst/>
              </a:rPr>
              <a:t>∗</a:t>
            </a:r>
            <a:r>
              <a:rPr lang="en-US" dirty="0"/>
              <a:t>​ are slack variables for deviations, C is regularization.</a:t>
            </a:r>
          </a:p>
        </p:txBody>
      </p:sp>
    </p:spTree>
    <p:extLst>
      <p:ext uri="{BB962C8B-B14F-4D97-AF65-F5344CB8AC3E}">
        <p14:creationId xmlns:p14="http://schemas.microsoft.com/office/powerpoint/2010/main" val="2792476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2E67C-2FB1-1942-1D8F-82E6BE1ECD9F}"/>
              </a:ext>
            </a:extLst>
          </p:cNvPr>
          <p:cNvSpPr>
            <a:spLocks noGrp="1"/>
          </p:cNvSpPr>
          <p:nvPr>
            <p:ph type="title"/>
          </p:nvPr>
        </p:nvSpPr>
        <p:spPr/>
        <p:txBody>
          <a:bodyPr/>
          <a:lstStyle/>
          <a:p>
            <a:r>
              <a:rPr lang="en-US" b="1" dirty="0"/>
              <a:t>Kernel Functions</a:t>
            </a:r>
            <a:endParaRPr lang="en-US" dirty="0"/>
          </a:p>
        </p:txBody>
      </p:sp>
      <p:pic>
        <p:nvPicPr>
          <p:cNvPr id="5" name="Content Placeholder 4">
            <a:extLst>
              <a:ext uri="{FF2B5EF4-FFF2-40B4-BE49-F238E27FC236}">
                <a16:creationId xmlns:a16="http://schemas.microsoft.com/office/drawing/2014/main" id="{98DCED36-3A30-10EA-3C4D-026009BEF258}"/>
              </a:ext>
            </a:extLst>
          </p:cNvPr>
          <p:cNvPicPr>
            <a:picLocks noGrp="1" noChangeAspect="1"/>
          </p:cNvPicPr>
          <p:nvPr>
            <p:ph idx="1"/>
          </p:nvPr>
        </p:nvPicPr>
        <p:blipFill>
          <a:blip r:embed="rId2"/>
          <a:stretch>
            <a:fillRect/>
          </a:stretch>
        </p:blipFill>
        <p:spPr>
          <a:xfrm>
            <a:off x="4860389" y="1988587"/>
            <a:ext cx="6493411" cy="2880825"/>
          </a:xfrm>
          <a:prstGeom prst="rect">
            <a:avLst/>
          </a:prstGeom>
        </p:spPr>
      </p:pic>
      <p:sp>
        <p:nvSpPr>
          <p:cNvPr id="6" name="TextBox 5">
            <a:extLst>
              <a:ext uri="{FF2B5EF4-FFF2-40B4-BE49-F238E27FC236}">
                <a16:creationId xmlns:a16="http://schemas.microsoft.com/office/drawing/2014/main" id="{5462A8EC-845E-2DCA-FD38-4D696139FC01}"/>
              </a:ext>
            </a:extLst>
          </p:cNvPr>
          <p:cNvSpPr txBox="1"/>
          <p:nvPr/>
        </p:nvSpPr>
        <p:spPr>
          <a:xfrm>
            <a:off x="7946968" y="4982645"/>
            <a:ext cx="590226" cy="369332"/>
          </a:xfrm>
          <a:prstGeom prst="rect">
            <a:avLst/>
          </a:prstGeom>
          <a:noFill/>
        </p:spPr>
        <p:txBody>
          <a:bodyPr wrap="none" rtlCol="0">
            <a:spAutoFit/>
          </a:bodyPr>
          <a:lstStyle/>
          <a:p>
            <a:r>
              <a:rPr lang="en-US" dirty="0"/>
              <a:t>fig3</a:t>
            </a:r>
          </a:p>
        </p:txBody>
      </p:sp>
      <p:sp>
        <p:nvSpPr>
          <p:cNvPr id="8" name="TextBox 7">
            <a:extLst>
              <a:ext uri="{FF2B5EF4-FFF2-40B4-BE49-F238E27FC236}">
                <a16:creationId xmlns:a16="http://schemas.microsoft.com/office/drawing/2014/main" id="{E416050A-5EAC-ADD8-F8CD-B57F8DC2F0A2}"/>
              </a:ext>
            </a:extLst>
          </p:cNvPr>
          <p:cNvSpPr txBox="1"/>
          <p:nvPr/>
        </p:nvSpPr>
        <p:spPr>
          <a:xfrm>
            <a:off x="320040" y="1875354"/>
            <a:ext cx="4540349" cy="2308324"/>
          </a:xfrm>
          <a:prstGeom prst="rect">
            <a:avLst/>
          </a:prstGeom>
          <a:noFill/>
        </p:spPr>
        <p:txBody>
          <a:bodyPr wrap="square">
            <a:spAutoFit/>
          </a:bodyPr>
          <a:lstStyle/>
          <a:p>
            <a:r>
              <a:rPr lang="en-US" b="0" i="0" dirty="0">
                <a:solidFill>
                  <a:srgbClr val="666666"/>
                </a:solidFill>
                <a:effectLst/>
                <a:latin typeface="Open Sans" panose="020B0606030504020204" pitchFamily="34" charset="0"/>
              </a:rPr>
              <a:t>SVR employs kernel functions to map input data into high-dimensional feature spaces where linear relationships may exist. Popular kernel functions include Linear, Polynomial, Gaussian Radial Basis Function (RBF), and Sigmoid, each suitable for different data types and relationships.</a:t>
            </a:r>
            <a:endParaRPr lang="en-US" dirty="0"/>
          </a:p>
        </p:txBody>
      </p:sp>
    </p:spTree>
    <p:extLst>
      <p:ext uri="{BB962C8B-B14F-4D97-AF65-F5344CB8AC3E}">
        <p14:creationId xmlns:p14="http://schemas.microsoft.com/office/powerpoint/2010/main" val="491178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23085-3D32-0FA5-CBA0-CE311E2544D3}"/>
              </a:ext>
            </a:extLst>
          </p:cNvPr>
          <p:cNvSpPr>
            <a:spLocks noGrp="1"/>
          </p:cNvSpPr>
          <p:nvPr>
            <p:ph type="title"/>
          </p:nvPr>
        </p:nvSpPr>
        <p:spPr/>
        <p:txBody>
          <a:bodyPr/>
          <a:lstStyle/>
          <a:p>
            <a:r>
              <a:rPr lang="en-US" dirty="0"/>
              <a:t>Key Parameters in SVR</a:t>
            </a:r>
            <a:br>
              <a:rPr lang="en-US" dirty="0"/>
            </a:br>
            <a:endParaRPr lang="en-US" dirty="0"/>
          </a:p>
        </p:txBody>
      </p:sp>
      <p:sp>
        <p:nvSpPr>
          <p:cNvPr id="4" name="Rectangle 1">
            <a:extLst>
              <a:ext uri="{FF2B5EF4-FFF2-40B4-BE49-F238E27FC236}">
                <a16:creationId xmlns:a16="http://schemas.microsoft.com/office/drawing/2014/main" id="{396629AA-B60D-E45D-F9EB-52EF2AD7407E}"/>
              </a:ext>
            </a:extLst>
          </p:cNvPr>
          <p:cNvSpPr>
            <a:spLocks noGrp="1" noChangeArrowheads="1"/>
          </p:cNvSpPr>
          <p:nvPr>
            <p:ph idx="1"/>
          </p:nvPr>
        </p:nvSpPr>
        <p:spPr bwMode="auto">
          <a:xfrm>
            <a:off x="838200" y="2149760"/>
            <a:ext cx="973558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Epsilon (ε):</a:t>
            </a:r>
            <a:r>
              <a:rPr kumimoji="0" lang="en-US" altLang="en-US" sz="1800" b="0" i="0" u="none" strike="noStrike" cap="none" normalizeH="0" baseline="0" dirty="0">
                <a:ln>
                  <a:noFill/>
                </a:ln>
                <a:solidFill>
                  <a:schemeClr val="tx1"/>
                </a:solidFill>
                <a:effectLst/>
                <a:latin typeface="Arial" panose="020B0604020202020204" pitchFamily="34" charset="0"/>
              </a:rPr>
              <a:t> Defines the width of the insensitive tube. Larger ε = more tolerance to errors, simpler model.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 (Regularization):</a:t>
            </a:r>
            <a:r>
              <a:rPr kumimoji="0" lang="en-US" altLang="en-US" sz="1800" b="0" i="0" u="none" strike="noStrike" cap="none" normalizeH="0" baseline="0" dirty="0">
                <a:ln>
                  <a:noFill/>
                </a:ln>
                <a:solidFill>
                  <a:schemeClr val="tx1"/>
                </a:solidFill>
                <a:effectLst/>
                <a:latin typeface="Arial" panose="020B0604020202020204" pitchFamily="34" charset="0"/>
              </a:rPr>
              <a:t> Penalty for errors outside the tube. High C = less tolerance (overfitting risk), low C = more generalization </a:t>
            </a:r>
          </a:p>
        </p:txBody>
      </p:sp>
      <p:sp>
        <p:nvSpPr>
          <p:cNvPr id="6" name="TextBox 5">
            <a:extLst>
              <a:ext uri="{FF2B5EF4-FFF2-40B4-BE49-F238E27FC236}">
                <a16:creationId xmlns:a16="http://schemas.microsoft.com/office/drawing/2014/main" id="{5CEED475-D354-8843-F7E2-CAF986D949A2}"/>
              </a:ext>
            </a:extLst>
          </p:cNvPr>
          <p:cNvSpPr txBox="1"/>
          <p:nvPr/>
        </p:nvSpPr>
        <p:spPr>
          <a:xfrm>
            <a:off x="356062" y="3809161"/>
            <a:ext cx="6093228" cy="923330"/>
          </a:xfrm>
          <a:prstGeom prst="rect">
            <a:avLst/>
          </a:prstGeom>
          <a:noFill/>
        </p:spPr>
        <p:txBody>
          <a:bodyPr wrap="square">
            <a:spAutoFit/>
          </a:bodyPr>
          <a:lstStyle/>
          <a:p>
            <a:r>
              <a:rPr lang="en-US" dirty="0">
                <a:effectLst/>
              </a:rPr>
              <a:t>Kernel Types:</a:t>
            </a:r>
          </a:p>
          <a:p>
            <a:endParaRPr lang="en-US" dirty="0"/>
          </a:p>
          <a:p>
            <a:endParaRPr lang="en-US" dirty="0">
              <a:effectLst/>
            </a:endParaRPr>
          </a:p>
        </p:txBody>
      </p:sp>
    </p:spTree>
    <p:extLst>
      <p:ext uri="{BB962C8B-B14F-4D97-AF65-F5344CB8AC3E}">
        <p14:creationId xmlns:p14="http://schemas.microsoft.com/office/powerpoint/2010/main" val="3343641723"/>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TotalTime>
  <Words>1412</Words>
  <Application>Microsoft Office PowerPoint</Application>
  <PresentationFormat>Widescreen</PresentationFormat>
  <Paragraphs>109</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vt:lpstr>
      <vt:lpstr>Arial</vt:lpstr>
      <vt:lpstr>Avenir Next LT Pro</vt:lpstr>
      <vt:lpstr>Calibri</vt:lpstr>
      <vt:lpstr>Open Sans</vt:lpstr>
      <vt:lpstr>source-serif-pro</vt:lpstr>
      <vt:lpstr>Tw Cen MT</vt:lpstr>
      <vt:lpstr>ShapesVTI</vt:lpstr>
      <vt:lpstr>Support Vector Regression (SVR) </vt:lpstr>
      <vt:lpstr>What is SVR? </vt:lpstr>
      <vt:lpstr>Key Idea: </vt:lpstr>
      <vt:lpstr>How SVR Works </vt:lpstr>
      <vt:lpstr>Steps in Training SVR: </vt:lpstr>
      <vt:lpstr>PowerPoint Presentation</vt:lpstr>
      <vt:lpstr>SVR Equations </vt:lpstr>
      <vt:lpstr>Kernel Functions</vt:lpstr>
      <vt:lpstr>Key Parameters in SVR </vt:lpstr>
      <vt:lpstr>Kernel Functions </vt:lpstr>
      <vt:lpstr>Tips and Tricks for Support Vector Regression (SVR) </vt:lpstr>
      <vt:lpstr>PowerPoint Presentation</vt:lpstr>
      <vt:lpstr>When to Use SVR </vt:lpstr>
      <vt:lpstr>Differences Between Linear Regression (LR) and SVR </vt:lpstr>
      <vt:lpstr>Key Differences Explained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dega ali</dc:creator>
  <cp:lastModifiedBy>dega ali</cp:lastModifiedBy>
  <cp:revision>1</cp:revision>
  <dcterms:created xsi:type="dcterms:W3CDTF">2025-08-11T09:20:17Z</dcterms:created>
  <dcterms:modified xsi:type="dcterms:W3CDTF">2025-08-11T10:44:02Z</dcterms:modified>
</cp:coreProperties>
</file>