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09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1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8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3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722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2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22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88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9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4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8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099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0EDAE-F88D-23DC-047D-04E96DC70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1"/>
            <a:ext cx="4937004" cy="4058682"/>
          </a:xfrm>
        </p:spPr>
        <p:txBody>
          <a:bodyPr anchor="t">
            <a:normAutofit/>
          </a:bodyPr>
          <a:lstStyle/>
          <a:p>
            <a:r>
              <a:rPr lang="en-US" sz="6500"/>
              <a:t>Decision Tree Regression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Plant and roots">
            <a:extLst>
              <a:ext uri="{FF2B5EF4-FFF2-40B4-BE49-F238E27FC236}">
                <a16:creationId xmlns:a16="http://schemas.microsoft.com/office/drawing/2014/main" id="{1623C6AF-5D87-EC84-DE94-E0D9838011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49" r="13540" b="-2"/>
          <a:stretch>
            <a:fillRect/>
          </a:stretch>
        </p:blipFill>
        <p:spPr>
          <a:xfrm>
            <a:off x="6326272" y="10"/>
            <a:ext cx="586572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6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C0F0D-F632-FFCC-B39B-CC481A106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A23DE8-6CFE-65B2-F9F4-59B5BD9D06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4504" y="3080057"/>
            <a:ext cx="787809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Both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LightGBM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powerful gradient boosting frameworks.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large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 well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Kaggle competitions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real-world applications.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5E21F3-8D74-1D4D-EF9F-BAF76B1C1F64}"/>
              </a:ext>
            </a:extLst>
          </p:cNvPr>
          <p:cNvSpPr txBox="1"/>
          <p:nvPr/>
        </p:nvSpPr>
        <p:spPr>
          <a:xfrm>
            <a:off x="1001684" y="4240659"/>
            <a:ext cx="60932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What is </a:t>
            </a:r>
            <a:r>
              <a:rPr lang="en-US" b="1" dirty="0" err="1"/>
              <a:t>XGBoost</a:t>
            </a:r>
            <a:r>
              <a:rPr lang="en-US" b="1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Stands for </a:t>
            </a:r>
            <a:r>
              <a:rPr lang="en-US" b="1" dirty="0"/>
              <a:t>Extreme Gradient Boosting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regularized boosting</a:t>
            </a:r>
            <a:r>
              <a:rPr lang="en-US" dirty="0"/>
              <a:t> algorithm that improves performance and avoids overfitting.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be used for both </a:t>
            </a:r>
            <a:r>
              <a:rPr lang="en-US" b="1" dirty="0"/>
              <a:t>regression</a:t>
            </a:r>
            <a:r>
              <a:rPr lang="en-US" dirty="0"/>
              <a:t> and </a:t>
            </a:r>
            <a:r>
              <a:rPr lang="en-US" b="1" dirty="0"/>
              <a:t>classification</a:t>
            </a:r>
            <a:r>
              <a:rPr lang="en-US" dirty="0"/>
              <a:t> tasks.</a:t>
            </a:r>
          </a:p>
        </p:txBody>
      </p:sp>
    </p:spTree>
    <p:extLst>
      <p:ext uri="{BB962C8B-B14F-4D97-AF65-F5344CB8AC3E}">
        <p14:creationId xmlns:p14="http://schemas.microsoft.com/office/powerpoint/2010/main" val="1348353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4C819-54BB-5A83-C710-1D57F3F4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644856-AF40-EADD-8994-3B46BF630F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1752403"/>
            <a:ext cx="623864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 of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Regularization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alpha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lambda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to reduce overfitting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✅ Handles missing data internally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✅ Built-in cross-validation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✅ Parallel and distributed computing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✅ Supports tree and linear models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BDA8787-570D-CFFF-1FC1-4C76F26E6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635" y="4034724"/>
            <a:ext cx="4479111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Hyperparameters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n_estimators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Number of trees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learning_rate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Shrinks each tree’s contribution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max_depth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Depth of each tree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subsample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Row sampling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colsample_bytree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Feature sampling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reg_alpha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reg_lambda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L1 &amp; L2 regularization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95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954D04-2C98-76D2-C150-FA691F275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>
            <a:normAutofit/>
          </a:bodyPr>
          <a:lstStyle/>
          <a:p>
            <a:r>
              <a:rPr lang="en-US" sz="3300"/>
              <a:t>What is Decision Tree Regression?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5EBF7CD3-1004-D0DD-513C-CA8985CA0F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4088" y="2387600"/>
            <a:ext cx="3799763" cy="376732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Decision Tree is one of the most commonly used </a:t>
            </a:r>
            <a:r>
              <a:rPr lang="en-US" altLang="en-US" sz="1600" dirty="0" err="1">
                <a:latin typeface="Arial" panose="020B0604020202020204" pitchFamily="34" charset="0"/>
              </a:rPr>
              <a:t>practicalapproaches</a:t>
            </a:r>
            <a:r>
              <a:rPr lang="en-US" altLang="en-US" sz="1600" dirty="0">
                <a:latin typeface="Arial" panose="020B0604020202020204" pitchFamily="34" charset="0"/>
              </a:rPr>
              <a:t> for supervised learning.• It can be used to solve both Regression and Classification tasks(CART)•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 It is a tree-structured with three types of nodes.•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  The Root Node is the initial node which represents the </a:t>
            </a:r>
            <a:r>
              <a:rPr lang="en-US" altLang="en-US" sz="1600" dirty="0" err="1">
                <a:latin typeface="Arial" panose="020B0604020202020204" pitchFamily="34" charset="0"/>
              </a:rPr>
              <a:t>entiresample</a:t>
            </a:r>
            <a:r>
              <a:rPr lang="en-US" altLang="en-US" sz="1600" dirty="0">
                <a:latin typeface="Arial" panose="020B0604020202020204" pitchFamily="34" charset="0"/>
              </a:rPr>
              <a:t> and may get split further into further nodes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.• The Interior Nodes represent the features of a dataset, and the branches represent the decision rules. (internal)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600" dirty="0">
                <a:latin typeface="Arial" panose="020B0604020202020204" pitchFamily="34" charset="0"/>
              </a:rPr>
              <a:t>• the Leaf Nodes represent the outcome. (Terminal)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diagram of a tree&#10;&#10;AI-generated content may be incorrect.">
            <a:extLst>
              <a:ext uri="{FF2B5EF4-FFF2-40B4-BE49-F238E27FC236}">
                <a16:creationId xmlns:a16="http://schemas.microsoft.com/office/drawing/2014/main" id="{ED9BFE55-4493-A9E7-0FE7-3FFA5B26A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08" r="2" b="2"/>
          <a:stretch>
            <a:fillRect/>
          </a:stretch>
        </p:blipFill>
        <p:spPr>
          <a:xfrm>
            <a:off x="4981575" y="735286"/>
            <a:ext cx="6495042" cy="541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43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CA957-823B-787D-4C8F-7D077386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3F090-993E-FF6B-1076-6DD78E2F8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Starts with the entire dataset.</a:t>
            </a:r>
          </a:p>
          <a:p>
            <a:r>
              <a:rPr lang="en-US" dirty="0"/>
              <a:t>Selects the </a:t>
            </a:r>
            <a:r>
              <a:rPr lang="en-US" b="1" dirty="0"/>
              <a:t>best feature </a:t>
            </a:r>
            <a:r>
              <a:rPr lang="en-US" dirty="0"/>
              <a:t> to split the data to minimize error (usually MSE).,RSS</a:t>
            </a:r>
          </a:p>
          <a:p>
            <a:r>
              <a:rPr lang="en-US" dirty="0"/>
              <a:t>Recursively splits child nodes until a stopping condition is met (e.g., depth limit or min samples).</a:t>
            </a:r>
          </a:p>
          <a:p>
            <a:r>
              <a:rPr lang="en-US" dirty="0"/>
              <a:t>Final prediction is the </a:t>
            </a:r>
            <a:r>
              <a:rPr lang="en-US" b="1" dirty="0"/>
              <a:t>mean</a:t>
            </a:r>
            <a:r>
              <a:rPr lang="en-US" dirty="0"/>
              <a:t> of the target values in each leaf node.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209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324AB-7B13-2ECC-2488-8B1ED86B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Concept(Loss Function)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48C8C-9E86-F98A-699C-86637A09F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Trees for Regression use </a:t>
            </a:r>
            <a:r>
              <a:rPr lang="en-US" b="1" dirty="0"/>
              <a:t>Mean Squared Error (MSE)</a:t>
            </a:r>
            <a:r>
              <a:rPr lang="en-US" dirty="0"/>
              <a:t> to choose the best split:</a:t>
            </a:r>
          </a:p>
          <a:p>
            <a:r>
              <a:rPr lang="en-US" b="1" dirty="0"/>
              <a:t>MSE = (1/n) × Σ(actual - predicted)²</a:t>
            </a:r>
            <a:endParaRPr lang="en-US" dirty="0"/>
          </a:p>
          <a:p>
            <a:r>
              <a:rPr lang="en-US" dirty="0"/>
              <a:t>The algorithm chooses the split that results in the </a:t>
            </a:r>
            <a:r>
              <a:rPr lang="en-US" b="1" dirty="0"/>
              <a:t>lowest total MSE</a:t>
            </a:r>
            <a:r>
              <a:rPr lang="en-US" dirty="0"/>
              <a:t> across the branches.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407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669D0-76AA-F684-17E7-0F14E1B13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 to Control Overfitting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69D7A83-3368-F5DD-C342-3366BE99AB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1377" y="1770148"/>
            <a:ext cx="1059508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max_depth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Maximum depth of the tree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min_samples_split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Minimum number of samples to split a node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min_samples_leaf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Minimum number of samples required in a leaf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A881A4-B31E-B211-0E04-4A206ED1F174}"/>
              </a:ext>
            </a:extLst>
          </p:cNvPr>
          <p:cNvSpPr txBox="1"/>
          <p:nvPr/>
        </p:nvSpPr>
        <p:spPr>
          <a:xfrm>
            <a:off x="401376" y="3358277"/>
            <a:ext cx="759546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from sklearn.tree import DecisionTreeRegressor</a:t>
            </a:r>
          </a:p>
          <a:p>
            <a:endParaRPr lang="en-US"/>
          </a:p>
          <a:p>
            <a:r>
              <a:rPr lang="en-US"/>
              <a:t>model = DecisionTreeRegressor(</a:t>
            </a:r>
          </a:p>
          <a:p>
            <a:r>
              <a:rPr lang="en-US"/>
              <a:t>    max_depth=10,</a:t>
            </a:r>
          </a:p>
          <a:p>
            <a:r>
              <a:rPr lang="en-US"/>
              <a:t>    min_samples_split=10,</a:t>
            </a:r>
          </a:p>
          <a:p>
            <a:r>
              <a:rPr lang="en-US"/>
              <a:t>    min_samples_leaf=5,</a:t>
            </a:r>
          </a:p>
          <a:p>
            <a:r>
              <a:rPr lang="en-US"/>
              <a:t>    random_state=42</a:t>
            </a:r>
          </a:p>
          <a:p>
            <a:r>
              <a:rPr lang="en-US"/>
              <a:t>)</a:t>
            </a:r>
          </a:p>
          <a:p>
            <a:r>
              <a:rPr lang="en-US"/>
              <a:t>model.fit(X_train, y_train)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210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30C9D-220F-CFA6-33ED-95A42916D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17EDC-A99C-3BE6-D49B-A051B39A5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 these to assess performance on test data:</a:t>
            </a:r>
          </a:p>
          <a:p>
            <a:r>
              <a:rPr lang="en-US" b="1" dirty="0"/>
              <a:t>Mean Squared Error (MSE)</a:t>
            </a:r>
            <a:endParaRPr lang="en-US" dirty="0"/>
          </a:p>
          <a:p>
            <a:r>
              <a:rPr lang="en-US" b="1" dirty="0"/>
              <a:t>Root Mean Squared Error (RMSE)</a:t>
            </a:r>
            <a:endParaRPr lang="en-US" dirty="0"/>
          </a:p>
          <a:p>
            <a:r>
              <a:rPr lang="en-US" b="1" dirty="0"/>
              <a:t>R² Score</a:t>
            </a:r>
            <a:r>
              <a:rPr lang="en-US" dirty="0"/>
              <a:t> (Coefficient of Determination)</a:t>
            </a:r>
          </a:p>
          <a:p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sklearn.metrics</a:t>
            </a:r>
            <a:r>
              <a:rPr lang="en-US" dirty="0"/>
              <a:t> import </a:t>
            </a:r>
            <a:r>
              <a:rPr lang="en-US" dirty="0" err="1"/>
              <a:t>mean_squared_error</a:t>
            </a:r>
            <a:r>
              <a:rPr lang="en-US" dirty="0"/>
              <a:t>, r2_score</a:t>
            </a:r>
          </a:p>
          <a:p>
            <a:endParaRPr lang="en-US" dirty="0"/>
          </a:p>
          <a:p>
            <a:r>
              <a:rPr lang="en-US" dirty="0" err="1"/>
              <a:t>y_pred</a:t>
            </a:r>
            <a:r>
              <a:rPr lang="en-US" dirty="0"/>
              <a:t> = </a:t>
            </a:r>
            <a:r>
              <a:rPr lang="en-US" dirty="0" err="1"/>
              <a:t>model.predict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  <a:p>
            <a:r>
              <a:rPr lang="en-US" dirty="0" err="1"/>
              <a:t>mse</a:t>
            </a:r>
            <a:r>
              <a:rPr lang="en-US" dirty="0"/>
              <a:t> = </a:t>
            </a:r>
            <a:r>
              <a:rPr lang="en-US" dirty="0" err="1"/>
              <a:t>mean_squared_error</a:t>
            </a:r>
            <a:r>
              <a:rPr lang="en-US" dirty="0"/>
              <a:t>(</a:t>
            </a:r>
            <a:r>
              <a:rPr lang="en-US" dirty="0" err="1"/>
              <a:t>y_test</a:t>
            </a:r>
            <a:r>
              <a:rPr lang="en-US" dirty="0"/>
              <a:t>, </a:t>
            </a:r>
            <a:r>
              <a:rPr lang="en-US" dirty="0" err="1"/>
              <a:t>y_pred</a:t>
            </a:r>
            <a:r>
              <a:rPr lang="en-US" dirty="0"/>
              <a:t>)</a:t>
            </a:r>
          </a:p>
          <a:p>
            <a:r>
              <a:rPr lang="en-US" dirty="0"/>
              <a:t>r2 = r2_score(</a:t>
            </a:r>
            <a:r>
              <a:rPr lang="en-US" dirty="0" err="1"/>
              <a:t>y_test</a:t>
            </a:r>
            <a:r>
              <a:rPr lang="en-US" dirty="0"/>
              <a:t>, </a:t>
            </a:r>
            <a:r>
              <a:rPr lang="en-US" dirty="0" err="1"/>
              <a:t>y_pred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147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7F5D0-D403-107C-DB86-6701EADE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Improve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E152B1A-3A7F-A425-8BDA-40C915F83A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1006" y="1387416"/>
            <a:ext cx="6825074" cy="4083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Pre-Pruning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 tree depth 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max_depth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min_samples_split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etc.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Post-Pruning (Cost Complexity Pruning)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 unnecessary branches 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ccp_alpha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 Unicode MS"/>
            </a:endParaRPr>
          </a:p>
          <a:p>
            <a:r>
              <a:rPr lang="en-US" b="1" dirty="0"/>
              <a:t>cross-Validation &amp; </a:t>
            </a:r>
            <a:r>
              <a:rPr lang="en-US" b="1" dirty="0" err="1"/>
              <a:t>GridSearchCV</a:t>
            </a:r>
            <a:endParaRPr lang="en-US" dirty="0"/>
          </a:p>
          <a:p>
            <a:r>
              <a:rPr lang="en-US" dirty="0"/>
              <a:t>Tune hyperparameters automatically using</a:t>
            </a:r>
          </a:p>
          <a:p>
            <a:r>
              <a:rPr lang="en-US" dirty="0"/>
              <a:t>Gradient Boosting Regressor (GBR)</a:t>
            </a:r>
          </a:p>
          <a:p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8528A8B-B39A-BDAB-B3B7-E27D33DBA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636" y="515389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ensemble 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builds multiple trees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sequentially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tree corrects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the previous 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a technique called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gradient descent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minimize the loss.</a:t>
            </a:r>
          </a:p>
        </p:txBody>
      </p:sp>
    </p:spTree>
    <p:extLst>
      <p:ext uri="{BB962C8B-B14F-4D97-AF65-F5344CB8AC3E}">
        <p14:creationId xmlns:p14="http://schemas.microsoft.com/office/powerpoint/2010/main" val="100353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D2297-11D4-C357-0740-D8AB9455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GBR Works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3CC0C61-9845-E1FD-32A0-837A3F83B2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3353276"/>
            <a:ext cx="548419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 with an initial prediction (e.g., mean of target).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residuals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(actual - predicted).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Fit a new tree to predict these residuals.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 prediction: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EA5BBE-DEFD-40B6-D3A3-CBBA408BA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35" y="4830604"/>
            <a:ext cx="4420217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965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657E1-9177-B468-11AD-7348E9857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Parameters in GBR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A17544B-0D1B-9DCB-E290-7815E82154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0635" y="1714160"/>
            <a:ext cx="571720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n_estimators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Number of boosting stages (trees).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learning_rate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Shrinks contribution of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eacAh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tree (smaller = more accurate, slower).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max_depth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Depth of individual trees.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subsample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Fraction of samples used per tree (helps regularization).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Function to optimize (default = least squares).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E77F19-9706-D44A-8C6E-1D8E8B375595}"/>
              </a:ext>
            </a:extLst>
          </p:cNvPr>
          <p:cNvSpPr txBox="1"/>
          <p:nvPr/>
        </p:nvSpPr>
        <p:spPr>
          <a:xfrm>
            <a:off x="497841" y="2821263"/>
            <a:ext cx="7325360" cy="3429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sklearn.ensemble</a:t>
            </a:r>
            <a:r>
              <a:rPr lang="en-US" dirty="0"/>
              <a:t> import </a:t>
            </a:r>
            <a:r>
              <a:rPr lang="en-US" dirty="0" err="1"/>
              <a:t>GradientBoostingRegressor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sklearn.model_selection</a:t>
            </a:r>
            <a:r>
              <a:rPr lang="en-US" dirty="0"/>
              <a:t> import </a:t>
            </a:r>
            <a:r>
              <a:rPr lang="en-US" dirty="0" err="1"/>
              <a:t>GridSearchCV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param_grid</a:t>
            </a:r>
            <a:r>
              <a:rPr lang="en-US" dirty="0"/>
              <a:t> = {</a:t>
            </a:r>
          </a:p>
          <a:p>
            <a:r>
              <a:rPr lang="en-US" dirty="0"/>
              <a:t>    '</a:t>
            </a:r>
            <a:r>
              <a:rPr lang="en-US" dirty="0" err="1"/>
              <a:t>n_estimators</a:t>
            </a:r>
            <a:r>
              <a:rPr lang="en-US" dirty="0"/>
              <a:t>': [100, 200],</a:t>
            </a:r>
          </a:p>
          <a:p>
            <a:r>
              <a:rPr lang="en-US" dirty="0"/>
              <a:t>    '</a:t>
            </a:r>
            <a:r>
              <a:rPr lang="en-US" dirty="0" err="1"/>
              <a:t>learning_rate</a:t>
            </a:r>
            <a:r>
              <a:rPr lang="en-US" dirty="0"/>
              <a:t>': [0.01, 0.1],</a:t>
            </a:r>
          </a:p>
          <a:p>
            <a:r>
              <a:rPr lang="en-US" dirty="0"/>
              <a:t>    '</a:t>
            </a:r>
            <a:r>
              <a:rPr lang="en-US" dirty="0" err="1"/>
              <a:t>max_depth</a:t>
            </a:r>
            <a:r>
              <a:rPr lang="en-US" dirty="0"/>
              <a:t>': [3, 5],</a:t>
            </a:r>
          </a:p>
          <a:p>
            <a:r>
              <a:rPr lang="en-US" dirty="0"/>
              <a:t>    '</a:t>
            </a:r>
            <a:r>
              <a:rPr lang="en-US" dirty="0" err="1"/>
              <a:t>min_samples_leaf</a:t>
            </a:r>
            <a:r>
              <a:rPr lang="en-US" dirty="0"/>
              <a:t>': [1, 3],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grid = </a:t>
            </a:r>
            <a:r>
              <a:rPr lang="en-US" dirty="0" err="1"/>
              <a:t>GridSearchCV</a:t>
            </a:r>
            <a:r>
              <a:rPr lang="en-US" dirty="0"/>
              <a:t>(</a:t>
            </a:r>
            <a:r>
              <a:rPr lang="en-US" dirty="0" err="1"/>
              <a:t>GradientBoostingRegressor</a:t>
            </a:r>
            <a:r>
              <a:rPr lang="en-US" dirty="0"/>
              <a:t>(), </a:t>
            </a:r>
            <a:r>
              <a:rPr lang="en-US" dirty="0" err="1"/>
              <a:t>param_grid</a:t>
            </a:r>
            <a:r>
              <a:rPr lang="en-US" dirty="0"/>
              <a:t>, cv=5)</a:t>
            </a:r>
          </a:p>
          <a:p>
            <a:r>
              <a:rPr lang="en-US" dirty="0" err="1"/>
              <a:t>grid.fit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448375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808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Unicode MS</vt:lpstr>
      <vt:lpstr>Calisto MT</vt:lpstr>
      <vt:lpstr>Univers Condensed</vt:lpstr>
      <vt:lpstr>ChronicleVTI</vt:lpstr>
      <vt:lpstr>Decision Tree Regression</vt:lpstr>
      <vt:lpstr>What is Decision Tree Regression?</vt:lpstr>
      <vt:lpstr>How It Works</vt:lpstr>
      <vt:lpstr>Mathematical Concept(Loss Function)</vt:lpstr>
      <vt:lpstr>Hyperparameters to Control Overfitting</vt:lpstr>
      <vt:lpstr>Evaluation Metrics</vt:lpstr>
      <vt:lpstr>How to Improve</vt:lpstr>
      <vt:lpstr>How GBR Works</vt:lpstr>
      <vt:lpstr>Key Parameters in GBR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dega ali</dc:creator>
  <cp:lastModifiedBy>dega ali</cp:lastModifiedBy>
  <cp:revision>1</cp:revision>
  <dcterms:created xsi:type="dcterms:W3CDTF">2025-07-30T18:16:49Z</dcterms:created>
  <dcterms:modified xsi:type="dcterms:W3CDTF">2025-07-30T18:55:02Z</dcterms:modified>
</cp:coreProperties>
</file>