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D2927-8D3D-4428-9D1A-EA6C457E44C8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1E85B-D5F9-47B3-B704-BDA85C06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1E85B-D5F9-47B3-B704-BDA85C065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7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9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TSOTNH3q0U?si=_41FUvkB31WVIvA4" TargetMode="External"/><Relationship Id="rId2" Type="http://schemas.openxmlformats.org/officeDocument/2006/relationships/hyperlink" Target="https://youtu.be/ucuumzF1vsY?si=wqHMzmkHV_V3Rb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EZtxh2Q0zVQ?si=VFl14GSQdxTiAww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unlight in the forest">
            <a:extLst>
              <a:ext uri="{FF2B5EF4-FFF2-40B4-BE49-F238E27FC236}">
                <a16:creationId xmlns:a16="http://schemas.microsoft.com/office/drawing/2014/main" id="{95AFAA8D-5B58-0D5A-A6ED-2864F6FE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58" b="1673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4436" y="1066800"/>
            <a:ext cx="4389120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7A766-3A8A-0A2C-0626-8D45A11D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487" y="1562101"/>
            <a:ext cx="3551402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Random Forest &amp; Decision Tree Classifiers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24436" y="5780876"/>
            <a:ext cx="4389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A745-8315-DD56-B738-31C49D29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05CC98-BBEB-2A1F-796C-35FCC027C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sampling: Random subsets of data are selected for training each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bagging: Random subset of features is chosen at each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prediction is made by majority vote across all trees.</a:t>
            </a:r>
          </a:p>
        </p:txBody>
      </p:sp>
    </p:spTree>
    <p:extLst>
      <p:ext uri="{BB962C8B-B14F-4D97-AF65-F5344CB8AC3E}">
        <p14:creationId xmlns:p14="http://schemas.microsoft.com/office/powerpoint/2010/main" val="67981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EC56-50E0-2868-32A8-06AD5349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7B7-213E-143D-BCE5-415D9126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Gini Impurity Details</a:t>
            </a:r>
          </a:p>
          <a:p>
            <a:r>
              <a:rPr lang="en-US" dirty="0"/>
              <a:t>Formula: </a:t>
            </a:r>
            <a:r>
              <a:rPr lang="en-US" b="1" dirty="0"/>
              <a:t>Gini = 1 - ∑(pᵢ²)</a:t>
            </a:r>
            <a:endParaRPr lang="en-US" dirty="0"/>
          </a:p>
          <a:p>
            <a:r>
              <a:rPr lang="en-US" dirty="0"/>
              <a:t>Where pᵢ = probability of class </a:t>
            </a:r>
            <a:r>
              <a:rPr lang="en-US" dirty="0" err="1"/>
              <a:t>i</a:t>
            </a:r>
            <a:r>
              <a:rPr lang="en-US" dirty="0"/>
              <a:t> in the node.</a:t>
            </a:r>
          </a:p>
          <a:p>
            <a:r>
              <a:rPr lang="en-US" dirty="0"/>
              <a:t>Gini = 0 → pure node (only one class).</a:t>
            </a:r>
          </a:p>
          <a:p>
            <a:r>
              <a:rPr lang="en-US" dirty="0"/>
              <a:t>Gini near 0.5 → mixed node.</a:t>
            </a:r>
          </a:p>
          <a:p>
            <a:r>
              <a:rPr lang="en-US" dirty="0"/>
              <a:t>Gini closer to 1 → highly impure.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3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ADFC-6C7B-CC1A-71C6-1F6B25D7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E061-FC64-4992-FB01-D69E6999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Entropy Details</a:t>
            </a:r>
          </a:p>
          <a:p>
            <a:r>
              <a:rPr lang="en-US" dirty="0"/>
              <a:t>Formula: </a:t>
            </a:r>
            <a:r>
              <a:rPr lang="en-US" b="1" dirty="0"/>
              <a:t>Entropy = -∑(pᵢ * log₂(pᵢ))</a:t>
            </a:r>
            <a:endParaRPr lang="en-US" dirty="0"/>
          </a:p>
          <a:p>
            <a:r>
              <a:rPr lang="en-US" dirty="0"/>
              <a:t>Entropy = 0 → pure node.</a:t>
            </a:r>
          </a:p>
          <a:p>
            <a:r>
              <a:rPr lang="en-US" dirty="0"/>
              <a:t>Entropy = 1 (in binary class) → equally mixed classes.</a:t>
            </a:r>
          </a:p>
          <a:p>
            <a:r>
              <a:rPr lang="en-US" dirty="0"/>
              <a:t>Used in ID3 and some versions of C4.5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2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0916-B661-BCAF-FCCC-4F8937B1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57BB-425F-1885-63B2-EE43FDC5D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RandomForestClassifier</a:t>
            </a:r>
            <a:r>
              <a:rPr lang="en-US" dirty="0"/>
              <a:t>(criterion='</a:t>
            </a:r>
            <a:r>
              <a:rPr lang="en-US" dirty="0" err="1"/>
              <a:t>gini</a:t>
            </a:r>
            <a:r>
              <a:rPr lang="en-US" dirty="0"/>
              <a:t>')  # or 'entropy'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preds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9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2CDF-9227-EF2C-A37B-42939CE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4372-B6F9-A3A2-CBA7-F3F461E5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</a:t>
            </a:r>
            <a:r>
              <a:rPr lang="en-US" dirty="0">
                <a:hlinkClick r:id="rId2"/>
              </a:rPr>
              <a:t>https://youtu.be/ucuumzF1vsY?si=wqHMzmkHV_V3RbIn</a:t>
            </a:r>
            <a:endParaRPr lang="en-US" dirty="0"/>
          </a:p>
          <a:p>
            <a:r>
              <a:rPr lang="en-US" dirty="0"/>
              <a:t>2-</a:t>
            </a:r>
            <a:r>
              <a:rPr lang="en-US" dirty="0">
                <a:hlinkClick r:id="rId2"/>
              </a:rPr>
              <a:t>https://youtu.be/ucuumzF1vsY?si=wqHMzmkHV_V3RbIn</a:t>
            </a:r>
            <a:endParaRPr lang="en-US" dirty="0"/>
          </a:p>
          <a:p>
            <a:r>
              <a:rPr lang="en-US" dirty="0"/>
              <a:t>3- </a:t>
            </a:r>
            <a:r>
              <a:rPr lang="en-US" dirty="0">
                <a:hlinkClick r:id="rId3"/>
              </a:rPr>
              <a:t>https://youtu.be/0TSOTNH3q0U?si=_41FUvkB31WVIvA4</a:t>
            </a:r>
            <a:endParaRPr lang="en-US" dirty="0"/>
          </a:p>
          <a:p>
            <a:r>
              <a:rPr lang="en-US" dirty="0"/>
              <a:t>4- </a:t>
            </a:r>
            <a:r>
              <a:rPr lang="en-US" dirty="0">
                <a:hlinkClick r:id="rId4"/>
              </a:rPr>
              <a:t>https://youtu.be/EZtxh2Q0zVQ?si=VFl14GSQdxTiAwwa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C241-3E25-CDF4-FDD3-940A677A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Decision Tree Classifier?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2E7A-01DF-1750-80B3-96BB240C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Decision Tree Classifier</a:t>
            </a:r>
            <a:r>
              <a:rPr lang="en-US" dirty="0"/>
              <a:t> is a </a:t>
            </a:r>
            <a:r>
              <a:rPr lang="en-US" b="1" dirty="0"/>
              <a:t>supervised learning</a:t>
            </a:r>
            <a:r>
              <a:rPr lang="en-US" dirty="0"/>
              <a:t> model used for </a:t>
            </a:r>
            <a:r>
              <a:rPr lang="en-US" b="1" dirty="0"/>
              <a:t>classification</a:t>
            </a:r>
            <a:r>
              <a:rPr lang="en-US" dirty="0"/>
              <a:t> and </a:t>
            </a:r>
            <a:r>
              <a:rPr lang="en-US" b="1" dirty="0"/>
              <a:t>regression</a:t>
            </a:r>
            <a:r>
              <a:rPr lang="en-US" dirty="0"/>
              <a:t> problems. It predicts the value of a target variable by learning simple decision rules inferred from data features. </a:t>
            </a:r>
          </a:p>
          <a:p>
            <a:r>
              <a:rPr lang="en-US" b="1" dirty="0"/>
              <a:t>How it Works (Core Idea):</a:t>
            </a:r>
          </a:p>
          <a:p>
            <a:r>
              <a:rPr lang="en-US" dirty="0"/>
              <a:t>The tree is built by </a:t>
            </a:r>
            <a:r>
              <a:rPr lang="en-US" b="1" dirty="0"/>
              <a:t>splitting the dataset</a:t>
            </a:r>
            <a:r>
              <a:rPr lang="en-US" dirty="0"/>
              <a:t> into subsets based on the value of input features.</a:t>
            </a:r>
          </a:p>
          <a:p>
            <a:r>
              <a:rPr lang="en-US" dirty="0"/>
              <a:t>Each internal node represents a </a:t>
            </a:r>
            <a:r>
              <a:rPr lang="en-US" b="1" dirty="0"/>
              <a:t>decision based on a feature</a:t>
            </a:r>
            <a:r>
              <a:rPr lang="en-US" dirty="0"/>
              <a:t>, each branch a possible </a:t>
            </a:r>
            <a:r>
              <a:rPr lang="en-US" b="1" dirty="0"/>
              <a:t>outcome</a:t>
            </a:r>
            <a:r>
              <a:rPr lang="en-US" dirty="0"/>
              <a:t>, and each </a:t>
            </a:r>
            <a:r>
              <a:rPr lang="en-US" b="1" dirty="0"/>
              <a:t>leaf node</a:t>
            </a:r>
            <a:r>
              <a:rPr lang="en-US" dirty="0"/>
              <a:t> a final </a:t>
            </a:r>
            <a:r>
              <a:rPr lang="en-US" b="1" dirty="0"/>
              <a:t>class label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9CCB-9907-BF46-6A04-BE1417A6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Criteria (How to choose the best split?)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5EEAC0-6C71-4E1F-932C-D59E49BFE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2604" y="2154021"/>
            <a:ext cx="9468196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each node, the algorithm evaluates all possible splits and chooses the one that results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purest children 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Gini Index (Default in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often a randomly chosen element would be incorrectly classified.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F66D1BA-3527-70AB-EB75-4800D670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t="41609" r="64136" b="-2858"/>
          <a:stretch>
            <a:fillRect/>
          </a:stretch>
        </p:blipFill>
        <p:spPr>
          <a:xfrm>
            <a:off x="7920514" y="4389120"/>
            <a:ext cx="3255486" cy="1290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1F7E11-3E39-55CA-5042-2CC7BDB0196A}"/>
              </a:ext>
            </a:extLst>
          </p:cNvPr>
          <p:cNvSpPr txBox="1"/>
          <p:nvPr/>
        </p:nvSpPr>
        <p:spPr>
          <a:xfrm>
            <a:off x="9296400" y="58369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fig1</a:t>
            </a:r>
          </a:p>
        </p:txBody>
      </p:sp>
    </p:spTree>
    <p:extLst>
      <p:ext uri="{BB962C8B-B14F-4D97-AF65-F5344CB8AC3E}">
        <p14:creationId xmlns:p14="http://schemas.microsoft.com/office/powerpoint/2010/main" val="268692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BD6B-AC24-BC44-E6B2-BA31B4B1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5462-AD9B-016A-672B-5D2628AF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Entropy (Information Gain)</a:t>
            </a:r>
          </a:p>
          <a:p>
            <a:r>
              <a:rPr lang="en-US" dirty="0"/>
              <a:t>Entropy measures the </a:t>
            </a:r>
            <a:r>
              <a:rPr lang="en-US" b="1" dirty="0"/>
              <a:t>uncertainty</a:t>
            </a:r>
            <a:r>
              <a:rPr lang="en-US" dirty="0"/>
              <a:t> (disorder) in the dataset.</a:t>
            </a:r>
          </a:p>
          <a:p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576B6E3-26F5-669A-0E7C-BB79394F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78" t="30462"/>
          <a:stretch>
            <a:fillRect/>
          </a:stretch>
        </p:blipFill>
        <p:spPr>
          <a:xfrm>
            <a:off x="6085543" y="658368"/>
            <a:ext cx="5757333" cy="283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CC55FB-6412-A4AF-71D0-A5B65AA10959}"/>
              </a:ext>
            </a:extLst>
          </p:cNvPr>
          <p:cNvSpPr txBox="1"/>
          <p:nvPr/>
        </p:nvSpPr>
        <p:spPr>
          <a:xfrm>
            <a:off x="640079" y="4683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goal is to </a:t>
            </a:r>
            <a:r>
              <a:rPr lang="en-US" b="1" dirty="0"/>
              <a:t>maximize information gain</a:t>
            </a:r>
            <a:r>
              <a:rPr lang="en-US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3B512-4836-F048-BC18-B2B6EEE0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11" y="5219743"/>
            <a:ext cx="7316221" cy="103837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B9C2EB-4B1A-EE8D-A514-510A22F30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08" y="3837578"/>
            <a:ext cx="27206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pi​ = probability of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5BA73-179F-D759-75F9-678F83D82BF5}"/>
              </a:ext>
            </a:extLst>
          </p:cNvPr>
          <p:cNvSpPr txBox="1"/>
          <p:nvPr/>
        </p:nvSpPr>
        <p:spPr>
          <a:xfrm>
            <a:off x="8964209" y="3489708"/>
            <a:ext cx="111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558A5-BF99-2788-4526-ED551BC04F90}"/>
              </a:ext>
            </a:extLst>
          </p:cNvPr>
          <p:cNvSpPr txBox="1"/>
          <p:nvPr/>
        </p:nvSpPr>
        <p:spPr>
          <a:xfrm>
            <a:off x="3964321" y="6240578"/>
            <a:ext cx="81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fig3</a:t>
            </a:r>
          </a:p>
        </p:txBody>
      </p:sp>
    </p:spTree>
    <p:extLst>
      <p:ext uri="{BB962C8B-B14F-4D97-AF65-F5344CB8AC3E}">
        <p14:creationId xmlns:p14="http://schemas.microsoft.com/office/powerpoint/2010/main" val="314217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5C57-12CE-27D5-E826-27677BCF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092D-CAB5-3370-213F-93B473A0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Entropy</a:t>
            </a:r>
            <a:r>
              <a:rPr lang="en-US" dirty="0"/>
              <a:t> is a measure of </a:t>
            </a:r>
            <a:r>
              <a:rPr lang="en-US" b="1" dirty="0"/>
              <a:t>impurity</a:t>
            </a:r>
            <a:r>
              <a:rPr lang="en-US" dirty="0"/>
              <a:t> or </a:t>
            </a:r>
            <a:r>
              <a:rPr lang="en-US" b="1" dirty="0"/>
              <a:t>randomness</a:t>
            </a:r>
            <a:r>
              <a:rPr lang="en-US" dirty="0"/>
              <a:t> in the data. It helps decision trees determine the best feature to split on.</a:t>
            </a:r>
          </a:p>
          <a:p>
            <a:r>
              <a:rPr lang="en-US" b="1" dirty="0"/>
              <a:t>Low entropy = pure node (most samples belong to one class).</a:t>
            </a:r>
            <a:endParaRPr lang="en-US" dirty="0"/>
          </a:p>
          <a:p>
            <a:r>
              <a:rPr lang="en-US" b="1" dirty="0"/>
              <a:t>High entropy = impure node (samples are evenly spread across classes).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DC31-9D4A-DBBA-A634-51122AE7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Values and What They Mean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E3503B-5B51-05D2-3190-60A7A46FC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147157"/>
              </p:ext>
            </p:extLst>
          </p:nvPr>
        </p:nvGraphicFramePr>
        <p:xfrm>
          <a:off x="490134" y="2468881"/>
          <a:ext cx="10891836" cy="230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53003840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125619245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789053306"/>
                    </a:ext>
                  </a:extLst>
                </a:gridCol>
              </a:tblGrid>
              <a:tr h="5766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44145"/>
                  </a:ext>
                </a:extLst>
              </a:tr>
              <a:tr h="5766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40082"/>
                  </a:ext>
                </a:extLst>
              </a:tr>
              <a:tr h="5766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52492"/>
                  </a:ext>
                </a:extLst>
              </a:tr>
              <a:tr h="5766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047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61C32E-5847-38F0-CBC8-FDB66BA02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293149"/>
              </p:ext>
            </p:extLst>
          </p:nvPr>
        </p:nvGraphicFramePr>
        <p:xfrm>
          <a:off x="490134" y="2493822"/>
          <a:ext cx="10891836" cy="2306782"/>
        </p:xfrm>
        <a:graphic>
          <a:graphicData uri="http://schemas.openxmlformats.org/drawingml/2006/table">
            <a:tbl>
              <a:tblPr/>
              <a:tblGrid>
                <a:gridCol w="3630612">
                  <a:extLst>
                    <a:ext uri="{9D8B030D-6E8A-4147-A177-3AD203B41FA5}">
                      <a16:colId xmlns:a16="http://schemas.microsoft.com/office/drawing/2014/main" val="3452599015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131688576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442267935"/>
                    </a:ext>
                  </a:extLst>
                </a:gridCol>
              </a:tblGrid>
              <a:tr h="386542">
                <a:tc>
                  <a:txBody>
                    <a:bodyPr/>
                    <a:lstStyle/>
                    <a:p>
                      <a:r>
                        <a:rPr lang="en-US" dirty="0"/>
                        <a:t>Entropy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1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Entropy =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Pure node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samples belong to one class (e.g., all “Yes”)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66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Entropy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Maximum impurity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distribution between classes (50% Yes, 50% No)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67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Entropy = 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Moderate impurity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Uneven distribution (e.g., 75% Yes, 25% No)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964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97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FC0-5BE6-150C-63F1-984F2DF0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vs. Probability (Graph Description)</a:t>
            </a:r>
          </a:p>
        </p:txBody>
      </p:sp>
      <p:pic>
        <p:nvPicPr>
          <p:cNvPr id="8" name="Picture 7" descr="A graph and diagram on a white background&#10;&#10;AI-generated content may be incorrect.">
            <a:extLst>
              <a:ext uri="{FF2B5EF4-FFF2-40B4-BE49-F238E27FC236}">
                <a16:creationId xmlns:a16="http://schemas.microsoft.com/office/drawing/2014/main" id="{62B365D4-8DD7-47FD-84A6-6CD200185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1" t="41681"/>
          <a:stretch>
            <a:fillRect/>
          </a:stretch>
        </p:blipFill>
        <p:spPr>
          <a:xfrm>
            <a:off x="6999317" y="2122277"/>
            <a:ext cx="4926676" cy="3566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A82DBE-07F6-F58F-F801-39CEDFFCC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24" y="2876070"/>
            <a:ext cx="5668166" cy="7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BDA8D-0D9F-94B2-71AF-2EDCEB7D8B9D}"/>
              </a:ext>
            </a:extLst>
          </p:cNvPr>
          <p:cNvSpPr txBox="1"/>
          <p:nvPr/>
        </p:nvSpPr>
        <p:spPr>
          <a:xfrm>
            <a:off x="9462655" y="5688438"/>
            <a:ext cx="116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fig4</a:t>
            </a:r>
          </a:p>
        </p:txBody>
      </p:sp>
    </p:spTree>
    <p:extLst>
      <p:ext uri="{BB962C8B-B14F-4D97-AF65-F5344CB8AC3E}">
        <p14:creationId xmlns:p14="http://schemas.microsoft.com/office/powerpoint/2010/main" val="114657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D9BD-6257-77CF-24CB-34E8738E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Decision Trees?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AFDF1-62A3-D3DA-0DE9-AEA6A3020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456412"/>
            <a:ext cx="74398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understand &amp; visualize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both numerical &amp; categorical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little data preprocessing (no scaling needed)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easily capture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non-linear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patterns</a:t>
            </a:r>
          </a:p>
        </p:txBody>
      </p:sp>
    </p:spTree>
    <p:extLst>
      <p:ext uri="{BB962C8B-B14F-4D97-AF65-F5344CB8AC3E}">
        <p14:creationId xmlns:p14="http://schemas.microsoft.com/office/powerpoint/2010/main" val="10773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0879-8D5B-D339-DEB5-3C7377A6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 –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A9DE7C-6EA7-CFF6-EE22-2E7B772D4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andom Forest is an ensemble learning method used for classification and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builds multiple decision trees and combines their results using majority voting (for classification).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overfitting and improves accuracy compared to a single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37280536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629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Arial Unicode MS</vt:lpstr>
      <vt:lpstr>Grandview Display</vt:lpstr>
      <vt:lpstr>DashVTI</vt:lpstr>
      <vt:lpstr>Random Forest &amp; Decision Tree Classifiers</vt:lpstr>
      <vt:lpstr>What is a Decision Tree Classifier?</vt:lpstr>
      <vt:lpstr>Splitting Criteria (How to choose the best split?)</vt:lpstr>
      <vt:lpstr>Splitting Criteria</vt:lpstr>
      <vt:lpstr>What is Entropy?</vt:lpstr>
      <vt:lpstr>Entropy Values and What They Mean</vt:lpstr>
      <vt:lpstr>Entropy vs. Probability (Graph Description)</vt:lpstr>
      <vt:lpstr>Why Use Decision Trees?</vt:lpstr>
      <vt:lpstr>Random Forest Classifier – Introduction</vt:lpstr>
      <vt:lpstr>How It Works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dega ali</dc:creator>
  <cp:lastModifiedBy>dega ali</cp:lastModifiedBy>
  <cp:revision>2</cp:revision>
  <dcterms:created xsi:type="dcterms:W3CDTF">2025-08-03T13:30:08Z</dcterms:created>
  <dcterms:modified xsi:type="dcterms:W3CDTF">2025-08-03T14:26:07Z</dcterms:modified>
</cp:coreProperties>
</file>