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6" r:id="rId5"/>
    <p:sldId id="265" r:id="rId6"/>
    <p:sldId id="267" r:id="rId7"/>
    <p:sldId id="270" r:id="rId8"/>
    <p:sldId id="268" r:id="rId9"/>
    <p:sldId id="269" r:id="rId10"/>
    <p:sldId id="274" r:id="rId11"/>
    <p:sldId id="271" r:id="rId12"/>
    <p:sldId id="272" r:id="rId13"/>
    <p:sldId id="273" r:id="rId14"/>
    <p:sldId id="257" r:id="rId15"/>
    <p:sldId id="258" r:id="rId16"/>
    <p:sldId id="259"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65" d="100"/>
          <a:sy n="65" d="100"/>
        </p:scale>
        <p:origin x="7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file:///C:\Users\user\Desktop\3Signet%20Project2%20Task\WEEK%209\Seasonality%20by%20channel.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C:\Users\user\Desktop\3Signet%20Project2%20Task\WEEK%209\Sales%20scatter%20distributor%20hover%20.html" TargetMode="External"/><Relationship Id="rId1" Type="http://schemas.openxmlformats.org/officeDocument/2006/relationships/slideLayout" Target="../slideLayouts/slideLayout6.xml"/><Relationship Id="rId4" Type="http://schemas.openxmlformats.org/officeDocument/2006/relationships/hyperlink" Target="ABC%20Pharm%20presentation.pptx"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file:///C:\Users\user\Desktop\3Signet%20Project2%20Task\WEEK%209\Sales%20point.html"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BBF1-98C4-4D08-B4C2-4B41C71099E4}"/>
              </a:ext>
            </a:extLst>
          </p:cNvPr>
          <p:cNvSpPr>
            <a:spLocks noGrp="1"/>
          </p:cNvSpPr>
          <p:nvPr>
            <p:ph type="ctrTitle"/>
          </p:nvPr>
        </p:nvSpPr>
        <p:spPr/>
        <p:txBody>
          <a:bodyPr/>
          <a:lstStyle/>
          <a:p>
            <a:r>
              <a:rPr lang="en-US" dirty="0"/>
              <a:t>ABC PHARMACEUTICAL SALES ANALYSIS</a:t>
            </a:r>
          </a:p>
        </p:txBody>
      </p:sp>
      <p:sp>
        <p:nvSpPr>
          <p:cNvPr id="3" name="Subtitle 2">
            <a:extLst>
              <a:ext uri="{FF2B5EF4-FFF2-40B4-BE49-F238E27FC236}">
                <a16:creationId xmlns:a16="http://schemas.microsoft.com/office/drawing/2014/main" id="{0F960D2C-D38A-440A-8F4F-050540DD38AE}"/>
              </a:ext>
            </a:extLst>
          </p:cNvPr>
          <p:cNvSpPr>
            <a:spLocks noGrp="1"/>
          </p:cNvSpPr>
          <p:nvPr>
            <p:ph type="subTitle" idx="1"/>
          </p:nvPr>
        </p:nvSpPr>
        <p:spPr/>
        <p:txBody>
          <a:bodyPr/>
          <a:lstStyle/>
          <a:p>
            <a:r>
              <a:rPr lang="en-US" dirty="0"/>
              <a:t>BY KHADIJAH IDRIS</a:t>
            </a:r>
          </a:p>
        </p:txBody>
      </p:sp>
    </p:spTree>
    <p:extLst>
      <p:ext uri="{BB962C8B-B14F-4D97-AF65-F5344CB8AC3E}">
        <p14:creationId xmlns:p14="http://schemas.microsoft.com/office/powerpoint/2010/main" val="216028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CHANNEL performance</a:t>
            </a:r>
          </a:p>
        </p:txBody>
      </p:sp>
      <p:pic>
        <p:nvPicPr>
          <p:cNvPr id="6" name="Content Placeholder 5">
            <a:hlinkClick r:id="rId2" action="ppaction://hlinkfile"/>
            <a:extLst>
              <a:ext uri="{FF2B5EF4-FFF2-40B4-BE49-F238E27FC236}">
                <a16:creationId xmlns:a16="http://schemas.microsoft.com/office/drawing/2014/main" id="{1C13324E-D729-4B94-B912-654D152AE723}"/>
              </a:ext>
            </a:extLst>
          </p:cNvPr>
          <p:cNvPicPr>
            <a:picLocks noGrp="1" noChangeAspect="1"/>
          </p:cNvPicPr>
          <p:nvPr>
            <p:ph idx="1"/>
          </p:nvPr>
        </p:nvPicPr>
        <p:blipFill>
          <a:blip r:embed="rId3"/>
          <a:stretch>
            <a:fillRect/>
          </a:stretch>
        </p:blipFill>
        <p:spPr>
          <a:xfrm>
            <a:off x="973393" y="1091381"/>
            <a:ext cx="8450825" cy="4454013"/>
          </a:xfrm>
          <a:prstGeom prst="rect">
            <a:avLst/>
          </a:prstGeom>
        </p:spPr>
      </p:pic>
    </p:spTree>
    <p:extLst>
      <p:ext uri="{BB962C8B-B14F-4D97-AF65-F5344CB8AC3E}">
        <p14:creationId xmlns:p14="http://schemas.microsoft.com/office/powerpoint/2010/main" val="239620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a:t>
            </a:r>
            <a:r>
              <a:rPr lang="en-US" b="1">
                <a:solidFill>
                  <a:schemeClr val="bg1"/>
                </a:solidFill>
              </a:rPr>
              <a:t>SubCHANNEL</a:t>
            </a:r>
            <a:r>
              <a:rPr lang="en-US" b="1" dirty="0">
                <a:solidFill>
                  <a:schemeClr val="bg1"/>
                </a:solidFill>
              </a:rPr>
              <a:t> performance</a:t>
            </a:r>
          </a:p>
        </p:txBody>
      </p:sp>
      <p:pic>
        <p:nvPicPr>
          <p:cNvPr id="6150" name="Picture 6">
            <a:extLst>
              <a:ext uri="{FF2B5EF4-FFF2-40B4-BE49-F238E27FC236}">
                <a16:creationId xmlns:a16="http://schemas.microsoft.com/office/drawing/2014/main" id="{21E21699-4DF0-43DB-B85F-AEC69C2AF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462" y="752169"/>
            <a:ext cx="4581525" cy="482272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74060DB2-8786-49AD-8E65-091825FC5EF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405" y="752168"/>
            <a:ext cx="5583263" cy="482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7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REGIONAL performance</a:t>
            </a:r>
          </a:p>
        </p:txBody>
      </p:sp>
      <p:pic>
        <p:nvPicPr>
          <p:cNvPr id="9218" name="Picture 2">
            <a:extLst>
              <a:ext uri="{FF2B5EF4-FFF2-40B4-BE49-F238E27FC236}">
                <a16:creationId xmlns:a16="http://schemas.microsoft.com/office/drawing/2014/main" id="{331E13BC-8575-4FF5-A90D-D72AF7632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647" y="1040118"/>
            <a:ext cx="2887907" cy="487398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5DE9FC7B-B8C5-4D5D-A43D-5474F0DC6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76300" y="1214924"/>
            <a:ext cx="4873984"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1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REGIONAL performance</a:t>
            </a:r>
          </a:p>
        </p:txBody>
      </p:sp>
      <p:pic>
        <p:nvPicPr>
          <p:cNvPr id="8194" name="Picture 2">
            <a:extLst>
              <a:ext uri="{FF2B5EF4-FFF2-40B4-BE49-F238E27FC236}">
                <a16:creationId xmlns:a16="http://schemas.microsoft.com/office/drawing/2014/main" id="{99B7CA79-BD3C-4CBA-9912-4337751AE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9285" y="1209368"/>
            <a:ext cx="8672070"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86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7989-E66F-4BB3-8B58-6FF725E18E1B}"/>
              </a:ext>
            </a:extLst>
          </p:cNvPr>
          <p:cNvSpPr>
            <a:spLocks noGrp="1"/>
          </p:cNvSpPr>
          <p:nvPr>
            <p:ph type="title"/>
          </p:nvPr>
        </p:nvSpPr>
        <p:spPr>
          <a:xfrm>
            <a:off x="1141412" y="48428"/>
            <a:ext cx="9905998" cy="798239"/>
          </a:xfrm>
        </p:spPr>
        <p:txBody>
          <a:bodyPr/>
          <a:lstStyle/>
          <a:p>
            <a:r>
              <a:rPr lang="en-US" b="1" dirty="0">
                <a:solidFill>
                  <a:schemeClr val="bg1">
                    <a:lumMod val="75000"/>
                    <a:lumOff val="25000"/>
                  </a:schemeClr>
                </a:solidFill>
              </a:rPr>
              <a:t>Geospatial analysis</a:t>
            </a:r>
          </a:p>
        </p:txBody>
      </p:sp>
      <p:pic>
        <p:nvPicPr>
          <p:cNvPr id="1026" name="Picture 2">
            <a:extLst>
              <a:ext uri="{FF2B5EF4-FFF2-40B4-BE49-F238E27FC236}">
                <a16:creationId xmlns:a16="http://schemas.microsoft.com/office/drawing/2014/main" id="{FF6E0BEB-46B0-4BA3-BC9A-B1771EE5B7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2435" y="1038579"/>
            <a:ext cx="5952756" cy="27879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EC23D1-CA90-4BEA-ABFC-0C4C5D123BC5}"/>
              </a:ext>
            </a:extLst>
          </p:cNvPr>
          <p:cNvSpPr txBox="1"/>
          <p:nvPr/>
        </p:nvSpPr>
        <p:spPr>
          <a:xfrm>
            <a:off x="1492435" y="4346222"/>
            <a:ext cx="9164276" cy="646331"/>
          </a:xfrm>
          <a:prstGeom prst="rect">
            <a:avLst/>
          </a:prstGeom>
          <a:noFill/>
        </p:spPr>
        <p:txBody>
          <a:bodyPr wrap="square" rtlCol="0">
            <a:spAutoFit/>
          </a:bodyPr>
          <a:lstStyle/>
          <a:p>
            <a:r>
              <a:rPr lang="en-US" dirty="0"/>
              <a:t>* Here’s a plot showing the </a:t>
            </a:r>
            <a:r>
              <a:rPr lang="en-US" dirty="0" err="1"/>
              <a:t>geopandas</a:t>
            </a:r>
            <a:r>
              <a:rPr lang="en-US" dirty="0"/>
              <a:t> </a:t>
            </a:r>
            <a:r>
              <a:rPr lang="en-US" dirty="0" err="1"/>
              <a:t>dataframe</a:t>
            </a:r>
            <a:r>
              <a:rPr lang="en-US" dirty="0"/>
              <a:t> </a:t>
            </a:r>
          </a:p>
          <a:p>
            <a:r>
              <a:rPr lang="en-US" dirty="0"/>
              <a:t>* More concentration of sales entries in Germany than in Poland</a:t>
            </a:r>
          </a:p>
        </p:txBody>
      </p:sp>
    </p:spTree>
    <p:extLst>
      <p:ext uri="{BB962C8B-B14F-4D97-AF65-F5344CB8AC3E}">
        <p14:creationId xmlns:p14="http://schemas.microsoft.com/office/powerpoint/2010/main" val="954811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F3BA-FECC-4A40-9734-24692B14D086}"/>
              </a:ext>
            </a:extLst>
          </p:cNvPr>
          <p:cNvSpPr>
            <a:spLocks noGrp="1"/>
          </p:cNvSpPr>
          <p:nvPr>
            <p:ph type="title"/>
          </p:nvPr>
        </p:nvSpPr>
        <p:spPr>
          <a:xfrm>
            <a:off x="1143001" y="182559"/>
            <a:ext cx="9905998" cy="589393"/>
          </a:xfrm>
        </p:spPr>
        <p:txBody>
          <a:bodyPr/>
          <a:lstStyle/>
          <a:p>
            <a:r>
              <a:rPr lang="en-US" b="1" dirty="0">
                <a:solidFill>
                  <a:schemeClr val="bg1"/>
                </a:solidFill>
              </a:rPr>
              <a:t>GEOSPATIAL</a:t>
            </a:r>
            <a:r>
              <a:rPr lang="en-US" dirty="0">
                <a:solidFill>
                  <a:schemeClr val="bg1">
                    <a:lumMod val="75000"/>
                    <a:lumOff val="25000"/>
                  </a:schemeClr>
                </a:solidFill>
              </a:rPr>
              <a:t> </a:t>
            </a:r>
            <a:r>
              <a:rPr lang="en-US" b="1" dirty="0">
                <a:solidFill>
                  <a:schemeClr val="bg1"/>
                </a:solidFill>
              </a:rPr>
              <a:t>ANALYSIS</a:t>
            </a:r>
          </a:p>
        </p:txBody>
      </p:sp>
      <p:pic>
        <p:nvPicPr>
          <p:cNvPr id="4" name="Picture 3">
            <a:hlinkClick r:id="rId2" action="ppaction://hlinkfile"/>
            <a:extLst>
              <a:ext uri="{FF2B5EF4-FFF2-40B4-BE49-F238E27FC236}">
                <a16:creationId xmlns:a16="http://schemas.microsoft.com/office/drawing/2014/main" id="{201064C8-771C-4010-A09F-06252B3A2749}"/>
              </a:ext>
            </a:extLst>
          </p:cNvPr>
          <p:cNvPicPr>
            <a:picLocks noChangeAspect="1"/>
          </p:cNvPicPr>
          <p:nvPr/>
        </p:nvPicPr>
        <p:blipFill>
          <a:blip r:embed="rId3"/>
          <a:stretch>
            <a:fillRect/>
          </a:stretch>
        </p:blipFill>
        <p:spPr>
          <a:xfrm>
            <a:off x="1004710" y="905265"/>
            <a:ext cx="8607778" cy="4436533"/>
          </a:xfrm>
          <a:prstGeom prst="rect">
            <a:avLst/>
          </a:prstGeom>
        </p:spPr>
      </p:pic>
      <p:sp>
        <p:nvSpPr>
          <p:cNvPr id="5" name="TextBox 4">
            <a:hlinkClick r:id="rId4" action="ppaction://hlinkpres?slideindex=1&amp;slidetitle="/>
            <a:extLst>
              <a:ext uri="{FF2B5EF4-FFF2-40B4-BE49-F238E27FC236}">
                <a16:creationId xmlns:a16="http://schemas.microsoft.com/office/drawing/2014/main" id="{37E6BEA2-AEC7-43F5-B34D-71E79480A734}"/>
              </a:ext>
            </a:extLst>
          </p:cNvPr>
          <p:cNvSpPr txBox="1"/>
          <p:nvPr/>
        </p:nvSpPr>
        <p:spPr>
          <a:xfrm>
            <a:off x="1004710" y="5475111"/>
            <a:ext cx="8331201" cy="923330"/>
          </a:xfrm>
          <a:prstGeom prst="rect">
            <a:avLst/>
          </a:prstGeom>
          <a:noFill/>
        </p:spPr>
        <p:txBody>
          <a:bodyPr wrap="square" rtlCol="0">
            <a:spAutoFit/>
          </a:bodyPr>
          <a:lstStyle/>
          <a:p>
            <a:r>
              <a:rPr lang="en-US" dirty="0"/>
              <a:t>* Most sales are between 0 to 10k</a:t>
            </a:r>
          </a:p>
          <a:p>
            <a:r>
              <a:rPr lang="en-US" dirty="0"/>
              <a:t>*There’s a </a:t>
            </a:r>
            <a:r>
              <a:rPr lang="en-US" dirty="0" err="1"/>
              <a:t>significantl</a:t>
            </a:r>
            <a:r>
              <a:rPr lang="en-US" dirty="0"/>
              <a:t> number of high sales in Germany</a:t>
            </a:r>
          </a:p>
          <a:p>
            <a:r>
              <a:rPr lang="en-US" dirty="0"/>
              <a:t>* </a:t>
            </a:r>
          </a:p>
        </p:txBody>
      </p:sp>
    </p:spTree>
    <p:extLst>
      <p:ext uri="{BB962C8B-B14F-4D97-AF65-F5344CB8AC3E}">
        <p14:creationId xmlns:p14="http://schemas.microsoft.com/office/powerpoint/2010/main" val="258798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855A-C4F5-4D19-9188-959C0A06B9C2}"/>
              </a:ext>
            </a:extLst>
          </p:cNvPr>
          <p:cNvSpPr>
            <a:spLocks noGrp="1"/>
          </p:cNvSpPr>
          <p:nvPr>
            <p:ph type="title"/>
          </p:nvPr>
        </p:nvSpPr>
        <p:spPr>
          <a:xfrm>
            <a:off x="1141410" y="33868"/>
            <a:ext cx="5934508" cy="575733"/>
          </a:xfrm>
        </p:spPr>
        <p:txBody>
          <a:bodyPr>
            <a:normAutofit fontScale="90000"/>
          </a:bodyPr>
          <a:lstStyle/>
          <a:p>
            <a:r>
              <a:rPr lang="en-US" sz="3600" b="1" dirty="0">
                <a:solidFill>
                  <a:schemeClr val="bg1"/>
                </a:solidFill>
              </a:rPr>
              <a:t>Geospatial</a:t>
            </a:r>
            <a:r>
              <a:rPr lang="en-US" dirty="0"/>
              <a:t> </a:t>
            </a:r>
            <a:r>
              <a:rPr lang="en-US" sz="3600" b="1" dirty="0">
                <a:solidFill>
                  <a:schemeClr val="bg1"/>
                </a:solidFill>
              </a:rPr>
              <a:t>analysis</a:t>
            </a:r>
          </a:p>
        </p:txBody>
      </p:sp>
      <p:pic>
        <p:nvPicPr>
          <p:cNvPr id="6" name="Picture Placeholder 5">
            <a:hlinkClick r:id="rId2" action="ppaction://hlinkfile"/>
            <a:extLst>
              <a:ext uri="{FF2B5EF4-FFF2-40B4-BE49-F238E27FC236}">
                <a16:creationId xmlns:a16="http://schemas.microsoft.com/office/drawing/2014/main" id="{D1ADA100-5C35-4C25-AA67-E836A6AFF15D}"/>
              </a:ext>
            </a:extLst>
          </p:cNvPr>
          <p:cNvPicPr>
            <a:picLocks noGrp="1" noChangeAspect="1"/>
          </p:cNvPicPr>
          <p:nvPr>
            <p:ph type="pic" idx="1"/>
          </p:nvPr>
        </p:nvPicPr>
        <p:blipFill>
          <a:blip r:embed="rId3"/>
          <a:srcRect t="14608" b="14608"/>
          <a:stretch/>
        </p:blipFill>
        <p:spPr>
          <a:xfrm>
            <a:off x="1141409" y="872197"/>
            <a:ext cx="9784080" cy="4727092"/>
          </a:xfrm>
        </p:spPr>
      </p:pic>
      <p:sp>
        <p:nvSpPr>
          <p:cNvPr id="4" name="Text Placeholder 3">
            <a:extLst>
              <a:ext uri="{FF2B5EF4-FFF2-40B4-BE49-F238E27FC236}">
                <a16:creationId xmlns:a16="http://schemas.microsoft.com/office/drawing/2014/main" id="{FBF823ED-2B78-43BA-9F9E-FEFCA0FB8ADD}"/>
              </a:ext>
            </a:extLst>
          </p:cNvPr>
          <p:cNvSpPr>
            <a:spLocks noGrp="1"/>
          </p:cNvSpPr>
          <p:nvPr>
            <p:ph type="body" sz="half" idx="2"/>
          </p:nvPr>
        </p:nvSpPr>
        <p:spPr>
          <a:xfrm>
            <a:off x="1141409" y="5599289"/>
            <a:ext cx="9909175" cy="1072446"/>
          </a:xfrm>
        </p:spPr>
        <p:txBody>
          <a:bodyPr>
            <a:normAutofit/>
          </a:bodyPr>
          <a:lstStyle/>
          <a:p>
            <a:r>
              <a:rPr lang="en-US" dirty="0"/>
              <a:t>*The point sizes represent the size of sales</a:t>
            </a:r>
          </a:p>
          <a:p>
            <a:r>
              <a:rPr lang="en-US" dirty="0"/>
              <a:t>*There’s a much larger concentration of huge points in the Germany area</a:t>
            </a:r>
          </a:p>
        </p:txBody>
      </p:sp>
    </p:spTree>
    <p:extLst>
      <p:ext uri="{BB962C8B-B14F-4D97-AF65-F5344CB8AC3E}">
        <p14:creationId xmlns:p14="http://schemas.microsoft.com/office/powerpoint/2010/main" val="79991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661182" y="117073"/>
            <a:ext cx="9905998" cy="635095"/>
          </a:xfrm>
        </p:spPr>
        <p:txBody>
          <a:bodyPr/>
          <a:lstStyle/>
          <a:p>
            <a:pPr algn="l"/>
            <a:r>
              <a:rPr lang="en-US" b="1" i="0" dirty="0">
                <a:solidFill>
                  <a:srgbClr val="000000"/>
                </a:solidFill>
                <a:effectLst/>
                <a:latin typeface="Helvetica Neue"/>
              </a:rPr>
              <a:t>INSIGHTS</a:t>
            </a:r>
          </a:p>
        </p:txBody>
      </p:sp>
      <p:sp>
        <p:nvSpPr>
          <p:cNvPr id="3" name="Content Placeholder 2">
            <a:extLst>
              <a:ext uri="{FF2B5EF4-FFF2-40B4-BE49-F238E27FC236}">
                <a16:creationId xmlns:a16="http://schemas.microsoft.com/office/drawing/2014/main" id="{A8D533E1-C857-42FD-BC46-0FFD97254928}"/>
              </a:ext>
            </a:extLst>
          </p:cNvPr>
          <p:cNvSpPr>
            <a:spLocks noGrp="1"/>
          </p:cNvSpPr>
          <p:nvPr>
            <p:ph idx="1"/>
          </p:nvPr>
        </p:nvSpPr>
        <p:spPr>
          <a:xfrm>
            <a:off x="717453" y="878777"/>
            <a:ext cx="10386229" cy="5648631"/>
          </a:xfrm>
        </p:spPr>
        <p:txBody>
          <a:bodyPr>
            <a:normAutofit/>
          </a:bodyPr>
          <a:lstStyle/>
          <a:p>
            <a:r>
              <a:rPr lang="en-US" b="0" i="0" dirty="0">
                <a:solidFill>
                  <a:srgbClr val="000000"/>
                </a:solidFill>
                <a:effectLst/>
                <a:latin typeface="Helvetica Neue"/>
              </a:rPr>
              <a:t>Pricing strategies might not be directly influencing sales volume in the business, or other factors (such as demand, marketing efforts, distribution channels, etc.) could be playing a more significant role. </a:t>
            </a:r>
          </a:p>
          <a:p>
            <a:pPr algn="l" rtl="0"/>
            <a:r>
              <a:rPr lang="en-US" b="0" i="0" dirty="0">
                <a:solidFill>
                  <a:srgbClr val="000000"/>
                </a:solidFill>
                <a:effectLst/>
                <a:latin typeface="Helvetica Neue"/>
              </a:rPr>
              <a:t>The pharmacy channel is doing significantly better than the hospital channel.</a:t>
            </a:r>
          </a:p>
          <a:p>
            <a:pPr algn="l" rtl="0"/>
            <a:r>
              <a:rPr lang="en-US" b="0" i="0" dirty="0">
                <a:solidFill>
                  <a:srgbClr val="000000"/>
                </a:solidFill>
                <a:effectLst/>
                <a:latin typeface="Helvetica Neue"/>
              </a:rPr>
              <a:t>The urban areas, despite typically being the high-potential market due to population density, are not performing as well in terms of sales volume as rural areas. This could be due to a variety of factors, including market saturation, high competition, or logistical challenges.</a:t>
            </a:r>
          </a:p>
          <a:p>
            <a:pPr algn="l" rtl="0"/>
            <a:r>
              <a:rPr lang="en-US" b="0" i="0" dirty="0">
                <a:solidFill>
                  <a:srgbClr val="000000"/>
                </a:solidFill>
                <a:effectLst/>
                <a:latin typeface="Helvetica Neue"/>
              </a:rPr>
              <a:t>Business should consider targeted promotions or loyalty programs and marketing campaigns to boost sales in urban areas.</a:t>
            </a:r>
          </a:p>
          <a:p>
            <a:endParaRPr lang="en-US" dirty="0"/>
          </a:p>
        </p:txBody>
      </p:sp>
    </p:spTree>
    <p:extLst>
      <p:ext uri="{BB962C8B-B14F-4D97-AF65-F5344CB8AC3E}">
        <p14:creationId xmlns:p14="http://schemas.microsoft.com/office/powerpoint/2010/main" val="109791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661182" y="139653"/>
            <a:ext cx="9905998" cy="635095"/>
          </a:xfrm>
        </p:spPr>
        <p:txBody>
          <a:bodyPr/>
          <a:lstStyle/>
          <a:p>
            <a:pPr algn="l"/>
            <a:r>
              <a:rPr lang="en-US" b="1" i="0" dirty="0">
                <a:solidFill>
                  <a:srgbClr val="000000"/>
                </a:solidFill>
                <a:effectLst/>
                <a:latin typeface="Helvetica Neue"/>
              </a:rPr>
              <a:t>RECOMMENDATIONS</a:t>
            </a:r>
          </a:p>
        </p:txBody>
      </p:sp>
      <p:sp>
        <p:nvSpPr>
          <p:cNvPr id="3" name="Content Placeholder 2">
            <a:extLst>
              <a:ext uri="{FF2B5EF4-FFF2-40B4-BE49-F238E27FC236}">
                <a16:creationId xmlns:a16="http://schemas.microsoft.com/office/drawing/2014/main" id="{A8D533E1-C857-42FD-BC46-0FFD97254928}"/>
              </a:ext>
            </a:extLst>
          </p:cNvPr>
          <p:cNvSpPr>
            <a:spLocks noGrp="1"/>
          </p:cNvSpPr>
          <p:nvPr>
            <p:ph idx="1"/>
          </p:nvPr>
        </p:nvSpPr>
        <p:spPr>
          <a:xfrm>
            <a:off x="661182" y="942534"/>
            <a:ext cx="10986867" cy="5458265"/>
          </a:xfrm>
        </p:spPr>
        <p:txBody>
          <a:bodyPr>
            <a:normAutofit fontScale="92500" lnSpcReduction="10000"/>
          </a:bodyPr>
          <a:lstStyle/>
          <a:p>
            <a:r>
              <a:rPr lang="en-US" b="0" i="0" dirty="0">
                <a:solidFill>
                  <a:srgbClr val="000000"/>
                </a:solidFill>
                <a:effectLst/>
                <a:latin typeface="Helvetica Neue"/>
              </a:rPr>
              <a:t>The business should consider focusing on factors other than price to drive sales, such as enhancing marketing campaigns, exploring customer preferences, and improving distribution channels especially in urban areas</a:t>
            </a:r>
          </a:p>
          <a:p>
            <a:r>
              <a:rPr lang="en-US" b="0" i="0" dirty="0">
                <a:solidFill>
                  <a:srgbClr val="000000"/>
                </a:solidFill>
                <a:effectLst/>
                <a:latin typeface="Helvetica Neue"/>
              </a:rPr>
              <a:t>Business should also consider other strategies to increase sales, such as bundling products, offering discounts for bulk purchases and improve customer education on products</a:t>
            </a:r>
          </a:p>
          <a:p>
            <a:pPr algn="l" rtl="0"/>
            <a:r>
              <a:rPr lang="en-US" b="0" i="0" dirty="0">
                <a:solidFill>
                  <a:srgbClr val="000000"/>
                </a:solidFill>
                <a:effectLst/>
                <a:latin typeface="Helvetica Neue"/>
              </a:rPr>
              <a:t>Business should consider conducting channel-specific analysis to identify the most profitable customer segments and tailor marketing efforts accordingly.</a:t>
            </a:r>
          </a:p>
          <a:p>
            <a:r>
              <a:rPr lang="en-US" b="0" i="0" dirty="0">
                <a:solidFill>
                  <a:srgbClr val="000000"/>
                </a:solidFill>
                <a:effectLst/>
                <a:latin typeface="Helvetica Neue"/>
              </a:rPr>
              <a:t>Business can reevaluate the pricing strategy and marketing efforts in urban areas. Urban areas may be oversaturated with competition, and therefore, targeting different value propositions or adjusting pricing strategies could help.</a:t>
            </a:r>
          </a:p>
          <a:p>
            <a:pPr algn="l" rtl="0"/>
            <a:r>
              <a:rPr lang="en-US" b="0" i="0" dirty="0">
                <a:solidFill>
                  <a:srgbClr val="000000"/>
                </a:solidFill>
                <a:effectLst/>
                <a:latin typeface="Helvetica Neue"/>
              </a:rPr>
              <a:t>Business should consider targeted promotions or loyalty programs and marketing campaign to boost sales in urban areas.</a:t>
            </a:r>
          </a:p>
          <a:p>
            <a:endParaRPr lang="en-US" b="0" i="0" dirty="0">
              <a:solidFill>
                <a:srgbClr val="000000"/>
              </a:solidFill>
              <a:effectLst/>
              <a:latin typeface="Helvetica Neue"/>
            </a:endParaRPr>
          </a:p>
          <a:p>
            <a:pPr algn="l" rtl="0"/>
            <a:endParaRPr lang="en-US" b="0" i="0" dirty="0">
              <a:solidFill>
                <a:srgbClr val="000000"/>
              </a:solidFill>
              <a:effectLst/>
              <a:latin typeface="Helvetica Neue"/>
            </a:endParaRPr>
          </a:p>
          <a:p>
            <a:endParaRPr lang="en-US" b="0" i="0" dirty="0">
              <a:solidFill>
                <a:srgbClr val="000000"/>
              </a:solidFill>
              <a:effectLst/>
              <a:latin typeface="Helvetica Neue"/>
            </a:endParaRPr>
          </a:p>
          <a:p>
            <a:pPr algn="l" rtl="0"/>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257265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167E-2B28-4C1F-9FB8-96A1226958F0}"/>
              </a:ext>
            </a:extLst>
          </p:cNvPr>
          <p:cNvSpPr>
            <a:spLocks noGrp="1"/>
          </p:cNvSpPr>
          <p:nvPr>
            <p:ph type="title"/>
          </p:nvPr>
        </p:nvSpPr>
        <p:spPr>
          <a:xfrm>
            <a:off x="1141412" y="146569"/>
            <a:ext cx="9905998" cy="664592"/>
          </a:xfrm>
        </p:spPr>
        <p:txBody>
          <a:bodyPr/>
          <a:lstStyle/>
          <a:p>
            <a:r>
              <a:rPr lang="en-US" dirty="0">
                <a:solidFill>
                  <a:schemeClr val="bg1"/>
                </a:solidFill>
              </a:rPr>
              <a:t>Problem summary</a:t>
            </a:r>
          </a:p>
        </p:txBody>
      </p:sp>
      <p:sp>
        <p:nvSpPr>
          <p:cNvPr id="3" name="Content Placeholder 2">
            <a:extLst>
              <a:ext uri="{FF2B5EF4-FFF2-40B4-BE49-F238E27FC236}">
                <a16:creationId xmlns:a16="http://schemas.microsoft.com/office/drawing/2014/main" id="{A3642E18-3786-4B5A-AB33-78B45BBDCA15}"/>
              </a:ext>
            </a:extLst>
          </p:cNvPr>
          <p:cNvSpPr>
            <a:spLocks noGrp="1"/>
          </p:cNvSpPr>
          <p:nvPr>
            <p:ph idx="1"/>
          </p:nvPr>
        </p:nvSpPr>
        <p:spPr>
          <a:xfrm>
            <a:off x="1141412" y="943897"/>
            <a:ext cx="9905999" cy="4847304"/>
          </a:xfrm>
        </p:spPr>
        <p:txBody>
          <a:bodyPr>
            <a:normAutofit/>
          </a:bodyPr>
          <a:lstStyle/>
          <a:p>
            <a:r>
              <a:rPr lang="en-US" sz="2800" dirty="0">
                <a:solidFill>
                  <a:schemeClr val="bg1"/>
                </a:solidFill>
              </a:rPr>
              <a:t>ABC Pharmaceutical Company struggles to integrate varying data sources and perform granular analysis hindering its ability to understand sales performance, customer purchasing behavior, optimize product distribution, ultimately resulting in missed opportunities and in efficiencies.</a:t>
            </a:r>
          </a:p>
          <a:p>
            <a:r>
              <a:rPr lang="en-US" sz="2800" dirty="0">
                <a:solidFill>
                  <a:schemeClr val="bg1"/>
                </a:solidFill>
              </a:rPr>
              <a:t>The Project aims at using comprehensive data to uncover hidden insights</a:t>
            </a:r>
          </a:p>
        </p:txBody>
      </p:sp>
    </p:spTree>
    <p:extLst>
      <p:ext uri="{BB962C8B-B14F-4D97-AF65-F5344CB8AC3E}">
        <p14:creationId xmlns:p14="http://schemas.microsoft.com/office/powerpoint/2010/main" val="272705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2B07-5AF8-4A12-9854-7B8B3BFE9E6D}"/>
              </a:ext>
            </a:extLst>
          </p:cNvPr>
          <p:cNvSpPr>
            <a:spLocks noGrp="1"/>
          </p:cNvSpPr>
          <p:nvPr>
            <p:ph type="title"/>
          </p:nvPr>
        </p:nvSpPr>
        <p:spPr>
          <a:xfrm>
            <a:off x="1141412" y="176067"/>
            <a:ext cx="9905998" cy="635095"/>
          </a:xfrm>
        </p:spPr>
        <p:txBody>
          <a:bodyPr/>
          <a:lstStyle/>
          <a:p>
            <a:r>
              <a:rPr lang="en-US" b="1" dirty="0">
                <a:solidFill>
                  <a:schemeClr val="bg1"/>
                </a:solidFill>
              </a:rPr>
              <a:t>OBJECTIVES</a:t>
            </a:r>
          </a:p>
        </p:txBody>
      </p:sp>
      <p:sp>
        <p:nvSpPr>
          <p:cNvPr id="3" name="Content Placeholder 2">
            <a:extLst>
              <a:ext uri="{FF2B5EF4-FFF2-40B4-BE49-F238E27FC236}">
                <a16:creationId xmlns:a16="http://schemas.microsoft.com/office/drawing/2014/main" id="{127F27D5-F70E-4354-BB3E-851266261B16}"/>
              </a:ext>
            </a:extLst>
          </p:cNvPr>
          <p:cNvSpPr>
            <a:spLocks noGrp="1"/>
          </p:cNvSpPr>
          <p:nvPr>
            <p:ph idx="1"/>
          </p:nvPr>
        </p:nvSpPr>
        <p:spPr>
          <a:xfrm>
            <a:off x="1141412" y="1002891"/>
            <a:ext cx="9905999" cy="4188542"/>
          </a:xfrm>
        </p:spPr>
        <p:txBody>
          <a:bodyPr>
            <a:normAutofit/>
          </a:bodyPr>
          <a:lstStyle/>
          <a:p>
            <a:r>
              <a:rPr lang="en-US" sz="2800" dirty="0">
                <a:solidFill>
                  <a:schemeClr val="bg1"/>
                </a:solidFill>
              </a:rPr>
              <a:t>Analyze Sales Trends and Customer Behavior</a:t>
            </a:r>
          </a:p>
          <a:p>
            <a:r>
              <a:rPr lang="en-US" sz="2800" dirty="0">
                <a:solidFill>
                  <a:schemeClr val="bg1"/>
                </a:solidFill>
              </a:rPr>
              <a:t>Evaluate Product and Channel Performance</a:t>
            </a:r>
          </a:p>
          <a:p>
            <a:r>
              <a:rPr lang="en-US" sz="2800" dirty="0">
                <a:solidFill>
                  <a:schemeClr val="bg1"/>
                </a:solidFill>
              </a:rPr>
              <a:t>Understand Geographical Impact</a:t>
            </a:r>
          </a:p>
          <a:p>
            <a:r>
              <a:rPr lang="en-US" sz="2800" dirty="0">
                <a:solidFill>
                  <a:schemeClr val="bg1"/>
                </a:solidFill>
              </a:rPr>
              <a:t>Optimize Sales and Product Strategies</a:t>
            </a:r>
          </a:p>
        </p:txBody>
      </p:sp>
    </p:spTree>
    <p:extLst>
      <p:ext uri="{BB962C8B-B14F-4D97-AF65-F5344CB8AC3E}">
        <p14:creationId xmlns:p14="http://schemas.microsoft.com/office/powerpoint/2010/main" val="409638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Sales trend over time</a:t>
            </a:r>
          </a:p>
        </p:txBody>
      </p:sp>
      <p:pic>
        <p:nvPicPr>
          <p:cNvPr id="2050" name="Picture 2">
            <a:extLst>
              <a:ext uri="{FF2B5EF4-FFF2-40B4-BE49-F238E27FC236}">
                <a16:creationId xmlns:a16="http://schemas.microsoft.com/office/drawing/2014/main" id="{5BE27C85-7F91-477C-AC39-F00F819017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295" y="946150"/>
            <a:ext cx="5539828" cy="49657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9911D3-4B9A-4383-ACB6-3DC5DB3C07E6}"/>
              </a:ext>
            </a:extLst>
          </p:cNvPr>
          <p:cNvPicPr>
            <a:picLocks noChangeAspect="1"/>
          </p:cNvPicPr>
          <p:nvPr/>
        </p:nvPicPr>
        <p:blipFill>
          <a:blip r:embed="rId3"/>
          <a:stretch>
            <a:fillRect/>
          </a:stretch>
        </p:blipFill>
        <p:spPr>
          <a:xfrm>
            <a:off x="6223819" y="946150"/>
            <a:ext cx="5770886" cy="4965700"/>
          </a:xfrm>
          <a:prstGeom prst="rect">
            <a:avLst/>
          </a:prstGeom>
        </p:spPr>
      </p:pic>
    </p:spTree>
    <p:extLst>
      <p:ext uri="{BB962C8B-B14F-4D97-AF65-F5344CB8AC3E}">
        <p14:creationId xmlns:p14="http://schemas.microsoft.com/office/powerpoint/2010/main" val="339504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Sales trend over time</a:t>
            </a:r>
          </a:p>
        </p:txBody>
      </p:sp>
      <p:pic>
        <p:nvPicPr>
          <p:cNvPr id="2052" name="Picture 4">
            <a:extLst>
              <a:ext uri="{FF2B5EF4-FFF2-40B4-BE49-F238E27FC236}">
                <a16:creationId xmlns:a16="http://schemas.microsoft.com/office/drawing/2014/main" id="{07BECC96-0E21-4839-A99A-64A5D0544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46150"/>
            <a:ext cx="5808831" cy="4965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7730B6C-AB28-4205-AC3F-5C0DD3263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09" y="946150"/>
            <a:ext cx="5368413" cy="496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18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Product performance</a:t>
            </a:r>
          </a:p>
        </p:txBody>
      </p:sp>
      <p:pic>
        <p:nvPicPr>
          <p:cNvPr id="3076" name="Picture 4">
            <a:extLst>
              <a:ext uri="{FF2B5EF4-FFF2-40B4-BE49-F238E27FC236}">
                <a16:creationId xmlns:a16="http://schemas.microsoft.com/office/drawing/2014/main" id="{CF21CEFD-EEF7-4364-9953-02E97303BB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678" y="1076632"/>
            <a:ext cx="10692580" cy="48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25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Product performance</a:t>
            </a:r>
          </a:p>
        </p:txBody>
      </p:sp>
      <p:sp>
        <p:nvSpPr>
          <p:cNvPr id="3" name="Content Placeholder 2">
            <a:extLst>
              <a:ext uri="{FF2B5EF4-FFF2-40B4-BE49-F238E27FC236}">
                <a16:creationId xmlns:a16="http://schemas.microsoft.com/office/drawing/2014/main" id="{2D593B73-BAE2-47AC-BD19-35A1331A71F4}"/>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AAC49EB3-7055-4B07-9427-1D46B636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800100"/>
            <a:ext cx="11049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15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Product performance</a:t>
            </a:r>
          </a:p>
        </p:txBody>
      </p:sp>
      <p:pic>
        <p:nvPicPr>
          <p:cNvPr id="3074" name="Picture 2">
            <a:extLst>
              <a:ext uri="{FF2B5EF4-FFF2-40B4-BE49-F238E27FC236}">
                <a16:creationId xmlns:a16="http://schemas.microsoft.com/office/drawing/2014/main" id="{76F8B8C8-C07F-4088-8AB7-C5808841F2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426" y="800099"/>
            <a:ext cx="4350742" cy="557120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7A602556-ECCC-4069-B4DC-077AC7791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4252" y="932834"/>
            <a:ext cx="561913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62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C36-AF79-426D-B9C4-E6312FEC2C71}"/>
              </a:ext>
            </a:extLst>
          </p:cNvPr>
          <p:cNvSpPr>
            <a:spLocks noGrp="1"/>
          </p:cNvSpPr>
          <p:nvPr>
            <p:ph type="title"/>
          </p:nvPr>
        </p:nvSpPr>
        <p:spPr>
          <a:xfrm>
            <a:off x="223686" y="117073"/>
            <a:ext cx="9905998" cy="635095"/>
          </a:xfrm>
        </p:spPr>
        <p:txBody>
          <a:bodyPr/>
          <a:lstStyle/>
          <a:p>
            <a:r>
              <a:rPr lang="en-US" b="1" dirty="0">
                <a:solidFill>
                  <a:schemeClr val="bg1"/>
                </a:solidFill>
              </a:rPr>
              <a:t>EDA: CHANNEL performance</a:t>
            </a:r>
          </a:p>
        </p:txBody>
      </p:sp>
      <p:pic>
        <p:nvPicPr>
          <p:cNvPr id="6146" name="Picture 2">
            <a:extLst>
              <a:ext uri="{FF2B5EF4-FFF2-40B4-BE49-F238E27FC236}">
                <a16:creationId xmlns:a16="http://schemas.microsoft.com/office/drawing/2014/main" id="{1A389030-D108-41B4-B695-235CBD99DB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7639" y="1005681"/>
            <a:ext cx="5262087" cy="484663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B33A79-619F-4996-BA79-352813F42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005681"/>
            <a:ext cx="3620883" cy="484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432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2396</TotalTime>
  <Words>437</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Helvetica Neue</vt:lpstr>
      <vt:lpstr>Tw Cen MT</vt:lpstr>
      <vt:lpstr>Circuit</vt:lpstr>
      <vt:lpstr>ABC PHARMACEUTICAL SALES ANALYSIS</vt:lpstr>
      <vt:lpstr>Problem summary</vt:lpstr>
      <vt:lpstr>OBJECTIVES</vt:lpstr>
      <vt:lpstr>EDA: Sales trend over time</vt:lpstr>
      <vt:lpstr>EDA: Sales trend over time</vt:lpstr>
      <vt:lpstr>EDA: Product performance</vt:lpstr>
      <vt:lpstr>EDA: Product performance</vt:lpstr>
      <vt:lpstr>EDA: Product performance</vt:lpstr>
      <vt:lpstr>EDA: CHANNEL performance</vt:lpstr>
      <vt:lpstr>EDA: CHANNEL performance</vt:lpstr>
      <vt:lpstr>EDA: SubCHANNEL performance</vt:lpstr>
      <vt:lpstr>EDA: REGIONAL performance</vt:lpstr>
      <vt:lpstr>EDA: REGIONAL performance</vt:lpstr>
      <vt:lpstr>Geospatial analysis</vt:lpstr>
      <vt:lpstr>GEOSPATIAL ANALYSIS</vt:lpstr>
      <vt:lpstr>Geospatial analysis</vt:lpstr>
      <vt:lpstr>INSIGHTS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Geospatial And channel analysis</dc:title>
  <dc:creator>user</dc:creator>
  <cp:lastModifiedBy>user</cp:lastModifiedBy>
  <cp:revision>28</cp:revision>
  <dcterms:created xsi:type="dcterms:W3CDTF">2024-12-01T19:41:57Z</dcterms:created>
  <dcterms:modified xsi:type="dcterms:W3CDTF">2024-12-20T17:09:11Z</dcterms:modified>
</cp:coreProperties>
</file>