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4" r:id="rId6"/>
    <p:sldId id="263" r:id="rId7"/>
    <p:sldId id="275" r:id="rId8"/>
    <p:sldId id="276" r:id="rId9"/>
    <p:sldId id="277" r:id="rId10"/>
    <p:sldId id="261" r:id="rId11"/>
    <p:sldId id="279" r:id="rId12"/>
    <p:sldId id="267" r:id="rId13"/>
    <p:sldId id="260" r:id="rId14"/>
    <p:sldId id="262" r:id="rId15"/>
    <p:sldId id="273" r:id="rId16"/>
    <p:sldId id="265" r:id="rId17"/>
    <p:sldId id="282" r:id="rId18"/>
    <p:sldId id="268" r:id="rId19"/>
    <p:sldId id="269" r:id="rId20"/>
    <p:sldId id="270" r:id="rId21"/>
    <p:sldId id="271" r:id="rId22"/>
    <p:sldId id="272"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1F79D8-FF02-4DA3-9EBA-6F8F773D1046}">
          <p14:sldIdLst>
            <p14:sldId id="256"/>
            <p14:sldId id="257"/>
            <p14:sldId id="258"/>
            <p14:sldId id="259"/>
            <p14:sldId id="274"/>
            <p14:sldId id="263"/>
            <p14:sldId id="275"/>
            <p14:sldId id="276"/>
            <p14:sldId id="277"/>
            <p14:sldId id="261"/>
            <p14:sldId id="279"/>
            <p14:sldId id="267"/>
            <p14:sldId id="260"/>
            <p14:sldId id="262"/>
            <p14:sldId id="273"/>
            <p14:sldId id="265"/>
            <p14:sldId id="282"/>
            <p14:sldId id="268"/>
            <p14:sldId id="269"/>
            <p14:sldId id="270"/>
            <p14:sldId id="271"/>
            <p14:sldId id="272"/>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67" d="100"/>
          <a:sy n="67" d="100"/>
        </p:scale>
        <p:origin x="102"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Revenue</a:t>
            </a:r>
            <a:r>
              <a:rPr lang="en-US" baseline="0" dirty="0"/>
              <a:t> (in millions) By Region</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0592932908179864E-2"/>
          <c:y val="8.727747690851341E-2"/>
          <c:w val="0.95486161254636559"/>
          <c:h val="0.71343798510854217"/>
        </c:manualLayout>
      </c:layout>
      <c:barChart>
        <c:barDir val="col"/>
        <c:grouping val="clustered"/>
        <c:varyColors val="0"/>
        <c:ser>
          <c:idx val="0"/>
          <c:order val="0"/>
          <c:tx>
            <c:strRef>
              <c:f>Sheet1!$B$1</c:f>
              <c:strCache>
                <c:ptCount val="1"/>
                <c:pt idx="0">
                  <c:v>Accessories(m)</c:v>
                </c:pt>
              </c:strCache>
            </c:strRef>
          </c:tx>
          <c:spPr>
            <a:solidFill>
              <a:schemeClr val="accent1"/>
            </a:solidFill>
            <a:ln>
              <a:noFill/>
            </a:ln>
            <a:effectLst/>
          </c:spPr>
          <c:invertIfNegative val="0"/>
          <c:cat>
            <c:strRef>
              <c:f>Sheet1!$A$2:$A$11</c:f>
              <c:strCache>
                <c:ptCount val="10"/>
                <c:pt idx="0">
                  <c:v>Southeast</c:v>
                </c:pt>
                <c:pt idx="1">
                  <c:v>Southwest</c:v>
                </c:pt>
                <c:pt idx="2">
                  <c:v>Northeast</c:v>
                </c:pt>
                <c:pt idx="3">
                  <c:v>Northwest</c:v>
                </c:pt>
                <c:pt idx="4">
                  <c:v>Central</c:v>
                </c:pt>
                <c:pt idx="5">
                  <c:v>Australia</c:v>
                </c:pt>
                <c:pt idx="6">
                  <c:v>Canada</c:v>
                </c:pt>
                <c:pt idx="7">
                  <c:v>France</c:v>
                </c:pt>
                <c:pt idx="8">
                  <c:v>United Kingdom</c:v>
                </c:pt>
                <c:pt idx="9">
                  <c:v>Germany</c:v>
                </c:pt>
              </c:strCache>
            </c:strRef>
          </c:cat>
          <c:val>
            <c:numRef>
              <c:f>Sheet1!$B$2:$B$11</c:f>
              <c:numCache>
                <c:formatCode>General</c:formatCode>
                <c:ptCount val="10"/>
                <c:pt idx="0">
                  <c:v>5.0000000000000001E-4</c:v>
                </c:pt>
                <c:pt idx="1">
                  <c:v>0.189</c:v>
                </c:pt>
                <c:pt idx="2">
                  <c:v>5.0000000000000001E-4</c:v>
                </c:pt>
                <c:pt idx="3">
                  <c:v>0.14000000000000001</c:v>
                </c:pt>
                <c:pt idx="4">
                  <c:v>2.9999999999999997E-4</c:v>
                </c:pt>
                <c:pt idx="5">
                  <c:v>0.17899999999999999</c:v>
                </c:pt>
                <c:pt idx="6">
                  <c:v>0.129</c:v>
                </c:pt>
                <c:pt idx="7">
                  <c:v>8.4000000000000005E-2</c:v>
                </c:pt>
                <c:pt idx="8">
                  <c:v>0.1</c:v>
                </c:pt>
                <c:pt idx="9">
                  <c:v>8.3000000000000004E-2</c:v>
                </c:pt>
              </c:numCache>
            </c:numRef>
          </c:val>
          <c:extLst>
            <c:ext xmlns:c16="http://schemas.microsoft.com/office/drawing/2014/chart" uri="{C3380CC4-5D6E-409C-BE32-E72D297353CC}">
              <c16:uniqueId val="{00000000-3187-4470-9E85-4456B034756C}"/>
            </c:ext>
          </c:extLst>
        </c:ser>
        <c:ser>
          <c:idx val="1"/>
          <c:order val="1"/>
          <c:tx>
            <c:strRef>
              <c:f>Sheet1!$C$1</c:f>
              <c:strCache>
                <c:ptCount val="1"/>
                <c:pt idx="0">
                  <c:v>Bikes</c:v>
                </c:pt>
              </c:strCache>
            </c:strRef>
          </c:tx>
          <c:spPr>
            <a:solidFill>
              <a:schemeClr val="accent2"/>
            </a:solidFill>
            <a:ln>
              <a:noFill/>
            </a:ln>
            <a:effectLst/>
          </c:spPr>
          <c:invertIfNegative val="0"/>
          <c:cat>
            <c:strRef>
              <c:f>Sheet1!$A$2:$A$11</c:f>
              <c:strCache>
                <c:ptCount val="10"/>
                <c:pt idx="0">
                  <c:v>Southeast</c:v>
                </c:pt>
                <c:pt idx="1">
                  <c:v>Southwest</c:v>
                </c:pt>
                <c:pt idx="2">
                  <c:v>Northeast</c:v>
                </c:pt>
                <c:pt idx="3">
                  <c:v>Northwest</c:v>
                </c:pt>
                <c:pt idx="4">
                  <c:v>Central</c:v>
                </c:pt>
                <c:pt idx="5">
                  <c:v>Australia</c:v>
                </c:pt>
                <c:pt idx="6">
                  <c:v>Canada</c:v>
                </c:pt>
                <c:pt idx="7">
                  <c:v>France</c:v>
                </c:pt>
                <c:pt idx="8">
                  <c:v>United Kingdom</c:v>
                </c:pt>
                <c:pt idx="9">
                  <c:v>Germany</c:v>
                </c:pt>
              </c:strCache>
            </c:strRef>
          </c:cat>
          <c:val>
            <c:numRef>
              <c:f>Sheet1!$C$2:$C$11</c:f>
              <c:numCache>
                <c:formatCode>General</c:formatCode>
                <c:ptCount val="10"/>
                <c:pt idx="0">
                  <c:v>0.01</c:v>
                </c:pt>
                <c:pt idx="1">
                  <c:v>4.55</c:v>
                </c:pt>
                <c:pt idx="2">
                  <c:v>5.0000000000000001E-3</c:v>
                </c:pt>
                <c:pt idx="3">
                  <c:v>2.89</c:v>
                </c:pt>
                <c:pt idx="4">
                  <c:v>2E-3</c:v>
                </c:pt>
                <c:pt idx="5">
                  <c:v>7.16</c:v>
                </c:pt>
                <c:pt idx="6">
                  <c:v>1.58</c:v>
                </c:pt>
                <c:pt idx="7">
                  <c:v>2.25</c:v>
                </c:pt>
                <c:pt idx="8">
                  <c:v>2.77</c:v>
                </c:pt>
                <c:pt idx="9">
                  <c:v>2.42</c:v>
                </c:pt>
              </c:numCache>
            </c:numRef>
          </c:val>
          <c:extLst>
            <c:ext xmlns:c16="http://schemas.microsoft.com/office/drawing/2014/chart" uri="{C3380CC4-5D6E-409C-BE32-E72D297353CC}">
              <c16:uniqueId val="{00000001-3187-4470-9E85-4456B034756C}"/>
            </c:ext>
          </c:extLst>
        </c:ser>
        <c:ser>
          <c:idx val="2"/>
          <c:order val="2"/>
          <c:tx>
            <c:strRef>
              <c:f>Sheet1!$D$1</c:f>
              <c:strCache>
                <c:ptCount val="1"/>
                <c:pt idx="0">
                  <c:v>Clothing</c:v>
                </c:pt>
              </c:strCache>
            </c:strRef>
          </c:tx>
          <c:spPr>
            <a:solidFill>
              <a:schemeClr val="accent3"/>
            </a:solidFill>
            <a:ln>
              <a:noFill/>
            </a:ln>
            <a:effectLst/>
          </c:spPr>
          <c:invertIfNegative val="0"/>
          <c:cat>
            <c:strRef>
              <c:f>Sheet1!$A$2:$A$11</c:f>
              <c:strCache>
                <c:ptCount val="10"/>
                <c:pt idx="0">
                  <c:v>Southeast</c:v>
                </c:pt>
                <c:pt idx="1">
                  <c:v>Southwest</c:v>
                </c:pt>
                <c:pt idx="2">
                  <c:v>Northeast</c:v>
                </c:pt>
                <c:pt idx="3">
                  <c:v>Northwest</c:v>
                </c:pt>
                <c:pt idx="4">
                  <c:v>Central</c:v>
                </c:pt>
                <c:pt idx="5">
                  <c:v>Australia</c:v>
                </c:pt>
                <c:pt idx="6">
                  <c:v>Canada</c:v>
                </c:pt>
                <c:pt idx="7">
                  <c:v>France</c:v>
                </c:pt>
                <c:pt idx="8">
                  <c:v>United Kingdom</c:v>
                </c:pt>
                <c:pt idx="9">
                  <c:v>Germany</c:v>
                </c:pt>
              </c:strCache>
            </c:strRef>
          </c:cat>
          <c:val>
            <c:numRef>
              <c:f>Sheet1!$D$2:$D$11</c:f>
              <c:numCache>
                <c:formatCode>General</c:formatCode>
                <c:ptCount val="10"/>
                <c:pt idx="0">
                  <c:v>2.9999999999999997E-4</c:v>
                </c:pt>
                <c:pt idx="1">
                  <c:v>0.08</c:v>
                </c:pt>
                <c:pt idx="2">
                  <c:v>1E-4</c:v>
                </c:pt>
                <c:pt idx="3">
                  <c:v>0.06</c:v>
                </c:pt>
                <c:pt idx="4">
                  <c:v>2.0000000000000001E-4</c:v>
                </c:pt>
                <c:pt idx="5">
                  <c:v>7.5999999999999998E-2</c:v>
                </c:pt>
                <c:pt idx="6">
                  <c:v>5.5E-2</c:v>
                </c:pt>
                <c:pt idx="7">
                  <c:v>0.03</c:v>
                </c:pt>
                <c:pt idx="8">
                  <c:v>3.5000000000000003E-2</c:v>
                </c:pt>
                <c:pt idx="9">
                  <c:v>2.5999999999999999E-2</c:v>
                </c:pt>
              </c:numCache>
            </c:numRef>
          </c:val>
          <c:extLst>
            <c:ext xmlns:c16="http://schemas.microsoft.com/office/drawing/2014/chart" uri="{C3380CC4-5D6E-409C-BE32-E72D297353CC}">
              <c16:uniqueId val="{00000002-3187-4470-9E85-4456B034756C}"/>
            </c:ext>
          </c:extLst>
        </c:ser>
        <c:ser>
          <c:idx val="3"/>
          <c:order val="3"/>
          <c:tx>
            <c:strRef>
              <c:f>Sheet1!$E$1</c:f>
              <c:strCache>
                <c:ptCount val="1"/>
                <c:pt idx="0">
                  <c:v>Components</c:v>
                </c:pt>
              </c:strCache>
            </c:strRef>
          </c:tx>
          <c:spPr>
            <a:solidFill>
              <a:schemeClr val="accent4"/>
            </a:solidFill>
            <a:ln>
              <a:noFill/>
            </a:ln>
            <a:effectLst/>
          </c:spPr>
          <c:invertIfNegative val="0"/>
          <c:cat>
            <c:strRef>
              <c:f>Sheet1!$A$2:$A$11</c:f>
              <c:strCache>
                <c:ptCount val="10"/>
                <c:pt idx="0">
                  <c:v>Southeast</c:v>
                </c:pt>
                <c:pt idx="1">
                  <c:v>Southwest</c:v>
                </c:pt>
                <c:pt idx="2">
                  <c:v>Northeast</c:v>
                </c:pt>
                <c:pt idx="3">
                  <c:v>Northwest</c:v>
                </c:pt>
                <c:pt idx="4">
                  <c:v>Central</c:v>
                </c:pt>
                <c:pt idx="5">
                  <c:v>Australia</c:v>
                </c:pt>
                <c:pt idx="6">
                  <c:v>Canada</c:v>
                </c:pt>
                <c:pt idx="7">
                  <c:v>France</c:v>
                </c:pt>
                <c:pt idx="8">
                  <c:v>United Kingdom</c:v>
                </c:pt>
                <c:pt idx="9">
                  <c:v>Germany</c:v>
                </c:pt>
              </c:strCache>
            </c:strRef>
          </c:cat>
          <c:val>
            <c:numRef>
              <c:f>Sheet1!$E$2:$E$11</c:f>
              <c:numCache>
                <c:formatCode>General</c:formatCode>
                <c:ptCount val="10"/>
                <c:pt idx="0">
                  <c:v>0</c:v>
                </c:pt>
                <c:pt idx="1">
                  <c:v>0</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04-3187-4470-9E85-4456B034756C}"/>
            </c:ext>
          </c:extLst>
        </c:ser>
        <c:dLbls>
          <c:showLegendKey val="0"/>
          <c:showVal val="0"/>
          <c:showCatName val="0"/>
          <c:showSerName val="0"/>
          <c:showPercent val="0"/>
          <c:showBubbleSize val="0"/>
        </c:dLbls>
        <c:gapWidth val="219"/>
        <c:overlap val="-27"/>
        <c:axId val="942662223"/>
        <c:axId val="942679279"/>
      </c:barChart>
      <c:catAx>
        <c:axId val="942662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42679279"/>
        <c:crosses val="autoZero"/>
        <c:auto val="1"/>
        <c:lblAlgn val="ctr"/>
        <c:lblOffset val="100"/>
        <c:noMultiLvlLbl val="0"/>
      </c:catAx>
      <c:valAx>
        <c:axId val="942679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426622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BF37C9-6FDC-4066-94CB-DF2A1BEBF33A}" type="datetimeFigureOut">
              <a:rPr lang="en-US" smtClean="0"/>
              <a:t>10/22/2024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7B494EB-0CC7-4152-A451-BB96E674411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9792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BF37C9-6FDC-4066-94CB-DF2A1BEBF33A}"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494EB-0CC7-4152-A451-BB96E674411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4230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BF37C9-6FDC-4066-94CB-DF2A1BEBF33A}"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494EB-0CC7-4152-A451-BB96E674411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7179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BF37C9-6FDC-4066-94CB-DF2A1BEBF33A}"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494EB-0CC7-4152-A451-BB96E674411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750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BF37C9-6FDC-4066-94CB-DF2A1BEBF33A}"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494EB-0CC7-4152-A451-BB96E674411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417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BF37C9-6FDC-4066-94CB-DF2A1BEBF33A}"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494EB-0CC7-4152-A451-BB96E674411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562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BF37C9-6FDC-4066-94CB-DF2A1BEBF33A}" type="datetimeFigureOut">
              <a:rPr lang="en-US" smtClean="0"/>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B494EB-0CC7-4152-A451-BB96E674411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7784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BF37C9-6FDC-4066-94CB-DF2A1BEBF33A}" type="datetimeFigureOut">
              <a:rPr lang="en-US" smtClean="0"/>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B494EB-0CC7-4152-A451-BB96E674411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8058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BF37C9-6FDC-4066-94CB-DF2A1BEBF33A}" type="datetimeFigureOut">
              <a:rPr lang="en-US" smtClean="0"/>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B494EB-0CC7-4152-A451-BB96E674411C}" type="slidenum">
              <a:rPr lang="en-US" smtClean="0"/>
              <a:t>‹#›</a:t>
            </a:fld>
            <a:endParaRPr lang="en-US"/>
          </a:p>
        </p:txBody>
      </p:sp>
    </p:spTree>
    <p:extLst>
      <p:ext uri="{BB962C8B-B14F-4D97-AF65-F5344CB8AC3E}">
        <p14:creationId xmlns:p14="http://schemas.microsoft.com/office/powerpoint/2010/main" val="490373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BF37C9-6FDC-4066-94CB-DF2A1BEBF33A}"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494EB-0CC7-4152-A451-BB96E674411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6450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DBF37C9-6FDC-4066-94CB-DF2A1BEBF33A}" type="datetimeFigureOut">
              <a:rPr lang="en-US" smtClean="0"/>
              <a:t>10/22/2024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7B494EB-0CC7-4152-A451-BB96E674411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161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DBF37C9-6FDC-4066-94CB-DF2A1BEBF33A}" type="datetimeFigureOut">
              <a:rPr lang="en-US" smtClean="0"/>
              <a:t>10/22/2024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7B494EB-0CC7-4152-A451-BB96E674411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6070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abs.gov.au/" TargetMode="External"/><Relationship Id="rId2" Type="http://schemas.openxmlformats.org/officeDocument/2006/relationships/hyperlink" Target="https://www.fraserinstitute.org/sites/default/files/analysis-economic-performance-of-canada-and-oecd-competitors-2007-2019.pdf"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292DC-EC3A-459E-91B7-C79E5340E62D}"/>
              </a:ext>
            </a:extLst>
          </p:cNvPr>
          <p:cNvSpPr>
            <a:spLocks noGrp="1"/>
          </p:cNvSpPr>
          <p:nvPr>
            <p:ph type="ctrTitle"/>
          </p:nvPr>
        </p:nvSpPr>
        <p:spPr/>
        <p:txBody>
          <a:bodyPr/>
          <a:lstStyle/>
          <a:p>
            <a:r>
              <a:rPr lang="en-US" b="1" dirty="0">
                <a:solidFill>
                  <a:schemeClr val="accent5">
                    <a:lumMod val="75000"/>
                  </a:schemeClr>
                </a:solidFill>
              </a:rPr>
              <a:t>ADVENTURE WORKS</a:t>
            </a:r>
          </a:p>
        </p:txBody>
      </p:sp>
      <p:sp>
        <p:nvSpPr>
          <p:cNvPr id="3" name="Subtitle 2">
            <a:extLst>
              <a:ext uri="{FF2B5EF4-FFF2-40B4-BE49-F238E27FC236}">
                <a16:creationId xmlns:a16="http://schemas.microsoft.com/office/drawing/2014/main" id="{40733BC1-EB20-49C0-A7A0-644C09AB81F9}"/>
              </a:ext>
            </a:extLst>
          </p:cNvPr>
          <p:cNvSpPr>
            <a:spLocks noGrp="1"/>
          </p:cNvSpPr>
          <p:nvPr>
            <p:ph type="subTitle" idx="1"/>
          </p:nvPr>
        </p:nvSpPr>
        <p:spPr/>
        <p:txBody>
          <a:bodyPr/>
          <a:lstStyle/>
          <a:p>
            <a:r>
              <a:rPr lang="en-US" b="1" dirty="0">
                <a:solidFill>
                  <a:schemeClr val="accent5">
                    <a:lumMod val="75000"/>
                  </a:schemeClr>
                </a:solidFill>
              </a:rPr>
              <a:t>Sales distribution ANALYSIS</a:t>
            </a:r>
          </a:p>
        </p:txBody>
      </p:sp>
    </p:spTree>
    <p:extLst>
      <p:ext uri="{BB962C8B-B14F-4D97-AF65-F5344CB8AC3E}">
        <p14:creationId xmlns:p14="http://schemas.microsoft.com/office/powerpoint/2010/main" val="3455045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4F27A48-B31E-4501-AD4A-A9B5F2AE26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25" y="0"/>
            <a:ext cx="4890052" cy="3207027"/>
          </a:xfrm>
          <a:prstGeom prst="rect">
            <a:avLst/>
          </a:prstGeom>
          <a:solidFill>
            <a:schemeClr val="accent1"/>
          </a:solidFill>
        </p:spPr>
      </p:pic>
      <p:sp>
        <p:nvSpPr>
          <p:cNvPr id="2" name="TextBox 1">
            <a:extLst>
              <a:ext uri="{FF2B5EF4-FFF2-40B4-BE49-F238E27FC236}">
                <a16:creationId xmlns:a16="http://schemas.microsoft.com/office/drawing/2014/main" id="{C3460281-96BA-4C0C-AE32-887CA9FA9FF4}"/>
              </a:ext>
            </a:extLst>
          </p:cNvPr>
          <p:cNvSpPr txBox="1"/>
          <p:nvPr/>
        </p:nvSpPr>
        <p:spPr>
          <a:xfrm>
            <a:off x="5599043" y="2670313"/>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F5BA60BE-B2C8-4182-B068-566DE725BA26}"/>
              </a:ext>
            </a:extLst>
          </p:cNvPr>
          <p:cNvSpPr txBox="1"/>
          <p:nvPr/>
        </p:nvSpPr>
        <p:spPr>
          <a:xfrm>
            <a:off x="5923722" y="198782"/>
            <a:ext cx="5777947" cy="3970318"/>
          </a:xfrm>
          <a:prstGeom prst="rect">
            <a:avLst/>
          </a:prstGeom>
          <a:noFill/>
        </p:spPr>
        <p:txBody>
          <a:bodyPr wrap="square" rtlCol="0">
            <a:spAutoFit/>
          </a:bodyPr>
          <a:lstStyle/>
          <a:p>
            <a:r>
              <a:rPr lang="en-US" b="1" dirty="0"/>
              <a:t>OBSERVATION</a:t>
            </a:r>
          </a:p>
          <a:p>
            <a:pPr marL="285750" indent="-285750">
              <a:buFont typeface="Arial" panose="020B0604020202020204" pitchFamily="34" charset="0"/>
              <a:buChar char="•"/>
            </a:pPr>
            <a:r>
              <a:rPr lang="en-US" dirty="0"/>
              <a:t>Price range is between 0 to $3800, with most of the products have prices between 0 and $1000</a:t>
            </a:r>
          </a:p>
          <a:p>
            <a:pPr marL="285750" indent="-285750">
              <a:buFont typeface="Arial" panose="020B0604020202020204" pitchFamily="34" charset="0"/>
              <a:buChar char="•"/>
            </a:pPr>
            <a:r>
              <a:rPr lang="en-US" dirty="0"/>
              <a:t>The mean product price is $714, while the median is much lower $333.42. This is as result of a few high price outliers influencing the mean value</a:t>
            </a:r>
          </a:p>
          <a:p>
            <a:pPr marL="285750" indent="-285750">
              <a:buFont typeface="Arial" panose="020B0604020202020204" pitchFamily="34" charset="0"/>
              <a:buChar char="•"/>
            </a:pPr>
            <a:r>
              <a:rPr lang="en-US" dirty="0"/>
              <a:t>Generally, products with very low prices have very high sales quantity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56.1% of orders where for a single product, 37.7% ordered 2 products are a time, while 6.3% had 3 products at a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2052" name="Picture 4">
            <a:extLst>
              <a:ext uri="{FF2B5EF4-FFF2-40B4-BE49-F238E27FC236}">
                <a16:creationId xmlns:a16="http://schemas.microsoft.com/office/drawing/2014/main" id="{A8E181E7-3D48-4EEA-9C97-A2DCC90B4A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25" y="3336234"/>
            <a:ext cx="4890052" cy="2786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402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F99C50-8C70-4881-BC4D-E168FA4D6803}"/>
              </a:ext>
            </a:extLst>
          </p:cNvPr>
          <p:cNvSpPr txBox="1"/>
          <p:nvPr/>
        </p:nvSpPr>
        <p:spPr>
          <a:xfrm>
            <a:off x="406398" y="0"/>
            <a:ext cx="10487379"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586EA6">
                    <a:lumMod val="75000"/>
                  </a:srgbClr>
                </a:solidFill>
                <a:effectLst/>
                <a:uLnTx/>
                <a:uFillTx/>
                <a:latin typeface="Gill Sans MT" panose="020B0502020104020203"/>
                <a:ea typeface="+mn-ea"/>
                <a:cs typeface="+mn-cs"/>
              </a:rPr>
              <a:t>STATISTICAL ANALYSIS TO DETERMINE HOW MUCH ORDER QUANTITY IS INFLUENCED BY OTHER CUSTOMER CATEGORIES</a:t>
            </a:r>
          </a:p>
        </p:txBody>
      </p:sp>
      <p:graphicFrame>
        <p:nvGraphicFramePr>
          <p:cNvPr id="5" name="Table 4">
            <a:extLst>
              <a:ext uri="{FF2B5EF4-FFF2-40B4-BE49-F238E27FC236}">
                <a16:creationId xmlns:a16="http://schemas.microsoft.com/office/drawing/2014/main" id="{EFA7FDE3-7696-417C-BC09-68CFA0B4F846}"/>
              </a:ext>
            </a:extLst>
          </p:cNvPr>
          <p:cNvGraphicFramePr>
            <a:graphicFrameLocks noGrp="1"/>
          </p:cNvGraphicFramePr>
          <p:nvPr>
            <p:extLst>
              <p:ext uri="{D42A27DB-BD31-4B8C-83A1-F6EECF244321}">
                <p14:modId xmlns:p14="http://schemas.microsoft.com/office/powerpoint/2010/main" val="1571541445"/>
              </p:ext>
            </p:extLst>
          </p:nvPr>
        </p:nvGraphicFramePr>
        <p:xfrm>
          <a:off x="694441" y="1166490"/>
          <a:ext cx="6725886" cy="2209196"/>
        </p:xfrm>
        <a:graphic>
          <a:graphicData uri="http://schemas.openxmlformats.org/drawingml/2006/table">
            <a:tbl>
              <a:tblPr firstRow="1" bandRow="1">
                <a:tableStyleId>{5C22544A-7EE6-4342-B048-85BDC9FD1C3A}</a:tableStyleId>
              </a:tblPr>
              <a:tblGrid>
                <a:gridCol w="2148885">
                  <a:extLst>
                    <a:ext uri="{9D8B030D-6E8A-4147-A177-3AD203B41FA5}">
                      <a16:colId xmlns:a16="http://schemas.microsoft.com/office/drawing/2014/main" val="2402703919"/>
                    </a:ext>
                  </a:extLst>
                </a:gridCol>
                <a:gridCol w="2622367">
                  <a:extLst>
                    <a:ext uri="{9D8B030D-6E8A-4147-A177-3AD203B41FA5}">
                      <a16:colId xmlns:a16="http://schemas.microsoft.com/office/drawing/2014/main" val="340652151"/>
                    </a:ext>
                  </a:extLst>
                </a:gridCol>
                <a:gridCol w="1954634">
                  <a:extLst>
                    <a:ext uri="{9D8B030D-6E8A-4147-A177-3AD203B41FA5}">
                      <a16:colId xmlns:a16="http://schemas.microsoft.com/office/drawing/2014/main" val="4103732892"/>
                    </a:ext>
                  </a:extLst>
                </a:gridCol>
              </a:tblGrid>
              <a:tr h="552299">
                <a:tc>
                  <a:txBody>
                    <a:bodyPr/>
                    <a:lstStyle/>
                    <a:p>
                      <a:endParaRPr lang="en-US" dirty="0"/>
                    </a:p>
                  </a:txBody>
                  <a:tcPr/>
                </a:tc>
                <a:tc>
                  <a:txBody>
                    <a:bodyPr/>
                    <a:lstStyle/>
                    <a:p>
                      <a:r>
                        <a:rPr lang="en-US" dirty="0"/>
                        <a:t>F-Statistic</a:t>
                      </a:r>
                    </a:p>
                  </a:txBody>
                  <a:tcPr/>
                </a:tc>
                <a:tc>
                  <a:txBody>
                    <a:bodyPr/>
                    <a:lstStyle/>
                    <a:p>
                      <a:r>
                        <a:rPr lang="en-US" dirty="0"/>
                        <a:t>P-Value</a:t>
                      </a:r>
                    </a:p>
                  </a:txBody>
                  <a:tcPr/>
                </a:tc>
                <a:extLst>
                  <a:ext uri="{0D108BD9-81ED-4DB2-BD59-A6C34878D82A}">
                    <a16:rowId xmlns:a16="http://schemas.microsoft.com/office/drawing/2014/main" val="1185561769"/>
                  </a:ext>
                </a:extLst>
              </a:tr>
              <a:tr h="552299">
                <a:tc>
                  <a:txBody>
                    <a:bodyPr/>
                    <a:lstStyle/>
                    <a:p>
                      <a:r>
                        <a:rPr lang="en-US" dirty="0"/>
                        <a:t>Occupation</a:t>
                      </a:r>
                    </a:p>
                  </a:txBody>
                  <a:tcPr/>
                </a:tc>
                <a:tc>
                  <a:txBody>
                    <a:bodyPr/>
                    <a:lstStyle/>
                    <a:p>
                      <a:r>
                        <a:rPr lang="en-US" dirty="0"/>
                        <a:t>8.106882763605723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1.57e-06</a:t>
                      </a:r>
                    </a:p>
                  </a:txBody>
                  <a:tcPr/>
                </a:tc>
                <a:extLst>
                  <a:ext uri="{0D108BD9-81ED-4DB2-BD59-A6C34878D82A}">
                    <a16:rowId xmlns:a16="http://schemas.microsoft.com/office/drawing/2014/main" val="3930754325"/>
                  </a:ext>
                </a:extLst>
              </a:tr>
              <a:tr h="552299">
                <a:tc>
                  <a:txBody>
                    <a:bodyPr/>
                    <a:lstStyle/>
                    <a:p>
                      <a:r>
                        <a:rPr lang="en-US" dirty="0"/>
                        <a:t>Gender </a:t>
                      </a:r>
                    </a:p>
                  </a:txBody>
                  <a:tcPr/>
                </a:tc>
                <a:tc>
                  <a:txBody>
                    <a:bodyPr/>
                    <a:lstStyle/>
                    <a:p>
                      <a:r>
                        <a:rPr lang="en-US" dirty="0"/>
                        <a:t>5.293129706071907</a:t>
                      </a:r>
                    </a:p>
                  </a:txBody>
                  <a:tcPr/>
                </a:tc>
                <a:tc>
                  <a:txBody>
                    <a:bodyPr/>
                    <a:lstStyle/>
                    <a:p>
                      <a:r>
                        <a:rPr lang="en-US" dirty="0"/>
                        <a:t>5.03e-03</a:t>
                      </a:r>
                    </a:p>
                  </a:txBody>
                  <a:tcPr/>
                </a:tc>
                <a:extLst>
                  <a:ext uri="{0D108BD9-81ED-4DB2-BD59-A6C34878D82A}">
                    <a16:rowId xmlns:a16="http://schemas.microsoft.com/office/drawing/2014/main" val="1186602160"/>
                  </a:ext>
                </a:extLst>
              </a:tr>
              <a:tr h="552299">
                <a:tc>
                  <a:txBody>
                    <a:bodyPr/>
                    <a:lstStyle/>
                    <a:p>
                      <a:r>
                        <a:rPr lang="en-US" dirty="0"/>
                        <a:t>Marital Status</a:t>
                      </a:r>
                    </a:p>
                  </a:txBody>
                  <a:tcPr/>
                </a:tc>
                <a:tc>
                  <a:txBody>
                    <a:bodyPr/>
                    <a:lstStyle/>
                    <a:p>
                      <a:r>
                        <a:rPr lang="en-US" dirty="0"/>
                        <a:t>24.612117889501132</a:t>
                      </a:r>
                    </a:p>
                  </a:txBody>
                  <a:tcPr/>
                </a:tc>
                <a:tc>
                  <a:txBody>
                    <a:bodyPr/>
                    <a:lstStyle/>
                    <a:p>
                      <a:r>
                        <a:rPr lang="en-US" dirty="0"/>
                        <a:t>7.03e-07</a:t>
                      </a:r>
                    </a:p>
                  </a:txBody>
                  <a:tcPr/>
                </a:tc>
                <a:extLst>
                  <a:ext uri="{0D108BD9-81ED-4DB2-BD59-A6C34878D82A}">
                    <a16:rowId xmlns:a16="http://schemas.microsoft.com/office/drawing/2014/main" val="111042562"/>
                  </a:ext>
                </a:extLst>
              </a:tr>
            </a:tbl>
          </a:graphicData>
        </a:graphic>
      </p:graphicFrame>
      <p:sp>
        <p:nvSpPr>
          <p:cNvPr id="6" name="TextBox 5">
            <a:extLst>
              <a:ext uri="{FF2B5EF4-FFF2-40B4-BE49-F238E27FC236}">
                <a16:creationId xmlns:a16="http://schemas.microsoft.com/office/drawing/2014/main" id="{3478F4CD-AF85-4824-BC88-C2D39F6F6CF3}"/>
              </a:ext>
            </a:extLst>
          </p:cNvPr>
          <p:cNvSpPr txBox="1"/>
          <p:nvPr/>
        </p:nvSpPr>
        <p:spPr>
          <a:xfrm>
            <a:off x="632177" y="3752165"/>
            <a:ext cx="10927646" cy="646331"/>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This result suggests that only ‘Marital Status’ influences Order Quantity mildly.  The other customer categories do not have any significant influence on the sales quantity.</a:t>
            </a:r>
          </a:p>
        </p:txBody>
      </p:sp>
      <p:pic>
        <p:nvPicPr>
          <p:cNvPr id="4098" name="Picture 2">
            <a:extLst>
              <a:ext uri="{FF2B5EF4-FFF2-40B4-BE49-F238E27FC236}">
                <a16:creationId xmlns:a16="http://schemas.microsoft.com/office/drawing/2014/main" id="{23D1250D-EBF0-4F4B-B9B1-45BF7E9AD7D1}"/>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34099" y="611940"/>
            <a:ext cx="3138664" cy="2778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718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1B09F428-C06C-4CCC-A2C9-AA9B4A0CD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9757"/>
            <a:ext cx="5512905" cy="47707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48F816-4771-4180-AC23-1AA31AB0A506}"/>
              </a:ext>
            </a:extLst>
          </p:cNvPr>
          <p:cNvSpPr txBox="1"/>
          <p:nvPr/>
        </p:nvSpPr>
        <p:spPr>
          <a:xfrm>
            <a:off x="5923722" y="212035"/>
            <a:ext cx="5115339" cy="923330"/>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These are the top 10 profit generating products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They are all mountain bikes </a:t>
            </a:r>
            <a:r>
              <a:rPr lang="en-US" dirty="0">
                <a:solidFill>
                  <a:prstClr val="black"/>
                </a:solidFill>
                <a:latin typeface="Gill Sans MT" panose="020B0502020104020203"/>
              </a:rPr>
              <a:t>and</a:t>
            </a: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 road bikes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prstClr val="black"/>
                </a:solidFill>
                <a:latin typeface="Gill Sans MT" panose="020B0502020104020203"/>
              </a:rPr>
              <a:t>The various bikes generate more profit</a:t>
            </a: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681752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C5709445-948F-4293-99F0-322F641AA3F9}"/>
              </a:ext>
            </a:extLst>
          </p:cNvPr>
          <p:cNvGraphicFramePr>
            <a:graphicFrameLocks noGrp="1"/>
          </p:cNvGraphicFramePr>
          <p:nvPr>
            <p:extLst>
              <p:ext uri="{D42A27DB-BD31-4B8C-83A1-F6EECF244321}">
                <p14:modId xmlns:p14="http://schemas.microsoft.com/office/powerpoint/2010/main" val="2961990788"/>
              </p:ext>
            </p:extLst>
          </p:nvPr>
        </p:nvGraphicFramePr>
        <p:xfrm>
          <a:off x="6492950" y="841790"/>
          <a:ext cx="5699050" cy="3389116"/>
        </p:xfrm>
        <a:graphic>
          <a:graphicData uri="http://schemas.openxmlformats.org/drawingml/2006/table">
            <a:tbl>
              <a:tblPr firstRow="1" bandRow="1">
                <a:tableStyleId>{7DF18680-E054-41AD-8BC1-D1AEF772440D}</a:tableStyleId>
              </a:tblPr>
              <a:tblGrid>
                <a:gridCol w="1496979">
                  <a:extLst>
                    <a:ext uri="{9D8B030D-6E8A-4147-A177-3AD203B41FA5}">
                      <a16:colId xmlns:a16="http://schemas.microsoft.com/office/drawing/2014/main" val="1080005615"/>
                    </a:ext>
                  </a:extLst>
                </a:gridCol>
                <a:gridCol w="1430151">
                  <a:extLst>
                    <a:ext uri="{9D8B030D-6E8A-4147-A177-3AD203B41FA5}">
                      <a16:colId xmlns:a16="http://schemas.microsoft.com/office/drawing/2014/main" val="1038436215"/>
                    </a:ext>
                  </a:extLst>
                </a:gridCol>
                <a:gridCol w="1543295">
                  <a:extLst>
                    <a:ext uri="{9D8B030D-6E8A-4147-A177-3AD203B41FA5}">
                      <a16:colId xmlns:a16="http://schemas.microsoft.com/office/drawing/2014/main" val="1811482991"/>
                    </a:ext>
                  </a:extLst>
                </a:gridCol>
                <a:gridCol w="1228625">
                  <a:extLst>
                    <a:ext uri="{9D8B030D-6E8A-4147-A177-3AD203B41FA5}">
                      <a16:colId xmlns:a16="http://schemas.microsoft.com/office/drawing/2014/main" val="1630732245"/>
                    </a:ext>
                  </a:extLst>
                </a:gridCol>
              </a:tblGrid>
              <a:tr h="833315">
                <a:tc>
                  <a:txBody>
                    <a:bodyPr/>
                    <a:lstStyle/>
                    <a:p>
                      <a:r>
                        <a:rPr lang="en-US" dirty="0"/>
                        <a:t>Category Name </a:t>
                      </a:r>
                    </a:p>
                  </a:txBody>
                  <a:tcPr/>
                </a:tc>
                <a:tc>
                  <a:txBody>
                    <a:bodyPr/>
                    <a:lstStyle/>
                    <a:p>
                      <a:r>
                        <a:rPr lang="en-US" dirty="0"/>
                        <a:t>Order Quantity </a:t>
                      </a:r>
                    </a:p>
                  </a:txBody>
                  <a:tcPr/>
                </a:tc>
                <a:tc>
                  <a:txBody>
                    <a:bodyPr/>
                    <a:lstStyle/>
                    <a:p>
                      <a:r>
                        <a:rPr lang="en-US" dirty="0"/>
                        <a:t>Revenue</a:t>
                      </a:r>
                    </a:p>
                  </a:txBody>
                  <a:tcPr/>
                </a:tc>
                <a:tc>
                  <a:txBody>
                    <a:bodyPr/>
                    <a:lstStyle/>
                    <a:p>
                      <a:r>
                        <a:rPr lang="en-US" dirty="0"/>
                        <a:t> Profit</a:t>
                      </a:r>
                    </a:p>
                  </a:txBody>
                  <a:tcPr/>
                </a:tc>
                <a:extLst>
                  <a:ext uri="{0D108BD9-81ED-4DB2-BD59-A6C34878D82A}">
                    <a16:rowId xmlns:a16="http://schemas.microsoft.com/office/drawing/2014/main" val="982173316"/>
                  </a:ext>
                </a:extLst>
              </a:tr>
              <a:tr h="574162">
                <a:tc>
                  <a:txBody>
                    <a:bodyPr/>
                    <a:lstStyle/>
                    <a:p>
                      <a:r>
                        <a:rPr lang="en-US" dirty="0"/>
                        <a:t>Accessories</a:t>
                      </a:r>
                    </a:p>
                  </a:txBody>
                  <a:tcPr/>
                </a:tc>
                <a:tc>
                  <a:txBody>
                    <a:bodyPr/>
                    <a:lstStyle/>
                    <a:p>
                      <a:r>
                        <a:rPr lang="en-US" dirty="0"/>
                        <a:t>57809</a:t>
                      </a:r>
                    </a:p>
                  </a:txBody>
                  <a:tcPr/>
                </a:tc>
                <a:tc>
                  <a:txBody>
                    <a:bodyPr/>
                    <a:lstStyle/>
                    <a:p>
                      <a:r>
                        <a:rPr lang="en-US" dirty="0"/>
                        <a:t>906,656.6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569,767.46</a:t>
                      </a:r>
                    </a:p>
                  </a:txBody>
                  <a:tcPr/>
                </a:tc>
                <a:extLst>
                  <a:ext uri="{0D108BD9-81ED-4DB2-BD59-A6C34878D82A}">
                    <a16:rowId xmlns:a16="http://schemas.microsoft.com/office/drawing/2014/main" val="3500067914"/>
                  </a:ext>
                </a:extLst>
              </a:tr>
              <a:tr h="833315">
                <a:tc>
                  <a:txBody>
                    <a:bodyPr/>
                    <a:lstStyle/>
                    <a:p>
                      <a:r>
                        <a:rPr lang="en-US" dirty="0"/>
                        <a:t> Bikes </a:t>
                      </a:r>
                    </a:p>
                  </a:txBody>
                  <a:tcPr/>
                </a:tc>
                <a:tc>
                  <a:txBody>
                    <a:bodyPr/>
                    <a:lstStyle/>
                    <a:p>
                      <a:r>
                        <a:rPr lang="en-US" dirty="0"/>
                        <a:t>13929</a:t>
                      </a:r>
                    </a:p>
                  </a:txBody>
                  <a:tcPr/>
                </a:tc>
                <a:tc>
                  <a:txBody>
                    <a:bodyPr/>
                    <a:lstStyle/>
                    <a:p>
                      <a:r>
                        <a:rPr lang="en-US" dirty="0"/>
                        <a:t>23,642,500.0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9,726,169.08</a:t>
                      </a:r>
                    </a:p>
                  </a:txBody>
                  <a:tcPr/>
                </a:tc>
                <a:extLst>
                  <a:ext uri="{0D108BD9-81ED-4DB2-BD59-A6C34878D82A}">
                    <a16:rowId xmlns:a16="http://schemas.microsoft.com/office/drawing/2014/main" val="3145657872"/>
                  </a:ext>
                </a:extLst>
              </a:tr>
              <a:tr h="574162">
                <a:tc>
                  <a:txBody>
                    <a:bodyPr/>
                    <a:lstStyle/>
                    <a:p>
                      <a:r>
                        <a:rPr lang="en-US" dirty="0"/>
                        <a:t> Clothing </a:t>
                      </a:r>
                    </a:p>
                  </a:txBody>
                  <a:tcPr/>
                </a:tc>
                <a:tc>
                  <a:txBody>
                    <a:bodyPr/>
                    <a:lstStyle/>
                    <a:p>
                      <a:r>
                        <a:rPr lang="en-US" dirty="0"/>
                        <a:t>12436</a:t>
                      </a:r>
                    </a:p>
                  </a:txBody>
                  <a:tcPr/>
                </a:tc>
                <a:tc>
                  <a:txBody>
                    <a:bodyPr/>
                    <a:lstStyle/>
                    <a:p>
                      <a:r>
                        <a:rPr lang="en-US" dirty="0"/>
                        <a:t>365,427.0</a:t>
                      </a:r>
                    </a:p>
                  </a:txBody>
                  <a:tcPr/>
                </a:tc>
                <a:tc>
                  <a:txBody>
                    <a:bodyPr/>
                    <a:lstStyle/>
                    <a:p>
                      <a:r>
                        <a:rPr lang="en-US" dirty="0"/>
                        <a:t>161,799.99</a:t>
                      </a:r>
                    </a:p>
                  </a:txBody>
                  <a:tcPr/>
                </a:tc>
                <a:extLst>
                  <a:ext uri="{0D108BD9-81ED-4DB2-BD59-A6C34878D82A}">
                    <a16:rowId xmlns:a16="http://schemas.microsoft.com/office/drawing/2014/main" val="2249374378"/>
                  </a:ext>
                </a:extLst>
              </a:tr>
              <a:tr h="574162">
                <a:tc>
                  <a:txBody>
                    <a:bodyPr/>
                    <a:lstStyle/>
                    <a:p>
                      <a:r>
                        <a:rPr lang="en-US" dirty="0"/>
                        <a:t>Components</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938637745"/>
                  </a:ext>
                </a:extLst>
              </a:tr>
            </a:tbl>
          </a:graphicData>
        </a:graphic>
      </p:graphicFrame>
      <p:sp>
        <p:nvSpPr>
          <p:cNvPr id="15" name="TextBox 14">
            <a:extLst>
              <a:ext uri="{FF2B5EF4-FFF2-40B4-BE49-F238E27FC236}">
                <a16:creationId xmlns:a16="http://schemas.microsoft.com/office/drawing/2014/main" id="{5E279A2A-D4D5-4AE3-90B4-5F5CCEFB695E}"/>
              </a:ext>
            </a:extLst>
          </p:cNvPr>
          <p:cNvSpPr txBox="1"/>
          <p:nvPr/>
        </p:nvSpPr>
        <p:spPr>
          <a:xfrm>
            <a:off x="413284" y="3573762"/>
            <a:ext cx="10885855" cy="2585323"/>
          </a:xfrm>
          <a:prstGeom prst="rect">
            <a:avLst/>
          </a:prstGeom>
          <a:noFill/>
        </p:spPr>
        <p:txBody>
          <a:bodyPr wrap="square" rtlCol="0">
            <a:spAutoFit/>
          </a:bodyPr>
          <a:lstStyle/>
          <a:p>
            <a:endParaRPr lang="en-US" dirty="0"/>
          </a:p>
          <a:p>
            <a:endParaRPr lang="en-US" dirty="0"/>
          </a:p>
          <a:p>
            <a:endParaRPr lang="en-US" dirty="0"/>
          </a:p>
          <a:p>
            <a:r>
              <a:rPr lang="en-US" dirty="0"/>
              <a:t>OBSERVATION</a:t>
            </a:r>
          </a:p>
          <a:p>
            <a:pPr marL="285750" indent="-285750">
              <a:buFont typeface="Arial" panose="020B0604020202020204" pitchFamily="34" charset="0"/>
              <a:buChar char="•"/>
            </a:pPr>
            <a:r>
              <a:rPr lang="en-US" dirty="0"/>
              <a:t>There are 4 categories of products in the database, the Accessories Category being the most popular in terms of order quantity</a:t>
            </a:r>
          </a:p>
          <a:p>
            <a:pPr marL="285750" indent="-285750">
              <a:buFont typeface="Arial" panose="020B0604020202020204" pitchFamily="34" charset="0"/>
              <a:buChar char="•"/>
            </a:pPr>
            <a:r>
              <a:rPr lang="en-US" dirty="0"/>
              <a:t>The Bikes category has the highest revenue as well as profit even as the quantity ordered is relatively low</a:t>
            </a:r>
          </a:p>
          <a:p>
            <a:pPr marL="285750" indent="-285750">
              <a:buFont typeface="Arial" panose="020B0604020202020204" pitchFamily="34" charset="0"/>
              <a:buChar char="•"/>
            </a:pPr>
            <a:r>
              <a:rPr lang="en-US" dirty="0"/>
              <a:t>There are 0 orders for the components products in the category name</a:t>
            </a:r>
          </a:p>
          <a:p>
            <a:pPr marL="285750" indent="-285750">
              <a:buFont typeface="Arial" panose="020B0604020202020204" pitchFamily="34" charset="0"/>
              <a:buChar char="•"/>
            </a:pPr>
            <a:endParaRPr lang="en-US" dirty="0"/>
          </a:p>
        </p:txBody>
      </p:sp>
      <p:pic>
        <p:nvPicPr>
          <p:cNvPr id="1028" name="Picture 4">
            <a:extLst>
              <a:ext uri="{FF2B5EF4-FFF2-40B4-BE49-F238E27FC236}">
                <a16:creationId xmlns:a16="http://schemas.microsoft.com/office/drawing/2014/main" id="{D098A138-461F-45E8-9D9C-137AA5EB50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 y="841790"/>
            <a:ext cx="5699049" cy="3483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959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F8301F9-4511-41E8-8CA7-6CDBA8EBE3CE}"/>
              </a:ext>
            </a:extLst>
          </p:cNvPr>
          <p:cNvGraphicFramePr>
            <a:graphicFrameLocks noGrp="1"/>
          </p:cNvGraphicFramePr>
          <p:nvPr>
            <p:extLst>
              <p:ext uri="{D42A27DB-BD31-4B8C-83A1-F6EECF244321}">
                <p14:modId xmlns:p14="http://schemas.microsoft.com/office/powerpoint/2010/main" val="3833843203"/>
              </p:ext>
            </p:extLst>
          </p:nvPr>
        </p:nvGraphicFramePr>
        <p:xfrm>
          <a:off x="145771" y="889921"/>
          <a:ext cx="6215271" cy="5078157"/>
        </p:xfrm>
        <a:graphic>
          <a:graphicData uri="http://schemas.openxmlformats.org/drawingml/2006/table">
            <a:tbl>
              <a:tblPr firstRow="1" bandRow="1">
                <a:tableStyleId>{7DF18680-E054-41AD-8BC1-D1AEF772440D}</a:tableStyleId>
              </a:tblPr>
              <a:tblGrid>
                <a:gridCol w="2352996">
                  <a:extLst>
                    <a:ext uri="{9D8B030D-6E8A-4147-A177-3AD203B41FA5}">
                      <a16:colId xmlns:a16="http://schemas.microsoft.com/office/drawing/2014/main" val="1001380605"/>
                    </a:ext>
                  </a:extLst>
                </a:gridCol>
                <a:gridCol w="1196622">
                  <a:extLst>
                    <a:ext uri="{9D8B030D-6E8A-4147-A177-3AD203B41FA5}">
                      <a16:colId xmlns:a16="http://schemas.microsoft.com/office/drawing/2014/main" val="4253020966"/>
                    </a:ext>
                  </a:extLst>
                </a:gridCol>
                <a:gridCol w="1452919">
                  <a:extLst>
                    <a:ext uri="{9D8B030D-6E8A-4147-A177-3AD203B41FA5}">
                      <a16:colId xmlns:a16="http://schemas.microsoft.com/office/drawing/2014/main" val="4135055234"/>
                    </a:ext>
                  </a:extLst>
                </a:gridCol>
                <a:gridCol w="1212734">
                  <a:extLst>
                    <a:ext uri="{9D8B030D-6E8A-4147-A177-3AD203B41FA5}">
                      <a16:colId xmlns:a16="http://schemas.microsoft.com/office/drawing/2014/main" val="2907935295"/>
                    </a:ext>
                  </a:extLst>
                </a:gridCol>
              </a:tblGrid>
              <a:tr h="570464">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b="1" dirty="0">
                          <a:effectLst/>
                        </a:rPr>
                        <a:t>Subcategory Name</a:t>
                      </a:r>
                    </a:p>
                    <a:p>
                      <a:pPr lvl="0" algn="ctr" fontAlgn="ctr"/>
                      <a:endParaRPr lang="en-US" b="1" dirty="0">
                        <a:effectLst/>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b="1">
                          <a:effectLst/>
                        </a:rPr>
                        <a:t>Quantity</a:t>
                      </a:r>
                    </a:p>
                    <a:p>
                      <a:pPr lvl="0" algn="ctr" fontAlgn="ctr"/>
                      <a:endParaRPr lang="en-US" b="1" dirty="0">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effectLst/>
                        </a:rPr>
                        <a:t>Revenue</a:t>
                      </a:r>
                    </a:p>
                    <a:p>
                      <a:pPr lvl="0" algn="ctr"/>
                      <a:endParaRPr lang="en-US" dirty="0"/>
                    </a:p>
                  </a:txBody>
                  <a:tcPr anchor="ctr"/>
                </a:tc>
                <a:tc>
                  <a:txBody>
                    <a:bodyPr/>
                    <a:lstStyle/>
                    <a:p>
                      <a:pPr lvl="0" algn="ctr"/>
                      <a:r>
                        <a:rPr lang="en-US" dirty="0"/>
                        <a:t>Product Price</a:t>
                      </a:r>
                    </a:p>
                  </a:txBody>
                  <a:tcPr anchor="ctr"/>
                </a:tc>
                <a:extLst>
                  <a:ext uri="{0D108BD9-81ED-4DB2-BD59-A6C34878D82A}">
                    <a16:rowId xmlns:a16="http://schemas.microsoft.com/office/drawing/2014/main" val="596375841"/>
                  </a:ext>
                </a:extLst>
              </a:tr>
              <a:tr h="440980">
                <a:tc>
                  <a:txBody>
                    <a:bodyPr/>
                    <a:lstStyle/>
                    <a:p>
                      <a:pPr algn="r" fontAlgn="ctr"/>
                      <a:r>
                        <a:rPr lang="en-US">
                          <a:effectLst/>
                        </a:rPr>
                        <a:t>Tires and Tubes</a:t>
                      </a:r>
                    </a:p>
                  </a:txBody>
                  <a:tcPr anchor="ctr"/>
                </a:tc>
                <a:tc>
                  <a:txBody>
                    <a:bodyPr/>
                    <a:lstStyle/>
                    <a:p>
                      <a:pPr algn="r" fontAlgn="ctr"/>
                      <a:r>
                        <a:rPr lang="en-US" dirty="0">
                          <a:effectLst/>
                        </a:rPr>
                        <a:t>29772</a:t>
                      </a:r>
                    </a:p>
                  </a:txBody>
                  <a:tcPr anchor="ctr"/>
                </a:tc>
                <a:tc>
                  <a:txBody>
                    <a:bodyPr/>
                    <a:lstStyle/>
                    <a:p>
                      <a:pPr algn="r" fontAlgn="ctr"/>
                      <a:r>
                        <a:rPr lang="en-US" dirty="0">
                          <a:effectLst/>
                        </a:rPr>
                        <a:t>380826.68</a:t>
                      </a:r>
                    </a:p>
                  </a:txBody>
                  <a:tcPr anchor="ctr"/>
                </a:tc>
                <a:tc>
                  <a:txBody>
                    <a:bodyPr/>
                    <a:lstStyle/>
                    <a:p>
                      <a:pPr algn="r" fontAlgn="ctr"/>
                      <a:r>
                        <a:rPr lang="en-US" sz="1500" dirty="0">
                          <a:effectLst/>
                        </a:rPr>
                        <a:t>14.2</a:t>
                      </a:r>
                    </a:p>
                  </a:txBody>
                  <a:tcPr marL="78401" marR="78401" marT="39200" marB="39200" anchor="ctr"/>
                </a:tc>
                <a:extLst>
                  <a:ext uri="{0D108BD9-81ED-4DB2-BD59-A6C34878D82A}">
                    <a16:rowId xmlns:a16="http://schemas.microsoft.com/office/drawing/2014/main" val="1221245384"/>
                  </a:ext>
                </a:extLst>
              </a:tr>
              <a:tr h="440980">
                <a:tc>
                  <a:txBody>
                    <a:bodyPr/>
                    <a:lstStyle/>
                    <a:p>
                      <a:pPr algn="r" fontAlgn="ctr"/>
                      <a:r>
                        <a:rPr lang="en-US">
                          <a:effectLst/>
                        </a:rPr>
                        <a:t>Bottles and Cages</a:t>
                      </a:r>
                    </a:p>
                  </a:txBody>
                  <a:tcPr anchor="ctr"/>
                </a:tc>
                <a:tc>
                  <a:txBody>
                    <a:bodyPr/>
                    <a:lstStyle/>
                    <a:p>
                      <a:pPr algn="r" fontAlgn="ctr"/>
                      <a:r>
                        <a:rPr lang="en-US">
                          <a:effectLst/>
                        </a:rPr>
                        <a:t>15106</a:t>
                      </a:r>
                    </a:p>
                  </a:txBody>
                  <a:tcPr anchor="ctr"/>
                </a:tc>
                <a:tc>
                  <a:txBody>
                    <a:bodyPr/>
                    <a:lstStyle/>
                    <a:p>
                      <a:pPr algn="r" fontAlgn="ctr"/>
                      <a:r>
                        <a:rPr lang="en-US" dirty="0">
                          <a:effectLst/>
                        </a:rPr>
                        <a:t>107744.9</a:t>
                      </a:r>
                    </a:p>
                  </a:txBody>
                  <a:tcPr anchor="ctr"/>
                </a:tc>
                <a:tc>
                  <a:txBody>
                    <a:bodyPr/>
                    <a:lstStyle/>
                    <a:p>
                      <a:pPr algn="r" fontAlgn="ctr"/>
                      <a:r>
                        <a:rPr lang="en-US" sz="1500" dirty="0">
                          <a:effectLst/>
                        </a:rPr>
                        <a:t>7.1</a:t>
                      </a:r>
                    </a:p>
                  </a:txBody>
                  <a:tcPr marL="78401" marR="78401" marT="39200" marB="39200" anchor="ctr"/>
                </a:tc>
                <a:extLst>
                  <a:ext uri="{0D108BD9-81ED-4DB2-BD59-A6C34878D82A}">
                    <a16:rowId xmlns:a16="http://schemas.microsoft.com/office/drawing/2014/main" val="3810892791"/>
                  </a:ext>
                </a:extLst>
              </a:tr>
              <a:tr h="440980">
                <a:tc>
                  <a:txBody>
                    <a:bodyPr/>
                    <a:lstStyle/>
                    <a:p>
                      <a:pPr algn="r" fontAlgn="ctr"/>
                      <a:r>
                        <a:rPr lang="en-US">
                          <a:effectLst/>
                        </a:rPr>
                        <a:t>Road Bikes</a:t>
                      </a:r>
                    </a:p>
                  </a:txBody>
                  <a:tcPr anchor="ctr"/>
                </a:tc>
                <a:tc>
                  <a:txBody>
                    <a:bodyPr/>
                    <a:lstStyle/>
                    <a:p>
                      <a:pPr algn="r" fontAlgn="ctr"/>
                      <a:r>
                        <a:rPr lang="en-US" dirty="0">
                          <a:effectLst/>
                        </a:rPr>
                        <a:t>7099</a:t>
                      </a:r>
                    </a:p>
                  </a:txBody>
                  <a:tcPr anchor="ctr"/>
                </a:tc>
                <a:tc>
                  <a:txBody>
                    <a:bodyPr/>
                    <a:lstStyle/>
                    <a:p>
                      <a:pPr algn="r" fontAlgn="ctr"/>
                      <a:r>
                        <a:rPr lang="en-US" dirty="0">
                          <a:effectLst/>
                        </a:rPr>
                        <a:t>11287182.6</a:t>
                      </a:r>
                    </a:p>
                  </a:txBody>
                  <a:tcPr anchor="ctr"/>
                </a:tc>
                <a:tc>
                  <a:txBody>
                    <a:bodyPr/>
                    <a:lstStyle/>
                    <a:p>
                      <a:pPr algn="r" fontAlgn="ctr"/>
                      <a:r>
                        <a:rPr lang="en-US" sz="1500" dirty="0">
                          <a:effectLst/>
                        </a:rPr>
                        <a:t>1590</a:t>
                      </a:r>
                    </a:p>
                  </a:txBody>
                  <a:tcPr marL="78401" marR="78401" marT="39200" marB="39200" anchor="ctr"/>
                </a:tc>
                <a:extLst>
                  <a:ext uri="{0D108BD9-81ED-4DB2-BD59-A6C34878D82A}">
                    <a16:rowId xmlns:a16="http://schemas.microsoft.com/office/drawing/2014/main" val="2733697315"/>
                  </a:ext>
                </a:extLst>
              </a:tr>
              <a:tr h="440980">
                <a:tc>
                  <a:txBody>
                    <a:bodyPr/>
                    <a:lstStyle/>
                    <a:p>
                      <a:pPr algn="r" fontAlgn="ctr"/>
                      <a:r>
                        <a:rPr lang="en-US">
                          <a:effectLst/>
                        </a:rPr>
                        <a:t>Helmets</a:t>
                      </a:r>
                    </a:p>
                  </a:txBody>
                  <a:tcPr anchor="ctr"/>
                </a:tc>
                <a:tc>
                  <a:txBody>
                    <a:bodyPr/>
                    <a:lstStyle/>
                    <a:p>
                      <a:pPr algn="r" fontAlgn="ctr"/>
                      <a:r>
                        <a:rPr lang="en-US">
                          <a:effectLst/>
                        </a:rPr>
                        <a:t>6034</a:t>
                      </a:r>
                    </a:p>
                  </a:txBody>
                  <a:tcPr anchor="ctr"/>
                </a:tc>
                <a:tc>
                  <a:txBody>
                    <a:bodyPr/>
                    <a:lstStyle/>
                    <a:p>
                      <a:pPr algn="r" fontAlgn="ctr"/>
                      <a:r>
                        <a:rPr lang="en-US" dirty="0">
                          <a:effectLst/>
                        </a:rPr>
                        <a:t>205833.94</a:t>
                      </a:r>
                    </a:p>
                  </a:txBody>
                  <a:tcPr anchor="ctr"/>
                </a:tc>
                <a:tc>
                  <a:txBody>
                    <a:bodyPr/>
                    <a:lstStyle/>
                    <a:p>
                      <a:pPr algn="r" fontAlgn="ctr"/>
                      <a:r>
                        <a:rPr lang="en-US" sz="1500" dirty="0">
                          <a:effectLst/>
                        </a:rPr>
                        <a:t>34.1</a:t>
                      </a:r>
                    </a:p>
                  </a:txBody>
                  <a:tcPr marL="78401" marR="78401" marT="39200" marB="39200" anchor="ctr"/>
                </a:tc>
                <a:extLst>
                  <a:ext uri="{0D108BD9-81ED-4DB2-BD59-A6C34878D82A}">
                    <a16:rowId xmlns:a16="http://schemas.microsoft.com/office/drawing/2014/main" val="3714133180"/>
                  </a:ext>
                </a:extLst>
              </a:tr>
              <a:tr h="440980">
                <a:tc>
                  <a:txBody>
                    <a:bodyPr/>
                    <a:lstStyle/>
                    <a:p>
                      <a:pPr algn="r" fontAlgn="ctr"/>
                      <a:r>
                        <a:rPr lang="en-US">
                          <a:effectLst/>
                        </a:rPr>
                        <a:t>Mountain Bikes</a:t>
                      </a:r>
                    </a:p>
                  </a:txBody>
                  <a:tcPr anchor="ctr"/>
                </a:tc>
                <a:tc>
                  <a:txBody>
                    <a:bodyPr/>
                    <a:lstStyle/>
                    <a:p>
                      <a:pPr algn="r" fontAlgn="ctr"/>
                      <a:r>
                        <a:rPr lang="en-US">
                          <a:effectLst/>
                        </a:rPr>
                        <a:t>4706</a:t>
                      </a:r>
                    </a:p>
                  </a:txBody>
                  <a:tcPr anchor="ctr"/>
                </a:tc>
                <a:tc>
                  <a:txBody>
                    <a:bodyPr/>
                    <a:lstStyle/>
                    <a:p>
                      <a:pPr algn="r" fontAlgn="ctr"/>
                      <a:r>
                        <a:rPr lang="en-US" dirty="0">
                          <a:effectLst/>
                        </a:rPr>
                        <a:t>8583747.74</a:t>
                      </a:r>
                    </a:p>
                  </a:txBody>
                  <a:tcPr anchor="ctr"/>
                </a:tc>
                <a:tc>
                  <a:txBody>
                    <a:bodyPr/>
                    <a:lstStyle/>
                    <a:p>
                      <a:pPr algn="r" fontAlgn="ctr"/>
                      <a:r>
                        <a:rPr lang="en-US" sz="1500" dirty="0">
                          <a:effectLst/>
                        </a:rPr>
                        <a:t>1824</a:t>
                      </a:r>
                    </a:p>
                  </a:txBody>
                  <a:tcPr marL="78401" marR="78401" marT="39200" marB="39200" anchor="ctr"/>
                </a:tc>
                <a:extLst>
                  <a:ext uri="{0D108BD9-81ED-4DB2-BD59-A6C34878D82A}">
                    <a16:rowId xmlns:a16="http://schemas.microsoft.com/office/drawing/2014/main" val="3343774137"/>
                  </a:ext>
                </a:extLst>
              </a:tr>
              <a:tr h="333024">
                <a:tc>
                  <a:txBody>
                    <a:bodyPr/>
                    <a:lstStyle/>
                    <a:p>
                      <a:pPr algn="r" fontAlgn="ctr"/>
                      <a:r>
                        <a:rPr lang="en-US">
                          <a:effectLst/>
                        </a:rPr>
                        <a:t>Caps</a:t>
                      </a:r>
                    </a:p>
                  </a:txBody>
                  <a:tcPr anchor="ctr"/>
                </a:tc>
                <a:tc>
                  <a:txBody>
                    <a:bodyPr/>
                    <a:lstStyle/>
                    <a:p>
                      <a:pPr algn="r" fontAlgn="ctr"/>
                      <a:r>
                        <a:rPr lang="en-US">
                          <a:effectLst/>
                        </a:rPr>
                        <a:t>4151</a:t>
                      </a:r>
                    </a:p>
                  </a:txBody>
                  <a:tcPr anchor="ctr"/>
                </a:tc>
                <a:tc>
                  <a:txBody>
                    <a:bodyPr/>
                    <a:lstStyle/>
                    <a:p>
                      <a:pPr algn="r" fontAlgn="ctr"/>
                      <a:r>
                        <a:rPr lang="en-US" dirty="0">
                          <a:effectLst/>
                        </a:rPr>
                        <a:t>35882.07</a:t>
                      </a:r>
                    </a:p>
                  </a:txBody>
                  <a:tcPr anchor="ctr"/>
                </a:tc>
                <a:tc>
                  <a:txBody>
                    <a:bodyPr/>
                    <a:lstStyle/>
                    <a:p>
                      <a:pPr algn="r" fontAlgn="ctr"/>
                      <a:r>
                        <a:rPr lang="en-US" sz="1500" dirty="0">
                          <a:effectLst/>
                        </a:rPr>
                        <a:t>8.6</a:t>
                      </a:r>
                    </a:p>
                  </a:txBody>
                  <a:tcPr marL="78401" marR="78401" marT="39200" marB="39200" anchor="ctr"/>
                </a:tc>
                <a:extLst>
                  <a:ext uri="{0D108BD9-81ED-4DB2-BD59-A6C34878D82A}">
                    <a16:rowId xmlns:a16="http://schemas.microsoft.com/office/drawing/2014/main" val="4001268755"/>
                  </a:ext>
                </a:extLst>
              </a:tr>
              <a:tr h="333024">
                <a:tc>
                  <a:txBody>
                    <a:bodyPr/>
                    <a:lstStyle/>
                    <a:p>
                      <a:pPr algn="r" fontAlgn="ctr"/>
                      <a:r>
                        <a:rPr lang="en-US">
                          <a:effectLst/>
                        </a:rPr>
                        <a:t>Fenders</a:t>
                      </a:r>
                    </a:p>
                  </a:txBody>
                  <a:tcPr anchor="ctr"/>
                </a:tc>
                <a:tc>
                  <a:txBody>
                    <a:bodyPr/>
                    <a:lstStyle/>
                    <a:p>
                      <a:pPr algn="r" fontAlgn="ctr"/>
                      <a:r>
                        <a:rPr lang="en-US">
                          <a:effectLst/>
                        </a:rPr>
                        <a:t>3960</a:t>
                      </a:r>
                    </a:p>
                  </a:txBody>
                  <a:tcPr anchor="ctr"/>
                </a:tc>
                <a:tc>
                  <a:txBody>
                    <a:bodyPr/>
                    <a:lstStyle/>
                    <a:p>
                      <a:pPr algn="r" fontAlgn="ctr"/>
                      <a:r>
                        <a:rPr lang="en-US" dirty="0">
                          <a:effectLst/>
                        </a:rPr>
                        <a:t>87040.8</a:t>
                      </a:r>
                    </a:p>
                  </a:txBody>
                  <a:tcPr anchor="ctr"/>
                </a:tc>
                <a:tc>
                  <a:txBody>
                    <a:bodyPr/>
                    <a:lstStyle/>
                    <a:p>
                      <a:pPr algn="r" fontAlgn="ctr"/>
                      <a:r>
                        <a:rPr lang="en-US" sz="1500" dirty="0">
                          <a:effectLst/>
                        </a:rPr>
                        <a:t>22</a:t>
                      </a:r>
                    </a:p>
                  </a:txBody>
                  <a:tcPr marL="78401" marR="78401" marT="39200" marB="39200" anchor="ctr"/>
                </a:tc>
                <a:extLst>
                  <a:ext uri="{0D108BD9-81ED-4DB2-BD59-A6C34878D82A}">
                    <a16:rowId xmlns:a16="http://schemas.microsoft.com/office/drawing/2014/main" val="840054140"/>
                  </a:ext>
                </a:extLst>
              </a:tr>
              <a:tr h="420597">
                <a:tc>
                  <a:txBody>
                    <a:bodyPr/>
                    <a:lstStyle/>
                    <a:p>
                      <a:pPr algn="r" fontAlgn="ctr"/>
                      <a:r>
                        <a:rPr lang="en-US">
                          <a:effectLst/>
                        </a:rPr>
                        <a:t>Jerseys</a:t>
                      </a:r>
                    </a:p>
                  </a:txBody>
                  <a:tcPr anchor="ctr"/>
                </a:tc>
                <a:tc>
                  <a:txBody>
                    <a:bodyPr/>
                    <a:lstStyle/>
                    <a:p>
                      <a:pPr algn="r" fontAlgn="ctr"/>
                      <a:r>
                        <a:rPr lang="en-US">
                          <a:effectLst/>
                        </a:rPr>
                        <a:t>3113</a:t>
                      </a:r>
                    </a:p>
                  </a:txBody>
                  <a:tcPr anchor="ctr"/>
                </a:tc>
                <a:tc>
                  <a:txBody>
                    <a:bodyPr/>
                    <a:lstStyle/>
                    <a:p>
                      <a:pPr algn="r" fontAlgn="ctr"/>
                      <a:r>
                        <a:rPr lang="en-US" dirty="0">
                          <a:effectLst/>
                        </a:rPr>
                        <a:t>158564.9</a:t>
                      </a:r>
                    </a:p>
                  </a:txBody>
                  <a:tcPr anchor="ctr"/>
                </a:tc>
                <a:tc>
                  <a:txBody>
                    <a:bodyPr/>
                    <a:lstStyle/>
                    <a:p>
                      <a:pPr algn="r" fontAlgn="ctr"/>
                      <a:r>
                        <a:rPr lang="en-US" sz="1500" dirty="0">
                          <a:effectLst/>
                        </a:rPr>
                        <a:t>51</a:t>
                      </a:r>
                    </a:p>
                  </a:txBody>
                  <a:tcPr marL="78401" marR="78401" marT="39200" marB="39200" anchor="ctr"/>
                </a:tc>
                <a:extLst>
                  <a:ext uri="{0D108BD9-81ED-4DB2-BD59-A6C34878D82A}">
                    <a16:rowId xmlns:a16="http://schemas.microsoft.com/office/drawing/2014/main" val="547649305"/>
                  </a:ext>
                </a:extLst>
              </a:tr>
              <a:tr h="333024">
                <a:tc>
                  <a:txBody>
                    <a:bodyPr/>
                    <a:lstStyle/>
                    <a:p>
                      <a:pPr algn="r" fontAlgn="ctr"/>
                      <a:r>
                        <a:rPr lang="en-US">
                          <a:effectLst/>
                        </a:rPr>
                        <a:t>Gloves</a:t>
                      </a:r>
                    </a:p>
                  </a:txBody>
                  <a:tcPr anchor="ctr"/>
                </a:tc>
                <a:tc>
                  <a:txBody>
                    <a:bodyPr/>
                    <a:lstStyle/>
                    <a:p>
                      <a:pPr algn="r" fontAlgn="ctr"/>
                      <a:r>
                        <a:rPr lang="en-US">
                          <a:effectLst/>
                        </a:rPr>
                        <a:t>2644</a:t>
                      </a:r>
                    </a:p>
                  </a:txBody>
                  <a:tcPr anchor="ctr"/>
                </a:tc>
                <a:tc>
                  <a:txBody>
                    <a:bodyPr/>
                    <a:lstStyle/>
                    <a:p>
                      <a:pPr algn="r" fontAlgn="ctr"/>
                      <a:r>
                        <a:rPr lang="en-US" dirty="0">
                          <a:effectLst/>
                        </a:rPr>
                        <a:t>62261.18</a:t>
                      </a:r>
                    </a:p>
                  </a:txBody>
                  <a:tcPr anchor="ctr"/>
                </a:tc>
                <a:tc>
                  <a:txBody>
                    <a:bodyPr/>
                    <a:lstStyle/>
                    <a:p>
                      <a:pPr algn="r" fontAlgn="ctr"/>
                      <a:r>
                        <a:rPr lang="en-US" sz="1500" dirty="0">
                          <a:effectLst/>
                        </a:rPr>
                        <a:t>23.5</a:t>
                      </a:r>
                    </a:p>
                  </a:txBody>
                  <a:tcPr marL="78401" marR="78401" marT="39200" marB="39200" anchor="ctr"/>
                </a:tc>
                <a:extLst>
                  <a:ext uri="{0D108BD9-81ED-4DB2-BD59-A6C34878D82A}">
                    <a16:rowId xmlns:a16="http://schemas.microsoft.com/office/drawing/2014/main" val="4030268865"/>
                  </a:ext>
                </a:extLst>
              </a:tr>
              <a:tr h="440980">
                <a:tc>
                  <a:txBody>
                    <a:bodyPr/>
                    <a:lstStyle/>
                    <a:p>
                      <a:pPr algn="r" fontAlgn="ctr"/>
                      <a:r>
                        <a:rPr lang="en-US" dirty="0">
                          <a:effectLst/>
                        </a:rPr>
                        <a:t>Touring Bikes</a:t>
                      </a:r>
                    </a:p>
                  </a:txBody>
                  <a:tcPr anchor="ctr"/>
                </a:tc>
                <a:tc>
                  <a:txBody>
                    <a:bodyPr/>
                    <a:lstStyle/>
                    <a:p>
                      <a:pPr algn="r" fontAlgn="ctr"/>
                      <a:r>
                        <a:rPr lang="en-US">
                          <a:effectLst/>
                        </a:rPr>
                        <a:t>2124</a:t>
                      </a:r>
                    </a:p>
                  </a:txBody>
                  <a:tcPr anchor="ctr"/>
                </a:tc>
                <a:tc>
                  <a:txBody>
                    <a:bodyPr/>
                    <a:lstStyle/>
                    <a:p>
                      <a:pPr algn="r" fontAlgn="ctr"/>
                      <a:r>
                        <a:rPr lang="en-US" dirty="0">
                          <a:effectLst/>
                        </a:rPr>
                        <a:t>3771564.6</a:t>
                      </a:r>
                    </a:p>
                  </a:txBody>
                  <a:tcPr anchor="ctr"/>
                </a:tc>
                <a:tc>
                  <a:txBody>
                    <a:bodyPr/>
                    <a:lstStyle/>
                    <a:p>
                      <a:pPr algn="r" fontAlgn="ctr"/>
                      <a:r>
                        <a:rPr lang="en-US" sz="1500" dirty="0">
                          <a:effectLst/>
                        </a:rPr>
                        <a:t>1775.7</a:t>
                      </a:r>
                    </a:p>
                  </a:txBody>
                  <a:tcPr marL="78401" marR="78401" marT="39200" marB="39200" anchor="ctr"/>
                </a:tc>
                <a:extLst>
                  <a:ext uri="{0D108BD9-81ED-4DB2-BD59-A6C34878D82A}">
                    <a16:rowId xmlns:a16="http://schemas.microsoft.com/office/drawing/2014/main" val="1962344700"/>
                  </a:ext>
                </a:extLst>
              </a:tr>
            </a:tbl>
          </a:graphicData>
        </a:graphic>
      </p:graphicFrame>
      <p:sp>
        <p:nvSpPr>
          <p:cNvPr id="3" name="TextBox 2">
            <a:extLst>
              <a:ext uri="{FF2B5EF4-FFF2-40B4-BE49-F238E27FC236}">
                <a16:creationId xmlns:a16="http://schemas.microsoft.com/office/drawing/2014/main" id="{55AF2668-BF2F-46E6-804F-999E13D6146D}"/>
              </a:ext>
            </a:extLst>
          </p:cNvPr>
          <p:cNvSpPr txBox="1"/>
          <p:nvPr/>
        </p:nvSpPr>
        <p:spPr>
          <a:xfrm>
            <a:off x="6546273" y="727364"/>
            <a:ext cx="5526456" cy="4801314"/>
          </a:xfrm>
          <a:prstGeom prst="rect">
            <a:avLst/>
          </a:prstGeom>
          <a:noFill/>
        </p:spPr>
        <p:txBody>
          <a:bodyPr wrap="square" rtlCol="0">
            <a:spAutoFit/>
          </a:bodyPr>
          <a:lstStyle/>
          <a:p>
            <a:endParaRPr lang="en-US" dirty="0"/>
          </a:p>
          <a:p>
            <a:r>
              <a:rPr lang="en-US" dirty="0"/>
              <a:t>OBSERVATION</a:t>
            </a:r>
          </a:p>
          <a:p>
            <a:pPr marL="285750" indent="-285750">
              <a:buFont typeface="Arial" panose="020B0604020202020204" pitchFamily="34" charset="0"/>
              <a:buChar char="•"/>
            </a:pPr>
            <a:r>
              <a:rPr lang="en-US" dirty="0"/>
              <a:t>These are the 10 best selling subcategories</a:t>
            </a:r>
          </a:p>
          <a:p>
            <a:pPr marL="285750" indent="-285750">
              <a:buFont typeface="Arial" panose="020B0604020202020204" pitchFamily="34" charset="0"/>
              <a:buChar char="•"/>
            </a:pPr>
            <a:r>
              <a:rPr lang="en-US" dirty="0"/>
              <a:t>Subcategories such as ‘Tires and Tubes’ and ‘Bottles and Cages’ have low prices , hence the revenues do not reflect the high quantities sold</a:t>
            </a:r>
          </a:p>
          <a:p>
            <a:pPr marL="285750" indent="-285750">
              <a:buFont typeface="Arial" panose="020B0604020202020204" pitchFamily="34" charset="0"/>
              <a:buChar char="•"/>
            </a:pPr>
            <a:r>
              <a:rPr lang="en-US" dirty="0"/>
              <a:t>Road Bikes, Mountain Bikes and Touring Bikes have the highest revenues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07719E66-26CB-471C-81FF-72980EDE3356}"/>
              </a:ext>
            </a:extLst>
          </p:cNvPr>
          <p:cNvSpPr txBox="1"/>
          <p:nvPr/>
        </p:nvSpPr>
        <p:spPr>
          <a:xfrm>
            <a:off x="145771" y="142589"/>
            <a:ext cx="8353993" cy="584775"/>
          </a:xfrm>
          <a:prstGeom prst="rect">
            <a:avLst/>
          </a:prstGeom>
          <a:noFill/>
        </p:spPr>
        <p:txBody>
          <a:bodyPr wrap="square">
            <a:spAutoFit/>
          </a:bodyPr>
          <a:lstStyle/>
          <a:p>
            <a:r>
              <a:rPr kumimoji="0" lang="en-US" sz="3200" b="0" i="0" u="none" strike="noStrike" kern="1200" cap="all" spc="0" normalizeH="0" baseline="0" noProof="0" dirty="0">
                <a:ln>
                  <a:noFill/>
                </a:ln>
                <a:solidFill>
                  <a:prstClr val="black"/>
                </a:solidFill>
                <a:effectLst/>
                <a:uLnTx/>
                <a:uFillTx/>
                <a:latin typeface="Gill Sans MT" panose="020B0502020104020203"/>
                <a:ea typeface="+mj-ea"/>
                <a:cs typeface="+mj-cs"/>
              </a:rPr>
              <a:t>ANALYZING SALES </a:t>
            </a:r>
            <a:r>
              <a:rPr lang="en-US" sz="3200" cap="all" dirty="0">
                <a:solidFill>
                  <a:prstClr val="black"/>
                </a:solidFill>
                <a:latin typeface="Gill Sans MT" panose="020B0502020104020203"/>
                <a:ea typeface="+mj-ea"/>
                <a:cs typeface="+mj-cs"/>
              </a:rPr>
              <a:t>by subcategory</a:t>
            </a:r>
            <a:endParaRPr lang="en-US" dirty="0"/>
          </a:p>
        </p:txBody>
      </p:sp>
    </p:spTree>
    <p:extLst>
      <p:ext uri="{BB962C8B-B14F-4D97-AF65-F5344CB8AC3E}">
        <p14:creationId xmlns:p14="http://schemas.microsoft.com/office/powerpoint/2010/main" val="1021019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85739BA0-C931-447C-9503-2318CD14C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7169426" cy="407504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9EA95D5-168C-4410-B8C6-509166D15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7702828" y="-414130"/>
            <a:ext cx="4075044" cy="49033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F87F906-07D8-4C30-A159-3B536BD95888}"/>
              </a:ext>
            </a:extLst>
          </p:cNvPr>
          <p:cNvSpPr txBox="1"/>
          <p:nvPr/>
        </p:nvSpPr>
        <p:spPr>
          <a:xfrm>
            <a:off x="0" y="4625008"/>
            <a:ext cx="9899374" cy="369332"/>
          </a:xfrm>
          <a:prstGeom prst="rect">
            <a:avLst/>
          </a:prstGeom>
          <a:noFill/>
        </p:spPr>
        <p:txBody>
          <a:bodyPr wrap="square" rtlCol="0">
            <a:spAutoFit/>
          </a:bodyPr>
          <a:lstStyle/>
          <a:p>
            <a:pPr marL="285750" indent="-285750">
              <a:buFont typeface="Arial" panose="020B0604020202020204" pitchFamily="34" charset="0"/>
              <a:buChar char="•"/>
            </a:pPr>
            <a:r>
              <a:rPr lang="en-US" dirty="0"/>
              <a:t>More charts showing a measure of the Subcategories by order quantity and also by profit</a:t>
            </a:r>
          </a:p>
        </p:txBody>
      </p:sp>
    </p:spTree>
    <p:extLst>
      <p:ext uri="{BB962C8B-B14F-4D97-AF65-F5344CB8AC3E}">
        <p14:creationId xmlns:p14="http://schemas.microsoft.com/office/powerpoint/2010/main" val="2224803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63466364-2A69-4338-9410-8957CC0B1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78" y="708506"/>
            <a:ext cx="4850296" cy="41910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AFB716C7-C0B7-4701-B304-DFA3852032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0058" y="708506"/>
            <a:ext cx="5440638" cy="4191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81BD342-ED59-47C2-883B-22B12D76D3CC}"/>
              </a:ext>
            </a:extLst>
          </p:cNvPr>
          <p:cNvSpPr txBox="1"/>
          <p:nvPr/>
        </p:nvSpPr>
        <p:spPr>
          <a:xfrm>
            <a:off x="331304" y="4685193"/>
            <a:ext cx="11370366" cy="1200329"/>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From the above charts, we can see that can Canada though having the highest sales quantity, generates relatively low profit for the business</a:t>
            </a:r>
          </a:p>
          <a:p>
            <a:pPr marL="285750" indent="-285750">
              <a:buFont typeface="Arial" panose="020B0604020202020204" pitchFamily="34" charset="0"/>
              <a:buChar char="•"/>
            </a:pPr>
            <a:r>
              <a:rPr lang="en-US" dirty="0"/>
              <a:t>Australia is the favorite market for the business currently</a:t>
            </a:r>
          </a:p>
        </p:txBody>
      </p:sp>
      <p:sp>
        <p:nvSpPr>
          <p:cNvPr id="3" name="Title 2">
            <a:extLst>
              <a:ext uri="{FF2B5EF4-FFF2-40B4-BE49-F238E27FC236}">
                <a16:creationId xmlns:a16="http://schemas.microsoft.com/office/drawing/2014/main" id="{13929D94-50BA-4178-8B27-D3F44369B9CD}"/>
              </a:ext>
            </a:extLst>
          </p:cNvPr>
          <p:cNvSpPr>
            <a:spLocks noGrp="1"/>
          </p:cNvSpPr>
          <p:nvPr>
            <p:ph type="title"/>
          </p:nvPr>
        </p:nvSpPr>
        <p:spPr>
          <a:xfrm>
            <a:off x="0" y="0"/>
            <a:ext cx="9603275" cy="494193"/>
          </a:xfrm>
        </p:spPr>
        <p:txBody>
          <a:bodyPr>
            <a:normAutofit fontScale="90000"/>
          </a:bodyPr>
          <a:lstStyle/>
          <a:p>
            <a:r>
              <a:rPr lang="en-US" dirty="0"/>
              <a:t>ANALYZING SALES DATA BY COUNTRY</a:t>
            </a:r>
          </a:p>
        </p:txBody>
      </p:sp>
    </p:spTree>
    <p:extLst>
      <p:ext uri="{BB962C8B-B14F-4D97-AF65-F5344CB8AC3E}">
        <p14:creationId xmlns:p14="http://schemas.microsoft.com/office/powerpoint/2010/main" val="1190188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A8DF67EF-E5E6-4C88-A1E2-7DB47B558ACD}"/>
              </a:ext>
            </a:extLst>
          </p:cNvPr>
          <p:cNvGraphicFramePr>
            <a:graphicFrameLocks noGrp="1"/>
          </p:cNvGraphicFramePr>
          <p:nvPr>
            <p:ph idx="4294967295"/>
            <p:extLst>
              <p:ext uri="{D42A27DB-BD31-4B8C-83A1-F6EECF244321}">
                <p14:modId xmlns:p14="http://schemas.microsoft.com/office/powerpoint/2010/main" val="2400444531"/>
              </p:ext>
            </p:extLst>
          </p:nvPr>
        </p:nvGraphicFramePr>
        <p:xfrm>
          <a:off x="215901" y="1147366"/>
          <a:ext cx="6727824" cy="4563268"/>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AAF9A41F-6587-442D-86F5-BB304F71F964}"/>
              </a:ext>
            </a:extLst>
          </p:cNvPr>
          <p:cNvSpPr txBox="1"/>
          <p:nvPr/>
        </p:nvSpPr>
        <p:spPr>
          <a:xfrm>
            <a:off x="2587625" y="114300"/>
            <a:ext cx="6843712" cy="538609"/>
          </a:xfrm>
          <a:prstGeom prst="rect">
            <a:avLst/>
          </a:prstGeom>
          <a:noFill/>
        </p:spPr>
        <p:txBody>
          <a:bodyPr wrap="square" rtlCol="0">
            <a:spAutoFit/>
          </a:bodyPr>
          <a:lstStyle/>
          <a:p>
            <a:r>
              <a:rPr lang="en-US" sz="2900" cap="all" dirty="0">
                <a:latin typeface="+mj-lt"/>
                <a:ea typeface="+mj-ea"/>
                <a:cs typeface="+mj-cs"/>
              </a:rPr>
              <a:t>ANALYZING SALES BY REGION</a:t>
            </a:r>
          </a:p>
        </p:txBody>
      </p:sp>
      <p:sp>
        <p:nvSpPr>
          <p:cNvPr id="9" name="TextBox 8">
            <a:extLst>
              <a:ext uri="{FF2B5EF4-FFF2-40B4-BE49-F238E27FC236}">
                <a16:creationId xmlns:a16="http://schemas.microsoft.com/office/drawing/2014/main" id="{9882E3D8-653F-47F3-8148-9DE325C20B15}"/>
              </a:ext>
            </a:extLst>
          </p:cNvPr>
          <p:cNvSpPr txBox="1"/>
          <p:nvPr/>
        </p:nvSpPr>
        <p:spPr>
          <a:xfrm>
            <a:off x="7200900" y="1357313"/>
            <a:ext cx="488632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Australia generates the most revenue by region while Southeast, Northeast and Central America generate the least </a:t>
            </a:r>
          </a:p>
          <a:p>
            <a:pPr marL="285750" indent="-285750">
              <a:buFont typeface="Arial" panose="020B0604020202020204" pitchFamily="34" charset="0"/>
              <a:buChar char="•"/>
            </a:pPr>
            <a:r>
              <a:rPr lang="en-US" dirty="0"/>
              <a:t>The Component category generate zero sales while the Bikes category generates the most sales</a:t>
            </a:r>
          </a:p>
        </p:txBody>
      </p:sp>
    </p:spTree>
    <p:extLst>
      <p:ext uri="{BB962C8B-B14F-4D97-AF65-F5344CB8AC3E}">
        <p14:creationId xmlns:p14="http://schemas.microsoft.com/office/powerpoint/2010/main" val="863990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93554D97-7960-4906-8E82-BF10FB13D4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2174"/>
            <a:ext cx="5711687" cy="3574774"/>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DFC315D6-B129-4525-9912-008B8A105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52174"/>
            <a:ext cx="5938216" cy="35747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7DEFD30-C3AA-49AF-80AD-18599B7FDA63}"/>
              </a:ext>
            </a:extLst>
          </p:cNvPr>
          <p:cNvSpPr txBox="1"/>
          <p:nvPr/>
        </p:nvSpPr>
        <p:spPr>
          <a:xfrm>
            <a:off x="451816" y="4254549"/>
            <a:ext cx="115824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A further review of the Australian and Canadian territory shows that in Canada, products like bikes which have high returns, have very low sales quantity </a:t>
            </a:r>
          </a:p>
          <a:p>
            <a:pPr marL="285750" indent="-285750">
              <a:buFont typeface="Arial" panose="020B0604020202020204" pitchFamily="34" charset="0"/>
              <a:buChar char="•"/>
            </a:pPr>
            <a:r>
              <a:rPr lang="en-US" dirty="0"/>
              <a:t>The Australian market has more robust sales, with high priced products like bikes having much better order quantities</a:t>
            </a:r>
          </a:p>
        </p:txBody>
      </p:sp>
      <p:sp>
        <p:nvSpPr>
          <p:cNvPr id="5" name="Title 2">
            <a:extLst>
              <a:ext uri="{FF2B5EF4-FFF2-40B4-BE49-F238E27FC236}">
                <a16:creationId xmlns:a16="http://schemas.microsoft.com/office/drawing/2014/main" id="{1FE12C30-9EAC-49AF-B0B0-A2ACCF234930}"/>
              </a:ext>
            </a:extLst>
          </p:cNvPr>
          <p:cNvSpPr txBox="1">
            <a:spLocks/>
          </p:cNvSpPr>
          <p:nvPr/>
        </p:nvSpPr>
        <p:spPr>
          <a:xfrm>
            <a:off x="0" y="0"/>
            <a:ext cx="9603275" cy="494193"/>
          </a:xfrm>
          <a:prstGeom prst="rect">
            <a:avLst/>
          </a:prstGeom>
        </p:spPr>
        <p:txBody>
          <a:bodyPr>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400" dirty="0"/>
              <a:t>comparing SALES in Canada AND Australia</a:t>
            </a:r>
          </a:p>
        </p:txBody>
      </p:sp>
    </p:spTree>
    <p:extLst>
      <p:ext uri="{BB962C8B-B14F-4D97-AF65-F5344CB8AC3E}">
        <p14:creationId xmlns:p14="http://schemas.microsoft.com/office/powerpoint/2010/main" val="2749539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974FD6-EBE1-4286-A14B-3246BA3FF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4530657" cy="4505738"/>
          </a:xfrm>
          <a:prstGeom prst="rect">
            <a:avLst/>
          </a:prstGeom>
        </p:spPr>
      </p:pic>
      <p:pic>
        <p:nvPicPr>
          <p:cNvPr id="7" name="Picture 6">
            <a:extLst>
              <a:ext uri="{FF2B5EF4-FFF2-40B4-BE49-F238E27FC236}">
                <a16:creationId xmlns:a16="http://schemas.microsoft.com/office/drawing/2014/main" id="{853CF2F2-B6FB-46DF-A53C-0200F5B1E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4177" y="0"/>
            <a:ext cx="5637085" cy="4505738"/>
          </a:xfrm>
          <a:prstGeom prst="rect">
            <a:avLst/>
          </a:prstGeom>
        </p:spPr>
      </p:pic>
      <p:sp>
        <p:nvSpPr>
          <p:cNvPr id="8" name="TextBox 7">
            <a:extLst>
              <a:ext uri="{FF2B5EF4-FFF2-40B4-BE49-F238E27FC236}">
                <a16:creationId xmlns:a16="http://schemas.microsoft.com/office/drawing/2014/main" id="{AB88E4F7-384C-42E2-98ED-F0124660F558}"/>
              </a:ext>
            </a:extLst>
          </p:cNvPr>
          <p:cNvSpPr txBox="1"/>
          <p:nvPr/>
        </p:nvSpPr>
        <p:spPr>
          <a:xfrm>
            <a:off x="44667" y="4712011"/>
            <a:ext cx="1110041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 quick look at the charts above gives an insight into the volatile nature of the GDP of the UK between 2015 to 2017 and how this economic condition could have brought about the a decline in customer spending confidence, leading to decline in sales of bicycles around that period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Sources; Statista.com and Wikipedia</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342916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B618C-CF86-4A6E-8E87-23A89E6C4D47}"/>
              </a:ext>
            </a:extLst>
          </p:cNvPr>
          <p:cNvSpPr>
            <a:spLocks noGrp="1"/>
          </p:cNvSpPr>
          <p:nvPr>
            <p:ph type="title" idx="4294967295"/>
          </p:nvPr>
        </p:nvSpPr>
        <p:spPr>
          <a:xfrm>
            <a:off x="0" y="342901"/>
            <a:ext cx="10823575" cy="486440"/>
          </a:xfrm>
        </p:spPr>
        <p:txBody>
          <a:bodyPr>
            <a:normAutofit fontScale="90000"/>
          </a:bodyPr>
          <a:lstStyle/>
          <a:p>
            <a:r>
              <a:rPr lang="en-US" dirty="0"/>
              <a:t>Problem statement</a:t>
            </a:r>
          </a:p>
        </p:txBody>
      </p:sp>
      <p:sp>
        <p:nvSpPr>
          <p:cNvPr id="3" name="Content Placeholder 2">
            <a:extLst>
              <a:ext uri="{FF2B5EF4-FFF2-40B4-BE49-F238E27FC236}">
                <a16:creationId xmlns:a16="http://schemas.microsoft.com/office/drawing/2014/main" id="{D562C5AF-5270-407B-950D-1F3BC88103DD}"/>
              </a:ext>
            </a:extLst>
          </p:cNvPr>
          <p:cNvSpPr>
            <a:spLocks noGrp="1"/>
          </p:cNvSpPr>
          <p:nvPr>
            <p:ph idx="4294967295"/>
          </p:nvPr>
        </p:nvSpPr>
        <p:spPr>
          <a:xfrm>
            <a:off x="0" y="1063256"/>
            <a:ext cx="11630025" cy="4550734"/>
          </a:xfrm>
        </p:spPr>
        <p:txBody>
          <a:bodyPr>
            <a:normAutofit/>
          </a:bodyPr>
          <a:lstStyle/>
          <a:p>
            <a:r>
              <a:rPr lang="en-US" sz="2400" b="0" i="0" dirty="0">
                <a:solidFill>
                  <a:srgbClr val="222222"/>
                </a:solidFill>
                <a:effectLst/>
                <a:cs typeface="Arial" panose="020B0604020202020204" pitchFamily="34" charset="0"/>
              </a:rPr>
              <a:t>Adventure Works faces challenges in maximizing its sales potential due to insufficient understanding of intricate sales patterns, nuanced customer behavior, and diverse product performance. The current analytical approach lacks depth, failing to uncover hidden correlations and predictive trends that could significantly enhance decision-making. </a:t>
            </a:r>
          </a:p>
          <a:p>
            <a:r>
              <a:rPr lang="en-US" sz="2400" b="0" i="0" dirty="0">
                <a:solidFill>
                  <a:srgbClr val="222222"/>
                </a:solidFill>
                <a:effectLst/>
                <a:cs typeface="Arial" panose="020B0604020202020204" pitchFamily="34" charset="0"/>
              </a:rPr>
              <a:t>This project seeks to conduct a comprehensive analysis of sales data, customer demographics, and product details to uncover complex relationships and provide sophisticated insights. These insights will facilitate the development of more effective sales strategies, refined product offerings, and targeted marketing campaigns, ultimately driving sustained growth and customer satisfaction.</a:t>
            </a:r>
            <a:endParaRPr lang="en-US" sz="2400" dirty="0">
              <a:cs typeface="Arial" panose="020B0604020202020204" pitchFamily="34" charset="0"/>
            </a:endParaRPr>
          </a:p>
        </p:txBody>
      </p:sp>
    </p:spTree>
    <p:extLst>
      <p:ext uri="{BB962C8B-B14F-4D97-AF65-F5344CB8AC3E}">
        <p14:creationId xmlns:p14="http://schemas.microsoft.com/office/powerpoint/2010/main" val="3092180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C7A940-BA06-45F5-A206-F23C690CF65E}"/>
              </a:ext>
            </a:extLst>
          </p:cNvPr>
          <p:cNvSpPr txBox="1"/>
          <p:nvPr/>
        </p:nvSpPr>
        <p:spPr>
          <a:xfrm>
            <a:off x="215347" y="127409"/>
            <a:ext cx="11711610" cy="5632311"/>
          </a:xfrm>
          <a:prstGeom prst="rect">
            <a:avLst/>
          </a:prstGeom>
          <a:noFill/>
        </p:spPr>
        <p:txBody>
          <a:bodyPr wrap="square">
            <a:spAutoFit/>
          </a:bodyPr>
          <a:lstStyle/>
          <a:p>
            <a:endParaRPr lang="en-US" dirty="0"/>
          </a:p>
          <a:p>
            <a:pPr marL="285750" indent="-285750">
              <a:buFont typeface="Arial" panose="020B0604020202020204" pitchFamily="34" charset="0"/>
              <a:buChar char="•"/>
            </a:pPr>
            <a:r>
              <a:rPr lang="en-US" b="1" dirty="0"/>
              <a:t>Canada's Economic Context (2015-2017):</a:t>
            </a:r>
            <a:r>
              <a:rPr lang="en-US" dirty="0"/>
              <a:t> During this period, Canada's economy was recovering from the global decline in oil prices, which had started in mid-2014. The sharp fall in oil prices led to a significant downturn in the country's oil and gas sector, contributing to weak GDP growth in 2015, particularly in provinces like Alberta that are heavily reliant on energy. Despite this, the Canadian economy began regaining momentum by 2016-2017, but consumer confidence remained fragile. Household investment also slowed, reflecting cautious spending, which likely influenced sales, particularly in high-priced goods like road bikes​.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Australia's Economic Context (2015-2017):</a:t>
            </a:r>
            <a:r>
              <a:rPr lang="en-US" dirty="0"/>
              <a:t> In contrast, Australia's economic conditions were relatively stable during this period, supported by its mining sector and a robust housing market. Although Australia also felt the effects of lower global commodity prices, its diversified economy, with stronger retail and housing sectors, helped maintain consumer spending. Additionally, high-income growth and household wealth supported the purchase of more expensive products. As a result, Australians were more likely to invest in high-end products like road bikes during this period​.</a:t>
            </a:r>
          </a:p>
          <a:p>
            <a:endParaRPr lang="en-US" dirty="0"/>
          </a:p>
          <a:p>
            <a:r>
              <a:rPr lang="en-US" dirty="0"/>
              <a:t>	SOURCES</a:t>
            </a:r>
          </a:p>
          <a:p>
            <a:pPr lvl="1"/>
            <a:r>
              <a:rPr lang="en-US" dirty="0"/>
              <a:t>1. https://www.budget.canada.ca/2016/docs/plan/overview-apercu-en.html</a:t>
            </a:r>
          </a:p>
          <a:p>
            <a:pPr lvl="1"/>
            <a:r>
              <a:rPr lang="en-US" dirty="0"/>
              <a:t>2. </a:t>
            </a:r>
            <a:r>
              <a:rPr lang="en-US" dirty="0">
                <a:hlinkClick r:id="rId2"/>
              </a:rPr>
              <a:t>https://www.fraserinstitute.org/sites/default/files/analysis-economic-performance-of-canada-and-oecd-competitors-2007-2019.pdf</a:t>
            </a:r>
            <a:endParaRPr lang="en-US" dirty="0"/>
          </a:p>
          <a:p>
            <a:pPr lvl="1"/>
            <a:r>
              <a:rPr lang="en-US" dirty="0"/>
              <a:t>3. Australian Bureau of Statistics; </a:t>
            </a:r>
            <a:r>
              <a:rPr lang="en-US" dirty="0">
                <a:hlinkClick r:id="rId3"/>
              </a:rPr>
              <a:t>www.abs.gov.au</a:t>
            </a:r>
            <a:endParaRPr lang="en-US" dirty="0"/>
          </a:p>
          <a:p>
            <a:pPr lvl="1"/>
            <a:r>
              <a:rPr lang="en-US" dirty="0"/>
              <a:t>4. Reserve Bank of Australia; www.rba.gov.au</a:t>
            </a:r>
          </a:p>
        </p:txBody>
      </p:sp>
    </p:spTree>
    <p:extLst>
      <p:ext uri="{BB962C8B-B14F-4D97-AF65-F5344CB8AC3E}">
        <p14:creationId xmlns:p14="http://schemas.microsoft.com/office/powerpoint/2010/main" val="443352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22C950-BCA9-4BBB-AA6A-CDE32B37EFD5}"/>
              </a:ext>
            </a:extLst>
          </p:cNvPr>
          <p:cNvSpPr txBox="1"/>
          <p:nvPr/>
        </p:nvSpPr>
        <p:spPr>
          <a:xfrm>
            <a:off x="0" y="66261"/>
            <a:ext cx="11701670" cy="6740307"/>
          </a:xfrm>
          <a:prstGeom prst="rect">
            <a:avLst/>
          </a:prstGeom>
          <a:noFill/>
        </p:spPr>
        <p:txBody>
          <a:bodyPr wrap="square" rtlCol="0">
            <a:spAutoFit/>
          </a:bodyPr>
          <a:lstStyle/>
          <a:p>
            <a:r>
              <a:rPr lang="en-US" dirty="0"/>
              <a:t>OTHER POSSIBLE FACTORS</a:t>
            </a:r>
          </a:p>
          <a:p>
            <a:endParaRPr lang="en-US" b="1" dirty="0"/>
          </a:p>
          <a:p>
            <a:r>
              <a:rPr lang="en-US" b="1" dirty="0"/>
              <a:t>Retail and Market Availability</a:t>
            </a:r>
          </a:p>
          <a:p>
            <a:endParaRPr lang="en-US" b="1" dirty="0"/>
          </a:p>
          <a:p>
            <a:pPr>
              <a:buFont typeface="Arial" panose="020B0604020202020204" pitchFamily="34" charset="0"/>
              <a:buChar char="•"/>
            </a:pPr>
            <a:r>
              <a:rPr lang="en-US" b="1" dirty="0"/>
              <a:t>Canada</a:t>
            </a:r>
            <a:r>
              <a:rPr lang="en-US" dirty="0"/>
              <a:t>: The business seems to have less availability of high-end products like road bikes probably due to higher import taxes and distribution costs. Limited access to high-end bike retailers could also contribute to lower sales in these regions.</a:t>
            </a:r>
          </a:p>
          <a:p>
            <a:pPr>
              <a:buFont typeface="Arial" panose="020B0604020202020204" pitchFamily="34" charset="0"/>
              <a:buChar char="•"/>
            </a:pPr>
            <a:endParaRPr lang="en-US" dirty="0"/>
          </a:p>
          <a:p>
            <a:pPr>
              <a:buFont typeface="Arial" panose="020B0604020202020204" pitchFamily="34" charset="0"/>
              <a:buChar char="•"/>
            </a:pPr>
            <a:r>
              <a:rPr lang="en-US" b="1" dirty="0"/>
              <a:t>Australia</a:t>
            </a:r>
            <a:r>
              <a:rPr lang="en-US" dirty="0"/>
              <a:t>: Australia may have had better access to high-end bike retailers, both online and offline. Additionally, the presence of cycling events and sponsorships in Australia may have promoted the sale of high-priced bikes as opposed to countries like Canada</a:t>
            </a:r>
          </a:p>
          <a:p>
            <a:endParaRPr lang="en-US" dirty="0"/>
          </a:p>
          <a:p>
            <a:endParaRPr lang="en-US" dirty="0"/>
          </a:p>
          <a:p>
            <a:pPr marL="285750" indent="-285750">
              <a:buFont typeface="Arial" panose="020B0604020202020204" pitchFamily="34" charset="0"/>
              <a:buChar char="•"/>
            </a:pPr>
            <a:r>
              <a:rPr lang="en-US" b="1" dirty="0"/>
              <a:t>Geography and lifestyle</a:t>
            </a:r>
            <a:r>
              <a:rPr lang="en-US" dirty="0"/>
              <a:t>:  </a:t>
            </a:r>
          </a:p>
          <a:p>
            <a:endParaRPr lang="en-US" b="1" dirty="0"/>
          </a:p>
          <a:p>
            <a:r>
              <a:rPr lang="en-US" b="1" dirty="0"/>
              <a:t>Australia:</a:t>
            </a:r>
          </a:p>
          <a:p>
            <a:pPr>
              <a:buFont typeface="Arial" panose="020B0604020202020204" pitchFamily="34" charset="0"/>
              <a:buChar char="•"/>
            </a:pPr>
            <a:r>
              <a:rPr lang="en-US" b="1" dirty="0"/>
              <a:t>Weather</a:t>
            </a:r>
            <a:r>
              <a:rPr lang="en-US" dirty="0"/>
              <a:t>: Australia, with its relatively </a:t>
            </a:r>
            <a:r>
              <a:rPr lang="en-US" b="1" dirty="0"/>
              <a:t>mild climate</a:t>
            </a:r>
            <a:r>
              <a:rPr lang="en-US" dirty="0"/>
              <a:t> in many regions, offers favorable year-round conditions for outdoor activities, including cycling. This makes it a more appealing market for high-end bikes like road bikes, as they can be used for longer periods.</a:t>
            </a:r>
          </a:p>
          <a:p>
            <a:pPr>
              <a:buFont typeface="Arial" panose="020B0604020202020204" pitchFamily="34" charset="0"/>
              <a:buChar char="•"/>
            </a:pPr>
            <a:r>
              <a:rPr lang="en-US" b="1" dirty="0"/>
              <a:t>Active Lifestyle</a:t>
            </a:r>
            <a:r>
              <a:rPr lang="en-US" dirty="0"/>
              <a:t>: Australia has a strong </a:t>
            </a:r>
            <a:r>
              <a:rPr lang="en-US" b="1" dirty="0"/>
              <a:t>outdoor culture</a:t>
            </a:r>
            <a:r>
              <a:rPr lang="en-US" dirty="0"/>
              <a:t>, with a focus on fitness and recreational activities, and cycling is a popular hobby. This aligns well with the demand for high-end bikes, which are seen not just as a means of transport but also as a lifestyle investment.</a:t>
            </a:r>
          </a:p>
          <a:p>
            <a:endParaRPr lang="en-US" dirty="0"/>
          </a:p>
          <a:p>
            <a:endParaRPr lang="en-US" dirty="0"/>
          </a:p>
          <a:p>
            <a:endParaRPr lang="en-US" dirty="0"/>
          </a:p>
        </p:txBody>
      </p:sp>
    </p:spTree>
    <p:extLst>
      <p:ext uri="{BB962C8B-B14F-4D97-AF65-F5344CB8AC3E}">
        <p14:creationId xmlns:p14="http://schemas.microsoft.com/office/powerpoint/2010/main" val="3049325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C1C080-C9F1-4904-9ACE-2A17354B6121}"/>
              </a:ext>
            </a:extLst>
          </p:cNvPr>
          <p:cNvSpPr txBox="1"/>
          <p:nvPr/>
        </p:nvSpPr>
        <p:spPr>
          <a:xfrm>
            <a:off x="149087" y="225361"/>
            <a:ext cx="10320130" cy="3139321"/>
          </a:xfrm>
          <a:prstGeom prst="rect">
            <a:avLst/>
          </a:prstGeom>
          <a:noFill/>
        </p:spPr>
        <p:txBody>
          <a:bodyPr wrap="square">
            <a:spAutoFit/>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r>
              <a:rPr lang="en-US" b="1" dirty="0"/>
              <a:t>Canada:</a:t>
            </a:r>
          </a:p>
          <a:p>
            <a:pPr>
              <a:buFont typeface="Arial" panose="020B0604020202020204" pitchFamily="34" charset="0"/>
              <a:buChar char="•"/>
            </a:pPr>
            <a:r>
              <a:rPr lang="en-US" b="1" dirty="0"/>
              <a:t>Weather</a:t>
            </a:r>
            <a:r>
              <a:rPr lang="en-US" dirty="0"/>
              <a:t>: Canada’s climate can be quite harsh, with long winters, especially in parts of the country where outdoor recreational activities like cycling are limited to only certain months of the year. This would have limited the appeal of investing in high-priced bikes for many Canadians.</a:t>
            </a:r>
          </a:p>
          <a:p>
            <a:endParaRPr lang="en-US" dirty="0"/>
          </a:p>
          <a:p>
            <a:pPr>
              <a:buFont typeface="Arial" panose="020B0604020202020204" pitchFamily="34" charset="0"/>
              <a:buChar char="•"/>
            </a:pPr>
            <a:r>
              <a:rPr lang="en-US" b="1" dirty="0"/>
              <a:t>Urbanization</a:t>
            </a:r>
            <a:r>
              <a:rPr lang="en-US" dirty="0"/>
              <a:t>: Canada has large, urbanized cities but also vast rural areas. Cycling infrastructure is not as developed as in some European countries, and only certain parts of Canada, such as </a:t>
            </a:r>
            <a:r>
              <a:rPr lang="en-US" b="1" dirty="0"/>
              <a:t>Vancouver</a:t>
            </a:r>
            <a:r>
              <a:rPr lang="en-US" dirty="0"/>
              <a:t> and </a:t>
            </a:r>
            <a:r>
              <a:rPr lang="en-US" b="1" dirty="0"/>
              <a:t>Toronto</a:t>
            </a:r>
            <a:r>
              <a:rPr lang="en-US" dirty="0"/>
              <a:t>, are known for having bike-friendly environments, which may limit demand for expensive road bikes.</a:t>
            </a:r>
          </a:p>
          <a:p>
            <a:endParaRPr lang="en-US" dirty="0"/>
          </a:p>
        </p:txBody>
      </p:sp>
    </p:spTree>
    <p:extLst>
      <p:ext uri="{BB962C8B-B14F-4D97-AF65-F5344CB8AC3E}">
        <p14:creationId xmlns:p14="http://schemas.microsoft.com/office/powerpoint/2010/main" val="3716606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B9B4F0-1F07-4FFC-B74A-26FDB75A1816}"/>
              </a:ext>
            </a:extLst>
          </p:cNvPr>
          <p:cNvSpPr txBox="1"/>
          <p:nvPr/>
        </p:nvSpPr>
        <p:spPr>
          <a:xfrm>
            <a:off x="210741" y="208240"/>
            <a:ext cx="6107906"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586EA6">
                    <a:lumMod val="75000"/>
                  </a:srgbClr>
                </a:solidFill>
                <a:effectLst/>
                <a:uLnTx/>
                <a:uFillTx/>
                <a:latin typeface="Times New Roman" panose="02020603050405020304" pitchFamily="18" charset="0"/>
                <a:ea typeface="+mn-ea"/>
                <a:cs typeface="Times New Roman" panose="02020603050405020304" pitchFamily="18" charset="0"/>
              </a:rPr>
              <a:t>INSIGHTS AND RECOMMENDATIONS</a:t>
            </a:r>
          </a:p>
        </p:txBody>
      </p:sp>
      <p:sp>
        <p:nvSpPr>
          <p:cNvPr id="4" name="TextBox 3">
            <a:extLst>
              <a:ext uri="{FF2B5EF4-FFF2-40B4-BE49-F238E27FC236}">
                <a16:creationId xmlns:a16="http://schemas.microsoft.com/office/drawing/2014/main" id="{E47D82E1-C24D-43CD-BE6E-C565304A58DC}"/>
              </a:ext>
            </a:extLst>
          </p:cNvPr>
          <p:cNvSpPr txBox="1"/>
          <p:nvPr/>
        </p:nvSpPr>
        <p:spPr>
          <a:xfrm>
            <a:off x="210741" y="843677"/>
            <a:ext cx="10933509" cy="4247317"/>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A significant volume of sales comes from low-priced products while most of the business revenue comes from high-priced products.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Sales are generally on the increase irrespective of other influences. This is can most likely be associated with more spending power and so more adverts recommending products are advised so as to get across to fresh  customers who can afford a newly afford products</a:t>
            </a:r>
            <a:endParaRPr lang="en-US" dirty="0">
              <a:solidFill>
                <a:prstClr val="black"/>
              </a:solidFill>
              <a:latin typeface="Gill Sans MT" panose="020B0502020104020203"/>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Products under the components category should not be restocked as they make zero sales</a:t>
            </a:r>
          </a:p>
          <a:p>
            <a:pPr marR="0" lvl="0" algn="l" defTabSz="4572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The Southeast and Northeast America stores should be closed to reduce cost as they make little or no sales due to inevitable factors such as infrastructural, geographical and climatic influences.</a:t>
            </a:r>
            <a:endParaRPr lang="en-US" dirty="0">
              <a:solidFill>
                <a:prstClr val="black"/>
              </a:solidFill>
              <a:latin typeface="Gill Sans MT" panose="020B0502020104020203"/>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A marketing strategy involving price reduction and more availability of high-priced products should be targeted towards territories where sales are slower.</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887395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976-22AF-4E39-96B5-5A0775F7EBA9}"/>
              </a:ext>
            </a:extLst>
          </p:cNvPr>
          <p:cNvSpPr>
            <a:spLocks noGrp="1"/>
          </p:cNvSpPr>
          <p:nvPr>
            <p:ph type="title" idx="4294967295"/>
          </p:nvPr>
        </p:nvSpPr>
        <p:spPr>
          <a:xfrm>
            <a:off x="265113" y="317501"/>
            <a:ext cx="4649787" cy="682624"/>
          </a:xfrm>
        </p:spPr>
        <p:txBody>
          <a:bodyPr/>
          <a:lstStyle/>
          <a:p>
            <a:r>
              <a:rPr lang="en-US" dirty="0"/>
              <a:t>OBJECTIVES</a:t>
            </a:r>
          </a:p>
        </p:txBody>
      </p:sp>
      <p:sp>
        <p:nvSpPr>
          <p:cNvPr id="3" name="Content Placeholder 2">
            <a:extLst>
              <a:ext uri="{FF2B5EF4-FFF2-40B4-BE49-F238E27FC236}">
                <a16:creationId xmlns:a16="http://schemas.microsoft.com/office/drawing/2014/main" id="{2431A643-0B4F-4D79-9B8B-58C632281187}"/>
              </a:ext>
            </a:extLst>
          </p:cNvPr>
          <p:cNvSpPr>
            <a:spLocks noGrp="1"/>
          </p:cNvSpPr>
          <p:nvPr>
            <p:ph idx="4294967295"/>
          </p:nvPr>
        </p:nvSpPr>
        <p:spPr>
          <a:xfrm>
            <a:off x="265113" y="787400"/>
            <a:ext cx="10483850" cy="4113212"/>
          </a:xfrm>
        </p:spPr>
        <p:txBody>
          <a:bodyPr>
            <a:normAutofit fontScale="32500" lnSpcReduction="20000"/>
          </a:bodyPr>
          <a:lstStyle/>
          <a:p>
            <a:pPr marL="0" indent="0">
              <a:buNone/>
            </a:pPr>
            <a:endParaRPr lang="en-US" sz="4900" b="0" i="0" u="none" strike="noStrike" baseline="0" dirty="0">
              <a:solidFill>
                <a:srgbClr val="000000"/>
              </a:solidFill>
              <a:cs typeface="Arial" panose="020B0604020202020204" pitchFamily="34" charset="0"/>
            </a:endParaRPr>
          </a:p>
          <a:p>
            <a:r>
              <a:rPr lang="en-US" sz="6200" b="0" i="0" u="none" strike="noStrike" baseline="0" dirty="0">
                <a:solidFill>
                  <a:srgbClr val="000000"/>
                </a:solidFill>
                <a:cs typeface="Arial" panose="020B0604020202020204" pitchFamily="34" charset="0"/>
              </a:rPr>
              <a:t>Analyze product performance and trends, including product lifecycle and sales distribution</a:t>
            </a:r>
          </a:p>
          <a:p>
            <a:r>
              <a:rPr lang="en-US" sz="6200" b="0" i="0" u="none" strike="noStrike" baseline="0" dirty="0">
                <a:solidFill>
                  <a:srgbClr val="000000"/>
                </a:solidFill>
                <a:cs typeface="Arial" panose="020B0604020202020204" pitchFamily="34" charset="0"/>
              </a:rPr>
              <a:t>Analyze sales performance across different territories to identify high and low-performing regions. </a:t>
            </a:r>
          </a:p>
          <a:p>
            <a:r>
              <a:rPr lang="en-US" sz="6200" b="0" i="0" u="none" strike="noStrike" baseline="0" dirty="0">
                <a:solidFill>
                  <a:srgbClr val="000000"/>
                </a:solidFill>
                <a:cs typeface="Arial" panose="020B0604020202020204" pitchFamily="34" charset="0"/>
              </a:rPr>
              <a:t>Evaluate the impact of external factors (e.g., economic conditions, marketing campaigns) on product and territory performance. </a:t>
            </a:r>
          </a:p>
          <a:p>
            <a:r>
              <a:rPr lang="en-US" sz="6200" dirty="0">
                <a:solidFill>
                  <a:srgbClr val="000000"/>
                </a:solidFill>
                <a:cs typeface="Arial" panose="020B0604020202020204" pitchFamily="34" charset="0"/>
              </a:rPr>
              <a:t>Perform hypothesis testing to confirm or reject the declared hypotheses using appropriate statistical methods.</a:t>
            </a:r>
          </a:p>
          <a:p>
            <a:r>
              <a:rPr lang="en-US" sz="6200" dirty="0">
                <a:solidFill>
                  <a:srgbClr val="000000"/>
                </a:solidFill>
                <a:cs typeface="Arial" panose="020B0604020202020204" pitchFamily="34" charset="0"/>
              </a:rPr>
              <a:t>Conduct advanced statistical analysis to understand relationships between variables (e.g., regression analysis, correlation analysis).   </a:t>
            </a:r>
          </a:p>
          <a:p>
            <a:r>
              <a:rPr lang="en-US" sz="6200" dirty="0">
                <a:solidFill>
                  <a:srgbClr val="000000"/>
                </a:solidFill>
                <a:cs typeface="Arial" panose="020B0604020202020204" pitchFamily="34" charset="0"/>
              </a:rPr>
              <a:t>Interpret statistical results and provide actionable insights based on findings. </a:t>
            </a:r>
          </a:p>
          <a:p>
            <a:endParaRPr lang="en-US" sz="3600" dirty="0">
              <a:solidFill>
                <a:srgbClr val="000000"/>
              </a:solidFill>
              <a:latin typeface="Arial" panose="020B0604020202020204" pitchFamily="34" charset="0"/>
              <a:cs typeface="Arial" panose="020B0604020202020204" pitchFamily="34" charset="0"/>
            </a:endParaRPr>
          </a:p>
          <a:p>
            <a:pPr marL="0" indent="0">
              <a:buNone/>
            </a:pPr>
            <a:endParaRPr lang="en-US" sz="2400" b="0" i="0" u="none" strike="noStrike" baseline="0" dirty="0">
              <a:solidFill>
                <a:srgbClr val="000000"/>
              </a:solidFill>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82554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415F70-5966-44B5-9A82-01D6FD4478FB}"/>
              </a:ext>
            </a:extLst>
          </p:cNvPr>
          <p:cNvSpPr>
            <a:spLocks noGrp="1"/>
          </p:cNvSpPr>
          <p:nvPr>
            <p:ph type="title" idx="4294967295"/>
          </p:nvPr>
        </p:nvSpPr>
        <p:spPr>
          <a:xfrm>
            <a:off x="0" y="172779"/>
            <a:ext cx="10353675" cy="507705"/>
          </a:xfrm>
        </p:spPr>
        <p:txBody>
          <a:bodyPr>
            <a:normAutofit fontScale="90000"/>
          </a:bodyPr>
          <a:lstStyle/>
          <a:p>
            <a:r>
              <a:rPr lang="en-US" dirty="0"/>
              <a:t>DATA INFORMATION</a:t>
            </a:r>
          </a:p>
        </p:txBody>
      </p:sp>
      <p:sp>
        <p:nvSpPr>
          <p:cNvPr id="4" name="Content Placeholder 3">
            <a:extLst>
              <a:ext uri="{FF2B5EF4-FFF2-40B4-BE49-F238E27FC236}">
                <a16:creationId xmlns:a16="http://schemas.microsoft.com/office/drawing/2014/main" id="{B43FED96-9EF3-4F44-AF9A-358FEF85BB8A}"/>
              </a:ext>
            </a:extLst>
          </p:cNvPr>
          <p:cNvSpPr>
            <a:spLocks noGrp="1"/>
          </p:cNvSpPr>
          <p:nvPr>
            <p:ph idx="4294967295"/>
          </p:nvPr>
        </p:nvSpPr>
        <p:spPr>
          <a:xfrm>
            <a:off x="0" y="680484"/>
            <a:ext cx="10972800" cy="5167423"/>
          </a:xfrm>
        </p:spPr>
        <p:txBody>
          <a:bodyPr/>
          <a:lstStyle/>
          <a:p>
            <a:r>
              <a:rPr lang="en-US" dirty="0">
                <a:cs typeface="Arial" panose="020B0604020202020204" pitchFamily="34" charset="0"/>
              </a:rPr>
              <a:t>An Adventure Works database containing 7 datasets with details about Sales, Products, Customers, Returns, Categories, Subcategories, Territories and a Calendar, was created</a:t>
            </a:r>
          </a:p>
          <a:p>
            <a:r>
              <a:rPr lang="en-US" dirty="0">
                <a:cs typeface="Arial" panose="020B0604020202020204" pitchFamily="34" charset="0"/>
              </a:rPr>
              <a:t>The data has a time duration of 30 months; From the January, 2015 to June 2017</a:t>
            </a:r>
          </a:p>
          <a:p>
            <a:r>
              <a:rPr lang="en-US" dirty="0">
                <a:cs typeface="Arial" panose="020B0604020202020204" pitchFamily="34" charset="0"/>
              </a:rPr>
              <a:t>The Sales data has 56046 entries</a:t>
            </a:r>
          </a:p>
          <a:p>
            <a:r>
              <a:rPr lang="en-US" dirty="0">
                <a:cs typeface="Arial" panose="020B0604020202020204" pitchFamily="34" charset="0"/>
              </a:rPr>
              <a:t>There are no missing values in the datasets</a:t>
            </a:r>
          </a:p>
          <a:p>
            <a:r>
              <a:rPr lang="en-US" dirty="0">
                <a:cs typeface="Arial" panose="020B0604020202020204" pitchFamily="34" charset="0"/>
              </a:rPr>
              <a:t>We converted all date data to datetime format</a:t>
            </a:r>
          </a:p>
          <a:p>
            <a:endParaRPr lang="en-US" sz="24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611440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1147" y="190356"/>
            <a:ext cx="8918714" cy="338554"/>
          </a:xfrm>
          <a:prstGeom prst="rect">
            <a:avLst/>
          </a:prstGeom>
        </p:spPr>
        <p:txBody>
          <a:bodyPr wrap="square">
            <a:spAutoFit/>
          </a:bodyPr>
          <a:lstStyle/>
          <a:p>
            <a:pPr algn="ctr"/>
            <a:r>
              <a:rPr lang="en-US" sz="1600" b="1" cap="all" dirty="0">
                <a:solidFill>
                  <a:srgbClr val="586EA6">
                    <a:lumMod val="75000"/>
                  </a:srgbClr>
                </a:solidFill>
                <a:latin typeface="Times New Roman" panose="02020603050405020304" pitchFamily="18" charset="0"/>
                <a:ea typeface="+mj-ea"/>
                <a:cs typeface="+mj-cs"/>
              </a:rPr>
              <a:t>Hypothesis 1</a:t>
            </a:r>
            <a:r>
              <a:rPr lang="en-US" sz="1600" cap="all" dirty="0">
                <a:solidFill>
                  <a:srgbClr val="586EA6">
                    <a:lumMod val="75000"/>
                  </a:srgbClr>
                </a:solidFill>
                <a:latin typeface="Times New Roman" panose="02020603050405020304" pitchFamily="18" charset="0"/>
                <a:ea typeface="+mj-ea"/>
                <a:cs typeface="+mj-cs"/>
              </a:rPr>
              <a:t>: Higher product prices correlate with lower sales quantities.</a:t>
            </a:r>
            <a:endParaRPr lang="en-US" dirty="0">
              <a:solidFill>
                <a:schemeClr val="accent5">
                  <a:lumMod val="75000"/>
                </a:schemeClr>
              </a:solidFill>
              <a:latin typeface="Times New Roman" panose="02020603050405020304" pitchFamily="18" charset="0"/>
            </a:endParaRPr>
          </a:p>
        </p:txBody>
      </p:sp>
      <p:pic>
        <p:nvPicPr>
          <p:cNvPr id="3" name="Picture 2">
            <a:extLst>
              <a:ext uri="{FF2B5EF4-FFF2-40B4-BE49-F238E27FC236}">
                <a16:creationId xmlns:a16="http://schemas.microsoft.com/office/drawing/2014/main" id="{EEC3F647-7C2B-4D08-9D78-F5ACB3C44F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27" y="1261371"/>
            <a:ext cx="4770438" cy="33988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420139" y="1354136"/>
            <a:ext cx="5658678" cy="2970044"/>
          </a:xfrm>
          <a:prstGeom prst="rect">
            <a:avLst/>
          </a:prstGeom>
        </p:spPr>
        <p:txBody>
          <a:bodyPr wrap="square">
            <a:spAutoFit/>
          </a:bodyPr>
          <a:lstStyle/>
          <a:p>
            <a:pPr marL="228600" lvl="0" indent="-228600" algn="just" defTabSz="914400">
              <a:spcBef>
                <a:spcPts val="1000"/>
              </a:spcBef>
              <a:buClr>
                <a:srgbClr val="B71E42"/>
              </a:buClr>
              <a:buSzPct val="100000"/>
              <a:buFont typeface="Arial" panose="020B0604020202020204" pitchFamily="34" charset="0"/>
              <a:buChar char="•"/>
            </a:pPr>
            <a:r>
              <a:rPr lang="en-US" dirty="0">
                <a:solidFill>
                  <a:prstClr val="black"/>
                </a:solidFill>
              </a:rPr>
              <a:t>Pearson Correlation:  -0.3630292079645786</a:t>
            </a:r>
          </a:p>
          <a:p>
            <a:pPr marL="228600" lvl="0" indent="-228600" algn="just" defTabSz="914400">
              <a:spcBef>
                <a:spcPts val="1000"/>
              </a:spcBef>
              <a:buClr>
                <a:srgbClr val="B71E42"/>
              </a:buClr>
              <a:buSzPct val="100000"/>
              <a:buFont typeface="Arial" panose="020B0604020202020204" pitchFamily="34" charset="0"/>
              <a:buChar char="•"/>
            </a:pPr>
            <a:r>
              <a:rPr lang="en-US" dirty="0">
                <a:solidFill>
                  <a:prstClr val="black"/>
                </a:solidFill>
              </a:rPr>
              <a:t>P-value:  2.1865231911233115e-05</a:t>
            </a:r>
          </a:p>
          <a:p>
            <a:pPr marL="228600" lvl="0" indent="-228600" algn="just" defTabSz="914400">
              <a:spcBef>
                <a:spcPts val="1000"/>
              </a:spcBef>
              <a:buClr>
                <a:srgbClr val="B71E42"/>
              </a:buClr>
              <a:buSzPct val="100000"/>
              <a:buFont typeface="Arial" panose="020B0604020202020204" pitchFamily="34" charset="0"/>
              <a:buChar char="•"/>
            </a:pPr>
            <a:r>
              <a:rPr lang="en-US" dirty="0">
                <a:solidFill>
                  <a:prstClr val="black"/>
                </a:solidFill>
              </a:rPr>
              <a:t>The correlation value indicates a moderate negative correlation. This means that even though Hypothesis 1 as stated above, is true, the relationship is not strong. There are possibly other factors affecting sales performance.</a:t>
            </a:r>
          </a:p>
          <a:p>
            <a:pPr marL="228600" lvl="0" indent="-228600" algn="just" defTabSz="914400">
              <a:spcBef>
                <a:spcPts val="1000"/>
              </a:spcBef>
              <a:buClr>
                <a:srgbClr val="B71E42"/>
              </a:buClr>
              <a:buSzPct val="100000"/>
              <a:buFont typeface="Arial" panose="020B0604020202020204" pitchFamily="34" charset="0"/>
              <a:buChar char="•"/>
            </a:pPr>
            <a:r>
              <a:rPr lang="en-US" dirty="0">
                <a:solidFill>
                  <a:prstClr val="black"/>
                </a:solidFill>
              </a:rPr>
              <a:t>The P-Value is much less than 0.05; this shows that the correlation is statistically significant</a:t>
            </a:r>
          </a:p>
        </p:txBody>
      </p:sp>
    </p:spTree>
    <p:extLst>
      <p:ext uri="{BB962C8B-B14F-4D97-AF65-F5344CB8AC3E}">
        <p14:creationId xmlns:p14="http://schemas.microsoft.com/office/powerpoint/2010/main" val="2804394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867EC8-66DB-47FC-AFAC-9FD8D59ABEA2}"/>
              </a:ext>
            </a:extLst>
          </p:cNvPr>
          <p:cNvSpPr txBox="1"/>
          <p:nvPr/>
        </p:nvSpPr>
        <p:spPr>
          <a:xfrm>
            <a:off x="257175" y="145774"/>
            <a:ext cx="11625058" cy="586051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cs typeface="Arial" panose="020B0604020202020204" pitchFamily="34" charset="0"/>
              </a:rPr>
              <a:t> Product Price and Sales Quantity showed a negative correlation; -0.36302920796457844. This means as price increases, quantity decreases.</a:t>
            </a:r>
          </a:p>
          <a:p>
            <a:pPr marL="285750" indent="-285750" algn="just">
              <a:lnSpc>
                <a:spcPct val="150000"/>
              </a:lnSpc>
              <a:buFont typeface="Arial" panose="020B0604020202020204" pitchFamily="34" charset="0"/>
              <a:buChar char="•"/>
            </a:pPr>
            <a:r>
              <a:rPr lang="en-US" dirty="0">
                <a:cs typeface="Arial" panose="020B0604020202020204" pitchFamily="34" charset="0"/>
              </a:rPr>
              <a:t>we can also see that the correlation isn't so high, which shows that the (negative)relationship is not strong.</a:t>
            </a:r>
          </a:p>
          <a:p>
            <a:pPr marL="285750" indent="-285750" algn="just">
              <a:lnSpc>
                <a:spcPct val="150000"/>
              </a:lnSpc>
              <a:buFont typeface="Arial" panose="020B0604020202020204" pitchFamily="34" charset="0"/>
              <a:buChar char="•"/>
            </a:pPr>
            <a:r>
              <a:rPr lang="en-US" dirty="0">
                <a:cs typeface="Arial" panose="020B0604020202020204" pitchFamily="34" charset="0"/>
              </a:rPr>
              <a:t>There is a concentration of points at lower price ranges (Prices below 500) with very high sales quantities. This suggests that lower-priced products have been sold in much larger quantities compared to higher-priced products.</a:t>
            </a:r>
          </a:p>
          <a:p>
            <a:pPr marL="285750" indent="-285750" algn="just">
              <a:lnSpc>
                <a:spcPct val="150000"/>
              </a:lnSpc>
              <a:buFont typeface="Arial" panose="020B0604020202020204" pitchFamily="34" charset="0"/>
              <a:buChar char="•"/>
            </a:pPr>
            <a:r>
              <a:rPr lang="en-US" dirty="0">
                <a:cs typeface="Arial" panose="020B0604020202020204" pitchFamily="34" charset="0"/>
              </a:rPr>
              <a:t>For prices above 500, especially above 1500, the sales quantities drop significantly.</a:t>
            </a:r>
          </a:p>
          <a:p>
            <a:pPr algn="just">
              <a:lnSpc>
                <a:spcPct val="150000"/>
              </a:lnSpc>
            </a:pPr>
            <a:r>
              <a:rPr lang="en-US" dirty="0">
                <a:cs typeface="Arial" panose="020B0604020202020204" pitchFamily="34" charset="0"/>
              </a:rPr>
              <a:t>      Products priced higher than 2000 have generally lower sales quantities (closer to 0). </a:t>
            </a:r>
          </a:p>
          <a:p>
            <a:pPr marL="285750" lvl="0" indent="-285750" algn="just">
              <a:lnSpc>
                <a:spcPct val="150000"/>
              </a:lnSpc>
              <a:buFont typeface="Arial" panose="020B0604020202020204" pitchFamily="34" charset="0"/>
              <a:buChar char="•"/>
            </a:pPr>
            <a:r>
              <a:rPr lang="en-US" dirty="0">
                <a:solidFill>
                  <a:prstClr val="black"/>
                </a:solidFill>
                <a:cs typeface="Arial" panose="020B0604020202020204" pitchFamily="34" charset="0"/>
              </a:rPr>
              <a:t>Even though most products in the higher price range (above 1500) have low sales quantities, there are a few outlying points indicating moderate sales quantities in the higher price range.</a:t>
            </a:r>
          </a:p>
          <a:p>
            <a:pPr marL="285750" indent="-285750" algn="just">
              <a:lnSpc>
                <a:spcPct val="150000"/>
              </a:lnSpc>
              <a:buFont typeface="Arial" panose="020B0604020202020204" pitchFamily="34" charset="0"/>
              <a:buChar char="•"/>
            </a:pPr>
            <a:r>
              <a:rPr lang="en-US" dirty="0">
                <a:cs typeface="Arial" panose="020B0604020202020204" pitchFamily="34" charset="0"/>
              </a:rPr>
              <a:t>The shaded red area around the regression line represents the confidence interval, showing the uncertainty around the regression line. There is more variation in the data at lower prices.</a:t>
            </a:r>
            <a:endParaRPr lang="en-US" dirty="0">
              <a:solidFill>
                <a:prstClr val="black"/>
              </a:solidFill>
              <a:cs typeface="Arial" panose="020B0604020202020204" pitchFamily="34" charset="0"/>
            </a:endParaRPr>
          </a:p>
          <a:p>
            <a:pPr marL="285750" indent="-285750" algn="just">
              <a:lnSpc>
                <a:spcPct val="150000"/>
              </a:lnSpc>
              <a:buFont typeface="Arial" panose="020B0604020202020204" pitchFamily="34" charset="0"/>
              <a:buChar char="•"/>
            </a:pPr>
            <a:r>
              <a:rPr lang="en-US" dirty="0">
                <a:cs typeface="Arial" panose="020B0604020202020204" pitchFamily="34" charset="0"/>
              </a:rPr>
              <a:t>The high concentration of products with low prices and high sales quantities suggests that the business might be more reliant on high-volume, low-price items. High-priced products are relatively scarce in the dataset and typically have lower sales.</a:t>
            </a:r>
          </a:p>
        </p:txBody>
      </p:sp>
    </p:spTree>
    <p:extLst>
      <p:ext uri="{BB962C8B-B14F-4D97-AF65-F5344CB8AC3E}">
        <p14:creationId xmlns:p14="http://schemas.microsoft.com/office/powerpoint/2010/main" val="3489268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4557" y="124096"/>
            <a:ext cx="9753600" cy="338554"/>
          </a:xfrm>
          <a:prstGeom prst="rect">
            <a:avLst/>
          </a:prstGeom>
        </p:spPr>
        <p:txBody>
          <a:bodyPr wrap="square">
            <a:spAutoFit/>
          </a:bodyPr>
          <a:lstStyle/>
          <a:p>
            <a:pPr lvl="0"/>
            <a:r>
              <a:rPr lang="en-US" sz="1600" b="1" dirty="0">
                <a:solidFill>
                  <a:srgbClr val="586EA6">
                    <a:lumMod val="75000"/>
                  </a:srgbClr>
                </a:solidFill>
                <a:latin typeface="Times New Roman" panose="02020603050405020304" pitchFamily="18" charset="0"/>
                <a:cs typeface="Times New Roman" panose="02020603050405020304" pitchFamily="18" charset="0"/>
              </a:rPr>
              <a:t>HYPOTHESIS 2</a:t>
            </a:r>
            <a:r>
              <a:rPr lang="en-US" sz="1600" dirty="0">
                <a:solidFill>
                  <a:srgbClr val="586EA6">
                    <a:lumMod val="75000"/>
                  </a:srgbClr>
                </a:solidFill>
                <a:latin typeface="Times New Roman" panose="02020603050405020304" pitchFamily="18" charset="0"/>
                <a:cs typeface="Times New Roman" panose="02020603050405020304" pitchFamily="18" charset="0"/>
              </a:rPr>
              <a:t>; SALES PERFORMANCE VARIES SIGNIFICANTLY ACROSS DIFFERENT TERRITORIES</a:t>
            </a:r>
          </a:p>
        </p:txBody>
      </p:sp>
      <p:graphicFrame>
        <p:nvGraphicFramePr>
          <p:cNvPr id="3" name="Table 9">
            <a:extLst>
              <a:ext uri="{FF2B5EF4-FFF2-40B4-BE49-F238E27FC236}">
                <a16:creationId xmlns:a16="http://schemas.microsoft.com/office/drawing/2014/main" id="{5BB32F5B-9D1D-412F-996E-DDA25AE3AA53}"/>
              </a:ext>
            </a:extLst>
          </p:cNvPr>
          <p:cNvGraphicFramePr>
            <a:graphicFrameLocks noGrp="1"/>
          </p:cNvGraphicFramePr>
          <p:nvPr>
            <p:extLst>
              <p:ext uri="{D42A27DB-BD31-4B8C-83A1-F6EECF244321}">
                <p14:modId xmlns:p14="http://schemas.microsoft.com/office/powerpoint/2010/main" val="1831356023"/>
              </p:ext>
            </p:extLst>
          </p:nvPr>
        </p:nvGraphicFramePr>
        <p:xfrm>
          <a:off x="675861" y="706516"/>
          <a:ext cx="8127999" cy="1303294"/>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90431142"/>
                    </a:ext>
                  </a:extLst>
                </a:gridCol>
                <a:gridCol w="2709333">
                  <a:extLst>
                    <a:ext uri="{9D8B030D-6E8A-4147-A177-3AD203B41FA5}">
                      <a16:colId xmlns:a16="http://schemas.microsoft.com/office/drawing/2014/main" val="3457704895"/>
                    </a:ext>
                  </a:extLst>
                </a:gridCol>
                <a:gridCol w="2709333">
                  <a:extLst>
                    <a:ext uri="{9D8B030D-6E8A-4147-A177-3AD203B41FA5}">
                      <a16:colId xmlns:a16="http://schemas.microsoft.com/office/drawing/2014/main" val="18263877"/>
                    </a:ext>
                  </a:extLst>
                </a:gridCol>
              </a:tblGrid>
              <a:tr h="474580">
                <a:tc>
                  <a:txBody>
                    <a:bodyPr/>
                    <a:lstStyle/>
                    <a:p>
                      <a:endParaRPr lang="en-US" dirty="0"/>
                    </a:p>
                  </a:txBody>
                  <a:tcPr/>
                </a:tc>
                <a:tc>
                  <a:txBody>
                    <a:bodyPr/>
                    <a:lstStyle/>
                    <a:p>
                      <a:r>
                        <a:rPr lang="en-US" dirty="0"/>
                        <a:t>F-Statistic</a:t>
                      </a:r>
                    </a:p>
                  </a:txBody>
                  <a:tcPr/>
                </a:tc>
                <a:tc>
                  <a:txBody>
                    <a:bodyPr/>
                    <a:lstStyle/>
                    <a:p>
                      <a:r>
                        <a:rPr lang="en-US" dirty="0"/>
                        <a:t>P-Value</a:t>
                      </a:r>
                    </a:p>
                  </a:txBody>
                  <a:tcPr/>
                </a:tc>
                <a:extLst>
                  <a:ext uri="{0D108BD9-81ED-4DB2-BD59-A6C34878D82A}">
                    <a16:rowId xmlns:a16="http://schemas.microsoft.com/office/drawing/2014/main" val="3496532067"/>
                  </a:ext>
                </a:extLst>
              </a:tr>
              <a:tr h="457874">
                <a:tc>
                  <a:txBody>
                    <a:bodyPr/>
                    <a:lstStyle/>
                    <a:p>
                      <a:r>
                        <a:rPr lang="en-US" dirty="0"/>
                        <a:t>Order Quantity</a:t>
                      </a:r>
                    </a:p>
                  </a:txBody>
                  <a:tcPr/>
                </a:tc>
                <a:tc>
                  <a:txBody>
                    <a:bodyPr/>
                    <a:lstStyle/>
                    <a:p>
                      <a:r>
                        <a:rPr lang="en-US" dirty="0"/>
                        <a:t>25.767187458765147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8.18132170981414e-45</a:t>
                      </a:r>
                    </a:p>
                  </a:txBody>
                  <a:tcPr/>
                </a:tc>
                <a:extLst>
                  <a:ext uri="{0D108BD9-81ED-4DB2-BD59-A6C34878D82A}">
                    <a16:rowId xmlns:a16="http://schemas.microsoft.com/office/drawing/2014/main" val="1569518365"/>
                  </a:ext>
                </a:extLst>
              </a:tr>
              <a:tr h="370840">
                <a:tc>
                  <a:txBody>
                    <a:bodyPr/>
                    <a:lstStyle/>
                    <a:p>
                      <a:r>
                        <a:rPr lang="en-US" dirty="0"/>
                        <a:t>Profit</a:t>
                      </a:r>
                    </a:p>
                  </a:txBody>
                  <a:tcPr/>
                </a:tc>
                <a:tc>
                  <a:txBody>
                    <a:bodyPr/>
                    <a:lstStyle/>
                    <a:p>
                      <a:r>
                        <a:rPr lang="en-US" dirty="0"/>
                        <a:t>91.04135321627396</a:t>
                      </a:r>
                    </a:p>
                  </a:txBody>
                  <a:tcPr/>
                </a:tc>
                <a:tc>
                  <a:txBody>
                    <a:bodyPr/>
                    <a:lstStyle/>
                    <a:p>
                      <a:r>
                        <a:rPr lang="en-US" dirty="0"/>
                        <a:t>2.652068005790242e-169</a:t>
                      </a:r>
                    </a:p>
                  </a:txBody>
                  <a:tcPr/>
                </a:tc>
                <a:extLst>
                  <a:ext uri="{0D108BD9-81ED-4DB2-BD59-A6C34878D82A}">
                    <a16:rowId xmlns:a16="http://schemas.microsoft.com/office/drawing/2014/main" val="2258760115"/>
                  </a:ext>
                </a:extLst>
              </a:tr>
            </a:tbl>
          </a:graphicData>
        </a:graphic>
      </p:graphicFrame>
      <p:sp>
        <p:nvSpPr>
          <p:cNvPr id="4" name="Rectangle 3"/>
          <p:cNvSpPr/>
          <p:nvPr/>
        </p:nvSpPr>
        <p:spPr>
          <a:xfrm>
            <a:off x="147981" y="2076877"/>
            <a:ext cx="11805479" cy="3046988"/>
          </a:xfrm>
          <a:prstGeom prst="rect">
            <a:avLst/>
          </a:prstGeom>
        </p:spPr>
        <p:txBody>
          <a:bodyPr wrap="square">
            <a:spAutoFit/>
          </a:bodyPr>
          <a:lstStyle/>
          <a:p>
            <a:pPr marL="285750" lvl="0" indent="-285750">
              <a:buFont typeface="Arial" panose="020B0604020202020204" pitchFamily="34" charset="0"/>
              <a:buChar char="•"/>
            </a:pPr>
            <a:r>
              <a:rPr lang="en-US" sz="1600" dirty="0">
                <a:solidFill>
                  <a:prstClr val="black"/>
                </a:solidFill>
              </a:rPr>
              <a:t>ANOVA tests were done to determine sales performance across the territories using both the variables "Order Quantity" and "Profit".</a:t>
            </a:r>
          </a:p>
          <a:p>
            <a:pPr lvl="0"/>
            <a:endParaRPr lang="en-US" sz="1600" dirty="0">
              <a:solidFill>
                <a:prstClr val="black"/>
              </a:solidFill>
            </a:endParaRPr>
          </a:p>
          <a:p>
            <a:pPr marL="285750" lvl="0" indent="-285750">
              <a:buFont typeface="Arial" panose="020B0604020202020204" pitchFamily="34" charset="0"/>
              <a:buChar char="•"/>
            </a:pPr>
            <a:r>
              <a:rPr lang="en-US" sz="1600" dirty="0">
                <a:solidFill>
                  <a:prstClr val="black"/>
                </a:solidFill>
              </a:rPr>
              <a:t>For Sales Quantity: The results show small but significant difference in order quantity across the territories being compared.  The P-value which is much smaller than the common threshold of 0.05, shows that the variation among the territories is not due to random chance.</a:t>
            </a:r>
          </a:p>
          <a:p>
            <a:pPr marL="285750" lvl="0" indent="-285750">
              <a:buFont typeface="Arial" panose="020B0604020202020204" pitchFamily="34" charset="0"/>
              <a:buChar char="•"/>
            </a:pPr>
            <a:endParaRPr lang="en-US" sz="1600" dirty="0">
              <a:solidFill>
                <a:prstClr val="black"/>
              </a:solidFill>
            </a:endParaRPr>
          </a:p>
          <a:p>
            <a:pPr marL="285750" lvl="0" indent="-285750">
              <a:buFont typeface="Arial" panose="020B0604020202020204" pitchFamily="34" charset="0"/>
              <a:buChar char="•"/>
            </a:pPr>
            <a:r>
              <a:rPr lang="en-US" sz="1600" dirty="0">
                <a:solidFill>
                  <a:prstClr val="black"/>
                </a:solidFill>
              </a:rPr>
              <a:t>For Profit: The result showed a much higher F-statistic compared to the order quantity test, which indicates a stronger distinction among the mean profits of the various territories. The p-value is practically zero, indicating a highly significant result. We can infer that the differences in profit across the territories are highly significant, this means that the variation in profit is not due to random fluctuations.</a:t>
            </a:r>
          </a:p>
          <a:p>
            <a:pPr marL="285750" lvl="0" indent="-285750">
              <a:buFont typeface="Arial" panose="020B0604020202020204" pitchFamily="34" charset="0"/>
              <a:buChar char="•"/>
            </a:pPr>
            <a:endParaRPr lang="en-US" sz="1600" dirty="0">
              <a:solidFill>
                <a:prstClr val="black"/>
              </a:solidFill>
            </a:endParaRPr>
          </a:p>
          <a:p>
            <a:pPr marL="285750" lvl="0" indent="-285750">
              <a:buFont typeface="Arial" panose="020B0604020202020204" pitchFamily="34" charset="0"/>
              <a:buChar char="•"/>
            </a:pPr>
            <a:r>
              <a:rPr lang="en-US" sz="1600" dirty="0">
                <a:solidFill>
                  <a:prstClr val="black"/>
                </a:solidFill>
              </a:rPr>
              <a:t>These results suggests that the various territories are influencing profit even more strongly than they influence order quantity. They also infer that there are underlying patterns or indicators that are causing the significant differences in both sales and profit among the territories.</a:t>
            </a:r>
          </a:p>
        </p:txBody>
      </p:sp>
    </p:spTree>
    <p:extLst>
      <p:ext uri="{BB962C8B-B14F-4D97-AF65-F5344CB8AC3E}">
        <p14:creationId xmlns:p14="http://schemas.microsoft.com/office/powerpoint/2010/main" val="921551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7564" y="154874"/>
            <a:ext cx="10429462" cy="338554"/>
          </a:xfrm>
          <a:prstGeom prst="rect">
            <a:avLst/>
          </a:prstGeom>
        </p:spPr>
        <p:txBody>
          <a:bodyPr wrap="square">
            <a:spAutoFit/>
          </a:bodyPr>
          <a:lstStyle/>
          <a:p>
            <a:pPr lvl="0"/>
            <a:r>
              <a:rPr lang="en-US" sz="1600" b="1" dirty="0">
                <a:solidFill>
                  <a:srgbClr val="586EA6">
                    <a:lumMod val="75000"/>
                  </a:srgbClr>
                </a:solidFill>
                <a:latin typeface="Times New Roman" panose="02020603050405020304" pitchFamily="18" charset="0"/>
                <a:cs typeface="Times New Roman" panose="02020603050405020304" pitchFamily="18" charset="0"/>
              </a:rPr>
              <a:t>HYPOTHESIS 3</a:t>
            </a:r>
            <a:r>
              <a:rPr lang="en-US" sz="1600" dirty="0">
                <a:solidFill>
                  <a:srgbClr val="586EA6">
                    <a:lumMod val="75000"/>
                  </a:srgbClr>
                </a:solidFill>
                <a:latin typeface="Times New Roman" panose="02020603050405020304" pitchFamily="18" charset="0"/>
                <a:cs typeface="Times New Roman" panose="02020603050405020304" pitchFamily="18" charset="0"/>
              </a:rPr>
              <a:t>: SALES ARE HIGHER FOR CERTAIN PRODUCT CATEGORIES DUE TO SEASONAL TRENDS</a:t>
            </a:r>
          </a:p>
        </p:txBody>
      </p:sp>
      <p:pic>
        <p:nvPicPr>
          <p:cNvPr id="3" name="Picture 2"/>
          <p:cNvPicPr>
            <a:picLocks noChangeAspect="1"/>
          </p:cNvPicPr>
          <p:nvPr/>
        </p:nvPicPr>
        <p:blipFill>
          <a:blip r:embed="rId2"/>
          <a:stretch>
            <a:fillRect/>
          </a:stretch>
        </p:blipFill>
        <p:spPr>
          <a:xfrm>
            <a:off x="397564" y="1104157"/>
            <a:ext cx="4444369" cy="3377477"/>
          </a:xfrm>
          <a:prstGeom prst="rect">
            <a:avLst/>
          </a:prstGeom>
        </p:spPr>
      </p:pic>
      <p:sp>
        <p:nvSpPr>
          <p:cNvPr id="4" name="Rectangle 3"/>
          <p:cNvSpPr/>
          <p:nvPr/>
        </p:nvSpPr>
        <p:spPr>
          <a:xfrm>
            <a:off x="5049079" y="915052"/>
            <a:ext cx="6096000" cy="4524315"/>
          </a:xfrm>
          <a:prstGeom prst="rect">
            <a:avLst/>
          </a:prstGeom>
        </p:spPr>
        <p:txBody>
          <a:bodyPr>
            <a:spAutoFit/>
          </a:bodyPr>
          <a:lstStyle/>
          <a:p>
            <a:pPr marL="285750" lvl="0" indent="-285750" algn="just">
              <a:buFont typeface="Arial" panose="020B0604020202020204" pitchFamily="34" charset="0"/>
              <a:buChar char="•"/>
            </a:pPr>
            <a:r>
              <a:rPr lang="en-US" sz="1600" dirty="0">
                <a:solidFill>
                  <a:prstClr val="black"/>
                </a:solidFill>
              </a:rPr>
              <a:t>Using a seasonal decomposition method, we did a time series analysis focusing on the ‘Order Quantity’ variable.</a:t>
            </a:r>
          </a:p>
          <a:p>
            <a:pPr lvl="0" algn="just"/>
            <a:endParaRPr lang="en-US" sz="1600" dirty="0">
              <a:solidFill>
                <a:prstClr val="black"/>
              </a:solidFill>
            </a:endParaRPr>
          </a:p>
          <a:p>
            <a:pPr marL="285750" lvl="0" indent="-285750" algn="just">
              <a:buFont typeface="Arial" panose="020B0604020202020204" pitchFamily="34" charset="0"/>
              <a:buChar char="•"/>
            </a:pPr>
            <a:r>
              <a:rPr lang="en-US" sz="1600" dirty="0">
                <a:solidFill>
                  <a:prstClr val="black"/>
                </a:solidFill>
              </a:rPr>
              <a:t> The first observation is the raw time series data for the Order Quantity. It shows the overall trend and any fluctuations in sales quantity over time. We can see a sharp upward spike after Oct 2016 which normalizes by Jan 2017.</a:t>
            </a:r>
          </a:p>
          <a:p>
            <a:pPr marL="285750" lvl="0" indent="-285750" algn="just">
              <a:buFont typeface="Arial" panose="020B0604020202020204" pitchFamily="34" charset="0"/>
              <a:buChar char="•"/>
            </a:pPr>
            <a:r>
              <a:rPr lang="en-US" sz="1600" dirty="0">
                <a:solidFill>
                  <a:prstClr val="black"/>
                </a:solidFill>
              </a:rPr>
              <a:t>The plot shows a generally increasing trend 2015 to mid 2017, meaning that the sales quantities are growing.</a:t>
            </a:r>
          </a:p>
          <a:p>
            <a:pPr marL="285750" lvl="0" indent="-285750" algn="just">
              <a:buFont typeface="Arial" panose="020B0604020202020204" pitchFamily="34" charset="0"/>
              <a:buChar char="•"/>
            </a:pPr>
            <a:endParaRPr lang="en-US" sz="1600" dirty="0">
              <a:solidFill>
                <a:prstClr val="black"/>
              </a:solidFill>
            </a:endParaRPr>
          </a:p>
          <a:p>
            <a:pPr marL="285750" lvl="0" indent="-285750" algn="just">
              <a:buFont typeface="Arial" panose="020B0604020202020204" pitchFamily="34" charset="0"/>
              <a:buChar char="•"/>
            </a:pPr>
            <a:r>
              <a:rPr lang="en-US" sz="1600" dirty="0">
                <a:solidFill>
                  <a:prstClr val="black"/>
                </a:solidFill>
              </a:rPr>
              <a:t>The second observation which indicates the trend captures the long-term direction in the data, without the seasonal and outlier effects.</a:t>
            </a:r>
          </a:p>
          <a:p>
            <a:pPr marL="285750" lvl="0" indent="-285750" algn="just">
              <a:buFont typeface="Arial" panose="020B0604020202020204" pitchFamily="34" charset="0"/>
              <a:buChar char="•"/>
            </a:pPr>
            <a:endParaRPr lang="en-US" sz="1600" dirty="0">
              <a:solidFill>
                <a:prstClr val="black"/>
              </a:solidFill>
            </a:endParaRPr>
          </a:p>
          <a:p>
            <a:pPr marL="285750" lvl="0" indent="-285750" algn="just">
              <a:buFont typeface="Arial" panose="020B0604020202020204" pitchFamily="34" charset="0"/>
              <a:buChar char="•"/>
            </a:pPr>
            <a:r>
              <a:rPr lang="en-US" sz="1600" dirty="0">
                <a:solidFill>
                  <a:prstClr val="black"/>
                </a:solidFill>
              </a:rPr>
              <a:t>The trend is clearly upward especially after Jan 2016, indicating that the underlying sales quantity is increasing steadily.  This suggests that demand for the products is growing over the observed period irrespective of season or other factors.</a:t>
            </a:r>
          </a:p>
        </p:txBody>
      </p:sp>
    </p:spTree>
    <p:extLst>
      <p:ext uri="{BB962C8B-B14F-4D97-AF65-F5344CB8AC3E}">
        <p14:creationId xmlns:p14="http://schemas.microsoft.com/office/powerpoint/2010/main" val="3634267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3339" y="168126"/>
            <a:ext cx="11118574" cy="338554"/>
          </a:xfrm>
          <a:prstGeom prst="rect">
            <a:avLst/>
          </a:prstGeom>
        </p:spPr>
        <p:txBody>
          <a:bodyPr wrap="square">
            <a:spAutoFit/>
          </a:bodyPr>
          <a:lstStyle/>
          <a:p>
            <a:pPr lvl="0">
              <a:defRPr/>
            </a:pPr>
            <a:r>
              <a:rPr lang="en-US" sz="1600" b="1" dirty="0">
                <a:solidFill>
                  <a:srgbClr val="586EA6">
                    <a:lumMod val="75000"/>
                  </a:srgbClr>
                </a:solidFill>
                <a:latin typeface="Times New Roman" panose="02020603050405020304" pitchFamily="18" charset="0"/>
                <a:cs typeface="Times New Roman" panose="02020603050405020304" pitchFamily="18" charset="0"/>
              </a:rPr>
              <a:t>CONT’D; HYPOTHESIS 3</a:t>
            </a:r>
            <a:r>
              <a:rPr lang="en-US" sz="1600" dirty="0">
                <a:solidFill>
                  <a:srgbClr val="586EA6">
                    <a:lumMod val="75000"/>
                  </a:srgbClr>
                </a:solidFill>
                <a:latin typeface="Times New Roman" panose="02020603050405020304" pitchFamily="18" charset="0"/>
                <a:cs typeface="Times New Roman" panose="02020603050405020304" pitchFamily="18" charset="0"/>
              </a:rPr>
              <a:t>: SALES ARE HIGHER FOR CERTAIN PRODUCT CATEGORIES DUE TO SEASONAL TRENDS</a:t>
            </a:r>
          </a:p>
        </p:txBody>
      </p:sp>
      <p:pic>
        <p:nvPicPr>
          <p:cNvPr id="3" name="Picture 2"/>
          <p:cNvPicPr>
            <a:picLocks noChangeAspect="1"/>
          </p:cNvPicPr>
          <p:nvPr/>
        </p:nvPicPr>
        <p:blipFill>
          <a:blip r:embed="rId2"/>
          <a:stretch>
            <a:fillRect/>
          </a:stretch>
        </p:blipFill>
        <p:spPr>
          <a:xfrm>
            <a:off x="543339" y="1299891"/>
            <a:ext cx="4444369" cy="3383573"/>
          </a:xfrm>
          <a:prstGeom prst="rect">
            <a:avLst/>
          </a:prstGeom>
        </p:spPr>
      </p:pic>
      <p:sp>
        <p:nvSpPr>
          <p:cNvPr id="4" name="Rectangle 3"/>
          <p:cNvSpPr/>
          <p:nvPr/>
        </p:nvSpPr>
        <p:spPr>
          <a:xfrm>
            <a:off x="5088834" y="506680"/>
            <a:ext cx="6096000" cy="5755422"/>
          </a:xfrm>
          <a:prstGeom prst="rect">
            <a:avLst/>
          </a:prstGeom>
        </p:spPr>
        <p:txBody>
          <a:bodyPr>
            <a:spAutoFit/>
          </a:bodyPr>
          <a:lstStyle/>
          <a:p>
            <a:pPr marL="285750" lvl="0" indent="-285750" algn="just">
              <a:buFont typeface="Arial" panose="020B0604020202020204" pitchFamily="34" charset="0"/>
              <a:buChar char="•"/>
            </a:pPr>
            <a:r>
              <a:rPr lang="en-US" sz="1600" dirty="0">
                <a:solidFill>
                  <a:prstClr val="black"/>
                </a:solidFill>
              </a:rPr>
              <a:t>The third observation is the Seasonal component which indicates recurring patterns or fluctuations that occur at regular intervals. The plot shows that seasonal variation exists and is relatively small and consistent, with the patterns fluctuating mostly between about 0.75to 1.25.</a:t>
            </a:r>
          </a:p>
          <a:p>
            <a:pPr lvl="0" algn="just"/>
            <a:r>
              <a:rPr lang="en-US" sz="1600" dirty="0">
                <a:solidFill>
                  <a:prstClr val="black"/>
                </a:solidFill>
              </a:rPr>
              <a:t> </a:t>
            </a:r>
          </a:p>
          <a:p>
            <a:pPr marL="285750" lvl="0" indent="-285750" algn="just">
              <a:buFont typeface="Arial" panose="020B0604020202020204" pitchFamily="34" charset="0"/>
              <a:buChar char="•"/>
            </a:pPr>
            <a:r>
              <a:rPr lang="en-US" sz="1600" dirty="0">
                <a:solidFill>
                  <a:prstClr val="black"/>
                </a:solidFill>
              </a:rPr>
              <a:t>The plot also shows that there are certain recurring periods where sales are above or below the baseline but the peaks and troughs shown aren’t overly dramatic.</a:t>
            </a:r>
          </a:p>
          <a:p>
            <a:pPr lvl="0" algn="just"/>
            <a:endParaRPr lang="en-US" sz="1600" dirty="0">
              <a:solidFill>
                <a:prstClr val="black"/>
              </a:solidFill>
            </a:endParaRPr>
          </a:p>
          <a:p>
            <a:pPr marL="285750" lvl="0" indent="-285750" algn="just">
              <a:buFont typeface="Arial" panose="020B0604020202020204" pitchFamily="34" charset="0"/>
              <a:buChar char="•"/>
            </a:pPr>
            <a:r>
              <a:rPr lang="en-US" sz="1600" dirty="0">
                <a:solidFill>
                  <a:prstClr val="black"/>
                </a:solidFill>
              </a:rPr>
              <a:t>Most of the peak sales occur around the last quarter of the year while the least sales occur in the second quarter of the year.</a:t>
            </a:r>
          </a:p>
          <a:p>
            <a:pPr marL="285750" lvl="0" indent="-285750" algn="just">
              <a:buFont typeface="Arial" panose="020B0604020202020204" pitchFamily="34" charset="0"/>
              <a:buChar char="•"/>
            </a:pPr>
            <a:endParaRPr lang="en-US" sz="1600" dirty="0">
              <a:solidFill>
                <a:prstClr val="black"/>
              </a:solidFill>
            </a:endParaRPr>
          </a:p>
          <a:p>
            <a:pPr marL="285750" lvl="0" indent="-285750" algn="just">
              <a:buFont typeface="Arial" panose="020B0604020202020204" pitchFamily="34" charset="0"/>
              <a:buChar char="•"/>
            </a:pPr>
            <a:r>
              <a:rPr lang="en-US" sz="1600" dirty="0">
                <a:solidFill>
                  <a:prstClr val="black"/>
                </a:solidFill>
              </a:rPr>
              <a:t>Generally, it can be inferred that the seasonality is not very strong. This suggests that the seasonal fluctuation in sales are not extreme. </a:t>
            </a:r>
          </a:p>
          <a:p>
            <a:pPr marL="285750" lvl="0" indent="-285750" algn="just">
              <a:buFont typeface="Arial" panose="020B0604020202020204" pitchFamily="34" charset="0"/>
              <a:buChar char="•"/>
            </a:pPr>
            <a:endParaRPr lang="en-US" sz="1600" dirty="0">
              <a:solidFill>
                <a:prstClr val="black"/>
              </a:solidFill>
            </a:endParaRPr>
          </a:p>
          <a:p>
            <a:pPr marL="285750" lvl="0" indent="-285750" algn="just">
              <a:buFont typeface="Arial" panose="020B0604020202020204" pitchFamily="34" charset="0"/>
              <a:buChar char="•"/>
            </a:pPr>
            <a:r>
              <a:rPr lang="en-US" sz="1600" dirty="0">
                <a:solidFill>
                  <a:prstClr val="black"/>
                </a:solidFill>
              </a:rPr>
              <a:t>The last plot is the Residual component which represents what is left after removing the trend and seasonal component. This essentially is the unpredictable, random fluctuations left in the data. </a:t>
            </a:r>
          </a:p>
          <a:p>
            <a:pPr marL="285750" lvl="0" indent="-285750" algn="just">
              <a:buFont typeface="Arial" panose="020B0604020202020204" pitchFamily="34" charset="0"/>
              <a:buChar char="•"/>
            </a:pPr>
            <a:endParaRPr lang="en-US" sz="1600" dirty="0">
              <a:solidFill>
                <a:prstClr val="black"/>
              </a:solidFill>
            </a:endParaRPr>
          </a:p>
          <a:p>
            <a:pPr marL="285750" lvl="0" indent="-285750" algn="just">
              <a:buFont typeface="Arial" panose="020B0604020202020204" pitchFamily="34" charset="0"/>
              <a:buChar char="•"/>
            </a:pPr>
            <a:r>
              <a:rPr lang="en-US" sz="1600" dirty="0">
                <a:solidFill>
                  <a:prstClr val="black"/>
                </a:solidFill>
              </a:rPr>
              <a:t>The residuals appear to be fairly low and close to zero, indicating that there are few extreme deviations in sales that cannot be explained by the trend and seasonal components.</a:t>
            </a:r>
          </a:p>
        </p:txBody>
      </p:sp>
    </p:spTree>
    <p:extLst>
      <p:ext uri="{BB962C8B-B14F-4D97-AF65-F5344CB8AC3E}">
        <p14:creationId xmlns:p14="http://schemas.microsoft.com/office/powerpoint/2010/main" val="36461164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7559</TotalTime>
  <Words>2416</Words>
  <Application>Microsoft Office PowerPoint</Application>
  <PresentationFormat>Widescreen</PresentationFormat>
  <Paragraphs>233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Gill Sans MT</vt:lpstr>
      <vt:lpstr>Times New Roman</vt:lpstr>
      <vt:lpstr>Gallery</vt:lpstr>
      <vt:lpstr>ADVENTURE WORKS</vt:lpstr>
      <vt:lpstr>Problem statement</vt:lpstr>
      <vt:lpstr>OBJECTIVES</vt:lpstr>
      <vt:lpstr>DATA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ANALYZING SALES DATA BY COUNTRY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ADVENTURE WORKS</dc:title>
  <dc:creator>user</dc:creator>
  <cp:lastModifiedBy>user</cp:lastModifiedBy>
  <cp:revision>53</cp:revision>
  <dcterms:created xsi:type="dcterms:W3CDTF">2024-10-06T09:45:46Z</dcterms:created>
  <dcterms:modified xsi:type="dcterms:W3CDTF">2024-10-23T07:44:51Z</dcterms:modified>
</cp:coreProperties>
</file>