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34ab00bb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34ab00b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4ab00bb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4ab00b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34ab00b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34ab00b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115627" y="208548"/>
            <a:ext cx="9704773" cy="193329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t>IoT and Computer Vision for Analysing the players on the IISERB Badminton court</a:t>
            </a:r>
            <a:endParaRPr sz="4400"/>
          </a:p>
        </p:txBody>
      </p:sp>
      <p:sp>
        <p:nvSpPr>
          <p:cNvPr id="85" name="Google Shape;85;p13"/>
          <p:cNvSpPr txBox="1"/>
          <p:nvPr>
            <p:ph idx="1" type="subTitle"/>
          </p:nvPr>
        </p:nvSpPr>
        <p:spPr>
          <a:xfrm>
            <a:off x="1266548" y="4258235"/>
            <a:ext cx="9144000" cy="226907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lang="en-US" sz="4000"/>
              <a:t>PAI</a:t>
            </a:r>
            <a:endParaRPr/>
          </a:p>
          <a:p>
            <a:pPr indent="0" lvl="0" marL="0" rtl="0" algn="ctr">
              <a:lnSpc>
                <a:spcPct val="90000"/>
              </a:lnSpc>
              <a:spcBef>
                <a:spcPts val="1000"/>
              </a:spcBef>
              <a:spcAft>
                <a:spcPts val="0"/>
              </a:spcAft>
              <a:buClr>
                <a:schemeClr val="dk1"/>
              </a:buClr>
              <a:buSzPts val="2000"/>
              <a:buNone/>
            </a:pPr>
            <a:r>
              <a:rPr lang="en-US" sz="2000"/>
              <a:t>Alli khadga joyth – 19014</a:t>
            </a:r>
            <a:endParaRPr/>
          </a:p>
          <a:p>
            <a:pPr indent="0" lvl="0" marL="0" rtl="0" algn="ctr">
              <a:lnSpc>
                <a:spcPct val="90000"/>
              </a:lnSpc>
              <a:spcBef>
                <a:spcPts val="1000"/>
              </a:spcBef>
              <a:spcAft>
                <a:spcPts val="0"/>
              </a:spcAft>
              <a:buClr>
                <a:schemeClr val="dk1"/>
              </a:buClr>
              <a:buSzPts val="2000"/>
              <a:buNone/>
            </a:pPr>
            <a:r>
              <a:rPr lang="en-US" sz="2000"/>
              <a:t>Anushka Sanjay Shelke -19290</a:t>
            </a:r>
            <a:endParaRPr/>
          </a:p>
          <a:p>
            <a:pPr indent="0" lvl="0" marL="0" rtl="0" algn="ctr">
              <a:lnSpc>
                <a:spcPct val="90000"/>
              </a:lnSpc>
              <a:spcBef>
                <a:spcPts val="1000"/>
              </a:spcBef>
              <a:spcAft>
                <a:spcPts val="0"/>
              </a:spcAft>
              <a:buClr>
                <a:schemeClr val="dk1"/>
              </a:buClr>
              <a:buSzPts val="2000"/>
              <a:buNone/>
            </a:pPr>
            <a:r>
              <a:rPr lang="en-US" sz="2000"/>
              <a:t>Yasmin Manavar Tadavi - 19321</a:t>
            </a:r>
            <a:endParaRPr/>
          </a:p>
        </p:txBody>
      </p:sp>
      <p:pic>
        <p:nvPicPr>
          <p:cNvPr descr="Indian Institute of Science Education and Research, Bhopal - Wikipedia" id="86" name="Google Shape;86;p13"/>
          <p:cNvPicPr preferRelativeResize="0"/>
          <p:nvPr/>
        </p:nvPicPr>
        <p:blipFill rotWithShape="1">
          <a:blip r:embed="rId3">
            <a:alphaModFix/>
          </a:blip>
          <a:srcRect b="0" l="0" r="0" t="0"/>
          <a:stretch/>
        </p:blipFill>
        <p:spPr>
          <a:xfrm>
            <a:off x="4871899" y="2166627"/>
            <a:ext cx="1933298" cy="19332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1" type="body"/>
          </p:nvPr>
        </p:nvSpPr>
        <p:spPr>
          <a:xfrm>
            <a:off x="838200" y="225875"/>
            <a:ext cx="3747300" cy="5951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000"/>
              <a:t>Prediction Results from our Sport Classification Model:-</a:t>
            </a:r>
            <a:endParaRPr sz="3000"/>
          </a:p>
        </p:txBody>
      </p:sp>
      <p:pic>
        <p:nvPicPr>
          <p:cNvPr id="143" name="Google Shape;143;p22"/>
          <p:cNvPicPr preferRelativeResize="0"/>
          <p:nvPr/>
        </p:nvPicPr>
        <p:blipFill rotWithShape="1">
          <a:blip r:embed="rId3">
            <a:alphaModFix/>
          </a:blip>
          <a:srcRect b="0" l="0" r="0" t="0"/>
          <a:stretch/>
        </p:blipFill>
        <p:spPr>
          <a:xfrm>
            <a:off x="4245428" y="-430071"/>
            <a:ext cx="7451700" cy="745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3774600" cy="427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 Architecture:-</a:t>
            </a:r>
            <a:br>
              <a:rPr lang="en-US"/>
            </a:br>
            <a:endParaRPr/>
          </a:p>
        </p:txBody>
      </p:sp>
      <p:pic>
        <p:nvPicPr>
          <p:cNvPr id="149" name="Google Shape;149;p23"/>
          <p:cNvPicPr preferRelativeResize="0"/>
          <p:nvPr>
            <p:ph idx="1" type="body"/>
          </p:nvPr>
        </p:nvPicPr>
        <p:blipFill rotWithShape="1">
          <a:blip r:embed="rId3">
            <a:alphaModFix/>
          </a:blip>
          <a:srcRect b="0" l="0" r="0" t="0"/>
          <a:stretch/>
        </p:blipFill>
        <p:spPr>
          <a:xfrm>
            <a:off x="4719925" y="141000"/>
            <a:ext cx="6900600" cy="671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ctrTitle"/>
          </p:nvPr>
        </p:nvSpPr>
        <p:spPr>
          <a:xfrm>
            <a:off x="0" y="149669"/>
            <a:ext cx="9144000" cy="12378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Discussions:</a:t>
            </a:r>
            <a:endParaRPr/>
          </a:p>
        </p:txBody>
      </p:sp>
      <p:sp>
        <p:nvSpPr>
          <p:cNvPr id="155" name="Google Shape;155;p24"/>
          <p:cNvSpPr txBox="1"/>
          <p:nvPr>
            <p:ph idx="1" type="subTitle"/>
          </p:nvPr>
        </p:nvSpPr>
        <p:spPr>
          <a:xfrm>
            <a:off x="1524000" y="1442351"/>
            <a:ext cx="9144000" cy="5007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t>Apart from using Yolov3 </a:t>
            </a:r>
            <a:r>
              <a:rPr lang="en-US"/>
              <a:t>directly</a:t>
            </a:r>
            <a:r>
              <a:rPr lang="en-US"/>
              <a:t> for our player detection, we also tried to implement Transfer Learning on it.</a:t>
            </a:r>
            <a:endParaRPr/>
          </a:p>
          <a:p>
            <a:pPr indent="0" lvl="0" marL="0" rtl="0" algn="ctr">
              <a:spcBef>
                <a:spcPts val="1000"/>
              </a:spcBef>
              <a:spcAft>
                <a:spcPts val="0"/>
              </a:spcAft>
              <a:buNone/>
            </a:pPr>
            <a:r>
              <a:rPr lang="en-US"/>
              <a:t>For that, we collected images of badminton matches and labelled them in YOLO format.</a:t>
            </a:r>
            <a:endParaRPr/>
          </a:p>
          <a:p>
            <a:pPr indent="0" lvl="0" marL="0" rtl="0" algn="ctr">
              <a:spcBef>
                <a:spcPts val="1000"/>
              </a:spcBef>
              <a:spcAft>
                <a:spcPts val="0"/>
              </a:spcAft>
              <a:buNone/>
            </a:pPr>
            <a:r>
              <a:rPr lang="en-US"/>
              <a:t>We </a:t>
            </a:r>
            <a:r>
              <a:rPr lang="en-US"/>
              <a:t>then</a:t>
            </a:r>
            <a:r>
              <a:rPr lang="en-US"/>
              <a:t> tried to train the YOLOv3 on our dataset but, for a long time we weren’t able to make it work.</a:t>
            </a:r>
            <a:endParaRPr/>
          </a:p>
          <a:p>
            <a:pPr indent="0" lvl="0" marL="0" rtl="0" algn="ctr">
              <a:spcBef>
                <a:spcPts val="1000"/>
              </a:spcBef>
              <a:spcAft>
                <a:spcPts val="0"/>
              </a:spcAft>
              <a:buNone/>
            </a:pPr>
            <a:r>
              <a:rPr lang="en-US"/>
              <a:t>Than</a:t>
            </a:r>
            <a:r>
              <a:rPr lang="en-US"/>
              <a:t> finally we made it work but the training took a long time and we </a:t>
            </a:r>
            <a:r>
              <a:rPr lang="en-US"/>
              <a:t>weren't</a:t>
            </a:r>
            <a:r>
              <a:rPr lang="en-US"/>
              <a:t> able to finish the training on time for the submission.</a:t>
            </a:r>
            <a:endParaRPr/>
          </a:p>
          <a:p>
            <a:pPr indent="0" lvl="0" marL="0" rtl="0" algn="ctr">
              <a:spcBef>
                <a:spcPts val="1000"/>
              </a:spcBef>
              <a:spcAft>
                <a:spcPts val="0"/>
              </a:spcAft>
              <a:buNone/>
            </a:pPr>
            <a:r>
              <a:rPr lang="en-US"/>
              <a:t>We included our Training file also in the code folder, which is currently has about 3hrs of training left (it saves </a:t>
            </a:r>
            <a:r>
              <a:rPr lang="en-US"/>
              <a:t>the trained weights regularly).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ctrTitle"/>
          </p:nvPr>
        </p:nvSpPr>
        <p:spPr>
          <a:xfrm>
            <a:off x="484095" y="277906"/>
            <a:ext cx="5235388" cy="173915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Conclusion</a:t>
            </a:r>
            <a:br>
              <a:rPr lang="en-US"/>
            </a:br>
            <a:endParaRPr/>
          </a:p>
        </p:txBody>
      </p:sp>
      <p:sp>
        <p:nvSpPr>
          <p:cNvPr id="161" name="Google Shape;161;p25"/>
          <p:cNvSpPr txBox="1"/>
          <p:nvPr>
            <p:ph idx="1" type="subTitle"/>
          </p:nvPr>
        </p:nvSpPr>
        <p:spPr>
          <a:xfrm>
            <a:off x="1524000" y="1613650"/>
            <a:ext cx="9144000" cy="31353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Arial"/>
              <a:buChar char="•"/>
            </a:pPr>
            <a:r>
              <a:rPr lang="en-US"/>
              <a:t>In conclusion, we have successfully trained a CNN model to classify different sports played in IISERB.</a:t>
            </a:r>
            <a:endParaRPr/>
          </a:p>
          <a:p>
            <a:pPr indent="-342900" lvl="0" marL="342900" rtl="0" algn="l">
              <a:lnSpc>
                <a:spcPct val="90000"/>
              </a:lnSpc>
              <a:spcBef>
                <a:spcPts val="1000"/>
              </a:spcBef>
              <a:spcAft>
                <a:spcPts val="0"/>
              </a:spcAft>
              <a:buClr>
                <a:schemeClr val="dk1"/>
              </a:buClr>
              <a:buSzPts val="2400"/>
              <a:buFont typeface="Arial"/>
              <a:buChar char="•"/>
            </a:pPr>
            <a:r>
              <a:rPr lang="en-US"/>
              <a:t>We were able to detect players on the court using a pre-trained model (YOLOv3 and OpenCV).</a:t>
            </a:r>
            <a:endParaRPr/>
          </a:p>
          <a:p>
            <a:pPr indent="-342900" lvl="0" marL="342900" rtl="0" algn="l">
              <a:lnSpc>
                <a:spcPct val="90000"/>
              </a:lnSpc>
              <a:spcBef>
                <a:spcPts val="1000"/>
              </a:spcBef>
              <a:spcAft>
                <a:spcPts val="0"/>
              </a:spcAft>
              <a:buClr>
                <a:schemeClr val="dk1"/>
              </a:buClr>
              <a:buSzPts val="2400"/>
              <a:buFont typeface="Arial"/>
              <a:buChar char="•"/>
            </a:pPr>
            <a:r>
              <a:rPr lang="en-US"/>
              <a:t>In future we would like to use transfer Learning to further improve the accuracy of our player detection model.</a:t>
            </a:r>
            <a:endParaRPr/>
          </a:p>
        </p:txBody>
      </p:sp>
      <p:sp>
        <p:nvSpPr>
          <p:cNvPr id="162" name="Google Shape;162;p25"/>
          <p:cNvSpPr txBox="1"/>
          <p:nvPr/>
        </p:nvSpPr>
        <p:spPr>
          <a:xfrm>
            <a:off x="2163525" y="5211525"/>
            <a:ext cx="7783200" cy="892800"/>
          </a:xfrm>
          <a:prstGeom prst="rect">
            <a:avLst/>
          </a:prstGeom>
          <a:noFill/>
          <a:ln>
            <a:noFill/>
          </a:ln>
        </p:spPr>
        <p:txBody>
          <a:bodyPr anchorCtr="0" anchor="t" bIns="91425" lIns="91425" spcFirstLastPara="1" rIns="91425" wrap="square" tIns="91425">
            <a:spAutoFit/>
          </a:bodyPr>
          <a:lstStyle/>
          <a:p>
            <a:pPr indent="0" lvl="0" marL="2286000" rtl="0" algn="just">
              <a:spcBef>
                <a:spcPts val="0"/>
              </a:spcBef>
              <a:spcAft>
                <a:spcPts val="0"/>
              </a:spcAft>
              <a:buNone/>
            </a:pPr>
            <a:r>
              <a:rPr lang="en-US" sz="4600">
                <a:latin typeface="Calibri"/>
                <a:ea typeface="Calibri"/>
                <a:cs typeface="Calibri"/>
                <a:sym typeface="Calibri"/>
              </a:rPr>
              <a:t>Thank You</a:t>
            </a:r>
            <a:endParaRPr sz="4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0" y="278983"/>
            <a:ext cx="5533747"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Motivation</a:t>
            </a:r>
            <a:endParaRPr/>
          </a:p>
        </p:txBody>
      </p:sp>
      <p:sp>
        <p:nvSpPr>
          <p:cNvPr id="92" name="Google Shape;92;p14"/>
          <p:cNvSpPr txBox="1"/>
          <p:nvPr>
            <p:ph idx="1" type="subTitle"/>
          </p:nvPr>
        </p:nvSpPr>
        <p:spPr>
          <a:xfrm>
            <a:off x="1524000" y="1658471"/>
            <a:ext cx="9144000" cy="3599329"/>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US"/>
              <a:t>Computer vision and IoT is evolving faster in various fields including sport analysis.</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As computer vision is used in player detection, tracking etc.</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Used by coaches for performance enhancement of team. </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This model will be used in IISERB badminton Court for players to analyse their performance.</a:t>
            </a:r>
            <a:endParaRPr/>
          </a:p>
          <a:p>
            <a:pPr indent="-342900" lvl="0" marL="342900" rtl="0" algn="l">
              <a:lnSpc>
                <a:spcPct val="90000"/>
              </a:lnSpc>
              <a:spcBef>
                <a:spcPts val="1000"/>
              </a:spcBef>
              <a:spcAft>
                <a:spcPts val="0"/>
              </a:spcAft>
              <a:buClr>
                <a:schemeClr val="dk1"/>
              </a:buClr>
              <a:buSzPts val="2400"/>
              <a:buFont typeface="Noto Sans Symbols"/>
              <a:buChar char="▪"/>
            </a:pPr>
            <a:r>
              <a:rPr lang="en-US"/>
              <a:t>We are trying to make them accessible to everyone.</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636494" y="98613"/>
            <a:ext cx="5172635" cy="104886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Research Gap</a:t>
            </a:r>
            <a:endParaRPr/>
          </a:p>
        </p:txBody>
      </p:sp>
      <p:sp>
        <p:nvSpPr>
          <p:cNvPr id="98" name="Google Shape;98;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sp>
        <p:nvSpPr>
          <p:cNvPr id="99" name="Google Shape;99;p15"/>
          <p:cNvSpPr txBox="1"/>
          <p:nvPr/>
        </p:nvSpPr>
        <p:spPr>
          <a:xfrm>
            <a:off x="950259" y="1600200"/>
            <a:ext cx="10210800" cy="4413516"/>
          </a:xfrm>
          <a:prstGeom prst="rect">
            <a:avLst/>
          </a:prstGeom>
          <a:noFill/>
          <a:ln>
            <a:noFill/>
          </a:ln>
        </p:spPr>
        <p:txBody>
          <a:bodyPr anchorCtr="0" anchor="t" bIns="45700" lIns="91425" spcFirstLastPara="1" rIns="91425" wrap="square" tIns="45700">
            <a:spAutoFit/>
          </a:bodyPr>
          <a:lstStyle/>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 the paper by T.Kamiyama et.al. they used a  TLD model for player detection, which is very susceptible to sharp gradients, so they proposed a image pixel compensation method to solve the problem of player occlusion by the net, which is very common to have for badminton especially due to heavy use of monocular cameras used to record the matches. But this method is not perfect, and TLD can incorrectly learn the foreground objects and background objects as lines if they have sharp gradients. Which means it cannot detect the player.</a:t>
            </a:r>
            <a:endParaRPr/>
          </a:p>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 the paper by Rahmad et.al. they added a new local CNN extractor before the feature extraction by the DL model, which considerably increased the accuracy of HIT/NONHIT detection of the shuttlecock. This paper showed that global extraction for features is not efficient.</a:t>
            </a:r>
            <a:endParaRPr/>
          </a:p>
          <a:p>
            <a:pPr indent="0" lvl="0" marL="76200" marR="0" rtl="0" algn="l">
              <a:lnSpc>
                <a:spcPct val="9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0" y="278983"/>
            <a:ext cx="7439487"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b="0" i="0" lang="en-US">
                <a:latin typeface="Roboto"/>
                <a:ea typeface="Roboto"/>
                <a:cs typeface="Roboto"/>
                <a:sym typeface="Roboto"/>
              </a:rPr>
              <a:t>Objective</a:t>
            </a:r>
            <a:endParaRPr/>
          </a:p>
        </p:txBody>
      </p:sp>
      <p:sp>
        <p:nvSpPr>
          <p:cNvPr id="105" name="Google Shape;105;p16"/>
          <p:cNvSpPr txBox="1"/>
          <p:nvPr>
            <p:ph idx="1" type="subTitle"/>
          </p:nvPr>
        </p:nvSpPr>
        <p:spPr>
          <a:xfrm>
            <a:off x="1524000" y="1452282"/>
            <a:ext cx="9144000" cy="3805518"/>
          </a:xfrm>
          <a:prstGeom prst="rect">
            <a:avLst/>
          </a:prstGeom>
          <a:noFill/>
          <a:ln>
            <a:noFill/>
          </a:ln>
        </p:spPr>
        <p:txBody>
          <a:bodyPr anchorCtr="0" anchor="t" bIns="45700" lIns="91425" spcFirstLastPara="1" rIns="91425" wrap="square" tIns="45700">
            <a:normAutofit/>
          </a:bodyPr>
          <a:lstStyle/>
          <a:p>
            <a:pPr indent="-331470" lvl="0" marL="342900" rtl="0" algn="l">
              <a:lnSpc>
                <a:spcPct val="90000"/>
              </a:lnSpc>
              <a:spcBef>
                <a:spcPts val="0"/>
              </a:spcBef>
              <a:spcAft>
                <a:spcPts val="0"/>
              </a:spcAft>
              <a:buClr>
                <a:schemeClr val="dk1"/>
              </a:buClr>
              <a:buSzPts val="2400"/>
              <a:buFont typeface="Arial"/>
              <a:buChar char="•"/>
            </a:pPr>
            <a:r>
              <a:rPr lang="en-US"/>
              <a:t>Make a lightweight model for detection, occupancy and tracking of players.</a:t>
            </a:r>
            <a:endParaRPr/>
          </a:p>
          <a:p>
            <a:pPr indent="-331470" lvl="0" marL="342900" rtl="0" algn="l">
              <a:lnSpc>
                <a:spcPct val="90000"/>
              </a:lnSpc>
              <a:spcBef>
                <a:spcPts val="1000"/>
              </a:spcBef>
              <a:spcAft>
                <a:spcPts val="0"/>
              </a:spcAft>
              <a:buClr>
                <a:schemeClr val="dk1"/>
              </a:buClr>
              <a:buSzPts val="2400"/>
              <a:buFont typeface="Arial"/>
              <a:buChar char="•"/>
            </a:pPr>
            <a:r>
              <a:rPr lang="en-US"/>
              <a:t>Make a Image classification model for classification of games.</a:t>
            </a:r>
            <a:endParaRPr/>
          </a:p>
          <a:p>
            <a:pPr indent="-331470" lvl="0" marL="342900" rtl="0" algn="l">
              <a:lnSpc>
                <a:spcPct val="90000"/>
              </a:lnSpc>
              <a:spcBef>
                <a:spcPts val="1000"/>
              </a:spcBef>
              <a:spcAft>
                <a:spcPts val="0"/>
              </a:spcAft>
              <a:buClr>
                <a:schemeClr val="dk1"/>
              </a:buClr>
              <a:buSzPts val="2400"/>
              <a:buFont typeface="Arial"/>
              <a:buChar char="•"/>
            </a:pPr>
            <a:r>
              <a:rPr lang="en-US"/>
              <a:t>Creating our own custom model for sports classification  </a:t>
            </a:r>
            <a:endParaRPr/>
          </a:p>
          <a:p>
            <a:pPr indent="0" lvl="0" marL="11430" rtl="0" algn="l">
              <a:lnSpc>
                <a:spcPct val="90000"/>
              </a:lnSpc>
              <a:spcBef>
                <a:spcPts val="1000"/>
              </a:spcBef>
              <a:spcAft>
                <a:spcPts val="0"/>
              </a:spcAft>
              <a:buClr>
                <a:schemeClr val="dk1"/>
              </a:buClr>
              <a:buSzPts val="2400"/>
              <a:buNone/>
            </a:pPr>
            <a:r>
              <a:t/>
            </a:r>
            <a:endParaRPr/>
          </a:p>
          <a:p>
            <a:pPr indent="0" lvl="0" marL="11430" rtl="0" algn="l">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0" y="278983"/>
            <a:ext cx="11851689"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b="0" i="0" lang="en-US">
                <a:latin typeface="Roboto"/>
                <a:ea typeface="Roboto"/>
                <a:cs typeface="Roboto"/>
                <a:sym typeface="Roboto"/>
              </a:rPr>
              <a:t>Methodology</a:t>
            </a:r>
            <a:endParaRPr/>
          </a:p>
        </p:txBody>
      </p:sp>
      <p:sp>
        <p:nvSpPr>
          <p:cNvPr id="111" name="Google Shape;111;p17"/>
          <p:cNvSpPr txBox="1"/>
          <p:nvPr>
            <p:ph idx="1" type="subTitle"/>
          </p:nvPr>
        </p:nvSpPr>
        <p:spPr>
          <a:xfrm>
            <a:off x="1524000" y="1201271"/>
            <a:ext cx="9144000" cy="545950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90000"/>
              </a:lnSpc>
              <a:spcBef>
                <a:spcPts val="0"/>
              </a:spcBef>
              <a:spcAft>
                <a:spcPts val="0"/>
              </a:spcAft>
              <a:buClr>
                <a:schemeClr val="dk1"/>
              </a:buClr>
              <a:buSzPct val="100000"/>
              <a:buFont typeface="Noto Sans Symbols"/>
              <a:buChar char="❖"/>
            </a:pPr>
            <a:r>
              <a:rPr lang="en-US"/>
              <a:t>Part I      </a:t>
            </a:r>
            <a:endParaRPr/>
          </a:p>
          <a:p>
            <a:pPr indent="-342900" lvl="0" marL="342900" rtl="0" algn="l">
              <a:lnSpc>
                <a:spcPct val="90000"/>
              </a:lnSpc>
              <a:spcBef>
                <a:spcPts val="1000"/>
              </a:spcBef>
              <a:spcAft>
                <a:spcPts val="0"/>
              </a:spcAft>
              <a:buClr>
                <a:schemeClr val="dk1"/>
              </a:buClr>
              <a:buSzPct val="100000"/>
              <a:buFont typeface="Arial"/>
              <a:buChar char="•"/>
            </a:pPr>
            <a:r>
              <a:rPr lang="en-US"/>
              <a:t>Used YOLO for object detection </a:t>
            </a:r>
            <a:endParaRPr/>
          </a:p>
          <a:p>
            <a:pPr indent="-342900" lvl="0" marL="342900" rtl="0" algn="l">
              <a:lnSpc>
                <a:spcPct val="90000"/>
              </a:lnSpc>
              <a:spcBef>
                <a:spcPts val="1000"/>
              </a:spcBef>
              <a:spcAft>
                <a:spcPts val="0"/>
              </a:spcAft>
              <a:buClr>
                <a:schemeClr val="dk1"/>
              </a:buClr>
              <a:buSzPct val="100000"/>
              <a:buFont typeface="Arial"/>
              <a:buChar char="•"/>
            </a:pPr>
            <a:r>
              <a:rPr lang="en-US"/>
              <a:t>Studied CNN and DNN and for object detection we dived into some pretrained models like YOLO, ImageNet, Alexnet</a:t>
            </a:r>
            <a:endParaRPr/>
          </a:p>
          <a:p>
            <a:pPr indent="-342900" lvl="0" marL="342900" rtl="0" algn="l">
              <a:lnSpc>
                <a:spcPct val="90000"/>
              </a:lnSpc>
              <a:spcBef>
                <a:spcPts val="1000"/>
              </a:spcBef>
              <a:spcAft>
                <a:spcPts val="0"/>
              </a:spcAft>
              <a:buClr>
                <a:schemeClr val="dk1"/>
              </a:buClr>
              <a:buSzPct val="100000"/>
              <a:buFont typeface="Arial"/>
              <a:buChar char="•"/>
            </a:pPr>
            <a:r>
              <a:rPr lang="en-US"/>
              <a:t>Selected YOLO V3 after evaluating all of them</a:t>
            </a:r>
            <a:endParaRPr/>
          </a:p>
          <a:p>
            <a:pPr indent="-342900" lvl="0" marL="342900" rtl="0" algn="l">
              <a:lnSpc>
                <a:spcPct val="90000"/>
              </a:lnSpc>
              <a:spcBef>
                <a:spcPts val="1000"/>
              </a:spcBef>
              <a:spcAft>
                <a:spcPts val="0"/>
              </a:spcAft>
              <a:buClr>
                <a:schemeClr val="dk1"/>
              </a:buClr>
              <a:buSzPct val="100000"/>
              <a:buFont typeface="Arial"/>
              <a:buChar char="•"/>
            </a:pPr>
            <a:r>
              <a:rPr lang="en-US"/>
              <a:t>We have used OpenCV as model’s backend</a:t>
            </a:r>
            <a:endParaRPr/>
          </a:p>
          <a:p>
            <a:pPr indent="-342900" lvl="0" marL="342900" rtl="0" algn="l">
              <a:lnSpc>
                <a:spcPct val="90000"/>
              </a:lnSpc>
              <a:spcBef>
                <a:spcPts val="1000"/>
              </a:spcBef>
              <a:spcAft>
                <a:spcPts val="0"/>
              </a:spcAft>
              <a:buClr>
                <a:schemeClr val="dk1"/>
              </a:buClr>
              <a:buSzPct val="100000"/>
              <a:buFont typeface="Arial"/>
              <a:buChar char="•"/>
            </a:pPr>
            <a:r>
              <a:rPr lang="en-US"/>
              <a:t>We also tried to transfer learning on YOLO V3 model to create our own custom player detection model</a:t>
            </a:r>
            <a:endParaRPr/>
          </a:p>
          <a:p>
            <a:pPr indent="-342900" lvl="0" marL="342900" rtl="0" algn="l">
              <a:lnSpc>
                <a:spcPct val="90000"/>
              </a:lnSpc>
              <a:spcBef>
                <a:spcPts val="1000"/>
              </a:spcBef>
              <a:spcAft>
                <a:spcPts val="0"/>
              </a:spcAft>
              <a:buClr>
                <a:schemeClr val="dk1"/>
              </a:buClr>
              <a:buSzPct val="100000"/>
              <a:buFont typeface="Arial"/>
              <a:buChar char="•"/>
            </a:pPr>
            <a:r>
              <a:rPr lang="en-US"/>
              <a:t>We created our own labeled dataset but unable to train the model due to time constraint</a:t>
            </a:r>
            <a:endParaRPr/>
          </a:p>
          <a:p>
            <a:pPr indent="0" lvl="0" marL="0" rtl="0" algn="l">
              <a:lnSpc>
                <a:spcPct val="90000"/>
              </a:lnSpc>
              <a:spcBef>
                <a:spcPts val="1000"/>
              </a:spcBef>
              <a:spcAft>
                <a:spcPts val="0"/>
              </a:spcAft>
              <a:buClr>
                <a:schemeClr val="dk1"/>
              </a:buClr>
              <a:buSzPct val="100000"/>
              <a:buNone/>
            </a:pPr>
            <a:r>
              <a:t/>
            </a:r>
            <a:endParaRPr/>
          </a:p>
          <a:p>
            <a:pPr indent="-342900" lvl="0" marL="342900" rtl="0" algn="l">
              <a:lnSpc>
                <a:spcPct val="90000"/>
              </a:lnSpc>
              <a:spcBef>
                <a:spcPts val="1000"/>
              </a:spcBef>
              <a:spcAft>
                <a:spcPts val="0"/>
              </a:spcAft>
              <a:buClr>
                <a:schemeClr val="dk1"/>
              </a:buClr>
              <a:buSzPct val="100000"/>
              <a:buFont typeface="Noto Sans Symbols"/>
              <a:buChar char="❖"/>
            </a:pPr>
            <a:r>
              <a:rPr lang="en-US"/>
              <a:t>Part II</a:t>
            </a:r>
            <a:endParaRPr/>
          </a:p>
          <a:p>
            <a:pPr indent="-342900" lvl="0" marL="342900" rtl="0" algn="l">
              <a:lnSpc>
                <a:spcPct val="90000"/>
              </a:lnSpc>
              <a:spcBef>
                <a:spcPts val="1000"/>
              </a:spcBef>
              <a:spcAft>
                <a:spcPts val="0"/>
              </a:spcAft>
              <a:buClr>
                <a:schemeClr val="dk1"/>
              </a:buClr>
              <a:buSzPct val="100000"/>
              <a:buFont typeface="Arial"/>
              <a:buChar char="•"/>
            </a:pPr>
            <a:r>
              <a:rPr lang="en-US"/>
              <a:t>For sports classification, we have created our own model using TensorFlow</a:t>
            </a:r>
            <a:endParaRPr/>
          </a:p>
          <a:p>
            <a:pPr indent="-342900" lvl="0" marL="342900" rtl="0" algn="l">
              <a:lnSpc>
                <a:spcPct val="90000"/>
              </a:lnSpc>
              <a:spcBef>
                <a:spcPts val="1000"/>
              </a:spcBef>
              <a:spcAft>
                <a:spcPts val="0"/>
              </a:spcAft>
              <a:buClr>
                <a:schemeClr val="dk1"/>
              </a:buClr>
              <a:buSzPct val="100000"/>
              <a:buFont typeface="Arial"/>
              <a:buChar char="•"/>
            </a:pPr>
            <a:r>
              <a:rPr lang="en-US"/>
              <a:t>Created a large dataset of sport images then cleaned and trained our CNN model on it</a:t>
            </a:r>
            <a:endParaRPr/>
          </a:p>
          <a:p>
            <a:pPr indent="-342900" lvl="0" marL="342900" rtl="0" algn="l">
              <a:lnSpc>
                <a:spcPct val="90000"/>
              </a:lnSpc>
              <a:spcBef>
                <a:spcPts val="1000"/>
              </a:spcBef>
              <a:spcAft>
                <a:spcPts val="0"/>
              </a:spcAft>
              <a:buClr>
                <a:schemeClr val="dk1"/>
              </a:buClr>
              <a:buSzPct val="100000"/>
              <a:buFont typeface="Arial"/>
              <a:buChar char="•"/>
            </a:pPr>
            <a:r>
              <a:rPr lang="en-US"/>
              <a:t>Accuracy of model was greater than 90% with validation accuracy of &gt;70%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0" y="278983"/>
            <a:ext cx="8655728"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b="0" i="0" lang="en-US">
                <a:latin typeface="Roboto"/>
                <a:ea typeface="Roboto"/>
                <a:cs typeface="Roboto"/>
                <a:sym typeface="Roboto"/>
              </a:rPr>
              <a:t>Results and Discussions</a:t>
            </a:r>
            <a:endParaRPr/>
          </a:p>
        </p:txBody>
      </p:sp>
      <p:sp>
        <p:nvSpPr>
          <p:cNvPr id="117" name="Google Shape;117;p18"/>
          <p:cNvSpPr txBox="1"/>
          <p:nvPr>
            <p:ph idx="1" type="subTitle"/>
          </p:nvPr>
        </p:nvSpPr>
        <p:spPr>
          <a:xfrm>
            <a:off x="1524000" y="2571750"/>
            <a:ext cx="9144000" cy="3674100"/>
          </a:xfrm>
          <a:prstGeom prst="rect">
            <a:avLst/>
          </a:prstGeom>
          <a:noFill/>
          <a:ln>
            <a:noFill/>
          </a:ln>
        </p:spPr>
        <p:txBody>
          <a:bodyPr anchorCtr="0" anchor="t" bIns="45700" lIns="91425" spcFirstLastPara="1" rIns="91425" wrap="square" tIns="45700">
            <a:normAutofit lnSpcReduction="20000"/>
          </a:bodyPr>
          <a:lstStyle/>
          <a:p>
            <a:pPr indent="-393700" lvl="0" marL="342900" rtl="0" algn="l">
              <a:lnSpc>
                <a:spcPct val="90000"/>
              </a:lnSpc>
              <a:spcBef>
                <a:spcPts val="0"/>
              </a:spcBef>
              <a:spcAft>
                <a:spcPts val="0"/>
              </a:spcAft>
              <a:buClr>
                <a:schemeClr val="dk1"/>
              </a:buClr>
              <a:buSzPts val="3200"/>
              <a:buFont typeface="Noto Sans Symbols"/>
              <a:buChar char="❖"/>
            </a:pPr>
            <a:r>
              <a:rPr lang="en-US" sz="3200"/>
              <a:t>Part I:- Player Detection</a:t>
            </a:r>
            <a:endParaRPr sz="3200"/>
          </a:p>
          <a:p>
            <a:pPr indent="-190500" lvl="0" marL="342900" rtl="0" algn="l">
              <a:lnSpc>
                <a:spcPct val="90000"/>
              </a:lnSpc>
              <a:spcBef>
                <a:spcPts val="0"/>
              </a:spcBef>
              <a:spcAft>
                <a:spcPts val="0"/>
              </a:spcAft>
              <a:buClr>
                <a:schemeClr val="dk1"/>
              </a:buClr>
              <a:buSzPts val="2595"/>
              <a:buFont typeface="Noto Sans Symbols"/>
              <a:buNone/>
            </a:pPr>
            <a:r>
              <a:t/>
            </a:r>
            <a:endParaRPr/>
          </a:p>
          <a:p>
            <a:pPr indent="-355256" lvl="0" marL="342900" rtl="0" algn="l">
              <a:lnSpc>
                <a:spcPct val="90000"/>
              </a:lnSpc>
              <a:spcBef>
                <a:spcPts val="0"/>
              </a:spcBef>
              <a:spcAft>
                <a:spcPts val="0"/>
              </a:spcAft>
              <a:buClr>
                <a:schemeClr val="dk1"/>
              </a:buClr>
              <a:buSzPts val="2595"/>
              <a:buFont typeface="Arial"/>
              <a:buChar char="•"/>
            </a:pPr>
            <a:r>
              <a:rPr lang="en-US"/>
              <a:t>Players were successfully detected in the video we have processed below.</a:t>
            </a:r>
            <a:endParaRPr/>
          </a:p>
          <a:p>
            <a:pPr indent="-355256" lvl="0" marL="342900" rtl="0" algn="l">
              <a:lnSpc>
                <a:spcPct val="90000"/>
              </a:lnSpc>
              <a:spcBef>
                <a:spcPts val="0"/>
              </a:spcBef>
              <a:spcAft>
                <a:spcPts val="0"/>
              </a:spcAft>
              <a:buClr>
                <a:schemeClr val="dk1"/>
              </a:buClr>
              <a:buSzPts val="2595"/>
              <a:buFont typeface="Arial"/>
              <a:buChar char="•"/>
            </a:pPr>
            <a:r>
              <a:rPr lang="en-US"/>
              <a:t>This model can be used on images, pre-recorded videos and live footage.</a:t>
            </a:r>
            <a:endParaRPr/>
          </a:p>
          <a:p>
            <a:pPr indent="-190500" lvl="0" marL="342900" rtl="0" algn="l">
              <a:lnSpc>
                <a:spcPct val="90000"/>
              </a:lnSpc>
              <a:spcBef>
                <a:spcPts val="0"/>
              </a:spcBef>
              <a:spcAft>
                <a:spcPts val="0"/>
              </a:spcAft>
              <a:buClr>
                <a:schemeClr val="dk1"/>
              </a:buClr>
              <a:buSzPts val="2595"/>
              <a:buFont typeface="Arial"/>
              <a:buNone/>
            </a:pPr>
            <a:r>
              <a:t/>
            </a:r>
            <a:endParaRPr/>
          </a:p>
          <a:p>
            <a:pPr indent="0" lvl="0" marL="0" rtl="0" algn="l">
              <a:lnSpc>
                <a:spcPct val="90000"/>
              </a:lnSpc>
              <a:spcBef>
                <a:spcPts val="1000"/>
              </a:spcBef>
              <a:spcAft>
                <a:spcPts val="0"/>
              </a:spcAft>
              <a:buNone/>
            </a:pPr>
            <a:r>
              <a:t/>
            </a:r>
            <a:endParaRPr/>
          </a:p>
          <a:p>
            <a:pPr indent="-190500" lvl="0" marL="342900" rtl="0" algn="l">
              <a:lnSpc>
                <a:spcPct val="90000"/>
              </a:lnSpc>
              <a:spcBef>
                <a:spcPts val="0"/>
              </a:spcBef>
              <a:spcAft>
                <a:spcPts val="0"/>
              </a:spcAft>
              <a:buClr>
                <a:schemeClr val="dk1"/>
              </a:buClr>
              <a:buSzPts val="2595"/>
              <a:buFont typeface="Noto Sans Symbols"/>
              <a:buNone/>
            </a:pPr>
            <a:r>
              <a:t/>
            </a:r>
            <a:endParaRPr/>
          </a:p>
          <a:p>
            <a:pPr indent="0" lvl="0" marL="0" rtl="0" algn="l">
              <a:lnSpc>
                <a:spcPct val="90000"/>
              </a:lnSpc>
              <a:spcBef>
                <a:spcPts val="0"/>
              </a:spcBef>
              <a:spcAft>
                <a:spcPts val="0"/>
              </a:spcAft>
              <a:buClr>
                <a:schemeClr val="dk1"/>
              </a:buClr>
              <a:buSzPts val="2595"/>
              <a:buNone/>
            </a:pPr>
            <a:r>
              <a:t/>
            </a:r>
            <a:endParaRPr/>
          </a:p>
          <a:p>
            <a:pPr indent="-190500" lvl="0" marL="342900" rtl="0" algn="ctr">
              <a:lnSpc>
                <a:spcPct val="90000"/>
              </a:lnSpc>
              <a:spcBef>
                <a:spcPts val="1000"/>
              </a:spcBef>
              <a:spcAft>
                <a:spcPts val="0"/>
              </a:spcAft>
              <a:buClr>
                <a:schemeClr val="dk1"/>
              </a:buClr>
              <a:buSzPts val="2595"/>
              <a:buFont typeface="Noto Sans Symbols"/>
              <a:buNone/>
            </a:pPr>
            <a:r>
              <a:t/>
            </a:r>
            <a:endParaRPr/>
          </a:p>
          <a:p>
            <a:pPr indent="0" lvl="0" marL="0" rtl="0" algn="ctr">
              <a:lnSpc>
                <a:spcPct val="90000"/>
              </a:lnSpc>
              <a:spcBef>
                <a:spcPts val="1000"/>
              </a:spcBef>
              <a:spcAft>
                <a:spcPts val="0"/>
              </a:spcAft>
              <a:buClr>
                <a:schemeClr val="dk1"/>
              </a:buClr>
              <a:buSzPts val="2400"/>
              <a:buNone/>
            </a:pPr>
            <a:r>
              <a:t/>
            </a:r>
            <a:endParaRPr/>
          </a:p>
        </p:txBody>
      </p:sp>
      <p:sp>
        <p:nvSpPr>
          <p:cNvPr id="118" name="Google Shape;118;p18"/>
          <p:cNvSpPr txBox="1"/>
          <p:nvPr/>
        </p:nvSpPr>
        <p:spPr>
          <a:xfrm>
            <a:off x="1728100" y="1183825"/>
            <a:ext cx="89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9" name="Google Shape;119;p18"/>
          <p:cNvSpPr txBox="1"/>
          <p:nvPr/>
        </p:nvSpPr>
        <p:spPr>
          <a:xfrm>
            <a:off x="1129400" y="1311725"/>
            <a:ext cx="10001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Calibri"/>
                <a:ea typeface="Calibri"/>
                <a:cs typeface="Calibri"/>
                <a:sym typeface="Calibri"/>
              </a:rPr>
              <a:t>Results:</a:t>
            </a:r>
            <a:endParaRPr sz="4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 Part I(Player Detection)</a:t>
            </a:r>
            <a:endParaRPr/>
          </a:p>
        </p:txBody>
      </p:sp>
      <p:pic>
        <p:nvPicPr>
          <p:cNvPr id="125" name="Google Shape;125;p19"/>
          <p:cNvPicPr preferRelativeResize="0"/>
          <p:nvPr>
            <p:ph idx="1" type="body"/>
          </p:nvPr>
        </p:nvPicPr>
        <p:blipFill rotWithShape="1">
          <a:blip r:embed="rId3">
            <a:alphaModFix/>
          </a:blip>
          <a:srcRect b="0" l="0" r="0" t="0"/>
          <a:stretch/>
        </p:blipFill>
        <p:spPr>
          <a:xfrm>
            <a:off x="1847272" y="1690687"/>
            <a:ext cx="7509163" cy="48856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78725"/>
            <a:ext cx="10515600" cy="1325700"/>
          </a:xfrm>
          <a:prstGeom prst="rect">
            <a:avLst/>
          </a:prstGeom>
        </p:spPr>
        <p:txBody>
          <a:bodyPr anchorCtr="0" anchor="ctr" bIns="45700" lIns="91425" spcFirstLastPara="1" rIns="91425" wrap="square" tIns="45700">
            <a:normAutofit/>
          </a:bodyPr>
          <a:lstStyle/>
          <a:p>
            <a:pPr indent="-393700" lvl="0" marL="342900" rtl="0" algn="l">
              <a:spcBef>
                <a:spcPts val="0"/>
              </a:spcBef>
              <a:spcAft>
                <a:spcPts val="0"/>
              </a:spcAft>
              <a:buSzPts val="3200"/>
              <a:buFont typeface="Noto Sans Symbols"/>
              <a:buChar char="❖"/>
            </a:pPr>
            <a:r>
              <a:rPr lang="en-US" sz="3200"/>
              <a:t>Part II:-Sports classification</a:t>
            </a:r>
            <a:endParaRPr sz="3200"/>
          </a:p>
        </p:txBody>
      </p:sp>
      <p:sp>
        <p:nvSpPr>
          <p:cNvPr id="131" name="Google Shape;131;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595"/>
              <a:buFont typeface="Arial"/>
              <a:buNone/>
            </a:pPr>
            <a:r>
              <a:t/>
            </a:r>
            <a:endParaRPr sz="2400"/>
          </a:p>
          <a:p>
            <a:pPr indent="-368300" lvl="0" marL="342900" rtl="0" algn="l">
              <a:spcBef>
                <a:spcPts val="0"/>
              </a:spcBef>
              <a:spcAft>
                <a:spcPts val="0"/>
              </a:spcAft>
              <a:buSzPts val="2800"/>
              <a:buChar char="•"/>
            </a:pPr>
            <a:r>
              <a:rPr lang="en-US"/>
              <a:t>This model was able to classify between five different sports.</a:t>
            </a:r>
            <a:endParaRPr/>
          </a:p>
          <a:p>
            <a:pPr indent="-368300" lvl="0" marL="342900" rtl="0" algn="l">
              <a:spcBef>
                <a:spcPts val="0"/>
              </a:spcBef>
              <a:spcAft>
                <a:spcPts val="0"/>
              </a:spcAft>
              <a:buSzPts val="2800"/>
              <a:buChar char="•"/>
            </a:pPr>
            <a:r>
              <a:rPr lang="en-US"/>
              <a:t>It gave us the accuracy of &gt; 90% with validation accuracy of  &gt;70%.</a:t>
            </a:r>
            <a:endParaRPr/>
          </a:p>
          <a:p>
            <a:pPr indent="-368300" lvl="0" marL="342900" rtl="0" algn="l">
              <a:spcBef>
                <a:spcPts val="0"/>
              </a:spcBef>
              <a:spcAft>
                <a:spcPts val="0"/>
              </a:spcAft>
              <a:buSzPts val="2800"/>
              <a:buChar char="•"/>
            </a:pPr>
            <a:r>
              <a:rPr lang="en-US"/>
              <a:t>It gave us a loss of less than 0.25 within just 20 epochs.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524600" y="991075"/>
            <a:ext cx="4667400" cy="3104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Training Results:</a:t>
            </a:r>
            <a:endParaRPr/>
          </a:p>
        </p:txBody>
      </p:sp>
      <p:pic>
        <p:nvPicPr>
          <p:cNvPr id="137" name="Google Shape;137;p21"/>
          <p:cNvPicPr preferRelativeResize="0"/>
          <p:nvPr>
            <p:ph idx="1" type="body"/>
          </p:nvPr>
        </p:nvPicPr>
        <p:blipFill rotWithShape="1">
          <a:blip r:embed="rId3">
            <a:alphaModFix/>
          </a:blip>
          <a:srcRect b="0" l="0" r="0" t="0"/>
          <a:stretch/>
        </p:blipFill>
        <p:spPr>
          <a:xfrm>
            <a:off x="415625" y="991075"/>
            <a:ext cx="6769800" cy="518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