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Bbo2V50hnQ6FCE9qQweDLE9Wv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customschemas.google.com/relationships/presentationmetadata" Target="meta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a:t>IoT and Computer Vision for Analysing the players on the IISERB Badminton court</a:t>
            </a:r>
            <a:endParaRPr b="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dk1"/>
              </a:buClr>
              <a:buSzPct val="53332"/>
              <a:buNone/>
            </a:pPr>
            <a:r>
              <a:rPr lang="en-IN" sz="4500"/>
              <a:t>Group - PAI</a:t>
            </a:r>
            <a:endParaRPr sz="4500"/>
          </a:p>
          <a:p>
            <a:pPr indent="0" lvl="0" marL="2743200" rtl="0" algn="l">
              <a:lnSpc>
                <a:spcPct val="90000"/>
              </a:lnSpc>
              <a:spcBef>
                <a:spcPts val="1000"/>
              </a:spcBef>
              <a:spcAft>
                <a:spcPts val="0"/>
              </a:spcAft>
              <a:buSzPct val="108108"/>
              <a:buNone/>
            </a:pPr>
            <a:r>
              <a:rPr lang="en-IN"/>
              <a:t>Alli Khadga Jyoth - 19024</a:t>
            </a:r>
            <a:endParaRPr/>
          </a:p>
          <a:p>
            <a:pPr indent="457200" lvl="0" marL="2286000" rtl="0" algn="l">
              <a:lnSpc>
                <a:spcPct val="90000"/>
              </a:lnSpc>
              <a:spcBef>
                <a:spcPts val="1000"/>
              </a:spcBef>
              <a:spcAft>
                <a:spcPts val="0"/>
              </a:spcAft>
              <a:buSzPct val="108108"/>
              <a:buNone/>
            </a:pPr>
            <a:r>
              <a:rPr lang="en-IN"/>
              <a:t>Anushka Sanjay Shelke	- 19290</a:t>
            </a:r>
            <a:endParaRPr/>
          </a:p>
          <a:p>
            <a:pPr indent="457200" lvl="0" marL="2286000" rtl="0" algn="l">
              <a:lnSpc>
                <a:spcPct val="90000"/>
              </a:lnSpc>
              <a:spcBef>
                <a:spcPts val="1000"/>
              </a:spcBef>
              <a:spcAft>
                <a:spcPts val="0"/>
              </a:spcAft>
              <a:buSzPct val="108108"/>
              <a:buNone/>
            </a:pPr>
            <a:r>
              <a:rPr lang="en-IN"/>
              <a:t>Yasmin Manavar Tadavi  - 19321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0" y="278983"/>
            <a:ext cx="553374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Motivation</a:t>
            </a:r>
            <a:endParaRPr/>
          </a:p>
        </p:txBody>
      </p:sp>
      <p:sp>
        <p:nvSpPr>
          <p:cNvPr id="91" name="Google Shape;91;p2"/>
          <p:cNvSpPr txBox="1"/>
          <p:nvPr>
            <p:ph idx="1" type="subTitle"/>
          </p:nvPr>
        </p:nvSpPr>
        <p:spPr>
          <a:xfrm>
            <a:off x="1435223" y="1329354"/>
            <a:ext cx="9144000" cy="447664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Noto Sans Symbols"/>
              <a:buChar char="▪"/>
            </a:pPr>
            <a:r>
              <a:rPr lang="en-IN"/>
              <a:t>Computer vision and IoT is evolving faster in various fields including sport analysis.</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As computer vision is used in player detection, tracking etc.</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Used by coaches for performance enhancement of team. </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This model will be used in IISERB badminton Court for players to analyse their performance.</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We are trying to make them accessible to everyone.</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ctrTitle"/>
          </p:nvPr>
        </p:nvSpPr>
        <p:spPr>
          <a:xfrm>
            <a:off x="0" y="278983"/>
            <a:ext cx="553374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Research Gaps</a:t>
            </a:r>
            <a:endParaRPr/>
          </a:p>
        </p:txBody>
      </p:sp>
      <p:sp>
        <p:nvSpPr>
          <p:cNvPr id="97" name="Google Shape;97;p3"/>
          <p:cNvSpPr txBox="1"/>
          <p:nvPr>
            <p:ph idx="1" type="subTitle"/>
          </p:nvPr>
        </p:nvSpPr>
        <p:spPr>
          <a:xfrm>
            <a:off x="1524000" y="949911"/>
            <a:ext cx="9144000" cy="5629106"/>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IN"/>
              <a:t>In the paper by T.Kamiyama et al., they used a  TLD model for player detection, which is very susceptible to sharp gradients. So, they proposed an image pixel compensation method to solve the problem of player occlusion by the net, which is very common to have for badminton primarily due to the heavy use of monocular cameras used to record the matches. But this method is not perfect, and TLD can incorrectly learn the foreground objects and background objects as lines if they have sharp gradients. Which means it cannot detect the player.</a:t>
            </a:r>
            <a:endParaRPr/>
          </a:p>
          <a:p>
            <a:pPr indent="-381000" lvl="0" marL="457200" rtl="0" algn="l">
              <a:lnSpc>
                <a:spcPct val="90000"/>
              </a:lnSpc>
              <a:spcBef>
                <a:spcPts val="0"/>
              </a:spcBef>
              <a:spcAft>
                <a:spcPts val="0"/>
              </a:spcAft>
              <a:buSzPts val="2400"/>
              <a:buChar char="●"/>
            </a:pPr>
            <a:r>
              <a:rPr lang="en-IN"/>
              <a:t>In the paper by Rahmad et al., they added a new local CNN extractor before the feature extraction by the DL model, which considerably increased the accuracy of HIT/NONHIT detection of the shuttlecock. This paper showed that global extraction for features is not efficient.</a:t>
            </a:r>
            <a:endParaRPr/>
          </a:p>
          <a:p>
            <a:pPr indent="-381000" lvl="0" marL="457200" rtl="0" algn="l">
              <a:lnSpc>
                <a:spcPct val="90000"/>
              </a:lnSpc>
              <a:spcBef>
                <a:spcPts val="0"/>
              </a:spcBef>
              <a:spcAft>
                <a:spcPts val="0"/>
              </a:spcAft>
              <a:buSzPts val="2400"/>
              <a:buChar char="●"/>
            </a:pPr>
            <a:r>
              <a:rPr lang="en-IN"/>
              <a:t>We aim to use YOLO as our backend for our player detection model and improve feature extraction using the methods proposed by the researchers to make our model lightweight, fast, and accurate.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ctrTitle"/>
          </p:nvPr>
        </p:nvSpPr>
        <p:spPr>
          <a:xfrm>
            <a:off x="0" y="278983"/>
            <a:ext cx="743948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IN">
                <a:latin typeface="Roboto"/>
                <a:ea typeface="Roboto"/>
                <a:cs typeface="Roboto"/>
                <a:sym typeface="Roboto"/>
              </a:rPr>
              <a:t>Problem Definition</a:t>
            </a:r>
            <a:endParaRPr/>
          </a:p>
        </p:txBody>
      </p:sp>
      <p:sp>
        <p:nvSpPr>
          <p:cNvPr id="103" name="Google Shape;103;p4"/>
          <p:cNvSpPr txBox="1"/>
          <p:nvPr>
            <p:ph idx="1" type="subTitle"/>
          </p:nvPr>
        </p:nvSpPr>
        <p:spPr>
          <a:xfrm>
            <a:off x="1524000" y="1767840"/>
            <a:ext cx="9144000" cy="4267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IN" sz="2800"/>
              <a:t>We are developing a lightweight player detection and tracking model. Which can run on a raspberry pi, detect, track, and extract information such as Count registered hits /misses, occupancy, players team, players position, etc. All from the live feed of CCTV/camera in the badminton court. Then hosting the data live to a website. </a:t>
            </a:r>
            <a:endParaRPr sz="2800"/>
          </a:p>
          <a:p>
            <a:pPr indent="0" lvl="0" marL="0" rtl="0" algn="ctr">
              <a:lnSpc>
                <a:spcPct val="90000"/>
              </a:lnSpc>
              <a:spcBef>
                <a:spcPts val="0"/>
              </a:spcBef>
              <a:spcAft>
                <a:spcPts val="0"/>
              </a:spcAft>
              <a:buClr>
                <a:schemeClr val="dk1"/>
              </a:buClr>
              <a:buSzPts val="1100"/>
              <a:buFont typeface="Arial"/>
              <a:buNone/>
            </a:pPr>
            <a:r>
              <a:t/>
            </a:r>
            <a:endParaRPr sz="2800"/>
          </a:p>
          <a:p>
            <a:pPr indent="0" lvl="0" marL="0" rtl="0" algn="ctr">
              <a:lnSpc>
                <a:spcPct val="90000"/>
              </a:lnSpc>
              <a:spcBef>
                <a:spcPts val="0"/>
              </a:spcBef>
              <a:spcAft>
                <a:spcPts val="0"/>
              </a:spcAft>
              <a:buClr>
                <a:schemeClr val="dk1"/>
              </a:buClr>
              <a:buSzPts val="280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ctrTitle"/>
          </p:nvPr>
        </p:nvSpPr>
        <p:spPr>
          <a:xfrm>
            <a:off x="0" y="278983"/>
            <a:ext cx="11851689"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IN">
                <a:latin typeface="Roboto"/>
                <a:ea typeface="Roboto"/>
                <a:cs typeface="Roboto"/>
                <a:sym typeface="Roboto"/>
              </a:rPr>
              <a:t>Problem Definition and Contributions</a:t>
            </a:r>
            <a:endParaRPr/>
          </a:p>
        </p:txBody>
      </p:sp>
      <p:sp>
        <p:nvSpPr>
          <p:cNvPr id="109" name="Google Shape;109;p5"/>
          <p:cNvSpPr txBox="1"/>
          <p:nvPr>
            <p:ph idx="1" type="subTitle"/>
          </p:nvPr>
        </p:nvSpPr>
        <p:spPr>
          <a:xfrm>
            <a:off x="1524000" y="1271267"/>
            <a:ext cx="9144000" cy="39864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SzPts val="2400"/>
              <a:buChar char="●"/>
            </a:pPr>
            <a:r>
              <a:rPr lang="en-IN"/>
              <a:t>We’ll make an accurate, lightweight model which is easy to run on a raspberry pi. This model will detect, track and also be able to extract features like HIT/NONHIT of shuttlecock, court occupancy, player position, etc... </a:t>
            </a:r>
            <a:endParaRPr/>
          </a:p>
          <a:p>
            <a:pPr indent="-381000" lvl="0" marL="457200" rtl="0" algn="l">
              <a:lnSpc>
                <a:spcPct val="90000"/>
              </a:lnSpc>
              <a:spcBef>
                <a:spcPts val="0"/>
              </a:spcBef>
              <a:spcAft>
                <a:spcPts val="0"/>
              </a:spcAft>
              <a:buSzPts val="2400"/>
              <a:buChar char="●"/>
            </a:pPr>
            <a:r>
              <a:rPr lang="en-IN"/>
              <a:t>Make a game classification model classify the sport they are playing. This model will also be helpful for other researchers or projects.</a:t>
            </a:r>
            <a:endParaRPr/>
          </a:p>
          <a:p>
            <a:pPr indent="-381000" lvl="0" marL="457200" rtl="0" algn="l">
              <a:lnSpc>
                <a:spcPct val="90000"/>
              </a:lnSpc>
              <a:spcBef>
                <a:spcPts val="0"/>
              </a:spcBef>
              <a:spcAft>
                <a:spcPts val="0"/>
              </a:spcAft>
              <a:buSzPts val="2400"/>
              <a:buChar char="●"/>
            </a:pPr>
            <a:r>
              <a:rPr lang="en-IN"/>
              <a:t>We’ll have a website where one can see and visualize the data.</a:t>
            </a:r>
            <a:endParaRPr/>
          </a:p>
          <a:p>
            <a:pPr indent="-381000" lvl="0" marL="457200" rtl="0" algn="l">
              <a:lnSpc>
                <a:spcPct val="90000"/>
              </a:lnSpc>
              <a:spcBef>
                <a:spcPts val="0"/>
              </a:spcBef>
              <a:spcAft>
                <a:spcPts val="0"/>
              </a:spcAft>
              <a:buSzPts val="2400"/>
              <a:buChar char="●"/>
            </a:pPr>
            <a:r>
              <a:rPr lang="en-IN"/>
              <a:t>We’ll try to implement a crowd and fight detection model to alert the relevant authorities if possible. This model is handy in these times.</a:t>
            </a:r>
            <a:endParaRPr/>
          </a:p>
          <a:p>
            <a:pPr indent="-381000" lvl="0" marL="457200" rtl="0" algn="l">
              <a:lnSpc>
                <a:spcPct val="90000"/>
              </a:lnSpc>
              <a:spcBef>
                <a:spcPts val="0"/>
              </a:spcBef>
              <a:spcAft>
                <a:spcPts val="0"/>
              </a:spcAft>
              <a:buSzPts val="2400"/>
              <a:buChar char="●"/>
            </a:pPr>
            <a:r>
              <a:rPr lang="en-IN"/>
              <a:t>We hope to implement this setup in our institution, which will provide the badminton players with an easy way to analyze and improve their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ctrTitle"/>
          </p:nvPr>
        </p:nvSpPr>
        <p:spPr>
          <a:xfrm>
            <a:off x="0" y="278983"/>
            <a:ext cx="4980373"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IN">
                <a:latin typeface="Roboto"/>
                <a:ea typeface="Roboto"/>
                <a:cs typeface="Roboto"/>
                <a:sym typeface="Roboto"/>
              </a:rPr>
              <a:t>Objectives</a:t>
            </a:r>
            <a:endParaRPr/>
          </a:p>
        </p:txBody>
      </p:sp>
      <p:sp>
        <p:nvSpPr>
          <p:cNvPr id="115" name="Google Shape;115;p6"/>
          <p:cNvSpPr txBox="1"/>
          <p:nvPr>
            <p:ph idx="1" type="subTitle"/>
          </p:nvPr>
        </p:nvSpPr>
        <p:spPr>
          <a:xfrm>
            <a:off x="493776" y="1554480"/>
            <a:ext cx="10174224" cy="3703320"/>
          </a:xfrm>
          <a:prstGeom prst="rect">
            <a:avLst/>
          </a:prstGeom>
          <a:noFill/>
          <a:ln>
            <a:noFill/>
          </a:ln>
        </p:spPr>
        <p:txBody>
          <a:bodyPr anchorCtr="0" anchor="t" bIns="45700" lIns="91425" spcFirstLastPara="1" rIns="91425" wrap="square" tIns="45700">
            <a:normAutofit fontScale="92500" lnSpcReduction="20000"/>
          </a:bodyPr>
          <a:lstStyle/>
          <a:p>
            <a:pPr indent="-331470" lvl="0" marL="342900" rtl="0" algn="l">
              <a:lnSpc>
                <a:spcPct val="90000"/>
              </a:lnSpc>
              <a:spcBef>
                <a:spcPts val="0"/>
              </a:spcBef>
              <a:spcAft>
                <a:spcPts val="0"/>
              </a:spcAft>
              <a:buClr>
                <a:schemeClr val="dk1"/>
              </a:buClr>
              <a:buSzPct val="100000"/>
              <a:buFont typeface="Arial"/>
              <a:buChar char="•"/>
            </a:pPr>
            <a:r>
              <a:rPr lang="en-IN"/>
              <a:t>Make a lightweight model for detection, occupancy and tracking of players.</a:t>
            </a:r>
            <a:endParaRPr/>
          </a:p>
          <a:p>
            <a:pPr indent="-331470" lvl="0" marL="342900" rtl="0" algn="l">
              <a:lnSpc>
                <a:spcPct val="90000"/>
              </a:lnSpc>
              <a:spcBef>
                <a:spcPts val="1000"/>
              </a:spcBef>
              <a:spcAft>
                <a:spcPts val="0"/>
              </a:spcAft>
              <a:buClr>
                <a:schemeClr val="dk1"/>
              </a:buClr>
              <a:buSzPct val="100000"/>
              <a:buFont typeface="Arial"/>
              <a:buChar char="•"/>
            </a:pPr>
            <a:r>
              <a:rPr lang="en-IN"/>
              <a:t>Make a Image classification model for classification of games. </a:t>
            </a:r>
            <a:endParaRPr/>
          </a:p>
          <a:p>
            <a:pPr indent="-331470" lvl="0" marL="342900" rtl="0" algn="l">
              <a:lnSpc>
                <a:spcPct val="90000"/>
              </a:lnSpc>
              <a:spcBef>
                <a:spcPts val="1000"/>
              </a:spcBef>
              <a:spcAft>
                <a:spcPts val="0"/>
              </a:spcAft>
              <a:buClr>
                <a:schemeClr val="dk1"/>
              </a:buClr>
              <a:buSzPct val="100000"/>
              <a:buFont typeface="Arial"/>
              <a:buChar char="•"/>
            </a:pPr>
            <a:r>
              <a:rPr lang="en-IN"/>
              <a:t>Make a website to display the processed players’ data.</a:t>
            </a:r>
            <a:endParaRPr/>
          </a:p>
          <a:p>
            <a:pPr indent="-502919" lvl="0" marL="514350" rtl="0" algn="l">
              <a:lnSpc>
                <a:spcPct val="90000"/>
              </a:lnSpc>
              <a:spcBef>
                <a:spcPts val="1000"/>
              </a:spcBef>
              <a:spcAft>
                <a:spcPts val="0"/>
              </a:spcAft>
              <a:buClr>
                <a:schemeClr val="dk1"/>
              </a:buClr>
              <a:buSzPct val="100000"/>
              <a:buFont typeface="Calibri"/>
              <a:buAutoNum type="romanLcPeriod"/>
            </a:pPr>
            <a:r>
              <a:rPr lang="en-IN"/>
              <a:t>Possibly developing a model for detecting and predicting fights, if possible.</a:t>
            </a:r>
            <a:endParaRPr/>
          </a:p>
          <a:p>
            <a:pPr indent="-502919" lvl="0" marL="514350" rtl="0" algn="l">
              <a:lnSpc>
                <a:spcPct val="90000"/>
              </a:lnSpc>
              <a:spcBef>
                <a:spcPts val="1000"/>
              </a:spcBef>
              <a:spcAft>
                <a:spcPts val="0"/>
              </a:spcAft>
              <a:buClr>
                <a:schemeClr val="dk1"/>
              </a:buClr>
              <a:buSzPct val="100000"/>
              <a:buFont typeface="Calibri"/>
              <a:buAutoNum type="romanLcPeriod"/>
            </a:pPr>
            <a:r>
              <a:rPr lang="en-IN"/>
              <a:t>Real time 3d motion tracking of players and translating to a 3d model, if possible.</a:t>
            </a:r>
            <a:endParaRPr/>
          </a:p>
          <a:p>
            <a:pPr indent="0" lvl="0" marL="0" rtl="0" algn="l">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dk1"/>
              </a:buClr>
              <a:buSzPct val="100000"/>
              <a:buNone/>
            </a:pPr>
            <a:r>
              <a:t/>
            </a:r>
            <a:endParaRPr/>
          </a:p>
          <a:p>
            <a:pPr indent="-190500" lvl="0" marL="342900" rtl="0" algn="ctr">
              <a:lnSpc>
                <a:spcPct val="90000"/>
              </a:lnSpc>
              <a:spcBef>
                <a:spcPts val="1000"/>
              </a:spcBef>
              <a:spcAft>
                <a:spcPts val="0"/>
              </a:spcAft>
              <a:buClr>
                <a:schemeClr val="dk1"/>
              </a:buClr>
              <a:buSzPct val="100000"/>
              <a:buFont typeface="Arial"/>
              <a:buNone/>
            </a:pPr>
            <a:r>
              <a:t/>
            </a:r>
            <a:endParaRPr/>
          </a:p>
          <a:p>
            <a:pPr indent="0" lvl="0" marL="0" rtl="0" algn="ctr">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ctrTitle"/>
          </p:nvPr>
        </p:nvSpPr>
        <p:spPr>
          <a:xfrm>
            <a:off x="0" y="278983"/>
            <a:ext cx="8922058"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b="0" i="0" lang="en-IN">
                <a:latin typeface="Roboto"/>
                <a:ea typeface="Roboto"/>
                <a:cs typeface="Roboto"/>
                <a:sym typeface="Roboto"/>
              </a:rPr>
              <a:t>Proposed Methodology</a:t>
            </a:r>
            <a:endParaRPr/>
          </a:p>
        </p:txBody>
      </p:sp>
      <p:sp>
        <p:nvSpPr>
          <p:cNvPr id="121" name="Google Shape;121;p7"/>
          <p:cNvSpPr txBox="1"/>
          <p:nvPr>
            <p:ph idx="1" type="subTitle"/>
          </p:nvPr>
        </p:nvSpPr>
        <p:spPr>
          <a:xfrm>
            <a:off x="1828800" y="1209358"/>
            <a:ext cx="9144000" cy="4322762"/>
          </a:xfrm>
          <a:prstGeom prst="rect">
            <a:avLst/>
          </a:prstGeom>
          <a:noFill/>
          <a:ln>
            <a:noFill/>
          </a:ln>
        </p:spPr>
        <p:txBody>
          <a:bodyPr anchorCtr="0" anchor="t" bIns="45700" lIns="91425" spcFirstLastPara="1" rIns="91425" wrap="square" tIns="45700">
            <a:normAutofit/>
          </a:bodyPr>
          <a:lstStyle/>
          <a:p>
            <a:pPr indent="-190500" lvl="0" marL="342900" rtl="0" algn="l">
              <a:lnSpc>
                <a:spcPct val="90000"/>
              </a:lnSpc>
              <a:spcBef>
                <a:spcPts val="0"/>
              </a:spcBef>
              <a:spcAft>
                <a:spcPts val="0"/>
              </a:spcAft>
              <a:buClr>
                <a:schemeClr val="dk1"/>
              </a:buClr>
              <a:buSzPts val="2400"/>
              <a:buFont typeface="Noto Sans Symbols"/>
              <a:buNone/>
            </a:pPr>
            <a:r>
              <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Researching and understanding the existing object detection models.</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Researching and understanding the models used for player detection and tracking in sports.</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Developing and testing an improved model based on previous research for player detection and tracking.</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Developing a image classification model for classification of games.</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Try to run on a raspberry pi with live footage of a badminton match.</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Host the results on a website for people to access.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ctrTitle"/>
          </p:nvPr>
        </p:nvSpPr>
        <p:spPr>
          <a:xfrm>
            <a:off x="388450" y="281275"/>
            <a:ext cx="7943100" cy="6684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lang="en-IN">
                <a:latin typeface="Roboto"/>
                <a:ea typeface="Roboto"/>
                <a:cs typeface="Roboto"/>
                <a:sym typeface="Roboto"/>
              </a:rPr>
              <a:t>Possible Results</a:t>
            </a:r>
            <a:endParaRPr/>
          </a:p>
        </p:txBody>
      </p:sp>
      <p:sp>
        <p:nvSpPr>
          <p:cNvPr id="127" name="Google Shape;127;p8"/>
          <p:cNvSpPr txBox="1"/>
          <p:nvPr>
            <p:ph idx="1" type="subTitle"/>
          </p:nvPr>
        </p:nvSpPr>
        <p:spPr>
          <a:xfrm>
            <a:off x="1058175" y="1017975"/>
            <a:ext cx="10067100" cy="30405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90000"/>
              </a:lnSpc>
              <a:spcBef>
                <a:spcPts val="0"/>
              </a:spcBef>
              <a:spcAft>
                <a:spcPts val="0"/>
              </a:spcAft>
              <a:buClr>
                <a:schemeClr val="dk1"/>
              </a:buClr>
              <a:buSzPts val="2400"/>
              <a:buFont typeface="Noto Sans Symbols"/>
              <a:buChar char="▪"/>
            </a:pPr>
            <a:r>
              <a:rPr lang="en-IN"/>
              <a:t>Tracking the players and detect there position. </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Count the no of players on the court.</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Extracting the relevant data.</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Hosting the data on website.</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Possibly detecting fights and crowds and alerting relevant authorities.</a:t>
            </a:r>
            <a:endParaRPr/>
          </a:p>
          <a:p>
            <a:pPr indent="-342900" lvl="0" marL="342900" rtl="0" algn="l">
              <a:lnSpc>
                <a:spcPct val="90000"/>
              </a:lnSpc>
              <a:spcBef>
                <a:spcPts val="1000"/>
              </a:spcBef>
              <a:spcAft>
                <a:spcPts val="0"/>
              </a:spcAft>
              <a:buClr>
                <a:schemeClr val="dk1"/>
              </a:buClr>
              <a:buSzPts val="2400"/>
              <a:buFont typeface="Noto Sans Symbols"/>
              <a:buChar char="▪"/>
            </a:pPr>
            <a:r>
              <a:rPr lang="en-IN"/>
              <a:t>Possibly Real-time 3D motion tracking of players and retargeting it to a 3D model. </a:t>
            </a:r>
            <a:endParaRPr/>
          </a:p>
          <a:p>
            <a:pPr indent="-190500" lvl="0" marL="342900" rtl="0" algn="ctr">
              <a:lnSpc>
                <a:spcPct val="90000"/>
              </a:lnSpc>
              <a:spcBef>
                <a:spcPts val="1000"/>
              </a:spcBef>
              <a:spcAft>
                <a:spcPts val="0"/>
              </a:spcAft>
              <a:buClr>
                <a:schemeClr val="dk1"/>
              </a:buClr>
              <a:buSzPts val="2400"/>
              <a:buFont typeface="Noto Sans Symbols"/>
              <a:buNone/>
            </a:pPr>
            <a:r>
              <a:t/>
            </a:r>
            <a:endParaRPr/>
          </a:p>
        </p:txBody>
      </p:sp>
      <p:pic>
        <p:nvPicPr>
          <p:cNvPr id="128" name="Google Shape;128;p8"/>
          <p:cNvPicPr preferRelativeResize="0"/>
          <p:nvPr/>
        </p:nvPicPr>
        <p:blipFill rotWithShape="1">
          <a:blip r:embed="rId3">
            <a:alphaModFix/>
          </a:blip>
          <a:srcRect b="0" l="0" r="0" t="0"/>
          <a:stretch/>
        </p:blipFill>
        <p:spPr>
          <a:xfrm>
            <a:off x="3626950" y="3969775"/>
            <a:ext cx="4704602" cy="2494725"/>
          </a:xfrm>
          <a:prstGeom prst="rect">
            <a:avLst/>
          </a:prstGeom>
          <a:noFill/>
          <a:ln>
            <a:noFill/>
          </a:ln>
          <a:effectLst>
            <a:outerShdw blurRad="57150" rotWithShape="0" algn="bl" dir="5400000" dist="19050">
              <a:srgbClr val="000000">
                <a:alpha val="50000"/>
              </a:srgbClr>
            </a:outerShdw>
          </a:effectLst>
        </p:spPr>
      </p:pic>
      <p:sp>
        <p:nvSpPr>
          <p:cNvPr id="129" name="Google Shape;129;p8"/>
          <p:cNvSpPr txBox="1"/>
          <p:nvPr/>
        </p:nvSpPr>
        <p:spPr>
          <a:xfrm>
            <a:off x="2888175" y="6556925"/>
            <a:ext cx="73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a:latin typeface="Calibri"/>
                <a:ea typeface="Calibri"/>
                <a:cs typeface="Calibri"/>
                <a:sym typeface="Calibri"/>
              </a:rPr>
              <a:t>This is a demo of YOLO object detection model, we aim to use in our project.</a:t>
            </a:r>
            <a:endParaRPr i="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2021-10-04T11:50:57Z</dcterms:created>
  <dc:creator>Vaibhav Kumar</dc:creator>
</cp:coreProperties>
</file>