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57" r:id="rId3"/>
    <p:sldId id="258" r:id="rId4"/>
    <p:sldId id="259" r:id="rId5"/>
    <p:sldId id="264" r:id="rId6"/>
    <p:sldId id="265" r:id="rId7"/>
    <p:sldId id="266" r:id="rId8"/>
    <p:sldId id="267" r:id="rId9"/>
    <p:sldId id="268" r:id="rId10"/>
    <p:sldId id="260" r:id="rId11"/>
    <p:sldId id="271" r:id="rId12"/>
    <p:sldId id="280" r:id="rId13"/>
    <p:sldId id="261" r:id="rId14"/>
    <p:sldId id="272" r:id="rId15"/>
    <p:sldId id="281" r:id="rId16"/>
    <p:sldId id="282" r:id="rId17"/>
    <p:sldId id="262" r:id="rId18"/>
    <p:sldId id="263" r:id="rId19"/>
    <p:sldId id="273" r:id="rId20"/>
    <p:sldId id="274" r:id="rId21"/>
    <p:sldId id="275" r:id="rId22"/>
    <p:sldId id="276" r:id="rId23"/>
    <p:sldId id="277" r:id="rId24"/>
    <p:sldId id="278" r:id="rId25"/>
    <p:sldId id="279" r:id="rId26"/>
  </p:sldIdLst>
  <p:sldSz cx="9144000" cy="5143500" type="screen16x9"/>
  <p:notesSz cx="6858000" cy="9144000"/>
  <p:embeddedFontLst>
    <p:embeddedFont>
      <p:font typeface="Maven Pro" panose="020B0604020202020204" charset="0"/>
      <p:regular r:id="rId28"/>
      <p:bold r:id="rId29"/>
    </p:embeddedFont>
    <p:embeddedFont>
      <p:font typeface="Nunito" pitchFamily="2" charset="0"/>
      <p:regular r:id="rId30"/>
      <p:bold r:id="rId31"/>
      <p:italic r:id="rId32"/>
      <p:boldItalic r:id="rId33"/>
    </p:embeddedFont>
    <p:embeddedFont>
      <p:font typeface="Public Sans"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8" roundtripDataSignature="AMtx7mh5sq/u1Q0DPRU1tvG+SFT2fG9oW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B6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9CABA87-7EDB-4F4F-80FD-CBDCF09CFABA}">
  <a:tblStyle styleId="{29CABA87-7EDB-4F4F-80FD-CBDCF09CFABA}"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4660"/>
  </p:normalViewPr>
  <p:slideViewPr>
    <p:cSldViewPr snapToGrid="0">
      <p:cViewPr varScale="1">
        <p:scale>
          <a:sx n="113" d="100"/>
          <a:sy n="113" d="100"/>
        </p:scale>
        <p:origin x="480"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7.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8" Type="http://customschemas.google.com/relationships/presentationmetadata" Target="meta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27f6e184ba7_0_2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27f6e184ba7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5" name="Google Shape;505;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9" name="Google Shape;37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04969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7f6e184ba7_0_2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7f6e184ba7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282cd65a98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282cd65a98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282cd65a98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282cd65a98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311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282cd65a98e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282cd65a98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1571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40" name="Google Shape;44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54" name="Google Shape;45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8" name="Google Shape;528;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27f6c10de5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g27f6c10de5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35" name="Google Shape;53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0" name="Google Shape;550;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8" name="Google Shape;55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27f6e184ba7_4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27f6e184ba7_4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82cd65a98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82cd65a98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9" name="Google Shape;57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2" name="Google Shape;37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67" name="Google Shape;46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3" name="Google Shape;47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78" name="Google Shape;47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3" name="Google Shape;48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8" name="Google Shape;48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2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7"/>
        <p:cNvGrpSpPr/>
        <p:nvPr/>
      </p:nvGrpSpPr>
      <p:grpSpPr>
        <a:xfrm>
          <a:off x="0" y="0"/>
          <a:ext cx="0" cy="0"/>
          <a:chOff x="0" y="0"/>
          <a:chExt cx="0" cy="0"/>
        </a:xfrm>
      </p:grpSpPr>
      <p:grpSp>
        <p:nvGrpSpPr>
          <p:cNvPr id="138" name="Google Shape;138;p36"/>
          <p:cNvGrpSpPr/>
          <p:nvPr/>
        </p:nvGrpSpPr>
        <p:grpSpPr>
          <a:xfrm>
            <a:off x="713373" y="3847119"/>
            <a:ext cx="825392" cy="825392"/>
            <a:chOff x="348199" y="179450"/>
            <a:chExt cx="1116300" cy="1116300"/>
          </a:xfrm>
        </p:grpSpPr>
        <p:sp>
          <p:nvSpPr>
            <p:cNvPr id="139" name="Google Shape;139;p36"/>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36"/>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1" name="Google Shape;141;p36"/>
          <p:cNvSpPr txBox="1">
            <a:spLocks noGrp="1"/>
          </p:cNvSpPr>
          <p:nvPr>
            <p:ph type="body" idx="1"/>
          </p:nvPr>
        </p:nvSpPr>
        <p:spPr>
          <a:xfrm>
            <a:off x="1303800" y="4138975"/>
            <a:ext cx="5843100" cy="534900"/>
          </a:xfrm>
          <a:prstGeom prst="rect">
            <a:avLst/>
          </a:prstGeom>
          <a:noFill/>
          <a:ln>
            <a:noFill/>
          </a:ln>
        </p:spPr>
        <p:txBody>
          <a:bodyPr spcFirstLastPara="1" wrap="square" lIns="91425" tIns="91425" rIns="91425" bIns="91425" anchor="t" anchorCtr="0">
            <a:normAutofit/>
          </a:bodyPr>
          <a:lstStyle>
            <a:lvl1pPr marL="457200" lvl="0" indent="-228600" algn="l">
              <a:lnSpc>
                <a:spcPct val="100000"/>
              </a:lnSpc>
              <a:spcBef>
                <a:spcPts val="0"/>
              </a:spcBef>
              <a:spcAft>
                <a:spcPts val="0"/>
              </a:spcAft>
              <a:buSzPts val="1300"/>
              <a:buNone/>
              <a:defRPr/>
            </a:lvl1pPr>
          </a:lstStyle>
          <a:p>
            <a:endParaRPr/>
          </a:p>
        </p:txBody>
      </p:sp>
      <p:sp>
        <p:nvSpPr>
          <p:cNvPr id="142" name="Google Shape;142;p3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3"/>
        <p:cNvGrpSpPr/>
        <p:nvPr/>
      </p:nvGrpSpPr>
      <p:grpSpPr>
        <a:xfrm>
          <a:off x="0" y="0"/>
          <a:ext cx="0" cy="0"/>
          <a:chOff x="0" y="0"/>
          <a:chExt cx="0" cy="0"/>
        </a:xfrm>
      </p:grpSpPr>
      <p:grpSp>
        <p:nvGrpSpPr>
          <p:cNvPr id="144" name="Google Shape;144;p37"/>
          <p:cNvGrpSpPr/>
          <p:nvPr/>
        </p:nvGrpSpPr>
        <p:grpSpPr>
          <a:xfrm>
            <a:off x="52" y="4099200"/>
            <a:ext cx="9144036" cy="1044300"/>
            <a:chOff x="52" y="4099200"/>
            <a:chExt cx="9144036" cy="1044300"/>
          </a:xfrm>
        </p:grpSpPr>
        <p:grpSp>
          <p:nvGrpSpPr>
            <p:cNvPr id="145" name="Google Shape;145;p37"/>
            <p:cNvGrpSpPr/>
            <p:nvPr/>
          </p:nvGrpSpPr>
          <p:grpSpPr>
            <a:xfrm>
              <a:off x="52" y="4309200"/>
              <a:ext cx="231622" cy="834300"/>
              <a:chOff x="2688737" y="4301380"/>
              <a:chExt cx="231900" cy="834300"/>
            </a:xfrm>
          </p:grpSpPr>
          <p:sp>
            <p:nvSpPr>
              <p:cNvPr id="146" name="Google Shape;146;p37"/>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7"/>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37"/>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37"/>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0" name="Google Shape;150;p37"/>
            <p:cNvGrpSpPr/>
            <p:nvPr/>
          </p:nvGrpSpPr>
          <p:grpSpPr>
            <a:xfrm>
              <a:off x="371406" y="4099200"/>
              <a:ext cx="231622" cy="1044300"/>
              <a:chOff x="2688737" y="4091380"/>
              <a:chExt cx="231900" cy="1044300"/>
            </a:xfrm>
          </p:grpSpPr>
          <p:sp>
            <p:nvSpPr>
              <p:cNvPr id="151" name="Google Shape;151;p37"/>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2" name="Google Shape;152;p37"/>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37"/>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37"/>
              <p:cNvSpPr/>
              <p:nvPr/>
            </p:nvSpPr>
            <p:spPr>
              <a:xfrm flipH="1">
                <a:off x="2688737" y="4091380"/>
                <a:ext cx="2319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5" name="Google Shape;155;p37"/>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56" name="Google Shape;156;p37"/>
            <p:cNvGrpSpPr/>
            <p:nvPr/>
          </p:nvGrpSpPr>
          <p:grpSpPr>
            <a:xfrm>
              <a:off x="742761" y="4309200"/>
              <a:ext cx="231622" cy="834300"/>
              <a:chOff x="2688737" y="4301380"/>
              <a:chExt cx="231900" cy="834300"/>
            </a:xfrm>
          </p:grpSpPr>
          <p:sp>
            <p:nvSpPr>
              <p:cNvPr id="157" name="Google Shape;157;p37"/>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8" name="Google Shape;158;p37"/>
              <p:cNvSpPr/>
              <p:nvPr/>
            </p:nvSpPr>
            <p:spPr>
              <a:xfrm flipH="1">
                <a:off x="2688737" y="4301380"/>
                <a:ext cx="2319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9" name="Google Shape;159;p37"/>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0" name="Google Shape;160;p37"/>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1" name="Google Shape;161;p37"/>
            <p:cNvGrpSpPr/>
            <p:nvPr/>
          </p:nvGrpSpPr>
          <p:grpSpPr>
            <a:xfrm>
              <a:off x="1114115" y="4518900"/>
              <a:ext cx="231622" cy="624600"/>
              <a:chOff x="2688737" y="4511080"/>
              <a:chExt cx="231900" cy="624600"/>
            </a:xfrm>
          </p:grpSpPr>
          <p:sp>
            <p:nvSpPr>
              <p:cNvPr id="162" name="Google Shape;162;p37"/>
              <p:cNvSpPr/>
              <p:nvPr/>
            </p:nvSpPr>
            <p:spPr>
              <a:xfrm flipH="1">
                <a:off x="2688737" y="4720780"/>
                <a:ext cx="2319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37"/>
              <p:cNvSpPr/>
              <p:nvPr/>
            </p:nvSpPr>
            <p:spPr>
              <a:xfrm flipH="1">
                <a:off x="2688737" y="4511080"/>
                <a:ext cx="2319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4" name="Google Shape;164;p37"/>
              <p:cNvSpPr/>
              <p:nvPr/>
            </p:nvSpPr>
            <p:spPr>
              <a:xfrm flipH="1">
                <a:off x="2688737" y="4930480"/>
                <a:ext cx="2319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5" name="Google Shape;165;p37"/>
            <p:cNvGrpSpPr/>
            <p:nvPr/>
          </p:nvGrpSpPr>
          <p:grpSpPr>
            <a:xfrm>
              <a:off x="1856753" y="4099200"/>
              <a:ext cx="231600" cy="1044300"/>
              <a:chOff x="1856753" y="4099200"/>
              <a:chExt cx="231600" cy="1044300"/>
            </a:xfrm>
          </p:grpSpPr>
          <p:sp>
            <p:nvSpPr>
              <p:cNvPr id="166" name="Google Shape;166;p37"/>
              <p:cNvSpPr/>
              <p:nvPr/>
            </p:nvSpPr>
            <p:spPr>
              <a:xfrm flipH="1">
                <a:off x="185675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 name="Google Shape;167;p37"/>
              <p:cNvSpPr/>
              <p:nvPr/>
            </p:nvSpPr>
            <p:spPr>
              <a:xfrm flipH="1">
                <a:off x="185675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 name="Google Shape;168;p37"/>
              <p:cNvSpPr/>
              <p:nvPr/>
            </p:nvSpPr>
            <p:spPr>
              <a:xfrm flipH="1">
                <a:off x="185675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 name="Google Shape;169;p37"/>
              <p:cNvSpPr/>
              <p:nvPr/>
            </p:nvSpPr>
            <p:spPr>
              <a:xfrm flipH="1">
                <a:off x="1856753"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 name="Google Shape;170;p37"/>
              <p:cNvSpPr/>
              <p:nvPr/>
            </p:nvSpPr>
            <p:spPr>
              <a:xfrm flipH="1">
                <a:off x="185675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1" name="Google Shape;171;p37"/>
            <p:cNvGrpSpPr/>
            <p:nvPr/>
          </p:nvGrpSpPr>
          <p:grpSpPr>
            <a:xfrm>
              <a:off x="2228107" y="4309200"/>
              <a:ext cx="231600" cy="834300"/>
              <a:chOff x="2228107" y="4309200"/>
              <a:chExt cx="231600" cy="834300"/>
            </a:xfrm>
          </p:grpSpPr>
          <p:sp>
            <p:nvSpPr>
              <p:cNvPr id="172" name="Google Shape;172;p37"/>
              <p:cNvSpPr/>
              <p:nvPr/>
            </p:nvSpPr>
            <p:spPr>
              <a:xfrm flipH="1">
                <a:off x="222810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3" name="Google Shape;173;p37"/>
              <p:cNvSpPr/>
              <p:nvPr/>
            </p:nvSpPr>
            <p:spPr>
              <a:xfrm flipH="1">
                <a:off x="2228107"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 name="Google Shape;174;p37"/>
              <p:cNvSpPr/>
              <p:nvPr/>
            </p:nvSpPr>
            <p:spPr>
              <a:xfrm flipH="1">
                <a:off x="222810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 name="Google Shape;175;p37"/>
              <p:cNvSpPr/>
              <p:nvPr/>
            </p:nvSpPr>
            <p:spPr>
              <a:xfrm flipH="1">
                <a:off x="222810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6" name="Google Shape;176;p37"/>
            <p:cNvGrpSpPr/>
            <p:nvPr/>
          </p:nvGrpSpPr>
          <p:grpSpPr>
            <a:xfrm>
              <a:off x="2599462" y="4518900"/>
              <a:ext cx="231600" cy="624600"/>
              <a:chOff x="2599462" y="4518900"/>
              <a:chExt cx="231600" cy="624600"/>
            </a:xfrm>
          </p:grpSpPr>
          <p:sp>
            <p:nvSpPr>
              <p:cNvPr id="177" name="Google Shape;177;p37"/>
              <p:cNvSpPr/>
              <p:nvPr/>
            </p:nvSpPr>
            <p:spPr>
              <a:xfrm flipH="1">
                <a:off x="259946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 name="Google Shape;178;p37"/>
              <p:cNvSpPr/>
              <p:nvPr/>
            </p:nvSpPr>
            <p:spPr>
              <a:xfrm flipH="1">
                <a:off x="259946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 name="Google Shape;179;p37"/>
              <p:cNvSpPr/>
              <p:nvPr/>
            </p:nvSpPr>
            <p:spPr>
              <a:xfrm flipH="1">
                <a:off x="259946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0" name="Google Shape;180;p37"/>
            <p:cNvGrpSpPr/>
            <p:nvPr/>
          </p:nvGrpSpPr>
          <p:grpSpPr>
            <a:xfrm>
              <a:off x="3342171" y="4099200"/>
              <a:ext cx="231600" cy="1044300"/>
              <a:chOff x="3342171" y="4099200"/>
              <a:chExt cx="231600" cy="1044300"/>
            </a:xfrm>
          </p:grpSpPr>
          <p:sp>
            <p:nvSpPr>
              <p:cNvPr id="181" name="Google Shape;181;p37"/>
              <p:cNvSpPr/>
              <p:nvPr/>
            </p:nvSpPr>
            <p:spPr>
              <a:xfrm flipH="1">
                <a:off x="334217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2" name="Google Shape;182;p37"/>
              <p:cNvSpPr/>
              <p:nvPr/>
            </p:nvSpPr>
            <p:spPr>
              <a:xfrm flipH="1">
                <a:off x="334217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 name="Google Shape;183;p37"/>
              <p:cNvSpPr/>
              <p:nvPr/>
            </p:nvSpPr>
            <p:spPr>
              <a:xfrm flipH="1">
                <a:off x="334217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 name="Google Shape;184;p37"/>
              <p:cNvSpPr/>
              <p:nvPr/>
            </p:nvSpPr>
            <p:spPr>
              <a:xfrm flipH="1">
                <a:off x="3342171"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 name="Google Shape;185;p37"/>
              <p:cNvSpPr/>
              <p:nvPr/>
            </p:nvSpPr>
            <p:spPr>
              <a:xfrm flipH="1">
                <a:off x="334217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6" name="Google Shape;186;p37"/>
            <p:cNvGrpSpPr/>
            <p:nvPr/>
          </p:nvGrpSpPr>
          <p:grpSpPr>
            <a:xfrm>
              <a:off x="3713525" y="4309200"/>
              <a:ext cx="231600" cy="834300"/>
              <a:chOff x="3713525" y="4309200"/>
              <a:chExt cx="231600" cy="834300"/>
            </a:xfrm>
          </p:grpSpPr>
          <p:sp>
            <p:nvSpPr>
              <p:cNvPr id="187" name="Google Shape;187;p37"/>
              <p:cNvSpPr/>
              <p:nvPr/>
            </p:nvSpPr>
            <p:spPr>
              <a:xfrm flipH="1">
                <a:off x="371352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Google Shape;188;p37"/>
              <p:cNvSpPr/>
              <p:nvPr/>
            </p:nvSpPr>
            <p:spPr>
              <a:xfrm flipH="1">
                <a:off x="3713525"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Google Shape;189;p37"/>
              <p:cNvSpPr/>
              <p:nvPr/>
            </p:nvSpPr>
            <p:spPr>
              <a:xfrm flipH="1">
                <a:off x="371352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37"/>
              <p:cNvSpPr/>
              <p:nvPr/>
            </p:nvSpPr>
            <p:spPr>
              <a:xfrm flipH="1">
                <a:off x="371352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1" name="Google Shape;191;p37"/>
            <p:cNvGrpSpPr/>
            <p:nvPr/>
          </p:nvGrpSpPr>
          <p:grpSpPr>
            <a:xfrm>
              <a:off x="1485398" y="4309200"/>
              <a:ext cx="231600" cy="834300"/>
              <a:chOff x="1485398" y="4309200"/>
              <a:chExt cx="231600" cy="834300"/>
            </a:xfrm>
          </p:grpSpPr>
          <p:sp>
            <p:nvSpPr>
              <p:cNvPr id="192" name="Google Shape;192;p37"/>
              <p:cNvSpPr/>
              <p:nvPr/>
            </p:nvSpPr>
            <p:spPr>
              <a:xfrm flipH="1">
                <a:off x="148539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37"/>
              <p:cNvSpPr/>
              <p:nvPr/>
            </p:nvSpPr>
            <p:spPr>
              <a:xfrm flipH="1">
                <a:off x="148539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Google Shape;194;p37"/>
              <p:cNvSpPr/>
              <p:nvPr/>
            </p:nvSpPr>
            <p:spPr>
              <a:xfrm flipH="1">
                <a:off x="148539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7"/>
              <p:cNvSpPr/>
              <p:nvPr/>
            </p:nvSpPr>
            <p:spPr>
              <a:xfrm flipH="1">
                <a:off x="148539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6" name="Google Shape;196;p37"/>
            <p:cNvGrpSpPr/>
            <p:nvPr/>
          </p:nvGrpSpPr>
          <p:grpSpPr>
            <a:xfrm>
              <a:off x="4084879" y="4518900"/>
              <a:ext cx="231600" cy="624600"/>
              <a:chOff x="4084879" y="4518900"/>
              <a:chExt cx="231600" cy="624600"/>
            </a:xfrm>
          </p:grpSpPr>
          <p:sp>
            <p:nvSpPr>
              <p:cNvPr id="197" name="Google Shape;197;p37"/>
              <p:cNvSpPr/>
              <p:nvPr/>
            </p:nvSpPr>
            <p:spPr>
              <a:xfrm flipH="1">
                <a:off x="40848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37"/>
              <p:cNvSpPr/>
              <p:nvPr/>
            </p:nvSpPr>
            <p:spPr>
              <a:xfrm flipH="1">
                <a:off x="40848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Google Shape;199;p37"/>
              <p:cNvSpPr/>
              <p:nvPr/>
            </p:nvSpPr>
            <p:spPr>
              <a:xfrm flipH="1">
                <a:off x="40848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0" name="Google Shape;200;p37"/>
            <p:cNvGrpSpPr/>
            <p:nvPr/>
          </p:nvGrpSpPr>
          <p:grpSpPr>
            <a:xfrm>
              <a:off x="2970816" y="4309200"/>
              <a:ext cx="231600" cy="834300"/>
              <a:chOff x="2970816" y="4309200"/>
              <a:chExt cx="231600" cy="834300"/>
            </a:xfrm>
          </p:grpSpPr>
          <p:sp>
            <p:nvSpPr>
              <p:cNvPr id="201" name="Google Shape;201;p37"/>
              <p:cNvSpPr/>
              <p:nvPr/>
            </p:nvSpPr>
            <p:spPr>
              <a:xfrm flipH="1">
                <a:off x="297081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37"/>
              <p:cNvSpPr/>
              <p:nvPr/>
            </p:nvSpPr>
            <p:spPr>
              <a:xfrm flipH="1">
                <a:off x="297081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37"/>
              <p:cNvSpPr/>
              <p:nvPr/>
            </p:nvSpPr>
            <p:spPr>
              <a:xfrm flipH="1">
                <a:off x="297081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37"/>
              <p:cNvSpPr/>
              <p:nvPr/>
            </p:nvSpPr>
            <p:spPr>
              <a:xfrm flipH="1">
                <a:off x="297081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5" name="Google Shape;205;p37"/>
            <p:cNvGrpSpPr/>
            <p:nvPr/>
          </p:nvGrpSpPr>
          <p:grpSpPr>
            <a:xfrm>
              <a:off x="4456234" y="4309200"/>
              <a:ext cx="231600" cy="834300"/>
              <a:chOff x="4456234" y="4309200"/>
              <a:chExt cx="231600" cy="834300"/>
            </a:xfrm>
          </p:grpSpPr>
          <p:sp>
            <p:nvSpPr>
              <p:cNvPr id="206" name="Google Shape;206;p37"/>
              <p:cNvSpPr/>
              <p:nvPr/>
            </p:nvSpPr>
            <p:spPr>
              <a:xfrm flipH="1">
                <a:off x="445623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37"/>
              <p:cNvSpPr/>
              <p:nvPr/>
            </p:nvSpPr>
            <p:spPr>
              <a:xfrm flipH="1">
                <a:off x="445623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37"/>
              <p:cNvSpPr/>
              <p:nvPr/>
            </p:nvSpPr>
            <p:spPr>
              <a:xfrm flipH="1">
                <a:off x="445623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37"/>
              <p:cNvSpPr/>
              <p:nvPr/>
            </p:nvSpPr>
            <p:spPr>
              <a:xfrm flipH="1">
                <a:off x="445623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0" name="Google Shape;210;p37"/>
            <p:cNvGrpSpPr/>
            <p:nvPr/>
          </p:nvGrpSpPr>
          <p:grpSpPr>
            <a:xfrm>
              <a:off x="4827588" y="4099200"/>
              <a:ext cx="231600" cy="1044300"/>
              <a:chOff x="4827588" y="4099200"/>
              <a:chExt cx="231600" cy="1044300"/>
            </a:xfrm>
          </p:grpSpPr>
          <p:sp>
            <p:nvSpPr>
              <p:cNvPr id="211" name="Google Shape;211;p37"/>
              <p:cNvSpPr/>
              <p:nvPr/>
            </p:nvSpPr>
            <p:spPr>
              <a:xfrm flipH="1">
                <a:off x="48275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2" name="Google Shape;212;p37"/>
              <p:cNvSpPr/>
              <p:nvPr/>
            </p:nvSpPr>
            <p:spPr>
              <a:xfrm flipH="1">
                <a:off x="48275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3" name="Google Shape;213;p37"/>
              <p:cNvSpPr/>
              <p:nvPr/>
            </p:nvSpPr>
            <p:spPr>
              <a:xfrm flipH="1">
                <a:off x="48275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4" name="Google Shape;214;p37"/>
              <p:cNvSpPr/>
              <p:nvPr/>
            </p:nvSpPr>
            <p:spPr>
              <a:xfrm flipH="1">
                <a:off x="4827588"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5" name="Google Shape;215;p37"/>
              <p:cNvSpPr/>
              <p:nvPr/>
            </p:nvSpPr>
            <p:spPr>
              <a:xfrm flipH="1">
                <a:off x="48275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16" name="Google Shape;216;p37"/>
            <p:cNvGrpSpPr/>
            <p:nvPr/>
          </p:nvGrpSpPr>
          <p:grpSpPr>
            <a:xfrm>
              <a:off x="5198943" y="4309200"/>
              <a:ext cx="231600" cy="834300"/>
              <a:chOff x="5198943" y="4309200"/>
              <a:chExt cx="231600" cy="834300"/>
            </a:xfrm>
          </p:grpSpPr>
          <p:sp>
            <p:nvSpPr>
              <p:cNvPr id="217" name="Google Shape;217;p37"/>
              <p:cNvSpPr/>
              <p:nvPr/>
            </p:nvSpPr>
            <p:spPr>
              <a:xfrm flipH="1">
                <a:off x="519894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8" name="Google Shape;218;p37"/>
              <p:cNvSpPr/>
              <p:nvPr/>
            </p:nvSpPr>
            <p:spPr>
              <a:xfrm flipH="1">
                <a:off x="5198943"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9" name="Google Shape;219;p37"/>
              <p:cNvSpPr/>
              <p:nvPr/>
            </p:nvSpPr>
            <p:spPr>
              <a:xfrm flipH="1">
                <a:off x="519894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0" name="Google Shape;220;p37"/>
              <p:cNvSpPr/>
              <p:nvPr/>
            </p:nvSpPr>
            <p:spPr>
              <a:xfrm flipH="1">
                <a:off x="519894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1" name="Google Shape;221;p37"/>
            <p:cNvGrpSpPr/>
            <p:nvPr/>
          </p:nvGrpSpPr>
          <p:grpSpPr>
            <a:xfrm>
              <a:off x="5570297" y="4518900"/>
              <a:ext cx="231600" cy="624600"/>
              <a:chOff x="5570297" y="4518900"/>
              <a:chExt cx="231600" cy="624600"/>
            </a:xfrm>
          </p:grpSpPr>
          <p:sp>
            <p:nvSpPr>
              <p:cNvPr id="222" name="Google Shape;222;p37"/>
              <p:cNvSpPr/>
              <p:nvPr/>
            </p:nvSpPr>
            <p:spPr>
              <a:xfrm flipH="1">
                <a:off x="5570297"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3" name="Google Shape;223;p37"/>
              <p:cNvSpPr/>
              <p:nvPr/>
            </p:nvSpPr>
            <p:spPr>
              <a:xfrm flipH="1">
                <a:off x="5570297"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4" name="Google Shape;224;p37"/>
              <p:cNvSpPr/>
              <p:nvPr/>
            </p:nvSpPr>
            <p:spPr>
              <a:xfrm flipH="1">
                <a:off x="5570297"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25" name="Google Shape;225;p37"/>
            <p:cNvGrpSpPr/>
            <p:nvPr/>
          </p:nvGrpSpPr>
          <p:grpSpPr>
            <a:xfrm>
              <a:off x="5941652" y="4309200"/>
              <a:ext cx="231600" cy="834300"/>
              <a:chOff x="5941652" y="4309200"/>
              <a:chExt cx="231600" cy="834300"/>
            </a:xfrm>
          </p:grpSpPr>
          <p:sp>
            <p:nvSpPr>
              <p:cNvPr id="226" name="Google Shape;226;p37"/>
              <p:cNvSpPr/>
              <p:nvPr/>
            </p:nvSpPr>
            <p:spPr>
              <a:xfrm flipH="1">
                <a:off x="5941652"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7" name="Google Shape;227;p37"/>
              <p:cNvSpPr/>
              <p:nvPr/>
            </p:nvSpPr>
            <p:spPr>
              <a:xfrm flipH="1">
                <a:off x="5941652"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8" name="Google Shape;228;p37"/>
              <p:cNvSpPr/>
              <p:nvPr/>
            </p:nvSpPr>
            <p:spPr>
              <a:xfrm flipH="1">
                <a:off x="5941652"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37"/>
              <p:cNvSpPr/>
              <p:nvPr/>
            </p:nvSpPr>
            <p:spPr>
              <a:xfrm flipH="1">
                <a:off x="5941652"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0" name="Google Shape;230;p37"/>
            <p:cNvGrpSpPr/>
            <p:nvPr/>
          </p:nvGrpSpPr>
          <p:grpSpPr>
            <a:xfrm>
              <a:off x="6313006" y="4099200"/>
              <a:ext cx="231600" cy="1044300"/>
              <a:chOff x="6313006" y="4099200"/>
              <a:chExt cx="231600" cy="1044300"/>
            </a:xfrm>
          </p:grpSpPr>
          <p:sp>
            <p:nvSpPr>
              <p:cNvPr id="231" name="Google Shape;231;p37"/>
              <p:cNvSpPr/>
              <p:nvPr/>
            </p:nvSpPr>
            <p:spPr>
              <a:xfrm flipH="1">
                <a:off x="6313006"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2" name="Google Shape;232;p37"/>
              <p:cNvSpPr/>
              <p:nvPr/>
            </p:nvSpPr>
            <p:spPr>
              <a:xfrm flipH="1">
                <a:off x="6313006"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3" name="Google Shape;233;p37"/>
              <p:cNvSpPr/>
              <p:nvPr/>
            </p:nvSpPr>
            <p:spPr>
              <a:xfrm flipH="1">
                <a:off x="6313006"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4" name="Google Shape;234;p37"/>
              <p:cNvSpPr/>
              <p:nvPr/>
            </p:nvSpPr>
            <p:spPr>
              <a:xfrm flipH="1">
                <a:off x="6313006"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5" name="Google Shape;235;p37"/>
              <p:cNvSpPr/>
              <p:nvPr/>
            </p:nvSpPr>
            <p:spPr>
              <a:xfrm flipH="1">
                <a:off x="6313006"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6" name="Google Shape;236;p37"/>
            <p:cNvGrpSpPr/>
            <p:nvPr/>
          </p:nvGrpSpPr>
          <p:grpSpPr>
            <a:xfrm>
              <a:off x="6684361" y="4309200"/>
              <a:ext cx="231600" cy="834300"/>
              <a:chOff x="6684361" y="4309200"/>
              <a:chExt cx="231600" cy="834300"/>
            </a:xfrm>
          </p:grpSpPr>
          <p:sp>
            <p:nvSpPr>
              <p:cNvPr id="237" name="Google Shape;237;p37"/>
              <p:cNvSpPr/>
              <p:nvPr/>
            </p:nvSpPr>
            <p:spPr>
              <a:xfrm flipH="1">
                <a:off x="6684361"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8" name="Google Shape;238;p37"/>
              <p:cNvSpPr/>
              <p:nvPr/>
            </p:nvSpPr>
            <p:spPr>
              <a:xfrm flipH="1">
                <a:off x="6684361"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9" name="Google Shape;239;p37"/>
              <p:cNvSpPr/>
              <p:nvPr/>
            </p:nvSpPr>
            <p:spPr>
              <a:xfrm flipH="1">
                <a:off x="6684361"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0" name="Google Shape;240;p37"/>
              <p:cNvSpPr/>
              <p:nvPr/>
            </p:nvSpPr>
            <p:spPr>
              <a:xfrm flipH="1">
                <a:off x="6684361"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1" name="Google Shape;241;p37"/>
            <p:cNvGrpSpPr/>
            <p:nvPr/>
          </p:nvGrpSpPr>
          <p:grpSpPr>
            <a:xfrm>
              <a:off x="7055715" y="4518900"/>
              <a:ext cx="231600" cy="624600"/>
              <a:chOff x="7055715" y="4518900"/>
              <a:chExt cx="231600" cy="624600"/>
            </a:xfrm>
          </p:grpSpPr>
          <p:sp>
            <p:nvSpPr>
              <p:cNvPr id="242" name="Google Shape;242;p37"/>
              <p:cNvSpPr/>
              <p:nvPr/>
            </p:nvSpPr>
            <p:spPr>
              <a:xfrm flipH="1">
                <a:off x="7055715"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3" name="Google Shape;243;p37"/>
              <p:cNvSpPr/>
              <p:nvPr/>
            </p:nvSpPr>
            <p:spPr>
              <a:xfrm flipH="1">
                <a:off x="7055715"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4" name="Google Shape;244;p37"/>
              <p:cNvSpPr/>
              <p:nvPr/>
            </p:nvSpPr>
            <p:spPr>
              <a:xfrm flipH="1">
                <a:off x="7055715"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45" name="Google Shape;245;p37"/>
            <p:cNvGrpSpPr/>
            <p:nvPr/>
          </p:nvGrpSpPr>
          <p:grpSpPr>
            <a:xfrm>
              <a:off x="7798424" y="4099200"/>
              <a:ext cx="231600" cy="1044300"/>
              <a:chOff x="7798424" y="4099200"/>
              <a:chExt cx="231600" cy="1044300"/>
            </a:xfrm>
          </p:grpSpPr>
          <p:sp>
            <p:nvSpPr>
              <p:cNvPr id="246" name="Google Shape;246;p37"/>
              <p:cNvSpPr/>
              <p:nvPr/>
            </p:nvSpPr>
            <p:spPr>
              <a:xfrm flipH="1">
                <a:off x="7798424"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37"/>
              <p:cNvSpPr/>
              <p:nvPr/>
            </p:nvSpPr>
            <p:spPr>
              <a:xfrm flipH="1">
                <a:off x="7798424"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8" name="Google Shape;248;p37"/>
              <p:cNvSpPr/>
              <p:nvPr/>
            </p:nvSpPr>
            <p:spPr>
              <a:xfrm flipH="1">
                <a:off x="7798424"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9" name="Google Shape;249;p37"/>
              <p:cNvSpPr/>
              <p:nvPr/>
            </p:nvSpPr>
            <p:spPr>
              <a:xfrm flipH="1">
                <a:off x="7798424" y="4099200"/>
                <a:ext cx="231600" cy="104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0" name="Google Shape;250;p37"/>
              <p:cNvSpPr/>
              <p:nvPr/>
            </p:nvSpPr>
            <p:spPr>
              <a:xfrm flipH="1">
                <a:off x="7798424"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1" name="Google Shape;251;p37"/>
            <p:cNvGrpSpPr/>
            <p:nvPr/>
          </p:nvGrpSpPr>
          <p:grpSpPr>
            <a:xfrm>
              <a:off x="8169779" y="4309200"/>
              <a:ext cx="231600" cy="834300"/>
              <a:chOff x="8169779" y="4309200"/>
              <a:chExt cx="231600" cy="834300"/>
            </a:xfrm>
          </p:grpSpPr>
          <p:sp>
            <p:nvSpPr>
              <p:cNvPr id="252" name="Google Shape;252;p37"/>
              <p:cNvSpPr/>
              <p:nvPr/>
            </p:nvSpPr>
            <p:spPr>
              <a:xfrm flipH="1">
                <a:off x="8169779"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3" name="Google Shape;253;p37"/>
              <p:cNvSpPr/>
              <p:nvPr/>
            </p:nvSpPr>
            <p:spPr>
              <a:xfrm flipH="1">
                <a:off x="8169779"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4" name="Google Shape;254;p37"/>
              <p:cNvSpPr/>
              <p:nvPr/>
            </p:nvSpPr>
            <p:spPr>
              <a:xfrm flipH="1">
                <a:off x="8169779"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5" name="Google Shape;255;p37"/>
              <p:cNvSpPr/>
              <p:nvPr/>
            </p:nvSpPr>
            <p:spPr>
              <a:xfrm flipH="1">
                <a:off x="8169779"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6" name="Google Shape;256;p37"/>
            <p:cNvGrpSpPr/>
            <p:nvPr/>
          </p:nvGrpSpPr>
          <p:grpSpPr>
            <a:xfrm>
              <a:off x="7427070" y="4309200"/>
              <a:ext cx="231600" cy="834300"/>
              <a:chOff x="7427070" y="4309200"/>
              <a:chExt cx="231600" cy="834300"/>
            </a:xfrm>
          </p:grpSpPr>
          <p:sp>
            <p:nvSpPr>
              <p:cNvPr id="257" name="Google Shape;257;p37"/>
              <p:cNvSpPr/>
              <p:nvPr/>
            </p:nvSpPr>
            <p:spPr>
              <a:xfrm flipH="1">
                <a:off x="7427070"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7"/>
              <p:cNvSpPr/>
              <p:nvPr/>
            </p:nvSpPr>
            <p:spPr>
              <a:xfrm flipH="1">
                <a:off x="7427070"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37"/>
              <p:cNvSpPr/>
              <p:nvPr/>
            </p:nvSpPr>
            <p:spPr>
              <a:xfrm flipH="1">
                <a:off x="7427070"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7"/>
              <p:cNvSpPr/>
              <p:nvPr/>
            </p:nvSpPr>
            <p:spPr>
              <a:xfrm flipH="1">
                <a:off x="7427070"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1" name="Google Shape;261;p37"/>
            <p:cNvGrpSpPr/>
            <p:nvPr/>
          </p:nvGrpSpPr>
          <p:grpSpPr>
            <a:xfrm>
              <a:off x="8541133" y="4518900"/>
              <a:ext cx="231600" cy="624600"/>
              <a:chOff x="8541133" y="4518900"/>
              <a:chExt cx="231600" cy="624600"/>
            </a:xfrm>
          </p:grpSpPr>
          <p:sp>
            <p:nvSpPr>
              <p:cNvPr id="262" name="Google Shape;262;p37"/>
              <p:cNvSpPr/>
              <p:nvPr/>
            </p:nvSpPr>
            <p:spPr>
              <a:xfrm flipH="1">
                <a:off x="8541133"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7"/>
              <p:cNvSpPr/>
              <p:nvPr/>
            </p:nvSpPr>
            <p:spPr>
              <a:xfrm flipH="1">
                <a:off x="8541133"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7"/>
              <p:cNvSpPr/>
              <p:nvPr/>
            </p:nvSpPr>
            <p:spPr>
              <a:xfrm flipH="1">
                <a:off x="8541133"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65" name="Google Shape;265;p37"/>
            <p:cNvGrpSpPr/>
            <p:nvPr/>
          </p:nvGrpSpPr>
          <p:grpSpPr>
            <a:xfrm>
              <a:off x="8912488" y="4309200"/>
              <a:ext cx="231600" cy="834300"/>
              <a:chOff x="8912488" y="4309200"/>
              <a:chExt cx="231600" cy="834300"/>
            </a:xfrm>
          </p:grpSpPr>
          <p:sp>
            <p:nvSpPr>
              <p:cNvPr id="266" name="Google Shape;266;p37"/>
              <p:cNvSpPr/>
              <p:nvPr/>
            </p:nvSpPr>
            <p:spPr>
              <a:xfrm flipH="1">
                <a:off x="8912488" y="4728600"/>
                <a:ext cx="231600" cy="4149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7"/>
              <p:cNvSpPr/>
              <p:nvPr/>
            </p:nvSpPr>
            <p:spPr>
              <a:xfrm flipH="1">
                <a:off x="8912488" y="4309200"/>
                <a:ext cx="231600" cy="8343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37"/>
              <p:cNvSpPr/>
              <p:nvPr/>
            </p:nvSpPr>
            <p:spPr>
              <a:xfrm flipH="1">
                <a:off x="8912488" y="4518900"/>
                <a:ext cx="231600" cy="6246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7"/>
              <p:cNvSpPr/>
              <p:nvPr/>
            </p:nvSpPr>
            <p:spPr>
              <a:xfrm flipH="1">
                <a:off x="8912488" y="4938300"/>
                <a:ext cx="231600" cy="2052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70" name="Google Shape;270;p37"/>
          <p:cNvSpPr txBox="1">
            <a:spLocks noGrp="1"/>
          </p:cNvSpPr>
          <p:nvPr>
            <p:ph type="title" hasCustomPrompt="1"/>
          </p:nvPr>
        </p:nvSpPr>
        <p:spPr>
          <a:xfrm>
            <a:off x="1388625" y="772725"/>
            <a:ext cx="6366900" cy="1863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1"/>
              </a:buClr>
              <a:buSzPts val="8000"/>
              <a:buNone/>
              <a:defRPr sz="8000">
                <a:solidFill>
                  <a:schemeClr val="lt1"/>
                </a:solidFill>
              </a:defRPr>
            </a:lvl1pPr>
            <a:lvl2pPr lvl="1" algn="ctr">
              <a:lnSpc>
                <a:spcPct val="100000"/>
              </a:lnSpc>
              <a:spcBef>
                <a:spcPts val="0"/>
              </a:spcBef>
              <a:spcAft>
                <a:spcPts val="0"/>
              </a:spcAft>
              <a:buClr>
                <a:schemeClr val="lt1"/>
              </a:buClr>
              <a:buSzPts val="8000"/>
              <a:buNone/>
              <a:defRPr sz="8000">
                <a:solidFill>
                  <a:schemeClr val="lt1"/>
                </a:solidFill>
              </a:defRPr>
            </a:lvl2pPr>
            <a:lvl3pPr lvl="2" algn="ctr">
              <a:lnSpc>
                <a:spcPct val="100000"/>
              </a:lnSpc>
              <a:spcBef>
                <a:spcPts val="0"/>
              </a:spcBef>
              <a:spcAft>
                <a:spcPts val="0"/>
              </a:spcAft>
              <a:buClr>
                <a:schemeClr val="lt1"/>
              </a:buClr>
              <a:buSzPts val="8000"/>
              <a:buNone/>
              <a:defRPr sz="8000">
                <a:solidFill>
                  <a:schemeClr val="lt1"/>
                </a:solidFill>
              </a:defRPr>
            </a:lvl3pPr>
            <a:lvl4pPr lvl="3" algn="ctr">
              <a:lnSpc>
                <a:spcPct val="100000"/>
              </a:lnSpc>
              <a:spcBef>
                <a:spcPts val="0"/>
              </a:spcBef>
              <a:spcAft>
                <a:spcPts val="0"/>
              </a:spcAft>
              <a:buClr>
                <a:schemeClr val="lt1"/>
              </a:buClr>
              <a:buSzPts val="8000"/>
              <a:buNone/>
              <a:defRPr sz="8000">
                <a:solidFill>
                  <a:schemeClr val="lt1"/>
                </a:solidFill>
              </a:defRPr>
            </a:lvl4pPr>
            <a:lvl5pPr lvl="4" algn="ctr">
              <a:lnSpc>
                <a:spcPct val="100000"/>
              </a:lnSpc>
              <a:spcBef>
                <a:spcPts val="0"/>
              </a:spcBef>
              <a:spcAft>
                <a:spcPts val="0"/>
              </a:spcAft>
              <a:buClr>
                <a:schemeClr val="lt1"/>
              </a:buClr>
              <a:buSzPts val="8000"/>
              <a:buNone/>
              <a:defRPr sz="8000">
                <a:solidFill>
                  <a:schemeClr val="lt1"/>
                </a:solidFill>
              </a:defRPr>
            </a:lvl5pPr>
            <a:lvl6pPr lvl="5" algn="ctr">
              <a:lnSpc>
                <a:spcPct val="100000"/>
              </a:lnSpc>
              <a:spcBef>
                <a:spcPts val="0"/>
              </a:spcBef>
              <a:spcAft>
                <a:spcPts val="0"/>
              </a:spcAft>
              <a:buClr>
                <a:schemeClr val="lt1"/>
              </a:buClr>
              <a:buSzPts val="8000"/>
              <a:buNone/>
              <a:defRPr sz="8000">
                <a:solidFill>
                  <a:schemeClr val="lt1"/>
                </a:solidFill>
              </a:defRPr>
            </a:lvl6pPr>
            <a:lvl7pPr lvl="6" algn="ctr">
              <a:lnSpc>
                <a:spcPct val="100000"/>
              </a:lnSpc>
              <a:spcBef>
                <a:spcPts val="0"/>
              </a:spcBef>
              <a:spcAft>
                <a:spcPts val="0"/>
              </a:spcAft>
              <a:buClr>
                <a:schemeClr val="lt1"/>
              </a:buClr>
              <a:buSzPts val="8000"/>
              <a:buNone/>
              <a:defRPr sz="8000">
                <a:solidFill>
                  <a:schemeClr val="lt1"/>
                </a:solidFill>
              </a:defRPr>
            </a:lvl7pPr>
            <a:lvl8pPr lvl="7" algn="ctr">
              <a:lnSpc>
                <a:spcPct val="100000"/>
              </a:lnSpc>
              <a:spcBef>
                <a:spcPts val="0"/>
              </a:spcBef>
              <a:spcAft>
                <a:spcPts val="0"/>
              </a:spcAft>
              <a:buClr>
                <a:schemeClr val="lt1"/>
              </a:buClr>
              <a:buSzPts val="8000"/>
              <a:buNone/>
              <a:defRPr sz="8000">
                <a:solidFill>
                  <a:schemeClr val="lt1"/>
                </a:solidFill>
              </a:defRPr>
            </a:lvl8pPr>
            <a:lvl9pPr lvl="8" algn="ctr">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271" name="Google Shape;271;p37"/>
          <p:cNvSpPr txBox="1">
            <a:spLocks noGrp="1"/>
          </p:cNvSpPr>
          <p:nvPr>
            <p:ph type="body" idx="1"/>
          </p:nvPr>
        </p:nvSpPr>
        <p:spPr>
          <a:xfrm>
            <a:off x="1388625" y="2712300"/>
            <a:ext cx="6366900" cy="1111200"/>
          </a:xfrm>
          <a:prstGeom prst="rect">
            <a:avLst/>
          </a:prstGeom>
          <a:noFill/>
          <a:ln>
            <a:noFill/>
          </a:ln>
        </p:spPr>
        <p:txBody>
          <a:bodyPr spcFirstLastPara="1" wrap="square" lIns="91425" tIns="91425" rIns="91425" bIns="91425" anchor="t" anchorCtr="0">
            <a:normAutofit/>
          </a:bodyPr>
          <a:lstStyle>
            <a:lvl1pPr marL="457200" lvl="0" indent="-311150" algn="ctr">
              <a:lnSpc>
                <a:spcPct val="115000"/>
              </a:lnSpc>
              <a:spcBef>
                <a:spcPts val="0"/>
              </a:spcBef>
              <a:spcAft>
                <a:spcPts val="0"/>
              </a:spcAft>
              <a:buClr>
                <a:schemeClr val="lt1"/>
              </a:buClr>
              <a:buSzPts val="1300"/>
              <a:buChar char="●"/>
              <a:defRPr>
                <a:solidFill>
                  <a:schemeClr val="lt1"/>
                </a:solidFill>
              </a:defRPr>
            </a:lvl1pPr>
            <a:lvl2pPr marL="914400" lvl="1" indent="-298450" algn="ctr">
              <a:lnSpc>
                <a:spcPct val="115000"/>
              </a:lnSpc>
              <a:spcBef>
                <a:spcPts val="0"/>
              </a:spcBef>
              <a:spcAft>
                <a:spcPts val="0"/>
              </a:spcAft>
              <a:buClr>
                <a:schemeClr val="lt1"/>
              </a:buClr>
              <a:buSzPts val="1100"/>
              <a:buChar char="○"/>
              <a:defRPr>
                <a:solidFill>
                  <a:schemeClr val="lt1"/>
                </a:solidFill>
              </a:defRPr>
            </a:lvl2pPr>
            <a:lvl3pPr marL="1371600" lvl="2" indent="-298450" algn="ctr">
              <a:lnSpc>
                <a:spcPct val="115000"/>
              </a:lnSpc>
              <a:spcBef>
                <a:spcPts val="0"/>
              </a:spcBef>
              <a:spcAft>
                <a:spcPts val="0"/>
              </a:spcAft>
              <a:buClr>
                <a:schemeClr val="lt1"/>
              </a:buClr>
              <a:buSzPts val="1100"/>
              <a:buChar char="■"/>
              <a:defRPr>
                <a:solidFill>
                  <a:schemeClr val="lt1"/>
                </a:solidFill>
              </a:defRPr>
            </a:lvl3pPr>
            <a:lvl4pPr marL="1828800" lvl="3" indent="-298450" algn="ctr">
              <a:lnSpc>
                <a:spcPct val="115000"/>
              </a:lnSpc>
              <a:spcBef>
                <a:spcPts val="0"/>
              </a:spcBef>
              <a:spcAft>
                <a:spcPts val="0"/>
              </a:spcAft>
              <a:buClr>
                <a:schemeClr val="lt1"/>
              </a:buClr>
              <a:buSzPts val="1100"/>
              <a:buChar char="●"/>
              <a:defRPr>
                <a:solidFill>
                  <a:schemeClr val="lt1"/>
                </a:solidFill>
              </a:defRPr>
            </a:lvl4pPr>
            <a:lvl5pPr marL="2286000" lvl="4" indent="-298450" algn="ctr">
              <a:lnSpc>
                <a:spcPct val="115000"/>
              </a:lnSpc>
              <a:spcBef>
                <a:spcPts val="0"/>
              </a:spcBef>
              <a:spcAft>
                <a:spcPts val="0"/>
              </a:spcAft>
              <a:buClr>
                <a:schemeClr val="lt1"/>
              </a:buClr>
              <a:buSzPts val="1100"/>
              <a:buChar char="○"/>
              <a:defRPr>
                <a:solidFill>
                  <a:schemeClr val="lt1"/>
                </a:solidFill>
              </a:defRPr>
            </a:lvl5pPr>
            <a:lvl6pPr marL="2743200" lvl="5" indent="-298450" algn="ctr">
              <a:lnSpc>
                <a:spcPct val="115000"/>
              </a:lnSpc>
              <a:spcBef>
                <a:spcPts val="0"/>
              </a:spcBef>
              <a:spcAft>
                <a:spcPts val="0"/>
              </a:spcAft>
              <a:buClr>
                <a:schemeClr val="lt1"/>
              </a:buClr>
              <a:buSzPts val="1100"/>
              <a:buChar char="■"/>
              <a:defRPr>
                <a:solidFill>
                  <a:schemeClr val="lt1"/>
                </a:solidFill>
              </a:defRPr>
            </a:lvl6pPr>
            <a:lvl7pPr marL="3200400" lvl="6" indent="-298450" algn="ctr">
              <a:lnSpc>
                <a:spcPct val="115000"/>
              </a:lnSpc>
              <a:spcBef>
                <a:spcPts val="0"/>
              </a:spcBef>
              <a:spcAft>
                <a:spcPts val="0"/>
              </a:spcAft>
              <a:buClr>
                <a:schemeClr val="lt1"/>
              </a:buClr>
              <a:buSzPts val="1100"/>
              <a:buChar char="●"/>
              <a:defRPr>
                <a:solidFill>
                  <a:schemeClr val="lt1"/>
                </a:solidFill>
              </a:defRPr>
            </a:lvl7pPr>
            <a:lvl8pPr marL="3657600" lvl="7" indent="-298450" algn="ctr">
              <a:lnSpc>
                <a:spcPct val="115000"/>
              </a:lnSpc>
              <a:spcBef>
                <a:spcPts val="0"/>
              </a:spcBef>
              <a:spcAft>
                <a:spcPts val="0"/>
              </a:spcAft>
              <a:buClr>
                <a:schemeClr val="lt1"/>
              </a:buClr>
              <a:buSzPts val="1100"/>
              <a:buChar char="○"/>
              <a:defRPr>
                <a:solidFill>
                  <a:schemeClr val="lt1"/>
                </a:solidFill>
              </a:defRPr>
            </a:lvl8pPr>
            <a:lvl9pPr marL="4114800" lvl="8" indent="-298450" algn="ctr">
              <a:lnSpc>
                <a:spcPct val="115000"/>
              </a:lnSpc>
              <a:spcBef>
                <a:spcPts val="0"/>
              </a:spcBef>
              <a:spcAft>
                <a:spcPts val="0"/>
              </a:spcAft>
              <a:buClr>
                <a:schemeClr val="lt1"/>
              </a:buClr>
              <a:buSzPts val="1100"/>
              <a:buChar char="■"/>
              <a:defRPr>
                <a:solidFill>
                  <a:schemeClr val="lt1"/>
                </a:solidFill>
              </a:defRPr>
            </a:lvl9pPr>
          </a:lstStyle>
          <a:p>
            <a:endParaRPr/>
          </a:p>
        </p:txBody>
      </p:sp>
      <p:sp>
        <p:nvSpPr>
          <p:cNvPr id="272" name="Google Shape;272;p37"/>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grpSp>
        <p:nvGrpSpPr>
          <p:cNvPr id="12" name="Google Shape;12;p28"/>
          <p:cNvGrpSpPr/>
          <p:nvPr/>
        </p:nvGrpSpPr>
        <p:grpSpPr>
          <a:xfrm>
            <a:off x="625966" y="299376"/>
            <a:ext cx="999312" cy="999312"/>
            <a:chOff x="348199" y="179450"/>
            <a:chExt cx="1116300" cy="1116300"/>
          </a:xfrm>
        </p:grpSpPr>
        <p:sp>
          <p:nvSpPr>
            <p:cNvPr id="13" name="Google Shape;13;p28"/>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8"/>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5" name="Google Shape;15;p28"/>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28"/>
          <p:cNvSpPr txBox="1">
            <a:spLocks noGrp="1"/>
          </p:cNvSpPr>
          <p:nvPr>
            <p:ph type="body" idx="1"/>
          </p:nvPr>
        </p:nvSpPr>
        <p:spPr>
          <a:xfrm>
            <a:off x="1303800" y="1990050"/>
            <a:ext cx="70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7" name="Google Shape;17;p28"/>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grpSp>
        <p:nvGrpSpPr>
          <p:cNvPr id="19" name="Google Shape;19;p29"/>
          <p:cNvGrpSpPr/>
          <p:nvPr/>
        </p:nvGrpSpPr>
        <p:grpSpPr>
          <a:xfrm>
            <a:off x="625966" y="299376"/>
            <a:ext cx="999312" cy="999312"/>
            <a:chOff x="348199" y="179450"/>
            <a:chExt cx="1116300" cy="1116300"/>
          </a:xfrm>
        </p:grpSpPr>
        <p:sp>
          <p:nvSpPr>
            <p:cNvPr id="20" name="Google Shape;20;p29"/>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29"/>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29"/>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29"/>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24"/>
        <p:cNvGrpSpPr/>
        <p:nvPr/>
      </p:nvGrpSpPr>
      <p:grpSpPr>
        <a:xfrm>
          <a:off x="0" y="0"/>
          <a:ext cx="0" cy="0"/>
          <a:chOff x="0" y="0"/>
          <a:chExt cx="0" cy="0"/>
        </a:xfrm>
      </p:grpSpPr>
      <p:grpSp>
        <p:nvGrpSpPr>
          <p:cNvPr id="25" name="Google Shape;25;p30"/>
          <p:cNvGrpSpPr/>
          <p:nvPr/>
        </p:nvGrpSpPr>
        <p:grpSpPr>
          <a:xfrm>
            <a:off x="7343003" y="3409675"/>
            <a:ext cx="1691422" cy="1732548"/>
            <a:chOff x="7343003" y="3409675"/>
            <a:chExt cx="1691422" cy="1732548"/>
          </a:xfrm>
        </p:grpSpPr>
        <p:grpSp>
          <p:nvGrpSpPr>
            <p:cNvPr id="26" name="Google Shape;26;p30"/>
            <p:cNvGrpSpPr/>
            <p:nvPr/>
          </p:nvGrpSpPr>
          <p:grpSpPr>
            <a:xfrm>
              <a:off x="7343003" y="4453711"/>
              <a:ext cx="316800" cy="688512"/>
              <a:chOff x="7343003" y="4453711"/>
              <a:chExt cx="316800" cy="688512"/>
            </a:xfrm>
          </p:grpSpPr>
          <p:sp>
            <p:nvSpPr>
              <p:cNvPr id="27" name="Google Shape;27;p30"/>
              <p:cNvSpPr/>
              <p:nvPr/>
            </p:nvSpPr>
            <p:spPr>
              <a:xfrm>
                <a:off x="7343003"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30"/>
              <p:cNvSpPr/>
              <p:nvPr/>
            </p:nvSpPr>
            <p:spPr>
              <a:xfrm>
                <a:off x="7343003"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9" name="Google Shape;29;p30"/>
            <p:cNvGrpSpPr/>
            <p:nvPr/>
          </p:nvGrpSpPr>
          <p:grpSpPr>
            <a:xfrm>
              <a:off x="7801210" y="4105700"/>
              <a:ext cx="316800" cy="1036523"/>
              <a:chOff x="7801210" y="4105700"/>
              <a:chExt cx="316800" cy="1036523"/>
            </a:xfrm>
          </p:grpSpPr>
          <p:sp>
            <p:nvSpPr>
              <p:cNvPr id="30" name="Google Shape;30;p30"/>
              <p:cNvSpPr/>
              <p:nvPr/>
            </p:nvSpPr>
            <p:spPr>
              <a:xfrm>
                <a:off x="7801210"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30"/>
              <p:cNvSpPr/>
              <p:nvPr/>
            </p:nvSpPr>
            <p:spPr>
              <a:xfrm>
                <a:off x="7801210"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30"/>
              <p:cNvSpPr/>
              <p:nvPr/>
            </p:nvSpPr>
            <p:spPr>
              <a:xfrm>
                <a:off x="7801210"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 name="Google Shape;33;p30"/>
            <p:cNvGrpSpPr/>
            <p:nvPr/>
          </p:nvGrpSpPr>
          <p:grpSpPr>
            <a:xfrm>
              <a:off x="8259418" y="3757688"/>
              <a:ext cx="316800" cy="1384535"/>
              <a:chOff x="8259418" y="3757688"/>
              <a:chExt cx="316800" cy="1384535"/>
            </a:xfrm>
          </p:grpSpPr>
          <p:sp>
            <p:nvSpPr>
              <p:cNvPr id="34" name="Google Shape;34;p30"/>
              <p:cNvSpPr/>
              <p:nvPr/>
            </p:nvSpPr>
            <p:spPr>
              <a:xfrm>
                <a:off x="8259418"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30"/>
              <p:cNvSpPr/>
              <p:nvPr/>
            </p:nvSpPr>
            <p:spPr>
              <a:xfrm>
                <a:off x="8259418"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30"/>
              <p:cNvSpPr/>
              <p:nvPr/>
            </p:nvSpPr>
            <p:spPr>
              <a:xfrm>
                <a:off x="8259418"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0"/>
              <p:cNvSpPr/>
              <p:nvPr/>
            </p:nvSpPr>
            <p:spPr>
              <a:xfrm>
                <a:off x="8259418"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8" name="Google Shape;38;p30"/>
            <p:cNvGrpSpPr/>
            <p:nvPr/>
          </p:nvGrpSpPr>
          <p:grpSpPr>
            <a:xfrm>
              <a:off x="8717625" y="3409675"/>
              <a:ext cx="316800" cy="1732548"/>
              <a:chOff x="8717625" y="3409675"/>
              <a:chExt cx="316800" cy="1732548"/>
            </a:xfrm>
          </p:grpSpPr>
          <p:sp>
            <p:nvSpPr>
              <p:cNvPr id="39" name="Google Shape;39;p30"/>
              <p:cNvSpPr/>
              <p:nvPr/>
            </p:nvSpPr>
            <p:spPr>
              <a:xfrm>
                <a:off x="8717625" y="4453711"/>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30"/>
              <p:cNvSpPr/>
              <p:nvPr/>
            </p:nvSpPr>
            <p:spPr>
              <a:xfrm>
                <a:off x="8717625" y="3757688"/>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30"/>
              <p:cNvSpPr/>
              <p:nvPr/>
            </p:nvSpPr>
            <p:spPr>
              <a:xfrm>
                <a:off x="8717625" y="410570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30"/>
              <p:cNvSpPr/>
              <p:nvPr/>
            </p:nvSpPr>
            <p:spPr>
              <a:xfrm>
                <a:off x="8717625" y="3409675"/>
                <a:ext cx="316800" cy="1732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Google Shape;43;p30"/>
              <p:cNvSpPr/>
              <p:nvPr/>
            </p:nvSpPr>
            <p:spPr>
              <a:xfrm>
                <a:off x="8717625" y="4801723"/>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44" name="Google Shape;44;p30"/>
          <p:cNvGrpSpPr/>
          <p:nvPr/>
        </p:nvGrpSpPr>
        <p:grpSpPr>
          <a:xfrm>
            <a:off x="5043503" y="0"/>
            <a:ext cx="3814072" cy="3839102"/>
            <a:chOff x="5043503" y="0"/>
            <a:chExt cx="3814072" cy="3839102"/>
          </a:xfrm>
        </p:grpSpPr>
        <p:sp>
          <p:nvSpPr>
            <p:cNvPr id="45" name="Google Shape;45;p30"/>
            <p:cNvSpPr/>
            <p:nvPr/>
          </p:nvSpPr>
          <p:spPr>
            <a:xfrm>
              <a:off x="8460975" y="1817775"/>
              <a:ext cx="396600" cy="3966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30"/>
            <p:cNvSpPr/>
            <p:nvPr/>
          </p:nvSpPr>
          <p:spPr>
            <a:xfrm rot="-9830444">
              <a:off x="6469759" y="3480728"/>
              <a:ext cx="320148" cy="32014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7" name="Google Shape;47;p30"/>
            <p:cNvGrpSpPr/>
            <p:nvPr/>
          </p:nvGrpSpPr>
          <p:grpSpPr>
            <a:xfrm>
              <a:off x="7647812" y="2704283"/>
              <a:ext cx="635219" cy="635219"/>
              <a:chOff x="6725724" y="2701260"/>
              <a:chExt cx="1208101" cy="1208100"/>
            </a:xfrm>
          </p:grpSpPr>
          <p:sp>
            <p:nvSpPr>
              <p:cNvPr id="48" name="Google Shape;48;p30"/>
              <p:cNvSpPr/>
              <p:nvPr/>
            </p:nvSpPr>
            <p:spPr>
              <a:xfrm rot="5400000">
                <a:off x="6725725" y="2701260"/>
                <a:ext cx="1208100" cy="12081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Google Shape;49;p30"/>
              <p:cNvSpPr/>
              <p:nvPr/>
            </p:nvSpPr>
            <p:spPr>
              <a:xfrm rot="5400000">
                <a:off x="6725724" y="2701260"/>
                <a:ext cx="1208100" cy="1208100"/>
              </a:xfrm>
              <a:prstGeom prst="pie">
                <a:avLst>
                  <a:gd name="adj1" fmla="val 8244818"/>
                  <a:gd name="adj2" fmla="val 16246175"/>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Google Shape;50;p30"/>
              <p:cNvSpPr/>
              <p:nvPr/>
            </p:nvSpPr>
            <p:spPr>
              <a:xfrm rot="5400000">
                <a:off x="6954988" y="2930398"/>
                <a:ext cx="749700" cy="7497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1" name="Google Shape;51;p30"/>
            <p:cNvSpPr/>
            <p:nvPr/>
          </p:nvSpPr>
          <p:spPr>
            <a:xfrm>
              <a:off x="8460975" y="1817775"/>
              <a:ext cx="396600" cy="396600"/>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2" name="Google Shape;52;p30"/>
            <p:cNvGrpSpPr/>
            <p:nvPr/>
          </p:nvGrpSpPr>
          <p:grpSpPr>
            <a:xfrm>
              <a:off x="7952720" y="179238"/>
              <a:ext cx="873165" cy="873003"/>
              <a:chOff x="7754428" y="208725"/>
              <a:chExt cx="541800" cy="541800"/>
            </a:xfrm>
          </p:grpSpPr>
          <p:sp>
            <p:nvSpPr>
              <p:cNvPr id="53" name="Google Shape;53;p30"/>
              <p:cNvSpPr/>
              <p:nvPr/>
            </p:nvSpPr>
            <p:spPr>
              <a:xfrm rot="-8647347">
                <a:off x="7831319" y="285616"/>
                <a:ext cx="388018" cy="388018"/>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30"/>
              <p:cNvSpPr/>
              <p:nvPr/>
            </p:nvSpPr>
            <p:spPr>
              <a:xfrm rot="-8647347">
                <a:off x="7831319" y="285616"/>
                <a:ext cx="388018" cy="388018"/>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5" name="Google Shape;55;p30"/>
            <p:cNvSpPr/>
            <p:nvPr/>
          </p:nvSpPr>
          <p:spPr>
            <a:xfrm>
              <a:off x="5399840" y="356365"/>
              <a:ext cx="2577000" cy="257700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30"/>
            <p:cNvSpPr/>
            <p:nvPr/>
          </p:nvSpPr>
          <p:spPr>
            <a:xfrm rot="2043858">
              <a:off x="5503813" y="460310"/>
              <a:ext cx="2369480" cy="2369480"/>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30"/>
            <p:cNvSpPr/>
            <p:nvPr/>
          </p:nvSpPr>
          <p:spPr>
            <a:xfrm>
              <a:off x="5399795" y="360281"/>
              <a:ext cx="2577000" cy="2577000"/>
            </a:xfrm>
            <a:prstGeom prst="pie">
              <a:avLst>
                <a:gd name="adj1" fmla="val 8801158"/>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30"/>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30"/>
            <p:cNvSpPr/>
            <p:nvPr/>
          </p:nvSpPr>
          <p:spPr>
            <a:xfrm>
              <a:off x="5399795" y="356358"/>
              <a:ext cx="2577000" cy="2577000"/>
            </a:xfrm>
            <a:prstGeom prst="pie">
              <a:avLst>
                <a:gd name="adj1" fmla="val 1255410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30"/>
            <p:cNvSpPr/>
            <p:nvPr/>
          </p:nvSpPr>
          <p:spPr>
            <a:xfrm rot="-9830444">
              <a:off x="6469759" y="3480727"/>
              <a:ext cx="320148" cy="320148"/>
            </a:xfrm>
            <a:prstGeom prst="pie">
              <a:avLst>
                <a:gd name="adj1" fmla="val 19376841"/>
                <a:gd name="adj2" fmla="val 1620000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30"/>
          <p:cNvSpPr txBox="1">
            <a:spLocks noGrp="1"/>
          </p:cNvSpPr>
          <p:nvPr>
            <p:ph type="ctrTitle"/>
          </p:nvPr>
        </p:nvSpPr>
        <p:spPr>
          <a:xfrm>
            <a:off x="824000" y="1613813"/>
            <a:ext cx="42555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2" name="Google Shape;62;p30"/>
          <p:cNvSpPr txBox="1">
            <a:spLocks noGrp="1"/>
          </p:cNvSpPr>
          <p:nvPr>
            <p:ph type="subTitle" idx="1"/>
          </p:nvPr>
        </p:nvSpPr>
        <p:spPr>
          <a:xfrm>
            <a:off x="824000" y="3596300"/>
            <a:ext cx="4255500" cy="695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1600"/>
              <a:buNone/>
              <a:defRPr sz="1600">
                <a:solidFill>
                  <a:schemeClr val="lt1"/>
                </a:solidFill>
              </a:defRPr>
            </a:lvl1pPr>
            <a:lvl2pPr lvl="1" algn="l">
              <a:lnSpc>
                <a:spcPct val="100000"/>
              </a:lnSpc>
              <a:spcBef>
                <a:spcPts val="0"/>
              </a:spcBef>
              <a:spcAft>
                <a:spcPts val="0"/>
              </a:spcAft>
              <a:buClr>
                <a:schemeClr val="lt1"/>
              </a:buClr>
              <a:buSzPts val="1600"/>
              <a:buNone/>
              <a:defRPr sz="1600">
                <a:solidFill>
                  <a:schemeClr val="lt1"/>
                </a:solidFill>
              </a:defRPr>
            </a:lvl2pPr>
            <a:lvl3pPr lvl="2" algn="l">
              <a:lnSpc>
                <a:spcPct val="100000"/>
              </a:lnSpc>
              <a:spcBef>
                <a:spcPts val="0"/>
              </a:spcBef>
              <a:spcAft>
                <a:spcPts val="0"/>
              </a:spcAft>
              <a:buClr>
                <a:schemeClr val="lt1"/>
              </a:buClr>
              <a:buSzPts val="1600"/>
              <a:buNone/>
              <a:defRPr sz="1600">
                <a:solidFill>
                  <a:schemeClr val="lt1"/>
                </a:solidFill>
              </a:defRPr>
            </a:lvl3pPr>
            <a:lvl4pPr lvl="3" algn="l">
              <a:lnSpc>
                <a:spcPct val="100000"/>
              </a:lnSpc>
              <a:spcBef>
                <a:spcPts val="0"/>
              </a:spcBef>
              <a:spcAft>
                <a:spcPts val="0"/>
              </a:spcAft>
              <a:buClr>
                <a:schemeClr val="lt1"/>
              </a:buClr>
              <a:buSzPts val="1600"/>
              <a:buNone/>
              <a:defRPr sz="1600">
                <a:solidFill>
                  <a:schemeClr val="lt1"/>
                </a:solidFill>
              </a:defRPr>
            </a:lvl4pPr>
            <a:lvl5pPr lvl="4" algn="l">
              <a:lnSpc>
                <a:spcPct val="100000"/>
              </a:lnSpc>
              <a:spcBef>
                <a:spcPts val="0"/>
              </a:spcBef>
              <a:spcAft>
                <a:spcPts val="0"/>
              </a:spcAft>
              <a:buClr>
                <a:schemeClr val="lt1"/>
              </a:buClr>
              <a:buSzPts val="1600"/>
              <a:buNone/>
              <a:defRPr sz="1600">
                <a:solidFill>
                  <a:schemeClr val="lt1"/>
                </a:solidFill>
              </a:defRPr>
            </a:lvl5pPr>
            <a:lvl6pPr lvl="5" algn="l">
              <a:lnSpc>
                <a:spcPct val="100000"/>
              </a:lnSpc>
              <a:spcBef>
                <a:spcPts val="0"/>
              </a:spcBef>
              <a:spcAft>
                <a:spcPts val="0"/>
              </a:spcAft>
              <a:buClr>
                <a:schemeClr val="lt1"/>
              </a:buClr>
              <a:buSzPts val="1600"/>
              <a:buNone/>
              <a:defRPr sz="1600">
                <a:solidFill>
                  <a:schemeClr val="lt1"/>
                </a:solidFill>
              </a:defRPr>
            </a:lvl6pPr>
            <a:lvl7pPr lvl="6" algn="l">
              <a:lnSpc>
                <a:spcPct val="100000"/>
              </a:lnSpc>
              <a:spcBef>
                <a:spcPts val="0"/>
              </a:spcBef>
              <a:spcAft>
                <a:spcPts val="0"/>
              </a:spcAft>
              <a:buClr>
                <a:schemeClr val="lt1"/>
              </a:buClr>
              <a:buSzPts val="1600"/>
              <a:buNone/>
              <a:defRPr sz="1600">
                <a:solidFill>
                  <a:schemeClr val="lt1"/>
                </a:solidFill>
              </a:defRPr>
            </a:lvl7pPr>
            <a:lvl8pPr lvl="7" algn="l">
              <a:lnSpc>
                <a:spcPct val="100000"/>
              </a:lnSpc>
              <a:spcBef>
                <a:spcPts val="0"/>
              </a:spcBef>
              <a:spcAft>
                <a:spcPts val="0"/>
              </a:spcAft>
              <a:buClr>
                <a:schemeClr val="lt1"/>
              </a:buClr>
              <a:buSzPts val="1600"/>
              <a:buNone/>
              <a:defRPr sz="1600">
                <a:solidFill>
                  <a:schemeClr val="lt1"/>
                </a:solidFill>
              </a:defRPr>
            </a:lvl8pPr>
            <a:lvl9pPr lvl="8" algn="l">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63" name="Google Shape;63;p30"/>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4"/>
        <p:cNvGrpSpPr/>
        <p:nvPr/>
      </p:nvGrpSpPr>
      <p:grpSpPr>
        <a:xfrm>
          <a:off x="0" y="0"/>
          <a:ext cx="0" cy="0"/>
          <a:chOff x="0" y="0"/>
          <a:chExt cx="0" cy="0"/>
        </a:xfrm>
      </p:grpSpPr>
      <p:grpSp>
        <p:nvGrpSpPr>
          <p:cNvPr id="65" name="Google Shape;65;p31"/>
          <p:cNvGrpSpPr/>
          <p:nvPr/>
        </p:nvGrpSpPr>
        <p:grpSpPr>
          <a:xfrm>
            <a:off x="146769" y="3406"/>
            <a:ext cx="1233214" cy="1384535"/>
            <a:chOff x="146769" y="3406"/>
            <a:chExt cx="1233214" cy="1384535"/>
          </a:xfrm>
        </p:grpSpPr>
        <p:grpSp>
          <p:nvGrpSpPr>
            <p:cNvPr id="66" name="Google Shape;66;p31"/>
            <p:cNvGrpSpPr/>
            <p:nvPr/>
          </p:nvGrpSpPr>
          <p:grpSpPr>
            <a:xfrm>
              <a:off x="1063183" y="3406"/>
              <a:ext cx="316800" cy="688513"/>
              <a:chOff x="1063183" y="3406"/>
              <a:chExt cx="316800" cy="688513"/>
            </a:xfrm>
          </p:grpSpPr>
          <p:sp>
            <p:nvSpPr>
              <p:cNvPr id="67" name="Google Shape;67;p31"/>
              <p:cNvSpPr/>
              <p:nvPr/>
            </p:nvSpPr>
            <p:spPr>
              <a:xfrm rot="10800000">
                <a:off x="1063183"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1"/>
              <p:cNvSpPr/>
              <p:nvPr/>
            </p:nvSpPr>
            <p:spPr>
              <a:xfrm rot="10800000">
                <a:off x="1063183"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69" name="Google Shape;69;p31"/>
            <p:cNvGrpSpPr/>
            <p:nvPr/>
          </p:nvGrpSpPr>
          <p:grpSpPr>
            <a:xfrm>
              <a:off x="604976" y="3406"/>
              <a:ext cx="316800" cy="1036524"/>
              <a:chOff x="604976" y="3406"/>
              <a:chExt cx="316800" cy="1036524"/>
            </a:xfrm>
          </p:grpSpPr>
          <p:sp>
            <p:nvSpPr>
              <p:cNvPr id="70" name="Google Shape;70;p31"/>
              <p:cNvSpPr/>
              <p:nvPr/>
            </p:nvSpPr>
            <p:spPr>
              <a:xfrm rot="10800000">
                <a:off x="604976"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31"/>
              <p:cNvSpPr/>
              <p:nvPr/>
            </p:nvSpPr>
            <p:spPr>
              <a:xfrm rot="10800000">
                <a:off x="604976"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31"/>
              <p:cNvSpPr/>
              <p:nvPr/>
            </p:nvSpPr>
            <p:spPr>
              <a:xfrm rot="10800000">
                <a:off x="604976"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73" name="Google Shape;73;p31"/>
            <p:cNvGrpSpPr/>
            <p:nvPr/>
          </p:nvGrpSpPr>
          <p:grpSpPr>
            <a:xfrm>
              <a:off x="146769" y="3406"/>
              <a:ext cx="316800" cy="1384535"/>
              <a:chOff x="146769" y="3406"/>
              <a:chExt cx="316800" cy="1384535"/>
            </a:xfrm>
          </p:grpSpPr>
          <p:sp>
            <p:nvSpPr>
              <p:cNvPr id="74" name="Google Shape;74;p31"/>
              <p:cNvSpPr/>
              <p:nvPr/>
            </p:nvSpPr>
            <p:spPr>
              <a:xfrm rot="10800000">
                <a:off x="146769" y="3419"/>
                <a:ext cx="316800" cy="688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31"/>
              <p:cNvSpPr/>
              <p:nvPr/>
            </p:nvSpPr>
            <p:spPr>
              <a:xfrm rot="10800000">
                <a:off x="146769" y="3441"/>
                <a:ext cx="316800" cy="1384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1"/>
              <p:cNvSpPr/>
              <p:nvPr/>
            </p:nvSpPr>
            <p:spPr>
              <a:xfrm rot="10800000">
                <a:off x="146769" y="3430"/>
                <a:ext cx="316800" cy="1036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31"/>
              <p:cNvSpPr/>
              <p:nvPr/>
            </p:nvSpPr>
            <p:spPr>
              <a:xfrm rot="10800000">
                <a:off x="146769" y="3406"/>
                <a:ext cx="316800" cy="340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grpSp>
        <p:nvGrpSpPr>
          <p:cNvPr id="78" name="Google Shape;78;p31"/>
          <p:cNvGrpSpPr/>
          <p:nvPr/>
        </p:nvGrpSpPr>
        <p:grpSpPr>
          <a:xfrm>
            <a:off x="6775084" y="2904008"/>
            <a:ext cx="2186147" cy="2239500"/>
            <a:chOff x="6775084" y="2904008"/>
            <a:chExt cx="2186147" cy="2239500"/>
          </a:xfrm>
        </p:grpSpPr>
        <p:grpSp>
          <p:nvGrpSpPr>
            <p:cNvPr id="79" name="Google Shape;79;p31"/>
            <p:cNvGrpSpPr/>
            <p:nvPr/>
          </p:nvGrpSpPr>
          <p:grpSpPr>
            <a:xfrm>
              <a:off x="6775084" y="4253708"/>
              <a:ext cx="409500" cy="889800"/>
              <a:chOff x="6775084" y="4253708"/>
              <a:chExt cx="409500" cy="889800"/>
            </a:xfrm>
          </p:grpSpPr>
          <p:sp>
            <p:nvSpPr>
              <p:cNvPr id="80" name="Google Shape;80;p31"/>
              <p:cNvSpPr/>
              <p:nvPr/>
            </p:nvSpPr>
            <p:spPr>
              <a:xfrm>
                <a:off x="6775084"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31"/>
              <p:cNvSpPr/>
              <p:nvPr/>
            </p:nvSpPr>
            <p:spPr>
              <a:xfrm>
                <a:off x="6775084"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2" name="Google Shape;82;p31"/>
            <p:cNvGrpSpPr/>
            <p:nvPr/>
          </p:nvGrpSpPr>
          <p:grpSpPr>
            <a:xfrm>
              <a:off x="7367299" y="3804008"/>
              <a:ext cx="409500" cy="1339500"/>
              <a:chOff x="7367299" y="3804008"/>
              <a:chExt cx="409500" cy="1339500"/>
            </a:xfrm>
          </p:grpSpPr>
          <p:sp>
            <p:nvSpPr>
              <p:cNvPr id="83" name="Google Shape;83;p31"/>
              <p:cNvSpPr/>
              <p:nvPr/>
            </p:nvSpPr>
            <p:spPr>
              <a:xfrm>
                <a:off x="7367299"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31"/>
              <p:cNvSpPr/>
              <p:nvPr/>
            </p:nvSpPr>
            <p:spPr>
              <a:xfrm>
                <a:off x="7367299"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31"/>
              <p:cNvSpPr/>
              <p:nvPr/>
            </p:nvSpPr>
            <p:spPr>
              <a:xfrm>
                <a:off x="7367299"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86" name="Google Shape;86;p31"/>
            <p:cNvGrpSpPr/>
            <p:nvPr/>
          </p:nvGrpSpPr>
          <p:grpSpPr>
            <a:xfrm>
              <a:off x="7959516" y="3354008"/>
              <a:ext cx="409500" cy="1789500"/>
              <a:chOff x="7959516" y="3354008"/>
              <a:chExt cx="409500" cy="1789500"/>
            </a:xfrm>
          </p:grpSpPr>
          <p:sp>
            <p:nvSpPr>
              <p:cNvPr id="87" name="Google Shape;87;p31"/>
              <p:cNvSpPr/>
              <p:nvPr/>
            </p:nvSpPr>
            <p:spPr>
              <a:xfrm>
                <a:off x="7959516"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31"/>
              <p:cNvSpPr/>
              <p:nvPr/>
            </p:nvSpPr>
            <p:spPr>
              <a:xfrm>
                <a:off x="7959516"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31"/>
              <p:cNvSpPr/>
              <p:nvPr/>
            </p:nvSpPr>
            <p:spPr>
              <a:xfrm>
                <a:off x="7959516"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31"/>
              <p:cNvSpPr/>
              <p:nvPr/>
            </p:nvSpPr>
            <p:spPr>
              <a:xfrm>
                <a:off x="7959516"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91" name="Google Shape;91;p31"/>
            <p:cNvGrpSpPr/>
            <p:nvPr/>
          </p:nvGrpSpPr>
          <p:grpSpPr>
            <a:xfrm>
              <a:off x="8551731" y="2904008"/>
              <a:ext cx="409500" cy="2239500"/>
              <a:chOff x="8551731" y="2904008"/>
              <a:chExt cx="409500" cy="2239500"/>
            </a:xfrm>
          </p:grpSpPr>
          <p:sp>
            <p:nvSpPr>
              <p:cNvPr id="92" name="Google Shape;92;p31"/>
              <p:cNvSpPr/>
              <p:nvPr/>
            </p:nvSpPr>
            <p:spPr>
              <a:xfrm>
                <a:off x="8551731" y="4253708"/>
                <a:ext cx="409500" cy="8898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31"/>
              <p:cNvSpPr/>
              <p:nvPr/>
            </p:nvSpPr>
            <p:spPr>
              <a:xfrm>
                <a:off x="8551731" y="3354008"/>
                <a:ext cx="409500" cy="178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31"/>
              <p:cNvSpPr/>
              <p:nvPr/>
            </p:nvSpPr>
            <p:spPr>
              <a:xfrm>
                <a:off x="8551731" y="3804008"/>
                <a:ext cx="409500" cy="13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31"/>
              <p:cNvSpPr/>
              <p:nvPr/>
            </p:nvSpPr>
            <p:spPr>
              <a:xfrm>
                <a:off x="8551731" y="2904008"/>
                <a:ext cx="409500" cy="22395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31"/>
              <p:cNvSpPr/>
              <p:nvPr/>
            </p:nvSpPr>
            <p:spPr>
              <a:xfrm>
                <a:off x="8551731" y="4703408"/>
                <a:ext cx="409500" cy="440100"/>
              </a:xfrm>
              <a:prstGeom prst="round2SameRect">
                <a:avLst>
                  <a:gd name="adj1" fmla="val 50000"/>
                  <a:gd name="adj2" fmla="val 0"/>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97" name="Google Shape;97;p31"/>
          <p:cNvSpPr txBox="1">
            <a:spLocks noGrp="1"/>
          </p:cNvSpPr>
          <p:nvPr>
            <p:ph type="title"/>
          </p:nvPr>
        </p:nvSpPr>
        <p:spPr>
          <a:xfrm>
            <a:off x="824000" y="1613825"/>
            <a:ext cx="5857800" cy="18729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98" name="Google Shape;98;p3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9"/>
        <p:cNvGrpSpPr/>
        <p:nvPr/>
      </p:nvGrpSpPr>
      <p:grpSpPr>
        <a:xfrm>
          <a:off x="0" y="0"/>
          <a:ext cx="0" cy="0"/>
          <a:chOff x="0" y="0"/>
          <a:chExt cx="0" cy="0"/>
        </a:xfrm>
      </p:grpSpPr>
      <p:grpSp>
        <p:nvGrpSpPr>
          <p:cNvPr id="100" name="Google Shape;100;p32"/>
          <p:cNvGrpSpPr/>
          <p:nvPr/>
        </p:nvGrpSpPr>
        <p:grpSpPr>
          <a:xfrm>
            <a:off x="625966" y="299376"/>
            <a:ext cx="999312" cy="999312"/>
            <a:chOff x="348199" y="179450"/>
            <a:chExt cx="1116300" cy="1116300"/>
          </a:xfrm>
        </p:grpSpPr>
        <p:sp>
          <p:nvSpPr>
            <p:cNvPr id="101" name="Google Shape;101;p32"/>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32"/>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03" name="Google Shape;103;p32"/>
          <p:cNvSpPr txBox="1">
            <a:spLocks noGrp="1"/>
          </p:cNvSpPr>
          <p:nvPr>
            <p:ph type="title"/>
          </p:nvPr>
        </p:nvSpPr>
        <p:spPr>
          <a:xfrm>
            <a:off x="1303800" y="598575"/>
            <a:ext cx="7030500" cy="9993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04" name="Google Shape;104;p32"/>
          <p:cNvSpPr txBox="1">
            <a:spLocks noGrp="1"/>
          </p:cNvSpPr>
          <p:nvPr>
            <p:ph type="body" idx="1"/>
          </p:nvPr>
        </p:nvSpPr>
        <p:spPr>
          <a:xfrm>
            <a:off x="130380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05" name="Google Shape;105;p32"/>
          <p:cNvSpPr txBox="1">
            <a:spLocks noGrp="1"/>
          </p:cNvSpPr>
          <p:nvPr>
            <p:ph type="body" idx="2"/>
          </p:nvPr>
        </p:nvSpPr>
        <p:spPr>
          <a:xfrm>
            <a:off x="4903650" y="1990050"/>
            <a:ext cx="3430500" cy="25416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06" name="Google Shape;106;p32"/>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7"/>
        <p:cNvGrpSpPr/>
        <p:nvPr/>
      </p:nvGrpSpPr>
      <p:grpSpPr>
        <a:xfrm>
          <a:off x="0" y="0"/>
          <a:ext cx="0" cy="0"/>
          <a:chOff x="0" y="0"/>
          <a:chExt cx="0" cy="0"/>
        </a:xfrm>
      </p:grpSpPr>
      <p:grpSp>
        <p:nvGrpSpPr>
          <p:cNvPr id="108" name="Google Shape;108;p33"/>
          <p:cNvGrpSpPr/>
          <p:nvPr/>
        </p:nvGrpSpPr>
        <p:grpSpPr>
          <a:xfrm>
            <a:off x="625966" y="299376"/>
            <a:ext cx="999312" cy="999312"/>
            <a:chOff x="348199" y="179450"/>
            <a:chExt cx="1116300" cy="1116300"/>
          </a:xfrm>
        </p:grpSpPr>
        <p:sp>
          <p:nvSpPr>
            <p:cNvPr id="109" name="Google Shape;109;p33"/>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33"/>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11" name="Google Shape;111;p33"/>
          <p:cNvSpPr txBox="1">
            <a:spLocks noGrp="1"/>
          </p:cNvSpPr>
          <p:nvPr>
            <p:ph type="title"/>
          </p:nvPr>
        </p:nvSpPr>
        <p:spPr>
          <a:xfrm>
            <a:off x="1303800" y="598575"/>
            <a:ext cx="3312000" cy="15900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2" name="Google Shape;112;p33"/>
          <p:cNvSpPr txBox="1">
            <a:spLocks noGrp="1"/>
          </p:cNvSpPr>
          <p:nvPr>
            <p:ph type="body" idx="1"/>
          </p:nvPr>
        </p:nvSpPr>
        <p:spPr>
          <a:xfrm>
            <a:off x="1303800" y="2309675"/>
            <a:ext cx="3312000" cy="2221800"/>
          </a:xfrm>
          <a:prstGeom prst="rect">
            <a:avLst/>
          </a:prstGeom>
          <a:noFill/>
          <a:ln>
            <a:noFill/>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13" name="Google Shape;113;p33"/>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4"/>
        <p:cNvGrpSpPr/>
        <p:nvPr/>
      </p:nvGrpSpPr>
      <p:grpSpPr>
        <a:xfrm>
          <a:off x="0" y="0"/>
          <a:ext cx="0" cy="0"/>
          <a:chOff x="0" y="0"/>
          <a:chExt cx="0" cy="0"/>
        </a:xfrm>
      </p:grpSpPr>
      <p:grpSp>
        <p:nvGrpSpPr>
          <p:cNvPr id="115" name="Google Shape;115;p34"/>
          <p:cNvGrpSpPr/>
          <p:nvPr/>
        </p:nvGrpSpPr>
        <p:grpSpPr>
          <a:xfrm>
            <a:off x="6866714" y="1255"/>
            <a:ext cx="2267380" cy="2601741"/>
            <a:chOff x="6790514" y="1255"/>
            <a:chExt cx="2267380" cy="2601741"/>
          </a:xfrm>
        </p:grpSpPr>
        <p:grpSp>
          <p:nvGrpSpPr>
            <p:cNvPr id="116" name="Google Shape;116;p34"/>
            <p:cNvGrpSpPr/>
            <p:nvPr/>
          </p:nvGrpSpPr>
          <p:grpSpPr>
            <a:xfrm>
              <a:off x="7067536" y="1255"/>
              <a:ext cx="1990358" cy="1990303"/>
              <a:chOff x="7067536" y="1255"/>
              <a:chExt cx="1990358" cy="1990303"/>
            </a:xfrm>
          </p:grpSpPr>
          <p:sp>
            <p:nvSpPr>
              <p:cNvPr id="117" name="Google Shape;117;p34"/>
              <p:cNvSpPr/>
              <p:nvPr/>
            </p:nvSpPr>
            <p:spPr>
              <a:xfrm rot="-8648551">
                <a:off x="7594313" y="527721"/>
                <a:ext cx="937226" cy="937226"/>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34"/>
              <p:cNvSpPr/>
              <p:nvPr/>
            </p:nvSpPr>
            <p:spPr>
              <a:xfrm rot="-8648551">
                <a:off x="7594313" y="527721"/>
                <a:ext cx="937226" cy="937226"/>
              </a:xfrm>
              <a:prstGeom prst="pie">
                <a:avLst>
                  <a:gd name="adj1" fmla="val 19376841"/>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4"/>
              <p:cNvSpPr/>
              <p:nvPr/>
            </p:nvSpPr>
            <p:spPr>
              <a:xfrm rot="-8649154">
                <a:off x="7349891" y="283705"/>
                <a:ext cx="1425647" cy="14254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0" name="Google Shape;120;p34"/>
            <p:cNvGrpSpPr/>
            <p:nvPr/>
          </p:nvGrpSpPr>
          <p:grpSpPr>
            <a:xfrm>
              <a:off x="8207126" y="1807997"/>
              <a:ext cx="795000" cy="795000"/>
              <a:chOff x="8207126" y="1807997"/>
              <a:chExt cx="795000" cy="795000"/>
            </a:xfrm>
          </p:grpSpPr>
          <p:sp>
            <p:nvSpPr>
              <p:cNvPr id="121" name="Google Shape;121;p34"/>
              <p:cNvSpPr/>
              <p:nvPr/>
            </p:nvSpPr>
            <p:spPr>
              <a:xfrm rot="2152054">
                <a:off x="8319942" y="1920813"/>
                <a:ext cx="569367" cy="569367"/>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34"/>
              <p:cNvSpPr/>
              <p:nvPr/>
            </p:nvSpPr>
            <p:spPr>
              <a:xfrm rot="2150259">
                <a:off x="8408218" y="2008610"/>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34"/>
              <p:cNvSpPr/>
              <p:nvPr/>
            </p:nvSpPr>
            <p:spPr>
              <a:xfrm rot="2150259">
                <a:off x="8408218" y="2008610"/>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24" name="Google Shape;124;p34"/>
            <p:cNvGrpSpPr/>
            <p:nvPr/>
          </p:nvGrpSpPr>
          <p:grpSpPr>
            <a:xfrm>
              <a:off x="6790514" y="118857"/>
              <a:ext cx="548700" cy="548700"/>
              <a:chOff x="6790514" y="118857"/>
              <a:chExt cx="548700" cy="548700"/>
            </a:xfrm>
          </p:grpSpPr>
          <p:sp>
            <p:nvSpPr>
              <p:cNvPr id="125" name="Google Shape;125;p34"/>
              <p:cNvSpPr/>
              <p:nvPr/>
            </p:nvSpPr>
            <p:spPr>
              <a:xfrm rot="2150259">
                <a:off x="6868362" y="196705"/>
                <a:ext cx="393004" cy="393004"/>
              </a:xfrm>
              <a:prstGeom prst="ellipse">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4"/>
              <p:cNvSpPr/>
              <p:nvPr/>
            </p:nvSpPr>
            <p:spPr>
              <a:xfrm rot="2150259">
                <a:off x="6868362" y="196705"/>
                <a:ext cx="393004" cy="393004"/>
              </a:xfrm>
              <a:prstGeom prst="pie">
                <a:avLst>
                  <a:gd name="adj1" fmla="val 5699893"/>
                  <a:gd name="adj2" fmla="val 12313574"/>
                </a:avLst>
              </a:prstGeom>
              <a:solidFill>
                <a:schemeClr val="lt1">
                  <a:alpha val="9019"/>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27" name="Google Shape;127;p34"/>
          <p:cNvSpPr txBox="1">
            <a:spLocks noGrp="1"/>
          </p:cNvSpPr>
          <p:nvPr>
            <p:ph type="title"/>
          </p:nvPr>
        </p:nvSpPr>
        <p:spPr>
          <a:xfrm>
            <a:off x="824000" y="763600"/>
            <a:ext cx="5857800" cy="3573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128" name="Google Shape;128;p34"/>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9"/>
        <p:cNvGrpSpPr/>
        <p:nvPr/>
      </p:nvGrpSpPr>
      <p:grpSpPr>
        <a:xfrm>
          <a:off x="0" y="0"/>
          <a:ext cx="0" cy="0"/>
          <a:chOff x="0" y="0"/>
          <a:chExt cx="0" cy="0"/>
        </a:xfrm>
      </p:grpSpPr>
      <p:grpSp>
        <p:nvGrpSpPr>
          <p:cNvPr id="130" name="Google Shape;130;p35"/>
          <p:cNvGrpSpPr/>
          <p:nvPr/>
        </p:nvGrpSpPr>
        <p:grpSpPr>
          <a:xfrm>
            <a:off x="625966" y="299376"/>
            <a:ext cx="999312" cy="999312"/>
            <a:chOff x="348199" y="179450"/>
            <a:chExt cx="1116300" cy="1116300"/>
          </a:xfrm>
        </p:grpSpPr>
        <p:sp>
          <p:nvSpPr>
            <p:cNvPr id="131" name="Google Shape;131;p35"/>
            <p:cNvSpPr/>
            <p:nvPr/>
          </p:nvSpPr>
          <p:spPr>
            <a:xfrm rot="-5400000">
              <a:off x="574557" y="405788"/>
              <a:ext cx="663600" cy="6636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35"/>
            <p:cNvSpPr/>
            <p:nvPr/>
          </p:nvSpPr>
          <p:spPr>
            <a:xfrm rot="-5400000">
              <a:off x="348199" y="179450"/>
              <a:ext cx="1116300" cy="1116300"/>
            </a:xfrm>
            <a:prstGeom prst="pie">
              <a:avLst>
                <a:gd name="adj1" fmla="val 10792838"/>
                <a:gd name="adj2" fmla="val 16200000"/>
              </a:avLst>
            </a:prstGeom>
            <a:solidFill>
              <a:schemeClr val="dk2">
                <a:alpha val="12156"/>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33" name="Google Shape;133;p35"/>
          <p:cNvSpPr txBox="1">
            <a:spLocks noGrp="1"/>
          </p:cNvSpPr>
          <p:nvPr>
            <p:ph type="title"/>
          </p:nvPr>
        </p:nvSpPr>
        <p:spPr>
          <a:xfrm>
            <a:off x="1303800" y="598575"/>
            <a:ext cx="3430500" cy="1990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4" name="Google Shape;134;p35"/>
          <p:cNvSpPr txBox="1">
            <a:spLocks noGrp="1"/>
          </p:cNvSpPr>
          <p:nvPr>
            <p:ph type="subTitle" idx="1"/>
          </p:nvPr>
        </p:nvSpPr>
        <p:spPr>
          <a:xfrm>
            <a:off x="1303800" y="2743203"/>
            <a:ext cx="3430500" cy="7260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35" name="Google Shape;135;p35"/>
          <p:cNvSpPr txBox="1">
            <a:spLocks noGrp="1"/>
          </p:cNvSpPr>
          <p:nvPr>
            <p:ph type="body" idx="2"/>
          </p:nvPr>
        </p:nvSpPr>
        <p:spPr>
          <a:xfrm>
            <a:off x="4903700" y="661000"/>
            <a:ext cx="3430500" cy="3870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0"/>
              </a:spcBef>
              <a:spcAft>
                <a:spcPts val="0"/>
              </a:spcAft>
              <a:buSzPts val="1100"/>
              <a:buChar char="○"/>
              <a:defRPr/>
            </a:lvl2pPr>
            <a:lvl3pPr marL="1371600" lvl="2" indent="-298450" algn="l">
              <a:lnSpc>
                <a:spcPct val="115000"/>
              </a:lnSpc>
              <a:spcBef>
                <a:spcPts val="0"/>
              </a:spcBef>
              <a:spcAft>
                <a:spcPts val="0"/>
              </a:spcAft>
              <a:buSzPts val="1100"/>
              <a:buChar char="■"/>
              <a:defRPr/>
            </a:lvl3pPr>
            <a:lvl4pPr marL="1828800" lvl="3" indent="-298450" algn="l">
              <a:lnSpc>
                <a:spcPct val="115000"/>
              </a:lnSpc>
              <a:spcBef>
                <a:spcPts val="0"/>
              </a:spcBef>
              <a:spcAft>
                <a:spcPts val="0"/>
              </a:spcAft>
              <a:buSzPts val="1100"/>
              <a:buChar char="●"/>
              <a:defRPr/>
            </a:lvl4pPr>
            <a:lvl5pPr marL="2286000" lvl="4" indent="-298450" algn="l">
              <a:lnSpc>
                <a:spcPct val="115000"/>
              </a:lnSpc>
              <a:spcBef>
                <a:spcPts val="0"/>
              </a:spcBef>
              <a:spcAft>
                <a:spcPts val="0"/>
              </a:spcAft>
              <a:buSzPts val="1100"/>
              <a:buChar char="○"/>
              <a:defRPr/>
            </a:lvl5pPr>
            <a:lvl6pPr marL="2743200" lvl="5" indent="-298450" algn="l">
              <a:lnSpc>
                <a:spcPct val="115000"/>
              </a:lnSpc>
              <a:spcBef>
                <a:spcPts val="0"/>
              </a:spcBef>
              <a:spcAft>
                <a:spcPts val="0"/>
              </a:spcAft>
              <a:buSzPts val="1100"/>
              <a:buChar char="■"/>
              <a:defRPr/>
            </a:lvl6pPr>
            <a:lvl7pPr marL="3200400" lvl="6" indent="-298450" algn="l">
              <a:lnSpc>
                <a:spcPct val="115000"/>
              </a:lnSpc>
              <a:spcBef>
                <a:spcPts val="0"/>
              </a:spcBef>
              <a:spcAft>
                <a:spcPts val="0"/>
              </a:spcAft>
              <a:buSzPts val="1100"/>
              <a:buChar char="●"/>
              <a:defRPr/>
            </a:lvl7pPr>
            <a:lvl8pPr marL="3657600" lvl="7" indent="-298450" algn="l">
              <a:lnSpc>
                <a:spcPct val="115000"/>
              </a:lnSpc>
              <a:spcBef>
                <a:spcPts val="0"/>
              </a:spcBef>
              <a:spcAft>
                <a:spcPts val="0"/>
              </a:spcAft>
              <a:buSzPts val="1100"/>
              <a:buChar char="○"/>
              <a:defRPr/>
            </a:lvl8pPr>
            <a:lvl9pPr marL="4114800" lvl="8" indent="-298450" algn="l">
              <a:lnSpc>
                <a:spcPct val="115000"/>
              </a:lnSpc>
              <a:spcBef>
                <a:spcPts val="0"/>
              </a:spcBef>
              <a:spcAft>
                <a:spcPts val="0"/>
              </a:spcAft>
              <a:buSzPts val="1100"/>
              <a:buChar char="■"/>
              <a:defRPr/>
            </a:lvl9pPr>
          </a:lstStyle>
          <a:p>
            <a:endParaRPr/>
          </a:p>
        </p:txBody>
      </p:sp>
      <p:sp>
        <p:nvSpPr>
          <p:cNvPr id="136" name="Google Shape;136;p35"/>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1pPr>
            <a:lvl2pPr marR="0" lvl="1"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2pPr>
            <a:lvl3pPr marR="0" lvl="2"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3pPr>
            <a:lvl4pPr marR="0" lvl="3"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4pPr>
            <a:lvl5pPr marR="0" lvl="4"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5pPr>
            <a:lvl6pPr marR="0" lvl="5"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6pPr>
            <a:lvl7pPr marR="0" lvl="6"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7pPr>
            <a:lvl8pPr marR="0" lvl="7"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8pPr>
            <a:lvl9pPr marR="0" lvl="8" algn="l" rtl="0">
              <a:lnSpc>
                <a:spcPct val="100000"/>
              </a:lnSpc>
              <a:spcBef>
                <a:spcPts val="0"/>
              </a:spcBef>
              <a:spcAft>
                <a:spcPts val="0"/>
              </a:spcAft>
              <a:buClr>
                <a:schemeClr val="dk2"/>
              </a:buClr>
              <a:buSzPts val="2800"/>
              <a:buFont typeface="Maven Pro"/>
              <a:buNone/>
              <a:defRPr sz="2800" b="1" i="0" u="none" strike="noStrike" cap="none">
                <a:solidFill>
                  <a:schemeClr val="dk2"/>
                </a:solidFill>
                <a:latin typeface="Maven Pro"/>
                <a:ea typeface="Maven Pro"/>
                <a:cs typeface="Maven Pro"/>
                <a:sym typeface="Maven Pro"/>
              </a:defRPr>
            </a:lvl9pPr>
          </a:lstStyle>
          <a:p>
            <a:endParaRPr/>
          </a:p>
        </p:txBody>
      </p:sp>
      <p:sp>
        <p:nvSpPr>
          <p:cNvPr id="7" name="Google Shape;7;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11150" algn="l" rtl="0">
              <a:lnSpc>
                <a:spcPct val="115000"/>
              </a:lnSpc>
              <a:spcBef>
                <a:spcPts val="0"/>
              </a:spcBef>
              <a:spcAft>
                <a:spcPts val="0"/>
              </a:spcAft>
              <a:buClr>
                <a:schemeClr val="dk2"/>
              </a:buClr>
              <a:buSzPts val="1300"/>
              <a:buFont typeface="Nunito"/>
              <a:buChar char="●"/>
              <a:defRPr sz="1300" b="0" i="0" u="none" strike="noStrike" cap="none">
                <a:solidFill>
                  <a:schemeClr val="dk2"/>
                </a:solidFill>
                <a:latin typeface="Nunito"/>
                <a:ea typeface="Nunito"/>
                <a:cs typeface="Nunito"/>
                <a:sym typeface="Nunito"/>
              </a:defRPr>
            </a:lvl1pPr>
            <a:lvl2pPr marL="914400" marR="0" lvl="1"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2pPr>
            <a:lvl3pPr marL="1371600" marR="0" lvl="2"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3pPr>
            <a:lvl4pPr marL="1828800" marR="0" lvl="3"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4pPr>
            <a:lvl5pPr marL="2286000" marR="0" lvl="4"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5pPr>
            <a:lvl6pPr marL="2743200" marR="0" lvl="5"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6pPr>
            <a:lvl7pPr marL="3200400" marR="0" lvl="6"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7pPr>
            <a:lvl8pPr marL="3657600" marR="0" lvl="7"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8pPr>
            <a:lvl9pPr marL="4114800" marR="0" lvl="8" indent="-298450" algn="l" rtl="0">
              <a:lnSpc>
                <a:spcPct val="115000"/>
              </a:lnSpc>
              <a:spcBef>
                <a:spcPts val="0"/>
              </a:spcBef>
              <a:spcAft>
                <a:spcPts val="0"/>
              </a:spcAft>
              <a:buClr>
                <a:schemeClr val="dk2"/>
              </a:buClr>
              <a:buSzPts val="1100"/>
              <a:buFont typeface="Nunito"/>
              <a:buChar char="■"/>
              <a:defRPr sz="1100" b="0" i="0" u="none" strike="noStrike" cap="none">
                <a:solidFill>
                  <a:schemeClr val="dk2"/>
                </a:solidFill>
                <a:latin typeface="Nunito"/>
                <a:ea typeface="Nunito"/>
                <a:cs typeface="Nunito"/>
                <a:sym typeface="Nunito"/>
              </a:defRPr>
            </a:lvl9pPr>
          </a:lstStyle>
          <a:p>
            <a:endParaRPr/>
          </a:p>
        </p:txBody>
      </p:sp>
      <p:sp>
        <p:nvSpPr>
          <p:cNvPr id="8" name="Google Shape;8;p26"/>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universe.roboflow.com/roboflow-100/brain-tumor-m2pbp/dataset/2"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jp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2.jp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g27f6e184ba7_0_246"/>
          <p:cNvSpPr txBox="1"/>
          <p:nvPr/>
        </p:nvSpPr>
        <p:spPr>
          <a:xfrm>
            <a:off x="0" y="-1"/>
            <a:ext cx="9144000" cy="1300481"/>
          </a:xfrm>
          <a:prstGeom prst="rect">
            <a:avLst/>
          </a:prstGeom>
          <a:solidFill>
            <a:srgbClr val="389DCB"/>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000" dirty="0">
                <a:solidFill>
                  <a:srgbClr val="F7F7F8"/>
                </a:solidFill>
                <a:latin typeface="Times New Roman"/>
                <a:ea typeface="Times New Roman"/>
                <a:cs typeface="Times New Roman"/>
                <a:sym typeface="Times New Roman"/>
              </a:rPr>
              <a:t>Brain Tumor Detection From MRI </a:t>
            </a:r>
          </a:p>
          <a:p>
            <a:pPr marL="0" lvl="0" indent="0" algn="ctr" rtl="0">
              <a:spcBef>
                <a:spcPts val="0"/>
              </a:spcBef>
              <a:spcAft>
                <a:spcPts val="0"/>
              </a:spcAft>
              <a:buNone/>
            </a:pPr>
            <a:r>
              <a:rPr lang="en" sz="3000" dirty="0">
                <a:solidFill>
                  <a:srgbClr val="F7F7F8"/>
                </a:solidFill>
                <a:latin typeface="Times New Roman"/>
                <a:ea typeface="Times New Roman"/>
                <a:cs typeface="Times New Roman"/>
                <a:sym typeface="Times New Roman"/>
              </a:rPr>
              <a:t>Using Deep CNN</a:t>
            </a:r>
            <a:endParaRPr sz="3000" dirty="0">
              <a:solidFill>
                <a:srgbClr val="F7F7F8"/>
              </a:solidFill>
              <a:latin typeface="Times New Roman"/>
              <a:ea typeface="Times New Roman"/>
              <a:cs typeface="Times New Roman"/>
              <a:sym typeface="Times New Roman"/>
            </a:endParaRPr>
          </a:p>
        </p:txBody>
      </p:sp>
      <p:sp>
        <p:nvSpPr>
          <p:cNvPr id="2" name="TextBox 1">
            <a:extLst>
              <a:ext uri="{FF2B5EF4-FFF2-40B4-BE49-F238E27FC236}">
                <a16:creationId xmlns:a16="http://schemas.microsoft.com/office/drawing/2014/main" id="{A0717319-D1A6-3066-9BBE-4DEBD7A21502}"/>
              </a:ext>
            </a:extLst>
          </p:cNvPr>
          <p:cNvSpPr txBox="1"/>
          <p:nvPr/>
        </p:nvSpPr>
        <p:spPr>
          <a:xfrm>
            <a:off x="2000249" y="1614828"/>
            <a:ext cx="5022057" cy="2977610"/>
          </a:xfrm>
          <a:prstGeom prst="rect">
            <a:avLst/>
          </a:prstGeom>
          <a:solidFill>
            <a:schemeClr val="bg1">
              <a:lumMod val="95000"/>
            </a:schemeClr>
          </a:solidFill>
        </p:spPr>
        <p:txBody>
          <a:bodyPr wrap="square" rtlCol="0">
            <a:spAutoFit/>
          </a:bodyPr>
          <a:lstStyle/>
          <a:p>
            <a:pPr marL="0" marR="0" algn="ctr">
              <a:lnSpc>
                <a:spcPct val="115000"/>
              </a:lnSpc>
              <a:spcBef>
                <a:spcPts val="0"/>
              </a:spcBef>
              <a:spcAft>
                <a:spcPts val="0"/>
              </a:spcAft>
            </a:pPr>
            <a:r>
              <a:rPr lang="en-US" sz="1800" b="1" u="sng" dirty="0">
                <a:effectLst/>
                <a:latin typeface="Times New Roman" panose="02020603050405020304" pitchFamily="18" charset="0"/>
                <a:ea typeface="Arial" panose="020B0604020202020204" pitchFamily="34" charset="0"/>
                <a:cs typeface="Times New Roman" panose="02020603050405020304" pitchFamily="18" charset="0"/>
              </a:rPr>
              <a:t>Presented By</a:t>
            </a:r>
          </a:p>
          <a:p>
            <a:pPr marL="0" marR="0" algn="ctr">
              <a:lnSpc>
                <a:spcPct val="115000"/>
              </a:lnSpc>
              <a:spcBef>
                <a:spcPts val="0"/>
              </a:spcBef>
              <a:spcAft>
                <a:spcPts val="0"/>
              </a:spcAft>
            </a:pPr>
            <a:r>
              <a:rPr lang="en-US" dirty="0">
                <a:effectLst/>
                <a:latin typeface="Times New Roman" panose="02020603050405020304" pitchFamily="18" charset="0"/>
                <a:ea typeface="Arial" panose="020B0604020202020204" pitchFamily="34" charset="0"/>
                <a:cs typeface="Times New Roman" panose="02020603050405020304" pitchFamily="18" charset="0"/>
              </a:rPr>
              <a:t>Khadija Binti Yasin</a:t>
            </a:r>
          </a:p>
          <a:p>
            <a:pPr marL="0" marR="0" algn="ctr">
              <a:lnSpc>
                <a:spcPct val="115000"/>
              </a:lnSpc>
              <a:spcBef>
                <a:spcPts val="0"/>
              </a:spcBef>
              <a:spcAft>
                <a:spcPts val="0"/>
              </a:spcAft>
            </a:pPr>
            <a:r>
              <a:rPr lang="en-US" dirty="0">
                <a:effectLst/>
                <a:latin typeface="Times New Roman" panose="02020603050405020304" pitchFamily="18" charset="0"/>
                <a:ea typeface="Arial" panose="020B0604020202020204" pitchFamily="34" charset="0"/>
                <a:cs typeface="Times New Roman" panose="02020603050405020304" pitchFamily="18" charset="0"/>
              </a:rPr>
              <a:t>ID:18302016</a:t>
            </a:r>
          </a:p>
          <a:p>
            <a:pPr marL="0" marR="0" algn="ctr">
              <a:lnSpc>
                <a:spcPct val="115000"/>
              </a:lnSpc>
              <a:spcBef>
                <a:spcPts val="0"/>
              </a:spcBef>
              <a:spcAft>
                <a:spcPts val="0"/>
              </a:spcAft>
            </a:pPr>
            <a:r>
              <a:rPr lang="en-US" sz="1800" dirty="0">
                <a:effectLst/>
                <a:latin typeface="Times New Roman" panose="02020603050405020304" pitchFamily="18" charset="0"/>
                <a:ea typeface="Arial" panose="020B0604020202020204" pitchFamily="34" charset="0"/>
                <a:cs typeface="Times New Roman" panose="02020603050405020304" pitchFamily="18" charset="0"/>
              </a:rPr>
              <a:t>  </a:t>
            </a:r>
          </a:p>
          <a:p>
            <a:pPr marL="0" marR="0" algn="ctr">
              <a:lnSpc>
                <a:spcPct val="115000"/>
              </a:lnSpc>
              <a:spcBef>
                <a:spcPts val="0"/>
              </a:spcBef>
              <a:spcAft>
                <a:spcPts val="0"/>
              </a:spcAft>
            </a:pPr>
            <a:r>
              <a:rPr lang="en-US" sz="1800" b="1" u="sng" dirty="0">
                <a:effectLst/>
                <a:latin typeface="Times New Roman" panose="02020603050405020304" pitchFamily="18" charset="0"/>
                <a:ea typeface="Arial" panose="020B0604020202020204" pitchFamily="34" charset="0"/>
                <a:cs typeface="Times New Roman" panose="02020603050405020304" pitchFamily="18" charset="0"/>
              </a:rPr>
              <a:t>Supervised by</a:t>
            </a:r>
          </a:p>
          <a:p>
            <a:pPr marL="0" marR="0" algn="ctr">
              <a:lnSpc>
                <a:spcPct val="115000"/>
              </a:lnSpc>
              <a:spcBef>
                <a:spcPts val="0"/>
              </a:spcBef>
              <a:spcAft>
                <a:spcPts val="0"/>
              </a:spcAft>
            </a:pPr>
            <a:r>
              <a:rPr lang="en-US" dirty="0">
                <a:effectLst/>
                <a:latin typeface="Times New Roman" panose="02020603050405020304" pitchFamily="18" charset="0"/>
                <a:ea typeface="Arial" panose="020B0604020202020204" pitchFamily="34" charset="0"/>
                <a:cs typeface="Times New Roman" panose="02020603050405020304" pitchFamily="18" charset="0"/>
              </a:rPr>
              <a:t>Md. </a:t>
            </a:r>
            <a:r>
              <a:rPr lang="en-US" dirty="0" err="1">
                <a:effectLst/>
                <a:latin typeface="Times New Roman" panose="02020603050405020304" pitchFamily="18" charset="0"/>
                <a:ea typeface="Arial" panose="020B0604020202020204" pitchFamily="34" charset="0"/>
                <a:cs typeface="Times New Roman" panose="02020603050405020304" pitchFamily="18" charset="0"/>
              </a:rPr>
              <a:t>Sajjatul</a:t>
            </a:r>
            <a:r>
              <a:rPr lang="en-US" dirty="0">
                <a:effectLst/>
                <a:latin typeface="Times New Roman" panose="02020603050405020304" pitchFamily="18" charset="0"/>
                <a:ea typeface="Arial" panose="020B0604020202020204" pitchFamily="34" charset="0"/>
                <a:cs typeface="Times New Roman" panose="02020603050405020304" pitchFamily="18" charset="0"/>
              </a:rPr>
              <a:t> Islam</a:t>
            </a:r>
          </a:p>
          <a:p>
            <a:pPr marL="0" marR="0" algn="ctr">
              <a:lnSpc>
                <a:spcPct val="115000"/>
              </a:lnSpc>
              <a:spcBef>
                <a:spcPts val="0"/>
              </a:spcBef>
              <a:spcAft>
                <a:spcPts val="0"/>
              </a:spcAft>
            </a:pPr>
            <a:r>
              <a:rPr lang="en-US" dirty="0">
                <a:effectLst/>
                <a:latin typeface="Times New Roman" panose="02020603050405020304" pitchFamily="18" charset="0"/>
                <a:ea typeface="Arial" panose="020B0604020202020204" pitchFamily="34" charset="0"/>
                <a:cs typeface="Times New Roman" panose="02020603050405020304" pitchFamily="18" charset="0"/>
              </a:rPr>
              <a:t>Assistant Professor</a:t>
            </a:r>
          </a:p>
          <a:p>
            <a:pPr marL="0" marR="0" algn="ctr">
              <a:lnSpc>
                <a:spcPct val="115000"/>
              </a:lnSpc>
              <a:spcBef>
                <a:spcPts val="0"/>
              </a:spcBef>
              <a:spcAft>
                <a:spcPts val="0"/>
              </a:spcAft>
            </a:pPr>
            <a:r>
              <a:rPr lang="en-US" dirty="0">
                <a:effectLst/>
                <a:latin typeface="Times New Roman" panose="02020603050405020304" pitchFamily="18" charset="0"/>
                <a:ea typeface="Arial" panose="020B0604020202020204" pitchFamily="34" charset="0"/>
                <a:cs typeface="Times New Roman" panose="02020603050405020304" pitchFamily="18" charset="0"/>
              </a:rPr>
              <a:t>Dept. of Computer Science &amp; Engineering(CSE)</a:t>
            </a:r>
          </a:p>
          <a:p>
            <a:pPr marL="0" marR="0" algn="ctr">
              <a:lnSpc>
                <a:spcPct val="115000"/>
              </a:lnSpc>
              <a:spcBef>
                <a:spcPts val="0"/>
              </a:spcBef>
              <a:spcAft>
                <a:spcPts val="0"/>
              </a:spcAft>
            </a:pPr>
            <a:r>
              <a:rPr lang="en-US" dirty="0">
                <a:effectLst/>
                <a:latin typeface="Times New Roman" panose="02020603050405020304" pitchFamily="18" charset="0"/>
                <a:ea typeface="Arial" panose="020B0604020202020204" pitchFamily="34" charset="0"/>
                <a:cs typeface="Times New Roman" panose="02020603050405020304" pitchFamily="18" charset="0"/>
              </a:rPr>
              <a:t>School Of Science &amp; Engineering(SSE)</a:t>
            </a:r>
          </a:p>
          <a:p>
            <a:pPr marL="0" marR="0" algn="ctr">
              <a:lnSpc>
                <a:spcPct val="115000"/>
              </a:lnSpc>
              <a:spcBef>
                <a:spcPts val="0"/>
              </a:spcBef>
              <a:spcAft>
                <a:spcPts val="0"/>
              </a:spcAft>
            </a:pPr>
            <a:r>
              <a:rPr lang="en-US" dirty="0">
                <a:effectLst/>
                <a:latin typeface="Times New Roman" panose="02020603050405020304" pitchFamily="18" charset="0"/>
                <a:ea typeface="Arial" panose="020B0604020202020204" pitchFamily="34" charset="0"/>
                <a:cs typeface="Times New Roman" panose="02020603050405020304" pitchFamily="18" charset="0"/>
              </a:rPr>
              <a:t>Chittagong Independent University</a:t>
            </a:r>
          </a:p>
          <a:p>
            <a:pPr marL="0" marR="0" algn="ctr">
              <a:lnSpc>
                <a:spcPct val="115000"/>
              </a:lnSpc>
              <a:spcBef>
                <a:spcPts val="0"/>
              </a:spcBef>
              <a:spcAft>
                <a:spcPts val="0"/>
              </a:spcAft>
            </a:pP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15"/>
          <p:cNvSpPr/>
          <p:nvPr/>
        </p:nvSpPr>
        <p:spPr>
          <a:xfrm>
            <a:off x="2727306" y="444330"/>
            <a:ext cx="3689383" cy="549300"/>
          </a:xfrm>
          <a:prstGeom prst="roundRect">
            <a:avLst>
              <a:gd name="adj" fmla="val 16667"/>
            </a:avLst>
          </a:prstGeom>
          <a:solidFill>
            <a:srgbClr val="389DCB"/>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 sz="2000" dirty="0">
                <a:solidFill>
                  <a:schemeClr val="lt1"/>
                </a:solidFill>
                <a:latin typeface="Times New Roman"/>
                <a:ea typeface="Times New Roman"/>
                <a:cs typeface="Times New Roman"/>
                <a:sym typeface="Times New Roman"/>
              </a:rPr>
              <a:t>DATASET SUMMARY</a:t>
            </a:r>
            <a:endParaRPr sz="2000" b="0" i="0" u="none" strike="noStrike" cap="none" dirty="0">
              <a:solidFill>
                <a:schemeClr val="lt1"/>
              </a:solidFill>
              <a:latin typeface="Times New Roman"/>
              <a:ea typeface="Times New Roman"/>
              <a:cs typeface="Times New Roman"/>
              <a:sym typeface="Times New Roman"/>
            </a:endParaRPr>
          </a:p>
        </p:txBody>
      </p:sp>
      <p:pic>
        <p:nvPicPr>
          <p:cNvPr id="392" name="Google Shape;392;p15"/>
          <p:cNvPicPr preferRelativeResize="0"/>
          <p:nvPr/>
        </p:nvPicPr>
        <p:blipFill>
          <a:blip r:embed="rId3">
            <a:alphaModFix/>
          </a:blip>
          <a:stretch>
            <a:fillRect/>
          </a:stretch>
        </p:blipFill>
        <p:spPr>
          <a:xfrm>
            <a:off x="29075" y="3822175"/>
            <a:ext cx="1692700" cy="1274425"/>
          </a:xfrm>
          <a:prstGeom prst="rect">
            <a:avLst/>
          </a:prstGeom>
          <a:noFill/>
          <a:ln>
            <a:noFill/>
          </a:ln>
        </p:spPr>
      </p:pic>
      <p:sp>
        <p:nvSpPr>
          <p:cNvPr id="397" name="Google Shape;397;p15"/>
          <p:cNvSpPr txBox="1"/>
          <p:nvPr/>
        </p:nvSpPr>
        <p:spPr>
          <a:xfrm>
            <a:off x="5426963" y="4708550"/>
            <a:ext cx="169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4" name="Rectangle 3"/>
          <p:cNvSpPr/>
          <p:nvPr/>
        </p:nvSpPr>
        <p:spPr>
          <a:xfrm>
            <a:off x="841510" y="1044005"/>
            <a:ext cx="7460973" cy="2951064"/>
          </a:xfrm>
          <a:prstGeom prst="rect">
            <a:avLst/>
          </a:prstGeom>
        </p:spPr>
        <p:txBody>
          <a:bodyPr wrap="square">
            <a:spAutoFit/>
          </a:bodyPr>
          <a:lstStyle/>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Dataset has been collected from an open-source platform, </a:t>
            </a:r>
            <a:r>
              <a:rPr lang="en-US" sz="1800" dirty="0">
                <a:latin typeface="Times New Roman" panose="02020603050405020304" pitchFamily="18" charset="0"/>
                <a:cs typeface="Times New Roman" panose="02020603050405020304" pitchFamily="18" charset="0"/>
                <a:hlinkClick r:id="rId4"/>
              </a:rPr>
              <a:t>RoboFlow</a:t>
            </a:r>
            <a:r>
              <a:rPr lang="en-US" sz="1800" dirty="0">
                <a:latin typeface="Times New Roman" panose="02020603050405020304" pitchFamily="18" charset="0"/>
                <a:cs typeface="Times New Roman" panose="02020603050405020304" pitchFamily="18" charset="0"/>
              </a:rPr>
              <a:t>. So, we have used secondary source of data for our thesis.</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ea typeface="Calibri" panose="020F0502020204030204" pitchFamily="34" charset="0"/>
                <a:cs typeface="Times New Roman" panose="02020603050405020304" pitchFamily="18" charset="0"/>
              </a:rPr>
              <a:t>The dataset has around 7292 images of brain MRI Scan Images.</a:t>
            </a:r>
            <a:r>
              <a:rPr lang="en-US" sz="1800" dirty="0">
                <a:latin typeface="Times New Roman" panose="02020603050405020304" pitchFamily="18" charset="0"/>
                <a:cs typeface="Times New Roman" panose="02020603050405020304" pitchFamily="18" charset="0"/>
              </a:rPr>
              <a:t> </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collection consists of 7292 annotation files. </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These files state the exact position of the items (i.e., height, width, class and 4 values for each bounding box x-min, y-min, x-max, y-max) are recorded in text files.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pic>
        <p:nvPicPr>
          <p:cNvPr id="513" name="Google Shape;513;p14"/>
          <p:cNvPicPr preferRelativeResize="0"/>
          <p:nvPr/>
        </p:nvPicPr>
        <p:blipFill>
          <a:blip r:embed="rId3">
            <a:alphaModFix/>
          </a:blip>
          <a:stretch>
            <a:fillRect/>
          </a:stretch>
        </p:blipFill>
        <p:spPr>
          <a:xfrm>
            <a:off x="236079" y="3474719"/>
            <a:ext cx="1531762" cy="1357207"/>
          </a:xfrm>
          <a:prstGeom prst="rect">
            <a:avLst/>
          </a:prstGeom>
          <a:noFill/>
          <a:ln>
            <a:noFill/>
          </a:ln>
        </p:spPr>
      </p:pic>
      <p:sp>
        <p:nvSpPr>
          <p:cNvPr id="507" name="Google Shape;507;p14"/>
          <p:cNvSpPr/>
          <p:nvPr/>
        </p:nvSpPr>
        <p:spPr>
          <a:xfrm>
            <a:off x="2258906" y="310131"/>
            <a:ext cx="4626187" cy="400200"/>
          </a:xfrm>
          <a:prstGeom prst="roundRect">
            <a:avLst>
              <a:gd name="adj" fmla="val 16667"/>
            </a:avLst>
          </a:prstGeom>
          <a:solidFill>
            <a:srgbClr val="389DC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900"/>
              <a:buFont typeface="Arial"/>
              <a:buNone/>
            </a:pPr>
            <a:r>
              <a:rPr lang="en" sz="1900" b="0" i="0" u="none" strike="noStrike" cap="none" dirty="0">
                <a:solidFill>
                  <a:srgbClr val="000000"/>
                </a:solidFill>
                <a:latin typeface="Times New Roman"/>
                <a:ea typeface="Times New Roman"/>
                <a:cs typeface="Times New Roman"/>
                <a:sym typeface="Times New Roman"/>
              </a:rPr>
              <a:t>   </a:t>
            </a:r>
            <a:r>
              <a:rPr lang="en" sz="2000" b="0" i="0" u="none" strike="noStrike" cap="none" dirty="0">
                <a:solidFill>
                  <a:schemeClr val="bg1"/>
                </a:solidFill>
                <a:latin typeface="Times New Roman"/>
                <a:ea typeface="Times New Roman"/>
                <a:cs typeface="Times New Roman"/>
                <a:sym typeface="Times New Roman"/>
              </a:rPr>
              <a:t>Review of Dataset </a:t>
            </a:r>
            <a:r>
              <a:rPr lang="en" sz="2000" dirty="0">
                <a:solidFill>
                  <a:schemeClr val="bg1"/>
                </a:solidFill>
                <a:latin typeface="Times New Roman"/>
                <a:ea typeface="Times New Roman"/>
                <a:cs typeface="Times New Roman"/>
                <a:sym typeface="Times New Roman"/>
              </a:rPr>
              <a:t>Brain cancer MRIs</a:t>
            </a:r>
            <a:endParaRPr sz="2000" dirty="0">
              <a:solidFill>
                <a:schemeClr val="bg1"/>
              </a:solidFill>
              <a:latin typeface="Times New Roman"/>
              <a:ea typeface="Times New Roman"/>
              <a:cs typeface="Times New Roman"/>
              <a:sym typeface="Times New Roman"/>
            </a:endParaRPr>
          </a:p>
        </p:txBody>
      </p:sp>
      <p:sp>
        <p:nvSpPr>
          <p:cNvPr id="508" name="Google Shape;508;p14"/>
          <p:cNvSpPr txBox="1"/>
          <p:nvPr/>
        </p:nvSpPr>
        <p:spPr>
          <a:xfrm>
            <a:off x="288625" y="858475"/>
            <a:ext cx="2930700" cy="33855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600" b="1" i="0" u="none" strike="noStrike" cap="none" dirty="0">
                <a:solidFill>
                  <a:srgbClr val="000000"/>
                </a:solidFill>
                <a:latin typeface="Times New Roman"/>
                <a:ea typeface="Times New Roman"/>
                <a:cs typeface="Times New Roman"/>
                <a:sym typeface="Times New Roman"/>
              </a:rPr>
              <a:t>Problem in Dataset</a:t>
            </a:r>
            <a:endParaRPr sz="1600" b="1"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600" b="1" i="0" u="none" strike="noStrike" cap="none" dirty="0">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rgbClr val="FF0000"/>
              </a:buClr>
              <a:buSzPts val="1400"/>
              <a:buFont typeface="Times New Roman"/>
              <a:buChar char="●"/>
            </a:pPr>
            <a:r>
              <a:rPr lang="en" sz="1600" b="0" i="0" u="none" strike="noStrike" cap="none" dirty="0">
                <a:solidFill>
                  <a:srgbClr val="FF0000"/>
                </a:solidFill>
                <a:latin typeface="Times New Roman"/>
                <a:ea typeface="Times New Roman"/>
                <a:cs typeface="Times New Roman"/>
                <a:sym typeface="Times New Roman"/>
              </a:rPr>
              <a:t>Imbalance Problem</a:t>
            </a:r>
            <a:endParaRPr sz="1600" b="0" i="0" u="none" strike="noStrike" cap="none" dirty="0">
              <a:solidFill>
                <a:srgbClr val="FF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400"/>
              <a:buFont typeface="Arial"/>
              <a:buNone/>
            </a:pPr>
            <a:r>
              <a:rPr lang="en" sz="1600" b="0" i="0" u="none" strike="noStrike" cap="none" dirty="0">
                <a:solidFill>
                  <a:srgbClr val="000000"/>
                </a:solidFill>
                <a:latin typeface="Times New Roman"/>
                <a:ea typeface="Times New Roman"/>
                <a:cs typeface="Times New Roman"/>
                <a:sym typeface="Times New Roman"/>
              </a:rPr>
              <a:t>  Sol: Data Augmentation</a:t>
            </a:r>
            <a:endParaRPr sz="1600" b="0" i="0" u="none" strike="noStrike" cap="none" dirty="0">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rgbClr val="FF0000"/>
              </a:buClr>
              <a:buSzPts val="1400"/>
              <a:buFont typeface="Times New Roman"/>
              <a:buChar char="●"/>
            </a:pPr>
            <a:r>
              <a:rPr lang="en" sz="1600" dirty="0">
                <a:solidFill>
                  <a:srgbClr val="FF0000"/>
                </a:solidFill>
                <a:latin typeface="Times New Roman"/>
                <a:ea typeface="Times New Roman"/>
                <a:cs typeface="Times New Roman"/>
                <a:sym typeface="Times New Roman"/>
              </a:rPr>
              <a:t>No Bounding Box</a:t>
            </a:r>
            <a:endParaRPr sz="1600" b="0" i="0" u="none" strike="noStrike" cap="none" dirty="0">
              <a:solidFill>
                <a:srgbClr val="FF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rgbClr val="000000"/>
              </a:solidFill>
              <a:latin typeface="Times New Roman"/>
              <a:ea typeface="Times New Roman"/>
              <a:cs typeface="Times New Roman"/>
              <a:sym typeface="Times New Roman"/>
            </a:endParaRPr>
          </a:p>
          <a:p>
            <a:pPr marL="457200" marR="0" lvl="0" indent="-317500" algn="l" rtl="0">
              <a:lnSpc>
                <a:spcPct val="100000"/>
              </a:lnSpc>
              <a:spcBef>
                <a:spcPts val="0"/>
              </a:spcBef>
              <a:spcAft>
                <a:spcPts val="0"/>
              </a:spcAft>
              <a:buClr>
                <a:srgbClr val="FF0000"/>
              </a:buClr>
              <a:buSzPts val="1400"/>
              <a:buFont typeface="Times New Roman"/>
              <a:buChar char="●"/>
            </a:pPr>
            <a:r>
              <a:rPr lang="en" sz="1600" b="0" i="0" u="none" strike="noStrike" cap="none" dirty="0">
                <a:solidFill>
                  <a:srgbClr val="FF0000"/>
                </a:solidFill>
                <a:latin typeface="Times New Roman"/>
                <a:ea typeface="Times New Roman"/>
                <a:cs typeface="Times New Roman"/>
                <a:sym typeface="Times New Roman"/>
              </a:rPr>
              <a:t>Contrast Variation</a:t>
            </a:r>
            <a:endParaRPr sz="1600" b="0" i="0" u="none" strike="noStrike" cap="none" dirty="0">
              <a:solidFill>
                <a:srgbClr val="FF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rgbClr val="FF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1600" b="0" i="0" u="none" strike="noStrike" cap="none" dirty="0">
              <a:solidFill>
                <a:srgbClr val="FF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sz="1600" b="0" i="0" u="none" strike="noStrike" cap="none" dirty="0">
                <a:solidFill>
                  <a:srgbClr val="000000"/>
                </a:solidFill>
                <a:latin typeface="Times New Roman"/>
                <a:ea typeface="Times New Roman"/>
                <a:cs typeface="Times New Roman"/>
                <a:sym typeface="Times New Roman"/>
              </a:rPr>
              <a:t>  </a:t>
            </a:r>
            <a:endParaRPr sz="1600" b="0" i="0" u="none" strike="noStrike" cap="none" dirty="0">
              <a:solidFill>
                <a:srgbClr val="000000"/>
              </a:solidFill>
              <a:latin typeface="Times New Roman"/>
              <a:ea typeface="Times New Roman"/>
              <a:cs typeface="Times New Roman"/>
              <a:sym typeface="Times New Roman"/>
            </a:endParaRPr>
          </a:p>
          <a:p>
            <a:pPr marL="457200" marR="0" lvl="0" indent="0" algn="l" rtl="0">
              <a:lnSpc>
                <a:spcPct val="100000"/>
              </a:lnSpc>
              <a:spcBef>
                <a:spcPts val="0"/>
              </a:spcBef>
              <a:spcAft>
                <a:spcPts val="0"/>
              </a:spcAft>
              <a:buClr>
                <a:srgbClr val="000000"/>
              </a:buClr>
              <a:buSzPts val="1400"/>
              <a:buFont typeface="Arial"/>
              <a:buNone/>
            </a:pPr>
            <a:r>
              <a:rPr lang="en" sz="1600" b="0" i="0" u="none" strike="noStrike" cap="none" dirty="0">
                <a:solidFill>
                  <a:srgbClr val="000000"/>
                </a:solidFill>
                <a:latin typeface="Times New Roman"/>
                <a:ea typeface="Times New Roman"/>
                <a:cs typeface="Times New Roman"/>
                <a:sym typeface="Times New Roman"/>
              </a:rPr>
              <a:t>  </a:t>
            </a:r>
            <a:endParaRPr sz="16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600" b="0" i="0" u="none" strike="noStrike" cap="none" dirty="0">
              <a:solidFill>
                <a:srgbClr val="000000"/>
              </a:solidFill>
              <a:latin typeface="Nunito"/>
              <a:ea typeface="Nunito"/>
              <a:cs typeface="Nunito"/>
              <a:sym typeface="Nunito"/>
            </a:endParaRPr>
          </a:p>
        </p:txBody>
      </p:sp>
      <p:sp>
        <p:nvSpPr>
          <p:cNvPr id="509" name="Google Shape;509;p14"/>
          <p:cNvSpPr txBox="1"/>
          <p:nvPr/>
        </p:nvSpPr>
        <p:spPr>
          <a:xfrm>
            <a:off x="3583325" y="1258288"/>
            <a:ext cx="4929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Nunito"/>
              <a:ea typeface="Nunito"/>
              <a:cs typeface="Nunito"/>
              <a:sym typeface="Nunito"/>
            </a:endParaRPr>
          </a:p>
        </p:txBody>
      </p:sp>
      <p:pic>
        <p:nvPicPr>
          <p:cNvPr id="510" name="Google Shape;510;p14"/>
          <p:cNvPicPr preferRelativeResize="0"/>
          <p:nvPr/>
        </p:nvPicPr>
        <p:blipFill>
          <a:blip r:embed="rId4">
            <a:alphaModFix/>
          </a:blip>
          <a:stretch>
            <a:fillRect/>
          </a:stretch>
        </p:blipFill>
        <p:spPr>
          <a:xfrm>
            <a:off x="3046630" y="983650"/>
            <a:ext cx="2453318" cy="2728137"/>
          </a:xfrm>
          <a:prstGeom prst="rect">
            <a:avLst/>
          </a:prstGeom>
          <a:noFill/>
          <a:ln>
            <a:noFill/>
          </a:ln>
        </p:spPr>
      </p:pic>
      <p:pic>
        <p:nvPicPr>
          <p:cNvPr id="511" name="Google Shape;511;p14"/>
          <p:cNvPicPr preferRelativeResize="0"/>
          <p:nvPr/>
        </p:nvPicPr>
        <p:blipFill>
          <a:blip r:embed="rId5">
            <a:alphaModFix/>
          </a:blip>
          <a:stretch>
            <a:fillRect/>
          </a:stretch>
        </p:blipFill>
        <p:spPr>
          <a:xfrm>
            <a:off x="5804748" y="975460"/>
            <a:ext cx="2453206" cy="2736327"/>
          </a:xfrm>
          <a:prstGeom prst="rect">
            <a:avLst/>
          </a:prstGeom>
          <a:noFill/>
          <a:ln>
            <a:noFill/>
          </a:ln>
        </p:spPr>
      </p:pic>
      <p:sp>
        <p:nvSpPr>
          <p:cNvPr id="514" name="Google Shape;514;p14"/>
          <p:cNvSpPr txBox="1"/>
          <p:nvPr/>
        </p:nvSpPr>
        <p:spPr>
          <a:xfrm>
            <a:off x="2911548" y="3921044"/>
            <a:ext cx="5176800" cy="677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i="1" dirty="0">
                <a:latin typeface="Nunito"/>
                <a:ea typeface="Nunito"/>
                <a:cs typeface="Nunito"/>
                <a:sym typeface="Nunito"/>
              </a:rPr>
              <a:t>Fig: 1. The two MRI images  belong to healthy brain, therefore, the model did not detect the tumor [1]</a:t>
            </a:r>
            <a:endParaRPr i="1" dirty="0">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15"/>
          <p:cNvSpPr/>
          <p:nvPr/>
        </p:nvSpPr>
        <p:spPr>
          <a:xfrm>
            <a:off x="2988296" y="332754"/>
            <a:ext cx="3167408" cy="389499"/>
          </a:xfrm>
          <a:prstGeom prst="roundRect">
            <a:avLst>
              <a:gd name="adj" fmla="val 16667"/>
            </a:avLst>
          </a:prstGeom>
          <a:solidFill>
            <a:srgbClr val="389DC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100"/>
              <a:buFont typeface="Arial"/>
              <a:buNone/>
            </a:pPr>
            <a:r>
              <a:rPr lang="en-US" sz="2000" dirty="0">
                <a:solidFill>
                  <a:schemeClr val="lt1"/>
                </a:solidFill>
                <a:latin typeface="Times New Roman"/>
                <a:ea typeface="Times New Roman"/>
                <a:cs typeface="Times New Roman"/>
                <a:sym typeface="Times New Roman"/>
              </a:rPr>
              <a:t>DATA PREPROCESSING</a:t>
            </a:r>
            <a:endParaRPr lang="en-US" sz="2000" b="0" i="0" u="none" strike="noStrike" cap="none" dirty="0">
              <a:solidFill>
                <a:schemeClr val="lt1"/>
              </a:solidFill>
              <a:latin typeface="Times New Roman"/>
              <a:ea typeface="Times New Roman"/>
              <a:cs typeface="Times New Roman"/>
              <a:sym typeface="Times New Roman"/>
            </a:endParaRPr>
          </a:p>
        </p:txBody>
      </p:sp>
      <p:sp>
        <p:nvSpPr>
          <p:cNvPr id="382" name="Google Shape;382;p15"/>
          <p:cNvSpPr/>
          <p:nvPr/>
        </p:nvSpPr>
        <p:spPr>
          <a:xfrm>
            <a:off x="484094" y="1821292"/>
            <a:ext cx="1692700" cy="1199615"/>
          </a:xfrm>
          <a:prstGeom prst="ellipse">
            <a:avLst/>
          </a:prstGeom>
          <a:solidFill>
            <a:srgbClr val="39B6F0"/>
          </a:solidFill>
          <a:ln w="2857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just" rtl="0">
              <a:spcBef>
                <a:spcPts val="0"/>
              </a:spcBef>
              <a:spcAft>
                <a:spcPts val="0"/>
              </a:spcAft>
              <a:buNone/>
            </a:pPr>
            <a:r>
              <a:rPr lang="en" sz="1200" b="1" dirty="0">
                <a:solidFill>
                  <a:schemeClr val="lt1"/>
                </a:solidFill>
                <a:latin typeface="Times New Roman"/>
                <a:ea typeface="Times New Roman"/>
                <a:cs typeface="Times New Roman"/>
                <a:sym typeface="Times New Roman"/>
              </a:rPr>
              <a:t>DATA PRE-PROCESSING</a:t>
            </a:r>
            <a:endParaRPr sz="1200" b="1" dirty="0">
              <a:solidFill>
                <a:schemeClr val="lt1"/>
              </a:solidFill>
              <a:latin typeface="Times New Roman"/>
              <a:ea typeface="Times New Roman"/>
              <a:cs typeface="Times New Roman"/>
              <a:sym typeface="Times New Roman"/>
            </a:endParaRPr>
          </a:p>
        </p:txBody>
      </p:sp>
      <p:cxnSp>
        <p:nvCxnSpPr>
          <p:cNvPr id="383" name="Google Shape;383;p15"/>
          <p:cNvCxnSpPr>
            <a:cxnSpLocks/>
          </p:cNvCxnSpPr>
          <p:nvPr/>
        </p:nvCxnSpPr>
        <p:spPr>
          <a:xfrm flipV="1">
            <a:off x="1625600" y="1485682"/>
            <a:ext cx="909366" cy="378501"/>
          </a:xfrm>
          <a:prstGeom prst="straightConnector1">
            <a:avLst/>
          </a:prstGeom>
          <a:noFill/>
          <a:ln w="38100" cap="flat" cmpd="sng">
            <a:solidFill>
              <a:schemeClr val="dk2"/>
            </a:solidFill>
            <a:prstDash val="solid"/>
            <a:round/>
            <a:headEnd type="none" w="med" len="med"/>
            <a:tailEnd type="none" w="med" len="med"/>
          </a:ln>
        </p:spPr>
      </p:cxnSp>
      <p:sp>
        <p:nvSpPr>
          <p:cNvPr id="384" name="Google Shape;384;p15"/>
          <p:cNvSpPr/>
          <p:nvPr/>
        </p:nvSpPr>
        <p:spPr>
          <a:xfrm>
            <a:off x="2814557" y="1255238"/>
            <a:ext cx="1468429" cy="377603"/>
          </a:xfrm>
          <a:prstGeom prst="roundRect">
            <a:avLst>
              <a:gd name="adj" fmla="val 16667"/>
            </a:avLst>
          </a:prstGeom>
          <a:solidFill>
            <a:srgbClr val="39B6F0"/>
          </a:solidFill>
          <a:ln w="3810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rgbClr val="1F1F1F"/>
                </a:solidFill>
                <a:latin typeface="Times New Roman"/>
                <a:ea typeface="Times New Roman"/>
                <a:cs typeface="Times New Roman"/>
                <a:sym typeface="Times New Roman"/>
              </a:rPr>
              <a:t>Bounding Box</a:t>
            </a:r>
            <a:endParaRPr sz="1500" dirty="0">
              <a:solidFill>
                <a:srgbClr val="1F1F1F"/>
              </a:solidFill>
              <a:latin typeface="Times New Roman"/>
              <a:ea typeface="Times New Roman"/>
              <a:cs typeface="Times New Roman"/>
              <a:sym typeface="Times New Roman"/>
            </a:endParaRPr>
          </a:p>
        </p:txBody>
      </p:sp>
      <p:sp>
        <p:nvSpPr>
          <p:cNvPr id="385" name="Google Shape;385;p15"/>
          <p:cNvSpPr/>
          <p:nvPr/>
        </p:nvSpPr>
        <p:spPr>
          <a:xfrm>
            <a:off x="2434915" y="1260354"/>
            <a:ext cx="440400" cy="38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Nunito"/>
                <a:ea typeface="Nunito"/>
                <a:cs typeface="Nunito"/>
                <a:sym typeface="Nunito"/>
              </a:rPr>
              <a:t>1</a:t>
            </a:r>
            <a:endParaRPr b="1">
              <a:solidFill>
                <a:schemeClr val="lt1"/>
              </a:solidFill>
              <a:latin typeface="Nunito"/>
              <a:ea typeface="Nunito"/>
              <a:cs typeface="Nunito"/>
              <a:sym typeface="Nunito"/>
            </a:endParaRPr>
          </a:p>
        </p:txBody>
      </p:sp>
      <p:cxnSp>
        <p:nvCxnSpPr>
          <p:cNvPr id="386" name="Google Shape;386;p15"/>
          <p:cNvCxnSpPr>
            <a:cxnSpLocks/>
            <a:stCxn id="382" idx="6"/>
          </p:cNvCxnSpPr>
          <p:nvPr/>
        </p:nvCxnSpPr>
        <p:spPr>
          <a:xfrm flipV="1">
            <a:off x="2176794" y="2411975"/>
            <a:ext cx="519856" cy="9125"/>
          </a:xfrm>
          <a:prstGeom prst="straightConnector1">
            <a:avLst/>
          </a:prstGeom>
          <a:noFill/>
          <a:ln w="38100" cap="flat" cmpd="sng">
            <a:solidFill>
              <a:schemeClr val="dk2"/>
            </a:solidFill>
            <a:prstDash val="solid"/>
            <a:round/>
            <a:headEnd type="none" w="med" len="med"/>
            <a:tailEnd type="none" w="med" len="med"/>
          </a:ln>
        </p:spPr>
      </p:cxnSp>
      <p:sp>
        <p:nvSpPr>
          <p:cNvPr id="387" name="Google Shape;387;p15"/>
          <p:cNvSpPr/>
          <p:nvPr/>
        </p:nvSpPr>
        <p:spPr>
          <a:xfrm>
            <a:off x="2975366" y="2195919"/>
            <a:ext cx="1369165" cy="382241"/>
          </a:xfrm>
          <a:prstGeom prst="roundRect">
            <a:avLst>
              <a:gd name="adj" fmla="val 16667"/>
            </a:avLst>
          </a:prstGeom>
          <a:solidFill>
            <a:srgbClr val="39B6F0"/>
          </a:solidFill>
          <a:ln w="3810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rgbClr val="1F1F1F"/>
                </a:solidFill>
                <a:latin typeface="Times New Roman"/>
                <a:ea typeface="Times New Roman"/>
                <a:cs typeface="Times New Roman"/>
                <a:sym typeface="Times New Roman"/>
              </a:rPr>
              <a:t>Labeling</a:t>
            </a:r>
            <a:endParaRPr sz="1500" dirty="0">
              <a:solidFill>
                <a:srgbClr val="1F1F1F"/>
              </a:solidFill>
              <a:latin typeface="Times New Roman"/>
              <a:ea typeface="Times New Roman"/>
              <a:cs typeface="Times New Roman"/>
              <a:sym typeface="Times New Roman"/>
            </a:endParaRPr>
          </a:p>
        </p:txBody>
      </p:sp>
      <p:sp>
        <p:nvSpPr>
          <p:cNvPr id="388" name="Google Shape;388;p15"/>
          <p:cNvSpPr/>
          <p:nvPr/>
        </p:nvSpPr>
        <p:spPr>
          <a:xfrm>
            <a:off x="2577557" y="2194173"/>
            <a:ext cx="440400" cy="38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Nunito"/>
                <a:ea typeface="Nunito"/>
                <a:cs typeface="Nunito"/>
                <a:sym typeface="Nunito"/>
              </a:rPr>
              <a:t>2</a:t>
            </a:r>
            <a:endParaRPr b="1">
              <a:solidFill>
                <a:schemeClr val="lt1"/>
              </a:solidFill>
              <a:latin typeface="Nunito"/>
              <a:ea typeface="Nunito"/>
              <a:cs typeface="Nunito"/>
              <a:sym typeface="Nunito"/>
            </a:endParaRPr>
          </a:p>
        </p:txBody>
      </p:sp>
      <p:cxnSp>
        <p:nvCxnSpPr>
          <p:cNvPr id="389" name="Google Shape;389;p15"/>
          <p:cNvCxnSpPr>
            <a:cxnSpLocks/>
            <a:stCxn id="382" idx="5"/>
          </p:cNvCxnSpPr>
          <p:nvPr/>
        </p:nvCxnSpPr>
        <p:spPr>
          <a:xfrm>
            <a:off x="1928904" y="2845227"/>
            <a:ext cx="648653" cy="381599"/>
          </a:xfrm>
          <a:prstGeom prst="straightConnector1">
            <a:avLst/>
          </a:prstGeom>
          <a:noFill/>
          <a:ln w="38100" cap="flat" cmpd="sng">
            <a:solidFill>
              <a:schemeClr val="dk2"/>
            </a:solidFill>
            <a:prstDash val="solid"/>
            <a:round/>
            <a:headEnd type="none" w="med" len="med"/>
            <a:tailEnd type="none" w="med" len="med"/>
          </a:ln>
        </p:spPr>
      </p:cxnSp>
      <p:sp>
        <p:nvSpPr>
          <p:cNvPr id="391" name="Google Shape;391;p15"/>
          <p:cNvSpPr/>
          <p:nvPr/>
        </p:nvSpPr>
        <p:spPr>
          <a:xfrm>
            <a:off x="2856673" y="3145205"/>
            <a:ext cx="2067578" cy="389700"/>
          </a:xfrm>
          <a:prstGeom prst="roundRect">
            <a:avLst>
              <a:gd name="adj" fmla="val 16667"/>
            </a:avLst>
          </a:prstGeom>
          <a:solidFill>
            <a:srgbClr val="39B6F0"/>
          </a:solidFill>
          <a:ln w="38100"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500" dirty="0">
                <a:solidFill>
                  <a:srgbClr val="1F1F1F"/>
                </a:solidFill>
                <a:latin typeface="Times New Roman"/>
                <a:ea typeface="Times New Roman"/>
                <a:cs typeface="Times New Roman"/>
                <a:sym typeface="Times New Roman"/>
              </a:rPr>
              <a:t>Image Augmentation</a:t>
            </a:r>
            <a:endParaRPr sz="1500" dirty="0">
              <a:solidFill>
                <a:srgbClr val="1F1F1F"/>
              </a:solidFill>
              <a:latin typeface="Times New Roman"/>
              <a:ea typeface="Times New Roman"/>
              <a:cs typeface="Times New Roman"/>
              <a:sym typeface="Times New Roman"/>
            </a:endParaRPr>
          </a:p>
        </p:txBody>
      </p:sp>
      <p:sp>
        <p:nvSpPr>
          <p:cNvPr id="390" name="Google Shape;390;p15"/>
          <p:cNvSpPr/>
          <p:nvPr/>
        </p:nvSpPr>
        <p:spPr>
          <a:xfrm>
            <a:off x="2534966" y="3117598"/>
            <a:ext cx="440400" cy="389700"/>
          </a:xfrm>
          <a:prstGeom prst="ellipse">
            <a:avLst/>
          </a:prstGeom>
          <a:solidFill>
            <a:schemeClr val="accen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chemeClr val="lt1"/>
                </a:solidFill>
                <a:latin typeface="Nunito"/>
                <a:ea typeface="Nunito"/>
                <a:cs typeface="Nunito"/>
                <a:sym typeface="Nunito"/>
              </a:rPr>
              <a:t>3</a:t>
            </a:r>
            <a:endParaRPr b="1" dirty="0">
              <a:solidFill>
                <a:schemeClr val="lt1"/>
              </a:solidFill>
              <a:latin typeface="Nunito"/>
              <a:ea typeface="Nunito"/>
              <a:cs typeface="Nunito"/>
              <a:sym typeface="Nunito"/>
            </a:endParaRPr>
          </a:p>
        </p:txBody>
      </p:sp>
      <p:pic>
        <p:nvPicPr>
          <p:cNvPr id="392" name="Google Shape;392;p15"/>
          <p:cNvPicPr preferRelativeResize="0"/>
          <p:nvPr/>
        </p:nvPicPr>
        <p:blipFill>
          <a:blip r:embed="rId3">
            <a:alphaModFix/>
          </a:blip>
          <a:stretch>
            <a:fillRect/>
          </a:stretch>
        </p:blipFill>
        <p:spPr>
          <a:xfrm>
            <a:off x="484094" y="3711026"/>
            <a:ext cx="1430522" cy="1022700"/>
          </a:xfrm>
          <a:prstGeom prst="rect">
            <a:avLst/>
          </a:prstGeom>
          <a:noFill/>
          <a:ln>
            <a:noFill/>
          </a:ln>
        </p:spPr>
      </p:pic>
      <p:pic>
        <p:nvPicPr>
          <p:cNvPr id="393" name="Google Shape;393;p15"/>
          <p:cNvPicPr preferRelativeResize="0"/>
          <p:nvPr/>
        </p:nvPicPr>
        <p:blipFill rotWithShape="1">
          <a:blip r:embed="rId4">
            <a:alphaModFix/>
          </a:blip>
          <a:srcRect t="3240" b="-3240"/>
          <a:stretch/>
        </p:blipFill>
        <p:spPr>
          <a:xfrm>
            <a:off x="6831496" y="2305771"/>
            <a:ext cx="1161354" cy="1282866"/>
          </a:xfrm>
          <a:prstGeom prst="rect">
            <a:avLst/>
          </a:prstGeom>
          <a:noFill/>
          <a:ln>
            <a:noFill/>
          </a:ln>
        </p:spPr>
      </p:pic>
      <p:sp>
        <p:nvSpPr>
          <p:cNvPr id="396" name="Google Shape;396;p15"/>
          <p:cNvSpPr txBox="1"/>
          <p:nvPr/>
        </p:nvSpPr>
        <p:spPr>
          <a:xfrm>
            <a:off x="5189227" y="3605825"/>
            <a:ext cx="3011882" cy="1022700"/>
          </a:xfrm>
          <a:prstGeom prst="rect">
            <a:avLst/>
          </a:prstGeom>
          <a:noFill/>
          <a:ln>
            <a:noFill/>
          </a:ln>
        </p:spPr>
        <p:txBody>
          <a:bodyPr spcFirstLastPara="1" wrap="square" lIns="91425" tIns="91425" rIns="91425" bIns="91425" anchor="t" anchorCtr="0">
            <a:noAutofit/>
          </a:bodyPr>
          <a:lstStyle/>
          <a:p>
            <a:pPr lvl="0" algn="ctr"/>
            <a:r>
              <a:rPr lang="en" sz="1200" i="1" dirty="0">
                <a:latin typeface="Nunito"/>
                <a:ea typeface="Nunito"/>
                <a:cs typeface="Nunito"/>
                <a:sym typeface="Nunito"/>
              </a:rPr>
              <a:t>Fig: 2. The right image shows the original image, and bounding box, and the left image shows the labeling and Augmentation. [1]</a:t>
            </a:r>
            <a:endParaRPr sz="1200" i="1" dirty="0">
              <a:latin typeface="Nunito"/>
              <a:ea typeface="Nunito"/>
              <a:cs typeface="Nunito"/>
              <a:sym typeface="Nunito"/>
            </a:endParaRPr>
          </a:p>
        </p:txBody>
      </p:sp>
      <p:sp>
        <p:nvSpPr>
          <p:cNvPr id="397" name="Google Shape;397;p15"/>
          <p:cNvSpPr txBox="1"/>
          <p:nvPr/>
        </p:nvSpPr>
        <p:spPr>
          <a:xfrm>
            <a:off x="5426963" y="4708550"/>
            <a:ext cx="169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97486" y="923018"/>
            <a:ext cx="2595364" cy="1315959"/>
          </a:xfrm>
          <a:prstGeom prst="rect">
            <a:avLst/>
          </a:prstGeom>
        </p:spPr>
      </p:pic>
      <p:pic>
        <p:nvPicPr>
          <p:cNvPr id="25" name="Google Shape;520;g282cd65a98e_0_22"/>
          <p:cNvPicPr preferRelativeResize="0"/>
          <p:nvPr/>
        </p:nvPicPr>
        <p:blipFill>
          <a:blip r:embed="rId6">
            <a:alphaModFix/>
          </a:blip>
          <a:stretch>
            <a:fillRect/>
          </a:stretch>
        </p:blipFill>
        <p:spPr>
          <a:xfrm>
            <a:off x="5440360" y="2267353"/>
            <a:ext cx="1112020" cy="1199614"/>
          </a:xfrm>
          <a:prstGeom prst="rect">
            <a:avLst/>
          </a:prstGeom>
          <a:noFill/>
          <a:ln>
            <a:noFill/>
          </a:ln>
        </p:spPr>
      </p:pic>
      <p:sp>
        <p:nvSpPr>
          <p:cNvPr id="6" name="Rectangle 5"/>
          <p:cNvSpPr/>
          <p:nvPr/>
        </p:nvSpPr>
        <p:spPr>
          <a:xfrm>
            <a:off x="5925001" y="2512261"/>
            <a:ext cx="402550" cy="363331"/>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8017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sp>
        <p:nvSpPr>
          <p:cNvPr id="402" name="Google Shape;402;g27f6e184ba7_0_242"/>
          <p:cNvSpPr/>
          <p:nvPr/>
        </p:nvSpPr>
        <p:spPr>
          <a:xfrm>
            <a:off x="2766391" y="429914"/>
            <a:ext cx="3229375" cy="413475"/>
          </a:xfrm>
          <a:prstGeom prst="roundRect">
            <a:avLst>
              <a:gd name="adj" fmla="val 16667"/>
            </a:avLst>
          </a:prstGeom>
          <a:solidFill>
            <a:srgbClr val="389DC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solidFill>
                <a:latin typeface="Times New Roman"/>
                <a:ea typeface="Times New Roman"/>
                <a:cs typeface="Times New Roman"/>
                <a:sym typeface="Times New Roman"/>
              </a:rPr>
              <a:t>WORKFLOW DIAGRAM</a:t>
            </a:r>
            <a:endParaRPr sz="2000" dirty="0">
              <a:solidFill>
                <a:schemeClr val="bg1"/>
              </a:solidFill>
              <a:latin typeface="Times New Roman"/>
              <a:ea typeface="Times New Roman"/>
              <a:cs typeface="Times New Roman"/>
              <a:sym typeface="Times New Roman"/>
            </a:endParaRPr>
          </a:p>
        </p:txBody>
      </p:sp>
      <p:sp>
        <p:nvSpPr>
          <p:cNvPr id="404" name="Google Shape;404;g27f6e184ba7_0_242"/>
          <p:cNvSpPr/>
          <p:nvPr/>
        </p:nvSpPr>
        <p:spPr>
          <a:xfrm>
            <a:off x="6250353" y="1229842"/>
            <a:ext cx="968712" cy="306000"/>
          </a:xfrm>
          <a:prstGeom prst="roundRect">
            <a:avLst>
              <a:gd name="adj" fmla="val 16667"/>
            </a:avLst>
          </a:prstGeom>
          <a:solidFill>
            <a:srgbClr val="C9DAF8"/>
          </a:solidFill>
          <a:ln w="9525" cap="flat" cmpd="sng">
            <a:solidFill>
              <a:srgbClr val="389DC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latin typeface="Times New Roman"/>
                <a:ea typeface="Times New Roman"/>
                <a:cs typeface="Times New Roman"/>
                <a:sym typeface="Times New Roman"/>
              </a:rPr>
              <a:t>Data Augmentation</a:t>
            </a:r>
          </a:p>
        </p:txBody>
      </p:sp>
      <p:sp>
        <p:nvSpPr>
          <p:cNvPr id="406" name="Google Shape;406;g27f6e184ba7_0_242"/>
          <p:cNvSpPr/>
          <p:nvPr/>
        </p:nvSpPr>
        <p:spPr>
          <a:xfrm>
            <a:off x="6276590" y="1678397"/>
            <a:ext cx="964649" cy="339108"/>
          </a:xfrm>
          <a:prstGeom prst="roundRect">
            <a:avLst>
              <a:gd name="adj" fmla="val 16667"/>
            </a:avLst>
          </a:prstGeom>
          <a:solidFill>
            <a:srgbClr val="C9DAF8"/>
          </a:solidFill>
          <a:ln w="9525" cap="flat" cmpd="sng">
            <a:solidFill>
              <a:srgbClr val="389DC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Times New Roman"/>
                <a:ea typeface="Times New Roman"/>
                <a:cs typeface="Times New Roman"/>
                <a:sym typeface="Times New Roman"/>
              </a:rPr>
              <a:t>Bounding Box</a:t>
            </a:r>
            <a:endParaRPr sz="1000" dirty="0">
              <a:latin typeface="Times New Roman"/>
              <a:ea typeface="Times New Roman"/>
              <a:cs typeface="Times New Roman"/>
              <a:sym typeface="Times New Roman"/>
            </a:endParaRPr>
          </a:p>
        </p:txBody>
      </p:sp>
      <p:sp>
        <p:nvSpPr>
          <p:cNvPr id="407" name="Google Shape;407;g27f6e184ba7_0_242"/>
          <p:cNvSpPr/>
          <p:nvPr/>
        </p:nvSpPr>
        <p:spPr>
          <a:xfrm>
            <a:off x="6263446" y="2126772"/>
            <a:ext cx="984823" cy="339108"/>
          </a:xfrm>
          <a:prstGeom prst="roundRect">
            <a:avLst>
              <a:gd name="adj" fmla="val 16667"/>
            </a:avLst>
          </a:prstGeom>
          <a:solidFill>
            <a:srgbClr val="C9DAF8"/>
          </a:solidFill>
          <a:ln w="9525" cap="flat" cmpd="sng">
            <a:solidFill>
              <a:srgbClr val="389DC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Times New Roman"/>
                <a:ea typeface="Times New Roman"/>
                <a:cs typeface="Times New Roman"/>
                <a:sym typeface="Times New Roman"/>
              </a:rPr>
              <a:t>Labeling</a:t>
            </a:r>
            <a:endParaRPr sz="1000" dirty="0">
              <a:latin typeface="Times New Roman"/>
              <a:ea typeface="Times New Roman"/>
              <a:cs typeface="Times New Roman"/>
              <a:sym typeface="Times New Roman"/>
            </a:endParaRPr>
          </a:p>
        </p:txBody>
      </p:sp>
      <p:sp>
        <p:nvSpPr>
          <p:cNvPr id="408" name="Google Shape;408;g27f6e184ba7_0_242"/>
          <p:cNvSpPr/>
          <p:nvPr/>
        </p:nvSpPr>
        <p:spPr>
          <a:xfrm>
            <a:off x="4450042" y="2290317"/>
            <a:ext cx="874200" cy="306000"/>
          </a:xfrm>
          <a:prstGeom prst="roundRect">
            <a:avLst>
              <a:gd name="adj" fmla="val 16667"/>
            </a:avLst>
          </a:prstGeom>
          <a:solidFill>
            <a:srgbClr val="C9DAF8"/>
          </a:solidFill>
          <a:ln w="9525" cap="flat" cmpd="sng">
            <a:solidFill>
              <a:srgbClr val="389DC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Times New Roman"/>
                <a:ea typeface="Times New Roman"/>
                <a:cs typeface="Times New Roman"/>
                <a:sym typeface="Times New Roman"/>
              </a:rPr>
              <a:t>Train </a:t>
            </a:r>
            <a:endParaRPr sz="1000">
              <a:latin typeface="Times New Roman"/>
              <a:ea typeface="Times New Roman"/>
              <a:cs typeface="Times New Roman"/>
              <a:sym typeface="Times New Roman"/>
            </a:endParaRPr>
          </a:p>
        </p:txBody>
      </p:sp>
      <p:sp>
        <p:nvSpPr>
          <p:cNvPr id="409" name="Google Shape;409;g27f6e184ba7_0_242"/>
          <p:cNvSpPr/>
          <p:nvPr/>
        </p:nvSpPr>
        <p:spPr>
          <a:xfrm>
            <a:off x="6217137" y="2681441"/>
            <a:ext cx="1100100" cy="322367"/>
          </a:xfrm>
          <a:prstGeom prst="roundRect">
            <a:avLst>
              <a:gd name="adj" fmla="val 16667"/>
            </a:avLst>
          </a:prstGeom>
          <a:solidFill>
            <a:srgbClr val="C9DAF8"/>
          </a:solidFill>
          <a:ln w="9525" cap="flat" cmpd="sng">
            <a:solidFill>
              <a:srgbClr val="389DC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Times New Roman"/>
                <a:ea typeface="Times New Roman"/>
                <a:cs typeface="Times New Roman"/>
                <a:sym typeface="Times New Roman"/>
              </a:rPr>
              <a:t>Split DataSet</a:t>
            </a:r>
            <a:endParaRPr sz="1000" dirty="0">
              <a:latin typeface="Times New Roman"/>
              <a:ea typeface="Times New Roman"/>
              <a:cs typeface="Times New Roman"/>
              <a:sym typeface="Times New Roman"/>
            </a:endParaRPr>
          </a:p>
        </p:txBody>
      </p:sp>
      <p:sp>
        <p:nvSpPr>
          <p:cNvPr id="411" name="Google Shape;411;g27f6e184ba7_0_242"/>
          <p:cNvSpPr/>
          <p:nvPr/>
        </p:nvSpPr>
        <p:spPr>
          <a:xfrm>
            <a:off x="4461195" y="2904934"/>
            <a:ext cx="874200" cy="306000"/>
          </a:xfrm>
          <a:prstGeom prst="roundRect">
            <a:avLst>
              <a:gd name="adj" fmla="val 16667"/>
            </a:avLst>
          </a:prstGeom>
          <a:solidFill>
            <a:srgbClr val="C9DAF8"/>
          </a:solidFill>
          <a:ln w="9525" cap="flat" cmpd="sng">
            <a:solidFill>
              <a:srgbClr val="389DC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Times New Roman"/>
                <a:ea typeface="Times New Roman"/>
                <a:cs typeface="Times New Roman"/>
                <a:sym typeface="Times New Roman"/>
              </a:rPr>
              <a:t>Test</a:t>
            </a:r>
            <a:endParaRPr sz="1000" dirty="0">
              <a:latin typeface="Times New Roman"/>
              <a:ea typeface="Times New Roman"/>
              <a:cs typeface="Times New Roman"/>
              <a:sym typeface="Times New Roman"/>
            </a:endParaRPr>
          </a:p>
        </p:txBody>
      </p:sp>
      <p:sp>
        <p:nvSpPr>
          <p:cNvPr id="414" name="Google Shape;414;g27f6e184ba7_0_242"/>
          <p:cNvSpPr/>
          <p:nvPr/>
        </p:nvSpPr>
        <p:spPr>
          <a:xfrm>
            <a:off x="273428" y="1219561"/>
            <a:ext cx="908045" cy="245458"/>
          </a:xfrm>
          <a:prstGeom prst="roundRect">
            <a:avLst>
              <a:gd name="adj" fmla="val 16667"/>
            </a:avLst>
          </a:prstGeom>
          <a:solidFill>
            <a:srgbClr val="C9DAF8"/>
          </a:solidFill>
          <a:ln w="9525" cap="flat" cmpd="sng">
            <a:solidFill>
              <a:srgbClr val="389DC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latin typeface="Times New Roman"/>
                <a:ea typeface="Times New Roman"/>
                <a:cs typeface="Times New Roman"/>
                <a:sym typeface="Times New Roman"/>
              </a:rPr>
              <a:t>Input Image</a:t>
            </a:r>
          </a:p>
        </p:txBody>
      </p:sp>
      <p:pic>
        <p:nvPicPr>
          <p:cNvPr id="415" name="Google Shape;415;g27f6e184ba7_0_242"/>
          <p:cNvPicPr preferRelativeResize="0"/>
          <p:nvPr/>
        </p:nvPicPr>
        <p:blipFill>
          <a:blip r:embed="rId3">
            <a:alphaModFix/>
          </a:blip>
          <a:stretch>
            <a:fillRect/>
          </a:stretch>
        </p:blipFill>
        <p:spPr>
          <a:xfrm>
            <a:off x="1533697" y="1432061"/>
            <a:ext cx="774474" cy="641125"/>
          </a:xfrm>
          <a:prstGeom prst="rect">
            <a:avLst/>
          </a:prstGeom>
          <a:noFill/>
          <a:ln>
            <a:noFill/>
          </a:ln>
        </p:spPr>
      </p:pic>
      <p:cxnSp>
        <p:nvCxnSpPr>
          <p:cNvPr id="416" name="Google Shape;416;g27f6e184ba7_0_242"/>
          <p:cNvCxnSpPr>
            <a:cxnSpLocks/>
          </p:cNvCxnSpPr>
          <p:nvPr/>
        </p:nvCxnSpPr>
        <p:spPr>
          <a:xfrm flipV="1">
            <a:off x="1134322" y="1752624"/>
            <a:ext cx="502025" cy="1"/>
          </a:xfrm>
          <a:prstGeom prst="straightConnector1">
            <a:avLst/>
          </a:prstGeom>
          <a:noFill/>
          <a:ln w="9525" cap="flat" cmpd="sng">
            <a:solidFill>
              <a:schemeClr val="dk2"/>
            </a:solidFill>
            <a:prstDash val="solid"/>
            <a:round/>
            <a:headEnd type="none" w="med" len="med"/>
            <a:tailEnd type="triangle" w="med" len="med"/>
          </a:ln>
        </p:spPr>
      </p:cxnSp>
      <p:cxnSp>
        <p:nvCxnSpPr>
          <p:cNvPr id="417" name="Google Shape;417;g27f6e184ba7_0_242"/>
          <p:cNvCxnSpPr>
            <a:cxnSpLocks/>
            <a:endCxn id="43" idx="1"/>
          </p:cNvCxnSpPr>
          <p:nvPr/>
        </p:nvCxnSpPr>
        <p:spPr>
          <a:xfrm flipV="1">
            <a:off x="2236223" y="1735183"/>
            <a:ext cx="424172" cy="5737"/>
          </a:xfrm>
          <a:prstGeom prst="straightConnector1">
            <a:avLst/>
          </a:prstGeom>
          <a:noFill/>
          <a:ln w="9525" cap="flat" cmpd="sng">
            <a:solidFill>
              <a:schemeClr val="dk2"/>
            </a:solidFill>
            <a:prstDash val="solid"/>
            <a:round/>
            <a:headEnd type="none" w="med" len="med"/>
            <a:tailEnd type="triangle" w="med" len="med"/>
          </a:ln>
        </p:spPr>
      </p:cxnSp>
      <p:cxnSp>
        <p:nvCxnSpPr>
          <p:cNvPr id="419" name="Google Shape;419;g27f6e184ba7_0_242"/>
          <p:cNvCxnSpPr>
            <a:cxnSpLocks/>
            <a:stCxn id="43" idx="3"/>
            <a:endCxn id="404" idx="1"/>
          </p:cNvCxnSpPr>
          <p:nvPr/>
        </p:nvCxnSpPr>
        <p:spPr>
          <a:xfrm flipV="1">
            <a:off x="4060297" y="1382842"/>
            <a:ext cx="2190056" cy="352341"/>
          </a:xfrm>
          <a:prstGeom prst="straightConnector1">
            <a:avLst/>
          </a:prstGeom>
          <a:noFill/>
          <a:ln w="19050" cap="flat" cmpd="sng">
            <a:solidFill>
              <a:schemeClr val="dk2"/>
            </a:solidFill>
            <a:prstDash val="solid"/>
            <a:round/>
            <a:headEnd type="none" w="med" len="med"/>
            <a:tailEnd type="triangle" w="med" len="med"/>
          </a:ln>
        </p:spPr>
      </p:cxnSp>
      <p:cxnSp>
        <p:nvCxnSpPr>
          <p:cNvPr id="421" name="Google Shape;421;g27f6e184ba7_0_242"/>
          <p:cNvCxnSpPr>
            <a:cxnSpLocks/>
            <a:stCxn id="409" idx="1"/>
            <a:endCxn id="408" idx="3"/>
          </p:cNvCxnSpPr>
          <p:nvPr/>
        </p:nvCxnSpPr>
        <p:spPr>
          <a:xfrm flipH="1" flipV="1">
            <a:off x="5324242" y="2443317"/>
            <a:ext cx="892895" cy="399308"/>
          </a:xfrm>
          <a:prstGeom prst="straightConnector1">
            <a:avLst/>
          </a:prstGeom>
          <a:noFill/>
          <a:ln w="9525" cap="flat" cmpd="sng">
            <a:solidFill>
              <a:schemeClr val="dk2"/>
            </a:solidFill>
            <a:prstDash val="solid"/>
            <a:round/>
            <a:headEnd type="none" w="med" len="med"/>
            <a:tailEnd type="triangle" w="med" len="med"/>
          </a:ln>
        </p:spPr>
      </p:cxnSp>
      <p:cxnSp>
        <p:nvCxnSpPr>
          <p:cNvPr id="422" name="Google Shape;422;g27f6e184ba7_0_242"/>
          <p:cNvCxnSpPr>
            <a:cxnSpLocks/>
            <a:stCxn id="409" idx="1"/>
            <a:endCxn id="411" idx="3"/>
          </p:cNvCxnSpPr>
          <p:nvPr/>
        </p:nvCxnSpPr>
        <p:spPr>
          <a:xfrm flipH="1">
            <a:off x="5335395" y="2842625"/>
            <a:ext cx="881742" cy="215309"/>
          </a:xfrm>
          <a:prstGeom prst="straightConnector1">
            <a:avLst/>
          </a:prstGeom>
          <a:noFill/>
          <a:ln w="9525" cap="flat" cmpd="sng">
            <a:solidFill>
              <a:schemeClr val="dk2"/>
            </a:solidFill>
            <a:prstDash val="solid"/>
            <a:round/>
            <a:headEnd type="none" w="med" len="med"/>
            <a:tailEnd type="triangle" w="med" len="med"/>
          </a:ln>
        </p:spPr>
      </p:cxnSp>
      <p:sp>
        <p:nvSpPr>
          <p:cNvPr id="426" name="Google Shape;426;g27f6e184ba7_0_242"/>
          <p:cNvSpPr/>
          <p:nvPr/>
        </p:nvSpPr>
        <p:spPr>
          <a:xfrm>
            <a:off x="5039193" y="3492083"/>
            <a:ext cx="1076700" cy="437400"/>
          </a:xfrm>
          <a:prstGeom prst="roundRect">
            <a:avLst>
              <a:gd name="adj" fmla="val 16667"/>
            </a:avLst>
          </a:prstGeom>
          <a:solidFill>
            <a:srgbClr val="C9DAF8"/>
          </a:solidFill>
          <a:ln w="9525" cap="flat" cmpd="sng">
            <a:solidFill>
              <a:srgbClr val="389DC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a:latin typeface="Times New Roman"/>
                <a:ea typeface="Times New Roman"/>
                <a:cs typeface="Times New Roman"/>
                <a:sym typeface="Times New Roman"/>
              </a:rPr>
              <a:t>Extract Model Accuracy</a:t>
            </a:r>
            <a:endParaRPr sz="1000">
              <a:latin typeface="Times New Roman"/>
              <a:ea typeface="Times New Roman"/>
              <a:cs typeface="Times New Roman"/>
              <a:sym typeface="Times New Roman"/>
            </a:endParaRPr>
          </a:p>
        </p:txBody>
      </p:sp>
      <p:sp>
        <p:nvSpPr>
          <p:cNvPr id="427" name="Google Shape;427;g27f6e184ba7_0_242"/>
          <p:cNvSpPr/>
          <p:nvPr/>
        </p:nvSpPr>
        <p:spPr>
          <a:xfrm>
            <a:off x="3097433" y="3483086"/>
            <a:ext cx="1532860" cy="449700"/>
          </a:xfrm>
          <a:prstGeom prst="roundRect">
            <a:avLst>
              <a:gd name="adj" fmla="val 16667"/>
            </a:avLst>
          </a:prstGeom>
          <a:solidFill>
            <a:srgbClr val="C9DAF8"/>
          </a:solidFill>
          <a:ln w="9525" cap="flat" cmpd="sng">
            <a:solidFill>
              <a:srgbClr val="389DC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Times New Roman"/>
                <a:ea typeface="Times New Roman"/>
                <a:cs typeface="Times New Roman"/>
                <a:sym typeface="Times New Roman"/>
              </a:rPr>
              <a:t>Measure Performance With Test Data</a:t>
            </a:r>
            <a:endParaRPr sz="1000" dirty="0">
              <a:latin typeface="Times New Roman"/>
              <a:ea typeface="Times New Roman"/>
              <a:cs typeface="Times New Roman"/>
              <a:sym typeface="Times New Roman"/>
            </a:endParaRPr>
          </a:p>
        </p:txBody>
      </p:sp>
      <p:sp>
        <p:nvSpPr>
          <p:cNvPr id="428" name="Google Shape;428;g27f6e184ba7_0_242"/>
          <p:cNvSpPr/>
          <p:nvPr/>
        </p:nvSpPr>
        <p:spPr>
          <a:xfrm>
            <a:off x="1559125" y="3464831"/>
            <a:ext cx="1041900" cy="449700"/>
          </a:xfrm>
          <a:prstGeom prst="roundRect">
            <a:avLst>
              <a:gd name="adj" fmla="val 16667"/>
            </a:avLst>
          </a:prstGeom>
          <a:solidFill>
            <a:srgbClr val="C9DAF8"/>
          </a:solidFill>
          <a:ln w="9525" cap="flat" cmpd="sng">
            <a:solidFill>
              <a:srgbClr val="389DC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latin typeface="Times New Roman"/>
                <a:ea typeface="Times New Roman"/>
                <a:cs typeface="Times New Roman"/>
                <a:sym typeface="Times New Roman"/>
              </a:rPr>
              <a:t>Train Model With Data</a:t>
            </a:r>
            <a:endParaRPr sz="1000" dirty="0">
              <a:latin typeface="Times New Roman"/>
              <a:ea typeface="Times New Roman"/>
              <a:cs typeface="Times New Roman"/>
              <a:sym typeface="Times New Roman"/>
            </a:endParaRPr>
          </a:p>
        </p:txBody>
      </p:sp>
      <p:sp>
        <p:nvSpPr>
          <p:cNvPr id="429" name="Google Shape;429;g27f6e184ba7_0_242"/>
          <p:cNvSpPr/>
          <p:nvPr/>
        </p:nvSpPr>
        <p:spPr>
          <a:xfrm>
            <a:off x="1563058" y="2443543"/>
            <a:ext cx="1166207" cy="438139"/>
          </a:xfrm>
          <a:prstGeom prst="roundRect">
            <a:avLst>
              <a:gd name="adj" fmla="val 16667"/>
            </a:avLst>
          </a:prstGeom>
          <a:solidFill>
            <a:srgbClr val="C9DAF8"/>
          </a:solidFill>
          <a:ln w="9525" cap="flat" cmpd="sng">
            <a:solidFill>
              <a:srgbClr val="389DCB"/>
            </a:solidFill>
            <a:prstDash val="solid"/>
            <a:round/>
            <a:headEnd type="none" w="sm" len="sm"/>
            <a:tailEnd type="none" w="sm" len="sm"/>
          </a:ln>
        </p:spPr>
        <p:txBody>
          <a:bodyPr spcFirstLastPara="1" wrap="square" lIns="91425" tIns="91425" rIns="91425" bIns="91425" anchor="ctr" anchorCtr="0">
            <a:noAutofit/>
          </a:bodyPr>
          <a:lstStyle/>
          <a:p>
            <a:pPr algn="ctr"/>
            <a:r>
              <a:rPr lang="en" sz="1000" dirty="0">
                <a:latin typeface="Times New Roman"/>
                <a:ea typeface="Times New Roman"/>
                <a:cs typeface="Times New Roman"/>
                <a:sym typeface="Times New Roman"/>
              </a:rPr>
              <a:t>Built Model </a:t>
            </a:r>
          </a:p>
          <a:p>
            <a:pPr algn="ctr"/>
            <a:r>
              <a:rPr lang="en" sz="1000" dirty="0">
                <a:latin typeface="Times New Roman"/>
                <a:ea typeface="Times New Roman"/>
                <a:cs typeface="Times New Roman"/>
                <a:sym typeface="Times New Roman"/>
              </a:rPr>
              <a:t>(CNN,</a:t>
            </a:r>
            <a:r>
              <a:rPr lang="en-US" sz="1000" dirty="0">
                <a:latin typeface="Times New Roman"/>
                <a:ea typeface="Times New Roman"/>
                <a:cs typeface="Times New Roman"/>
                <a:sym typeface="Times New Roman"/>
              </a:rPr>
              <a:t> VGG_16,</a:t>
            </a:r>
            <a:r>
              <a:rPr lang="en-US" sz="1000" dirty="0"/>
              <a:t> ResNet50</a:t>
            </a:r>
            <a:r>
              <a:rPr lang="en" sz="1000" dirty="0">
                <a:latin typeface="Times New Roman"/>
                <a:ea typeface="Times New Roman"/>
                <a:cs typeface="Times New Roman"/>
                <a:sym typeface="Times New Roman"/>
              </a:rPr>
              <a:t>)</a:t>
            </a:r>
            <a:endParaRPr sz="1000" dirty="0">
              <a:latin typeface="Times New Roman"/>
              <a:ea typeface="Times New Roman"/>
              <a:cs typeface="Times New Roman"/>
              <a:sym typeface="Times New Roman"/>
            </a:endParaRPr>
          </a:p>
        </p:txBody>
      </p:sp>
      <p:cxnSp>
        <p:nvCxnSpPr>
          <p:cNvPr id="430" name="Google Shape;430;g27f6e184ba7_0_242"/>
          <p:cNvCxnSpPr>
            <a:cxnSpLocks/>
            <a:stCxn id="408" idx="1"/>
            <a:endCxn id="429" idx="3"/>
          </p:cNvCxnSpPr>
          <p:nvPr/>
        </p:nvCxnSpPr>
        <p:spPr>
          <a:xfrm flipH="1">
            <a:off x="2729265" y="2443317"/>
            <a:ext cx="1720777" cy="219296"/>
          </a:xfrm>
          <a:prstGeom prst="straightConnector1">
            <a:avLst/>
          </a:prstGeom>
          <a:noFill/>
          <a:ln w="9525" cap="flat" cmpd="sng">
            <a:solidFill>
              <a:schemeClr val="dk2"/>
            </a:solidFill>
            <a:prstDash val="solid"/>
            <a:round/>
            <a:headEnd type="none" w="med" len="med"/>
            <a:tailEnd type="triangle" w="med" len="med"/>
          </a:ln>
        </p:spPr>
      </p:cxnSp>
      <p:cxnSp>
        <p:nvCxnSpPr>
          <p:cNvPr id="431" name="Google Shape;431;g27f6e184ba7_0_242"/>
          <p:cNvCxnSpPr>
            <a:cxnSpLocks/>
            <a:stCxn id="428" idx="3"/>
            <a:endCxn id="427" idx="1"/>
          </p:cNvCxnSpPr>
          <p:nvPr/>
        </p:nvCxnSpPr>
        <p:spPr>
          <a:xfrm>
            <a:off x="2601025" y="3689681"/>
            <a:ext cx="496408" cy="18255"/>
          </a:xfrm>
          <a:prstGeom prst="straightConnector1">
            <a:avLst/>
          </a:prstGeom>
          <a:noFill/>
          <a:ln w="9525" cap="flat" cmpd="sng">
            <a:solidFill>
              <a:schemeClr val="dk2"/>
            </a:solidFill>
            <a:prstDash val="solid"/>
            <a:round/>
            <a:headEnd type="none" w="med" len="med"/>
            <a:tailEnd type="triangle" w="med" len="med"/>
          </a:ln>
        </p:spPr>
      </p:cxnSp>
      <p:cxnSp>
        <p:nvCxnSpPr>
          <p:cNvPr id="432" name="Google Shape;432;g27f6e184ba7_0_242"/>
          <p:cNvCxnSpPr>
            <a:cxnSpLocks/>
            <a:stCxn id="427" idx="3"/>
            <a:endCxn id="426" idx="1"/>
          </p:cNvCxnSpPr>
          <p:nvPr/>
        </p:nvCxnSpPr>
        <p:spPr>
          <a:xfrm>
            <a:off x="4630293" y="3707936"/>
            <a:ext cx="408900" cy="2847"/>
          </a:xfrm>
          <a:prstGeom prst="straightConnector1">
            <a:avLst/>
          </a:prstGeom>
          <a:noFill/>
          <a:ln w="9525" cap="flat" cmpd="sng">
            <a:solidFill>
              <a:schemeClr val="dk2"/>
            </a:solidFill>
            <a:prstDash val="solid"/>
            <a:round/>
            <a:headEnd type="none" w="med" len="med"/>
            <a:tailEnd type="triangle" w="med" len="med"/>
          </a:ln>
        </p:spPr>
      </p:cxnSp>
      <p:cxnSp>
        <p:nvCxnSpPr>
          <p:cNvPr id="434" name="Google Shape;434;g27f6e184ba7_0_242"/>
          <p:cNvCxnSpPr>
            <a:cxnSpLocks/>
            <a:stCxn id="411" idx="2"/>
            <a:endCxn id="427" idx="0"/>
          </p:cNvCxnSpPr>
          <p:nvPr/>
        </p:nvCxnSpPr>
        <p:spPr>
          <a:xfrm flipH="1">
            <a:off x="3863863" y="3210934"/>
            <a:ext cx="1034432" cy="272152"/>
          </a:xfrm>
          <a:prstGeom prst="straightConnector1">
            <a:avLst/>
          </a:prstGeom>
          <a:noFill/>
          <a:ln w="9525" cap="flat" cmpd="sng">
            <a:solidFill>
              <a:schemeClr val="dk2"/>
            </a:solidFill>
            <a:prstDash val="solid"/>
            <a:round/>
            <a:headEnd type="none" w="med" len="med"/>
            <a:tailEnd type="triangle" w="med" len="med"/>
          </a:ln>
        </p:spPr>
      </p:cxnSp>
      <p:cxnSp>
        <p:nvCxnSpPr>
          <p:cNvPr id="436" name="Google Shape;436;g27f6e184ba7_0_242"/>
          <p:cNvCxnSpPr>
            <a:cxnSpLocks/>
            <a:stCxn id="429" idx="2"/>
          </p:cNvCxnSpPr>
          <p:nvPr/>
        </p:nvCxnSpPr>
        <p:spPr>
          <a:xfrm flipH="1">
            <a:off x="2063648" y="2881682"/>
            <a:ext cx="82514" cy="606401"/>
          </a:xfrm>
          <a:prstGeom prst="straightConnector1">
            <a:avLst/>
          </a:prstGeom>
          <a:noFill/>
          <a:ln w="9525" cap="flat" cmpd="sng">
            <a:solidFill>
              <a:schemeClr val="dk2"/>
            </a:solidFill>
            <a:prstDash val="solid"/>
            <a:round/>
            <a:headEnd type="none" w="med" len="med"/>
            <a:tailEnd type="triangle" w="med" len="med"/>
          </a:ln>
        </p:spPr>
      </p:cxnSp>
      <p:pic>
        <p:nvPicPr>
          <p:cNvPr id="33" name="Picture 32"/>
          <p:cNvPicPr/>
          <p:nvPr/>
        </p:nvPicPr>
        <p:blipFill>
          <a:blip r:embed="rId4">
            <a:extLst>
              <a:ext uri="{28A0092B-C50C-407E-A947-70E740481C1C}">
                <a14:useLocalDpi xmlns:a14="http://schemas.microsoft.com/office/drawing/2010/main" val="0"/>
              </a:ext>
            </a:extLst>
          </a:blip>
          <a:stretch>
            <a:fillRect/>
          </a:stretch>
        </p:blipFill>
        <p:spPr>
          <a:xfrm>
            <a:off x="273428" y="1433514"/>
            <a:ext cx="908045" cy="802293"/>
          </a:xfrm>
          <a:prstGeom prst="rect">
            <a:avLst/>
          </a:prstGeom>
        </p:spPr>
      </p:pic>
      <p:cxnSp>
        <p:nvCxnSpPr>
          <p:cNvPr id="36" name="Google Shape;420;g27f6e184ba7_0_242"/>
          <p:cNvCxnSpPr>
            <a:cxnSpLocks/>
            <a:stCxn id="404" idx="3"/>
            <a:endCxn id="41" idx="1"/>
          </p:cNvCxnSpPr>
          <p:nvPr/>
        </p:nvCxnSpPr>
        <p:spPr>
          <a:xfrm>
            <a:off x="7219065" y="1382842"/>
            <a:ext cx="942521" cy="149922"/>
          </a:xfrm>
          <a:prstGeom prst="straightConnector1">
            <a:avLst/>
          </a:prstGeom>
          <a:noFill/>
          <a:ln w="9525" cap="flat" cmpd="sng">
            <a:solidFill>
              <a:schemeClr val="dk2"/>
            </a:solidFill>
            <a:prstDash val="solid"/>
            <a:round/>
            <a:headEnd type="none" w="med" len="med"/>
            <a:tailEnd type="triangle" w="med" len="med"/>
          </a:ln>
        </p:spPr>
      </p:cxnSp>
      <p:pic>
        <p:nvPicPr>
          <p:cNvPr id="39" name="Picture 38" descr="C:\Users\antuh\AppData\Local\Microsoft\Windows\INetCache\Content.Word\download.png"/>
          <p:cNvPicPr/>
          <p:nvPr/>
        </p:nvPicPr>
        <p:blipFill rotWithShape="1">
          <a:blip r:embed="rId5">
            <a:extLst>
              <a:ext uri="{28A0092B-C50C-407E-A947-70E740481C1C}">
                <a14:useLocalDpi xmlns:a14="http://schemas.microsoft.com/office/drawing/2010/main" val="0"/>
              </a:ext>
            </a:extLst>
          </a:blip>
          <a:srcRect l="8188"/>
          <a:stretch/>
        </p:blipFill>
        <p:spPr bwMode="auto">
          <a:xfrm>
            <a:off x="8161586" y="2542021"/>
            <a:ext cx="649438" cy="599005"/>
          </a:xfrm>
          <a:prstGeom prst="rect">
            <a:avLst/>
          </a:prstGeom>
          <a:noFill/>
          <a:ln>
            <a:noFill/>
          </a:ln>
        </p:spPr>
      </p:pic>
      <p:cxnSp>
        <p:nvCxnSpPr>
          <p:cNvPr id="40" name="Google Shape;420;g27f6e184ba7_0_242"/>
          <p:cNvCxnSpPr>
            <a:cxnSpLocks/>
            <a:stCxn id="43" idx="3"/>
            <a:endCxn id="407" idx="1"/>
          </p:cNvCxnSpPr>
          <p:nvPr/>
        </p:nvCxnSpPr>
        <p:spPr>
          <a:xfrm>
            <a:off x="4060297" y="1735183"/>
            <a:ext cx="2203149" cy="561143"/>
          </a:xfrm>
          <a:prstGeom prst="straightConnector1">
            <a:avLst/>
          </a:prstGeom>
          <a:noFill/>
          <a:ln w="9525" cap="flat" cmpd="sng">
            <a:solidFill>
              <a:schemeClr val="dk2"/>
            </a:solidFill>
            <a:prstDash val="solid"/>
            <a:round/>
            <a:headEnd type="none" w="med" len="med"/>
            <a:tailEnd type="triangle" w="med" len="med"/>
          </a:ln>
        </p:spPr>
      </p:cxnSp>
      <p:cxnSp>
        <p:nvCxnSpPr>
          <p:cNvPr id="46" name="Google Shape;420;g27f6e184ba7_0_242"/>
          <p:cNvCxnSpPr>
            <a:cxnSpLocks/>
            <a:stCxn id="407" idx="2"/>
            <a:endCxn id="409" idx="0"/>
          </p:cNvCxnSpPr>
          <p:nvPr/>
        </p:nvCxnSpPr>
        <p:spPr>
          <a:xfrm>
            <a:off x="6755858" y="2465880"/>
            <a:ext cx="11329" cy="215561"/>
          </a:xfrm>
          <a:prstGeom prst="straightConnector1">
            <a:avLst/>
          </a:prstGeom>
          <a:noFill/>
          <a:ln w="9525" cap="flat" cmpd="sng">
            <a:solidFill>
              <a:schemeClr val="dk2"/>
            </a:solidFill>
            <a:prstDash val="solid"/>
            <a:round/>
            <a:headEnd type="none" w="med" len="med"/>
            <a:tailEnd type="triangle" w="med" len="med"/>
          </a:ln>
        </p:spPr>
      </p:cxnSp>
      <p:cxnSp>
        <p:nvCxnSpPr>
          <p:cNvPr id="452" name="Google Shape;420;g27f6e184ba7_0_242">
            <a:extLst>
              <a:ext uri="{FF2B5EF4-FFF2-40B4-BE49-F238E27FC236}">
                <a16:creationId xmlns:a16="http://schemas.microsoft.com/office/drawing/2014/main" id="{643F802F-DB84-EEF6-FCE5-D408B5084D06}"/>
              </a:ext>
            </a:extLst>
          </p:cNvPr>
          <p:cNvCxnSpPr>
            <a:cxnSpLocks/>
            <a:stCxn id="43" idx="3"/>
            <a:endCxn id="406" idx="1"/>
          </p:cNvCxnSpPr>
          <p:nvPr/>
        </p:nvCxnSpPr>
        <p:spPr>
          <a:xfrm>
            <a:off x="4060297" y="1735183"/>
            <a:ext cx="2216293" cy="112768"/>
          </a:xfrm>
          <a:prstGeom prst="straightConnector1">
            <a:avLst/>
          </a:prstGeom>
          <a:noFill/>
          <a:ln w="9525" cap="flat" cmpd="sng">
            <a:solidFill>
              <a:schemeClr val="dk2"/>
            </a:solidFill>
            <a:prstDash val="solid"/>
            <a:round/>
            <a:headEnd type="none" w="med" len="med"/>
            <a:tailEnd type="triangle" w="med" len="med"/>
          </a:ln>
        </p:spPr>
      </p:cxnSp>
      <p:sp>
        <p:nvSpPr>
          <p:cNvPr id="43" name="Google Shape;404;g27f6e184ba7_0_242"/>
          <p:cNvSpPr/>
          <p:nvPr/>
        </p:nvSpPr>
        <p:spPr>
          <a:xfrm>
            <a:off x="2660395" y="1582183"/>
            <a:ext cx="1399902" cy="306000"/>
          </a:xfrm>
          <a:prstGeom prst="roundRect">
            <a:avLst>
              <a:gd name="adj" fmla="val 16667"/>
            </a:avLst>
          </a:prstGeom>
          <a:solidFill>
            <a:srgbClr val="C9DAF8"/>
          </a:solidFill>
          <a:ln w="9525" cap="flat" cmpd="sng">
            <a:solidFill>
              <a:srgbClr val="389DCB"/>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000" dirty="0">
                <a:latin typeface="Times New Roman"/>
                <a:ea typeface="Times New Roman"/>
                <a:cs typeface="Times New Roman"/>
                <a:sym typeface="Times New Roman"/>
              </a:rPr>
              <a:t> Image Pre-processing</a:t>
            </a:r>
          </a:p>
        </p:txBody>
      </p:sp>
      <p:pic>
        <p:nvPicPr>
          <p:cNvPr id="41" name="Picture 4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61586" y="1147140"/>
            <a:ext cx="707699" cy="771248"/>
          </a:xfrm>
          <a:prstGeom prst="rect">
            <a:avLst/>
          </a:prstGeom>
        </p:spPr>
      </p:pic>
      <p:pic>
        <p:nvPicPr>
          <p:cNvPr id="84" name="Google Shape;520;g282cd65a98e_0_22"/>
          <p:cNvPicPr preferRelativeResize="0"/>
          <p:nvPr/>
        </p:nvPicPr>
        <p:blipFill>
          <a:blip r:embed="rId7">
            <a:alphaModFix/>
          </a:blip>
          <a:stretch>
            <a:fillRect/>
          </a:stretch>
        </p:blipFill>
        <p:spPr>
          <a:xfrm>
            <a:off x="8202284" y="1950323"/>
            <a:ext cx="615906" cy="555647"/>
          </a:xfrm>
          <a:prstGeom prst="rect">
            <a:avLst/>
          </a:prstGeom>
          <a:noFill/>
          <a:ln>
            <a:noFill/>
          </a:ln>
        </p:spPr>
      </p:pic>
      <p:sp>
        <p:nvSpPr>
          <p:cNvPr id="50" name="Rectangle 49"/>
          <p:cNvSpPr/>
          <p:nvPr/>
        </p:nvSpPr>
        <p:spPr>
          <a:xfrm>
            <a:off x="8510237" y="1975575"/>
            <a:ext cx="218659" cy="2130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Google Shape;419;g27f6e184ba7_0_242"/>
          <p:cNvCxnSpPr>
            <a:cxnSpLocks/>
            <a:stCxn id="406" idx="3"/>
            <a:endCxn id="84" idx="1"/>
          </p:cNvCxnSpPr>
          <p:nvPr/>
        </p:nvCxnSpPr>
        <p:spPr>
          <a:xfrm>
            <a:off x="7241239" y="1847951"/>
            <a:ext cx="961045" cy="380196"/>
          </a:xfrm>
          <a:prstGeom prst="straightConnector1">
            <a:avLst/>
          </a:prstGeom>
          <a:noFill/>
          <a:ln w="19050" cap="flat" cmpd="sng">
            <a:solidFill>
              <a:schemeClr val="dk2"/>
            </a:solidFill>
            <a:prstDash val="solid"/>
            <a:round/>
            <a:headEnd type="none" w="med" len="med"/>
            <a:tailEnd type="triangle" w="med" len="med"/>
          </a:ln>
        </p:spPr>
      </p:cxnSp>
      <p:cxnSp>
        <p:nvCxnSpPr>
          <p:cNvPr id="92" name="Google Shape;420;g27f6e184ba7_0_242"/>
          <p:cNvCxnSpPr>
            <a:cxnSpLocks/>
            <a:stCxn id="407" idx="3"/>
            <a:endCxn id="39" idx="1"/>
          </p:cNvCxnSpPr>
          <p:nvPr/>
        </p:nvCxnSpPr>
        <p:spPr>
          <a:xfrm>
            <a:off x="7248269" y="2296326"/>
            <a:ext cx="913317" cy="545198"/>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g282cd65a98e_0_22"/>
          <p:cNvSpPr/>
          <p:nvPr/>
        </p:nvSpPr>
        <p:spPr>
          <a:xfrm>
            <a:off x="2979676" y="373847"/>
            <a:ext cx="3184647" cy="506687"/>
          </a:xfrm>
          <a:prstGeom prst="roundRect">
            <a:avLst>
              <a:gd name="adj" fmla="val 16667"/>
            </a:avLst>
          </a:prstGeom>
          <a:solidFill>
            <a:srgbClr val="389DC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solidFill>
                <a:latin typeface="Times New Roman"/>
                <a:ea typeface="Times New Roman"/>
                <a:cs typeface="Times New Roman"/>
                <a:sym typeface="Times New Roman"/>
              </a:rPr>
              <a:t>CNN Model Architecture</a:t>
            </a:r>
            <a:endParaRPr sz="2000" dirty="0">
              <a:solidFill>
                <a:schemeClr val="bg1"/>
              </a:solidFill>
              <a:latin typeface="Times New Roman"/>
              <a:ea typeface="Times New Roman"/>
              <a:cs typeface="Times New Roman"/>
              <a:sym typeface="Times New Roman"/>
            </a:endParaRPr>
          </a:p>
        </p:txBody>
      </p:sp>
      <p:pic>
        <p:nvPicPr>
          <p:cNvPr id="520" name="Google Shape;520;g282cd65a98e_0_22"/>
          <p:cNvPicPr preferRelativeResize="0"/>
          <p:nvPr/>
        </p:nvPicPr>
        <p:blipFill>
          <a:blip r:embed="rId3">
            <a:alphaModFix/>
          </a:blip>
          <a:stretch>
            <a:fillRect/>
          </a:stretch>
        </p:blipFill>
        <p:spPr>
          <a:xfrm>
            <a:off x="369524" y="1760950"/>
            <a:ext cx="1996825" cy="1996825"/>
          </a:xfrm>
          <a:prstGeom prst="rect">
            <a:avLst/>
          </a:prstGeom>
          <a:noFill/>
          <a:ln>
            <a:noFill/>
          </a:ln>
        </p:spPr>
      </p:pic>
      <p:sp>
        <p:nvSpPr>
          <p:cNvPr id="522" name="Google Shape;522;g282cd65a98e_0_22"/>
          <p:cNvSpPr txBox="1"/>
          <p:nvPr/>
        </p:nvSpPr>
        <p:spPr>
          <a:xfrm>
            <a:off x="837825" y="1439475"/>
            <a:ext cx="1140900" cy="3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Times New Roman"/>
                <a:ea typeface="Times New Roman"/>
                <a:cs typeface="Times New Roman"/>
                <a:sym typeface="Times New Roman"/>
              </a:rPr>
              <a:t>Input Image</a:t>
            </a:r>
            <a:endParaRPr>
              <a:latin typeface="Times New Roman"/>
              <a:ea typeface="Times New Roman"/>
              <a:cs typeface="Times New Roman"/>
              <a:sym typeface="Times New Roman"/>
            </a:endParaRPr>
          </a:p>
        </p:txBody>
      </p:sp>
      <p:pic>
        <p:nvPicPr>
          <p:cNvPr id="523" name="Google Shape;523;g282cd65a98e_0_22"/>
          <p:cNvPicPr preferRelativeResize="0"/>
          <p:nvPr/>
        </p:nvPicPr>
        <p:blipFill>
          <a:blip r:embed="rId4">
            <a:alphaModFix/>
          </a:blip>
          <a:stretch>
            <a:fillRect/>
          </a:stretch>
        </p:blipFill>
        <p:spPr>
          <a:xfrm>
            <a:off x="2396375" y="1588225"/>
            <a:ext cx="4543974" cy="2579026"/>
          </a:xfrm>
          <a:prstGeom prst="rect">
            <a:avLst/>
          </a:prstGeom>
          <a:noFill/>
          <a:ln>
            <a:noFill/>
          </a:ln>
        </p:spPr>
      </p:pic>
      <p:sp>
        <p:nvSpPr>
          <p:cNvPr id="524" name="Google Shape;524;g282cd65a98e_0_22"/>
          <p:cNvSpPr txBox="1"/>
          <p:nvPr/>
        </p:nvSpPr>
        <p:spPr>
          <a:xfrm>
            <a:off x="7358275" y="3795700"/>
            <a:ext cx="1690200" cy="29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500">
                <a:latin typeface="Times New Roman"/>
                <a:ea typeface="Times New Roman"/>
                <a:cs typeface="Times New Roman"/>
                <a:sym typeface="Times New Roman"/>
              </a:rPr>
              <a:t>Output Image</a:t>
            </a:r>
            <a:endParaRPr sz="1500">
              <a:latin typeface="Times New Roman"/>
              <a:ea typeface="Times New Roman"/>
              <a:cs typeface="Times New Roman"/>
              <a:sym typeface="Times New Roman"/>
            </a:endParaRPr>
          </a:p>
        </p:txBody>
      </p:sp>
      <p:pic>
        <p:nvPicPr>
          <p:cNvPr id="525" name="Google Shape;525;g282cd65a98e_0_22"/>
          <p:cNvPicPr preferRelativeResize="0"/>
          <p:nvPr/>
        </p:nvPicPr>
        <p:blipFill rotWithShape="1">
          <a:blip r:embed="rId5">
            <a:alphaModFix/>
          </a:blip>
          <a:srcRect l="-6950" t="-1329" r="11219" b="1329"/>
          <a:stretch/>
        </p:blipFill>
        <p:spPr>
          <a:xfrm>
            <a:off x="6970375" y="1798875"/>
            <a:ext cx="1895951" cy="1958900"/>
          </a:xfrm>
          <a:prstGeom prst="rect">
            <a:avLst/>
          </a:prstGeom>
          <a:noFill/>
          <a:ln>
            <a:noFill/>
          </a:ln>
        </p:spPr>
      </p:pic>
      <p:sp>
        <p:nvSpPr>
          <p:cNvPr id="9" name="Google Shape;521;g282cd65a98e_0_22"/>
          <p:cNvSpPr/>
          <p:nvPr/>
        </p:nvSpPr>
        <p:spPr>
          <a:xfrm>
            <a:off x="1244749" y="2191904"/>
            <a:ext cx="512400" cy="619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pic>
        <p:nvPicPr>
          <p:cNvPr id="520" name="Google Shape;520;g282cd65a98e_0_22"/>
          <p:cNvPicPr preferRelativeResize="0"/>
          <p:nvPr/>
        </p:nvPicPr>
        <p:blipFill>
          <a:blip r:embed="rId3">
            <a:alphaModFix/>
          </a:blip>
          <a:stretch>
            <a:fillRect/>
          </a:stretch>
        </p:blipFill>
        <p:spPr>
          <a:xfrm>
            <a:off x="369524" y="1760950"/>
            <a:ext cx="1996825" cy="1996825"/>
          </a:xfrm>
          <a:prstGeom prst="rect">
            <a:avLst/>
          </a:prstGeom>
          <a:noFill/>
          <a:ln>
            <a:noFill/>
          </a:ln>
        </p:spPr>
      </p:pic>
      <p:sp>
        <p:nvSpPr>
          <p:cNvPr id="522" name="Google Shape;522;g282cd65a98e_0_22"/>
          <p:cNvSpPr txBox="1"/>
          <p:nvPr/>
        </p:nvSpPr>
        <p:spPr>
          <a:xfrm>
            <a:off x="837825" y="1439475"/>
            <a:ext cx="1140900" cy="359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Input Image</a:t>
            </a:r>
            <a:endParaRPr kumimoji="0"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24" name="Google Shape;524;g282cd65a98e_0_22"/>
          <p:cNvSpPr txBox="1"/>
          <p:nvPr/>
        </p:nvSpPr>
        <p:spPr>
          <a:xfrm>
            <a:off x="7358275" y="3795700"/>
            <a:ext cx="1690200" cy="2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5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Output Image</a:t>
            </a:r>
            <a:endParaRPr kumimoji="0" sz="15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pic>
        <p:nvPicPr>
          <p:cNvPr id="525" name="Google Shape;525;g282cd65a98e_0_22"/>
          <p:cNvPicPr preferRelativeResize="0"/>
          <p:nvPr/>
        </p:nvPicPr>
        <p:blipFill rotWithShape="1">
          <a:blip r:embed="rId4">
            <a:alphaModFix/>
          </a:blip>
          <a:srcRect l="-6950" t="-1329" r="11219" b="1329"/>
          <a:stretch/>
        </p:blipFill>
        <p:spPr>
          <a:xfrm>
            <a:off x="6970375" y="1798875"/>
            <a:ext cx="1895951" cy="1958900"/>
          </a:xfrm>
          <a:prstGeom prst="rect">
            <a:avLst/>
          </a:prstGeom>
          <a:noFill/>
          <a:ln>
            <a:noFill/>
          </a:ln>
        </p:spPr>
      </p:pic>
      <p:sp>
        <p:nvSpPr>
          <p:cNvPr id="9" name="Google Shape;521;g282cd65a98e_0_22"/>
          <p:cNvSpPr/>
          <p:nvPr/>
        </p:nvSpPr>
        <p:spPr>
          <a:xfrm>
            <a:off x="1244749" y="2191904"/>
            <a:ext cx="512400" cy="619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Nunito"/>
              <a:ea typeface="Nunito"/>
              <a:cs typeface="Nunito"/>
              <a:sym typeface="Nunito"/>
            </a:endParaRPr>
          </a:p>
        </p:txBody>
      </p:sp>
      <p:pic>
        <p:nvPicPr>
          <p:cNvPr id="1028" name="Picture 4" descr="https://datagen.tech/wp-content/uploads/2022/11/image2-1.png"/>
          <p:cNvPicPr>
            <a:picLocks noChangeAspect="1" noChangeArrowheads="1"/>
          </p:cNvPicPr>
          <p:nvPr/>
        </p:nvPicPr>
        <p:blipFill rotWithShape="1">
          <a:blip r:embed="rId5">
            <a:extLst>
              <a:ext uri="{28A0092B-C50C-407E-A947-70E740481C1C}">
                <a14:useLocalDpi xmlns:a14="http://schemas.microsoft.com/office/drawing/2010/main" val="0"/>
              </a:ext>
            </a:extLst>
          </a:blip>
          <a:srcRect t="8046"/>
          <a:stretch/>
        </p:blipFill>
        <p:spPr bwMode="auto">
          <a:xfrm>
            <a:off x="2287625" y="1619175"/>
            <a:ext cx="4849057" cy="2612417"/>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Google Shape;519;g282cd65a98e_0_22">
            <a:extLst>
              <a:ext uri="{FF2B5EF4-FFF2-40B4-BE49-F238E27FC236}">
                <a16:creationId xmlns:a16="http://schemas.microsoft.com/office/drawing/2014/main" id="{9A8C6BEF-BAAE-78F6-42D8-E10A513AABCB}"/>
              </a:ext>
            </a:extLst>
          </p:cNvPr>
          <p:cNvSpPr/>
          <p:nvPr/>
        </p:nvSpPr>
        <p:spPr>
          <a:xfrm>
            <a:off x="2912238" y="405221"/>
            <a:ext cx="3319524" cy="506687"/>
          </a:xfrm>
          <a:prstGeom prst="roundRect">
            <a:avLst>
              <a:gd name="adj" fmla="val 16667"/>
            </a:avLst>
          </a:prstGeom>
          <a:solidFill>
            <a:srgbClr val="389DC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r>
              <a:rPr lang="en-US" sz="2000" dirty="0">
                <a:solidFill>
                  <a:schemeClr val="bg1"/>
                </a:solidFill>
                <a:latin typeface="Times New Roman"/>
                <a:cs typeface="Times New Roman"/>
                <a:sym typeface="Times New Roman"/>
              </a:rPr>
              <a:t>VGG_16</a:t>
            </a:r>
            <a:r>
              <a:rPr lang="en" sz="2000" dirty="0">
                <a:solidFill>
                  <a:schemeClr val="bg1"/>
                </a:solidFill>
                <a:latin typeface="Times New Roman"/>
                <a:ea typeface="Times New Roman"/>
                <a:cs typeface="Times New Roman"/>
                <a:sym typeface="Times New Roman"/>
              </a:rPr>
              <a:t> Model Architecture</a:t>
            </a:r>
            <a:endParaRPr sz="2000" dirty="0">
              <a:solidFill>
                <a:schemeClr val="bg1"/>
              </a:solidFill>
              <a:latin typeface="Times New Roman"/>
              <a:ea typeface="Times New Roman"/>
              <a:cs typeface="Times New Roman"/>
              <a:sym typeface="Times New Roman"/>
            </a:endParaRPr>
          </a:p>
        </p:txBody>
      </p:sp>
      <p:pic>
        <p:nvPicPr>
          <p:cNvPr id="3" name="Google Shape;523;g282cd65a98e_0_22">
            <a:extLst>
              <a:ext uri="{FF2B5EF4-FFF2-40B4-BE49-F238E27FC236}">
                <a16:creationId xmlns:a16="http://schemas.microsoft.com/office/drawing/2014/main" id="{F7535D09-32ED-A4A1-3E9B-5D66146F078B}"/>
              </a:ext>
            </a:extLst>
          </p:cNvPr>
          <p:cNvPicPr preferRelativeResize="0"/>
          <p:nvPr/>
        </p:nvPicPr>
        <p:blipFill rotWithShape="1">
          <a:blip r:embed="rId6">
            <a:alphaModFix/>
          </a:blip>
          <a:srcRect r="88339"/>
          <a:stretch/>
        </p:blipFill>
        <p:spPr>
          <a:xfrm>
            <a:off x="2301165" y="1619175"/>
            <a:ext cx="552785" cy="2579026"/>
          </a:xfrm>
          <a:prstGeom prst="rect">
            <a:avLst/>
          </a:prstGeom>
          <a:noFill/>
          <a:ln>
            <a:noFill/>
          </a:ln>
        </p:spPr>
      </p:pic>
      <p:sp>
        <p:nvSpPr>
          <p:cNvPr id="4" name="Rectangle 3">
            <a:extLst>
              <a:ext uri="{FF2B5EF4-FFF2-40B4-BE49-F238E27FC236}">
                <a16:creationId xmlns:a16="http://schemas.microsoft.com/office/drawing/2014/main" id="{158F7B7A-6B00-6EAA-1A48-F3302EA302B1}"/>
              </a:ext>
            </a:extLst>
          </p:cNvPr>
          <p:cNvSpPr/>
          <p:nvPr/>
        </p:nvSpPr>
        <p:spPr>
          <a:xfrm>
            <a:off x="2675249" y="1619175"/>
            <a:ext cx="566325" cy="572729"/>
          </a:xfrm>
          <a:prstGeom prst="rect">
            <a:avLst/>
          </a:prstGeom>
          <a:solidFill>
            <a:schemeClr val="bg1"/>
          </a:solidFill>
          <a:ln>
            <a:noFill/>
          </a:ln>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982AECCA-0477-651F-31F9-E1D1C6C12EF3}"/>
              </a:ext>
            </a:extLst>
          </p:cNvPr>
          <p:cNvSpPr/>
          <p:nvPr/>
        </p:nvSpPr>
        <p:spPr>
          <a:xfrm>
            <a:off x="2661709" y="1798875"/>
            <a:ext cx="566325" cy="572729"/>
          </a:xfrm>
          <a:prstGeom prst="rect">
            <a:avLst/>
          </a:prstGeom>
          <a:solidFill>
            <a:schemeClr val="bg1"/>
          </a:solidFill>
          <a:ln>
            <a:noFill/>
          </a:ln>
          <a:scene3d>
            <a:camera prst="isometricOffAxis2Righ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10562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pic>
        <p:nvPicPr>
          <p:cNvPr id="520" name="Google Shape;520;g282cd65a98e_0_22"/>
          <p:cNvPicPr preferRelativeResize="0"/>
          <p:nvPr/>
        </p:nvPicPr>
        <p:blipFill>
          <a:blip r:embed="rId3">
            <a:alphaModFix/>
          </a:blip>
          <a:stretch>
            <a:fillRect/>
          </a:stretch>
        </p:blipFill>
        <p:spPr>
          <a:xfrm>
            <a:off x="369524" y="1760950"/>
            <a:ext cx="1996825" cy="1996825"/>
          </a:xfrm>
          <a:prstGeom prst="rect">
            <a:avLst/>
          </a:prstGeom>
          <a:noFill/>
          <a:ln>
            <a:noFill/>
          </a:ln>
        </p:spPr>
      </p:pic>
      <p:sp>
        <p:nvSpPr>
          <p:cNvPr id="522" name="Google Shape;522;g282cd65a98e_0_22"/>
          <p:cNvSpPr txBox="1"/>
          <p:nvPr/>
        </p:nvSpPr>
        <p:spPr>
          <a:xfrm>
            <a:off x="837825" y="1439475"/>
            <a:ext cx="1140900" cy="3594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Input Image</a:t>
            </a:r>
            <a:endParaRPr kumimoji="0" sz="14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sp>
        <p:nvSpPr>
          <p:cNvPr id="524" name="Google Shape;524;g282cd65a98e_0_22"/>
          <p:cNvSpPr txBox="1"/>
          <p:nvPr/>
        </p:nvSpPr>
        <p:spPr>
          <a:xfrm>
            <a:off x="7358275" y="3795700"/>
            <a:ext cx="1690200" cy="298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 sz="15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rPr>
              <a:t>Output Image</a:t>
            </a:r>
            <a:endParaRPr kumimoji="0" sz="1500" b="0" i="0" u="none" strike="noStrike" kern="0" cap="none" spc="0" normalizeH="0" baseline="0" noProof="0">
              <a:ln>
                <a:noFill/>
              </a:ln>
              <a:solidFill>
                <a:srgbClr val="000000"/>
              </a:solidFill>
              <a:effectLst/>
              <a:uLnTx/>
              <a:uFillTx/>
              <a:latin typeface="Times New Roman"/>
              <a:ea typeface="Times New Roman"/>
              <a:cs typeface="Times New Roman"/>
              <a:sym typeface="Times New Roman"/>
            </a:endParaRPr>
          </a:p>
        </p:txBody>
      </p:sp>
      <p:pic>
        <p:nvPicPr>
          <p:cNvPr id="525" name="Google Shape;525;g282cd65a98e_0_22"/>
          <p:cNvPicPr preferRelativeResize="0"/>
          <p:nvPr/>
        </p:nvPicPr>
        <p:blipFill rotWithShape="1">
          <a:blip r:embed="rId4">
            <a:alphaModFix/>
          </a:blip>
          <a:srcRect l="-6950" t="-1329" r="11219" b="1329"/>
          <a:stretch/>
        </p:blipFill>
        <p:spPr>
          <a:xfrm>
            <a:off x="6970375" y="1798875"/>
            <a:ext cx="1895951" cy="1958900"/>
          </a:xfrm>
          <a:prstGeom prst="rect">
            <a:avLst/>
          </a:prstGeom>
          <a:noFill/>
          <a:ln>
            <a:noFill/>
          </a:ln>
        </p:spPr>
      </p:pic>
      <p:sp>
        <p:nvSpPr>
          <p:cNvPr id="9" name="Google Shape;521;g282cd65a98e_0_22"/>
          <p:cNvSpPr/>
          <p:nvPr/>
        </p:nvSpPr>
        <p:spPr>
          <a:xfrm>
            <a:off x="1244749" y="2191904"/>
            <a:ext cx="512400" cy="6192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Nunito"/>
              <a:ea typeface="Nunito"/>
              <a:cs typeface="Nunito"/>
              <a:sym typeface="Nunito"/>
            </a:endParaRPr>
          </a:p>
        </p:txBody>
      </p:sp>
      <p:pic>
        <p:nvPicPr>
          <p:cNvPr id="2052" name="Picture 4" descr="The Annotated ResNet-50. Explaining how ResNet-50 works and why… | by  Suvaditya Mukherjee | Towards Data Scienc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5457" y="2033748"/>
            <a:ext cx="4504918" cy="1451227"/>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519;g282cd65a98e_0_22">
            <a:extLst>
              <a:ext uri="{FF2B5EF4-FFF2-40B4-BE49-F238E27FC236}">
                <a16:creationId xmlns:a16="http://schemas.microsoft.com/office/drawing/2014/main" id="{87E22C2E-D549-8EFF-CC35-11A6C344761A}"/>
              </a:ext>
            </a:extLst>
          </p:cNvPr>
          <p:cNvSpPr/>
          <p:nvPr/>
        </p:nvSpPr>
        <p:spPr>
          <a:xfrm>
            <a:off x="2979676" y="373847"/>
            <a:ext cx="3664964" cy="506687"/>
          </a:xfrm>
          <a:prstGeom prst="roundRect">
            <a:avLst>
              <a:gd name="adj" fmla="val 16667"/>
            </a:avLst>
          </a:prstGeom>
          <a:solidFill>
            <a:srgbClr val="389DC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bg1"/>
                </a:solidFill>
                <a:latin typeface="Times New Roman"/>
                <a:ea typeface="Times New Roman"/>
                <a:cs typeface="Times New Roman"/>
                <a:sym typeface="Times New Roman"/>
              </a:rPr>
              <a:t>ResNet50 Model Architecture</a:t>
            </a:r>
            <a:endParaRPr sz="2000" dirty="0">
              <a:solidFill>
                <a:schemeClr val="bg1"/>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41393345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18"/>
          <p:cNvSpPr/>
          <p:nvPr/>
        </p:nvSpPr>
        <p:spPr>
          <a:xfrm>
            <a:off x="0" y="0"/>
            <a:ext cx="3000000" cy="5143500"/>
          </a:xfrm>
          <a:prstGeom prst="round1Rect">
            <a:avLst>
              <a:gd name="adj" fmla="val 16667"/>
            </a:avLst>
          </a:prstGeom>
          <a:solidFill>
            <a:srgbClr val="389DC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rgbClr val="000000"/>
              </a:buClr>
              <a:buSzPts val="2900"/>
              <a:buFont typeface="Arial"/>
              <a:buNone/>
            </a:pPr>
            <a:r>
              <a:rPr lang="en" sz="2900" b="1" i="0" u="none" strike="noStrike" cap="none" dirty="0">
                <a:solidFill>
                  <a:schemeClr val="bg1"/>
                </a:solidFill>
                <a:latin typeface="Times New Roman"/>
                <a:ea typeface="Times New Roman"/>
                <a:cs typeface="Times New Roman"/>
                <a:sym typeface="Times New Roman"/>
              </a:rPr>
              <a:t>EVALUATION</a:t>
            </a:r>
            <a:br>
              <a:rPr lang="en" sz="2900" b="1" i="0" u="none" strike="noStrike" cap="none" dirty="0">
                <a:solidFill>
                  <a:schemeClr val="bg1"/>
                </a:solidFill>
                <a:latin typeface="Times New Roman"/>
                <a:ea typeface="Times New Roman"/>
                <a:cs typeface="Times New Roman"/>
                <a:sym typeface="Times New Roman"/>
              </a:rPr>
            </a:br>
            <a:r>
              <a:rPr lang="en" sz="2900" b="1" i="0" u="none" strike="noStrike" cap="none" dirty="0">
                <a:solidFill>
                  <a:schemeClr val="bg1"/>
                </a:solidFill>
                <a:latin typeface="Times New Roman"/>
                <a:ea typeface="Times New Roman"/>
                <a:cs typeface="Times New Roman"/>
                <a:sym typeface="Times New Roman"/>
              </a:rPr>
              <a:t>PARAMETER</a:t>
            </a:r>
            <a:endParaRPr sz="2900" b="1" i="0" u="none" strike="noStrike" cap="none" dirty="0">
              <a:solidFill>
                <a:schemeClr val="bg1"/>
              </a:solidFill>
              <a:latin typeface="Times New Roman"/>
              <a:ea typeface="Times New Roman"/>
              <a:cs typeface="Times New Roman"/>
              <a:sym typeface="Times New Roman"/>
            </a:endParaRPr>
          </a:p>
        </p:txBody>
      </p:sp>
      <p:sp>
        <p:nvSpPr>
          <p:cNvPr id="443" name="Google Shape;443;p18"/>
          <p:cNvSpPr/>
          <p:nvPr/>
        </p:nvSpPr>
        <p:spPr>
          <a:xfrm>
            <a:off x="3596775" y="1274275"/>
            <a:ext cx="421800" cy="377400"/>
          </a:xfrm>
          <a:prstGeom prst="horizontalScroll">
            <a:avLst>
              <a:gd name="adj" fmla="val 12500"/>
            </a:avLst>
          </a:prstGeom>
          <a:solidFill>
            <a:srgbClr val="389DC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b="1">
                <a:solidFill>
                  <a:schemeClr val="lt1"/>
                </a:solidFill>
                <a:latin typeface="Times New Roman"/>
                <a:ea typeface="Times New Roman"/>
                <a:cs typeface="Times New Roman"/>
                <a:sym typeface="Times New Roman"/>
              </a:rPr>
              <a:t>1</a:t>
            </a:r>
            <a:endParaRPr sz="1400" b="1" i="0" u="none" strike="noStrike" cap="none">
              <a:solidFill>
                <a:schemeClr val="lt1"/>
              </a:solidFill>
              <a:latin typeface="Times New Roman"/>
              <a:ea typeface="Times New Roman"/>
              <a:cs typeface="Times New Roman"/>
              <a:sym typeface="Times New Roman"/>
            </a:endParaRPr>
          </a:p>
        </p:txBody>
      </p:sp>
      <p:sp>
        <p:nvSpPr>
          <p:cNvPr id="444" name="Google Shape;444;p18"/>
          <p:cNvSpPr txBox="1"/>
          <p:nvPr/>
        </p:nvSpPr>
        <p:spPr>
          <a:xfrm>
            <a:off x="4160600" y="1274275"/>
            <a:ext cx="20277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dirty="0">
                <a:latin typeface="Times New Roman"/>
                <a:ea typeface="Times New Roman"/>
                <a:cs typeface="Times New Roman"/>
                <a:sym typeface="Times New Roman"/>
              </a:rPr>
              <a:t>F1 SCORE</a:t>
            </a:r>
            <a:endParaRPr sz="1700" i="0" u="none" strike="noStrike" cap="none" dirty="0">
              <a:solidFill>
                <a:srgbClr val="000000"/>
              </a:solidFill>
              <a:latin typeface="Times New Roman"/>
              <a:ea typeface="Times New Roman"/>
              <a:cs typeface="Times New Roman"/>
              <a:sym typeface="Times New Roman"/>
            </a:endParaRPr>
          </a:p>
        </p:txBody>
      </p:sp>
      <p:sp>
        <p:nvSpPr>
          <p:cNvPr id="445" name="Google Shape;445;p18"/>
          <p:cNvSpPr/>
          <p:nvPr/>
        </p:nvSpPr>
        <p:spPr>
          <a:xfrm>
            <a:off x="3596775" y="1965156"/>
            <a:ext cx="421800" cy="377400"/>
          </a:xfrm>
          <a:prstGeom prst="horizontalScroll">
            <a:avLst>
              <a:gd name="adj" fmla="val 12500"/>
            </a:avLst>
          </a:prstGeom>
          <a:solidFill>
            <a:srgbClr val="389DC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sz="1500" b="1">
                <a:solidFill>
                  <a:srgbClr val="F7F7F8"/>
                </a:solidFill>
                <a:latin typeface="Times New Roman"/>
                <a:ea typeface="Times New Roman"/>
                <a:cs typeface="Times New Roman"/>
                <a:sym typeface="Times New Roman"/>
              </a:rPr>
              <a:t>2</a:t>
            </a:r>
            <a:endParaRPr sz="1500" b="1" i="0" u="none" strike="noStrike" cap="none">
              <a:solidFill>
                <a:srgbClr val="F7F7F8"/>
              </a:solidFill>
              <a:latin typeface="Times New Roman"/>
              <a:ea typeface="Times New Roman"/>
              <a:cs typeface="Times New Roman"/>
              <a:sym typeface="Times New Roman"/>
            </a:endParaRPr>
          </a:p>
        </p:txBody>
      </p:sp>
      <p:sp>
        <p:nvSpPr>
          <p:cNvPr id="446" name="Google Shape;446;p18"/>
          <p:cNvSpPr txBox="1"/>
          <p:nvPr/>
        </p:nvSpPr>
        <p:spPr>
          <a:xfrm>
            <a:off x="3983119" y="1930656"/>
            <a:ext cx="30000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1" dirty="0">
                <a:latin typeface="Times New Roman"/>
                <a:ea typeface="Times New Roman"/>
                <a:cs typeface="Times New Roman"/>
                <a:sym typeface="Times New Roman"/>
              </a:rPr>
              <a:t>    </a:t>
            </a:r>
            <a:r>
              <a:rPr lang="en" sz="1700" dirty="0">
                <a:latin typeface="Times New Roman"/>
                <a:ea typeface="Times New Roman"/>
                <a:cs typeface="Times New Roman"/>
                <a:sym typeface="Times New Roman"/>
              </a:rPr>
              <a:t>RECALL</a:t>
            </a:r>
            <a:endParaRPr sz="1400" i="0" u="none" strike="noStrike" cap="none" dirty="0">
              <a:solidFill>
                <a:srgbClr val="000000"/>
              </a:solidFill>
              <a:latin typeface="Arial"/>
              <a:ea typeface="Arial"/>
              <a:cs typeface="Arial"/>
              <a:sym typeface="Arial"/>
            </a:endParaRPr>
          </a:p>
        </p:txBody>
      </p:sp>
      <p:sp>
        <p:nvSpPr>
          <p:cNvPr id="447" name="Google Shape;447;p18"/>
          <p:cNvSpPr/>
          <p:nvPr/>
        </p:nvSpPr>
        <p:spPr>
          <a:xfrm>
            <a:off x="3596775" y="2656038"/>
            <a:ext cx="421800" cy="377400"/>
          </a:xfrm>
          <a:prstGeom prst="horizontalScroll">
            <a:avLst>
              <a:gd name="adj" fmla="val 12500"/>
            </a:avLst>
          </a:prstGeom>
          <a:solidFill>
            <a:srgbClr val="389DC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a:solidFill>
                  <a:schemeClr val="lt1"/>
                </a:solidFill>
                <a:latin typeface="Times New Roman"/>
                <a:ea typeface="Times New Roman"/>
                <a:cs typeface="Times New Roman"/>
                <a:sym typeface="Times New Roman"/>
              </a:rPr>
              <a:t>3</a:t>
            </a:r>
            <a:endParaRPr sz="1400" i="0" u="none" strike="noStrike" cap="none">
              <a:solidFill>
                <a:schemeClr val="lt1"/>
              </a:solidFill>
              <a:latin typeface="Times New Roman"/>
              <a:ea typeface="Times New Roman"/>
              <a:cs typeface="Times New Roman"/>
              <a:sym typeface="Times New Roman"/>
            </a:endParaRPr>
          </a:p>
        </p:txBody>
      </p:sp>
      <p:sp>
        <p:nvSpPr>
          <p:cNvPr id="448" name="Google Shape;448;p18"/>
          <p:cNvSpPr txBox="1"/>
          <p:nvPr/>
        </p:nvSpPr>
        <p:spPr>
          <a:xfrm>
            <a:off x="4160600" y="3302225"/>
            <a:ext cx="30000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i="0" u="none" strike="noStrike" cap="none" dirty="0">
                <a:solidFill>
                  <a:srgbClr val="000000"/>
                </a:solidFill>
                <a:latin typeface="Times New Roman"/>
                <a:ea typeface="Times New Roman"/>
                <a:cs typeface="Times New Roman"/>
                <a:sym typeface="Times New Roman"/>
              </a:rPr>
              <a:t>ACCURACY</a:t>
            </a:r>
            <a:endParaRPr sz="1400" i="0" u="none" strike="noStrike" cap="none" dirty="0">
              <a:solidFill>
                <a:srgbClr val="000000"/>
              </a:solidFill>
              <a:latin typeface="Arial"/>
              <a:ea typeface="Arial"/>
              <a:cs typeface="Arial"/>
              <a:sym typeface="Arial"/>
            </a:endParaRPr>
          </a:p>
        </p:txBody>
      </p:sp>
      <p:sp>
        <p:nvSpPr>
          <p:cNvPr id="450" name="Google Shape;450;p18"/>
          <p:cNvSpPr txBox="1"/>
          <p:nvPr/>
        </p:nvSpPr>
        <p:spPr>
          <a:xfrm>
            <a:off x="4106675" y="2571738"/>
            <a:ext cx="3000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dirty="0">
                <a:latin typeface="Times New Roman"/>
                <a:ea typeface="Times New Roman"/>
                <a:cs typeface="Times New Roman"/>
                <a:sym typeface="Times New Roman"/>
              </a:rPr>
              <a:t> </a:t>
            </a:r>
            <a:r>
              <a:rPr lang="en" sz="1800" dirty="0">
                <a:latin typeface="Times New Roman"/>
                <a:ea typeface="Times New Roman"/>
                <a:cs typeface="Times New Roman"/>
                <a:sym typeface="Times New Roman"/>
              </a:rPr>
              <a:t>PRECISION</a:t>
            </a:r>
            <a:endParaRPr dirty="0"/>
          </a:p>
        </p:txBody>
      </p:sp>
      <p:sp>
        <p:nvSpPr>
          <p:cNvPr id="451" name="Google Shape;451;p18"/>
          <p:cNvSpPr/>
          <p:nvPr/>
        </p:nvSpPr>
        <p:spPr>
          <a:xfrm>
            <a:off x="3596775" y="3336725"/>
            <a:ext cx="421800" cy="377400"/>
          </a:xfrm>
          <a:prstGeom prst="horizontalScroll">
            <a:avLst>
              <a:gd name="adj" fmla="val 12500"/>
            </a:avLst>
          </a:prstGeom>
          <a:solidFill>
            <a:srgbClr val="389DC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
                <a:solidFill>
                  <a:schemeClr val="lt1"/>
                </a:solidFill>
                <a:latin typeface="Times New Roman"/>
                <a:ea typeface="Times New Roman"/>
                <a:cs typeface="Times New Roman"/>
                <a:sym typeface="Times New Roman"/>
              </a:rPr>
              <a:t>4</a:t>
            </a:r>
            <a:endParaRPr sz="1400" i="0" u="none" strike="noStrike" cap="none">
              <a:solidFill>
                <a:schemeClr val="lt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21"/>
          <p:cNvSpPr/>
          <p:nvPr/>
        </p:nvSpPr>
        <p:spPr>
          <a:xfrm>
            <a:off x="2888712" y="297200"/>
            <a:ext cx="3366575" cy="400200"/>
          </a:xfrm>
          <a:prstGeom prst="roundRect">
            <a:avLst/>
          </a:prstGeom>
          <a:solidFill>
            <a:srgbClr val="389DC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900"/>
              <a:buFont typeface="Arial"/>
              <a:buNone/>
            </a:pPr>
            <a:r>
              <a:rPr lang="en" sz="2000" b="1" i="0" u="none" strike="noStrike" cap="none" dirty="0">
                <a:solidFill>
                  <a:schemeClr val="bg1"/>
                </a:solidFill>
                <a:latin typeface="Times New Roman"/>
                <a:ea typeface="Times New Roman"/>
                <a:cs typeface="Times New Roman"/>
                <a:sym typeface="Times New Roman"/>
              </a:rPr>
              <a:t>RESULT &amp; ANALYSIS</a:t>
            </a:r>
            <a:endParaRPr sz="2000" b="1" i="0" u="none" strike="noStrike" cap="none" dirty="0">
              <a:solidFill>
                <a:schemeClr val="bg1"/>
              </a:solidFill>
              <a:latin typeface="Times New Roman"/>
              <a:ea typeface="Times New Roman"/>
              <a:cs typeface="Times New Roman"/>
              <a:sym typeface="Times New Roman"/>
            </a:endParaRPr>
          </a:p>
        </p:txBody>
      </p:sp>
      <p:sp>
        <p:nvSpPr>
          <p:cNvPr id="459" name="Google Shape;459;p21"/>
          <p:cNvSpPr txBox="1"/>
          <p:nvPr/>
        </p:nvSpPr>
        <p:spPr>
          <a:xfrm>
            <a:off x="0" y="0"/>
            <a:ext cx="300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pic>
        <p:nvPicPr>
          <p:cNvPr id="460" name="Google Shape;460;p21"/>
          <p:cNvPicPr preferRelativeResize="0"/>
          <p:nvPr/>
        </p:nvPicPr>
        <p:blipFill>
          <a:blip r:embed="rId3">
            <a:alphaModFix/>
          </a:blip>
          <a:stretch>
            <a:fillRect/>
          </a:stretch>
        </p:blipFill>
        <p:spPr>
          <a:xfrm>
            <a:off x="1034116" y="1146275"/>
            <a:ext cx="3366574" cy="2334475"/>
          </a:xfrm>
          <a:prstGeom prst="rect">
            <a:avLst/>
          </a:prstGeom>
          <a:noFill/>
          <a:ln w="9525" cap="flat" cmpd="sng">
            <a:solidFill>
              <a:schemeClr val="dk2"/>
            </a:solidFill>
            <a:prstDash val="solid"/>
            <a:round/>
            <a:headEnd type="none" w="sm" len="sm"/>
            <a:tailEnd type="none" w="sm" len="sm"/>
          </a:ln>
        </p:spPr>
      </p:pic>
      <p:pic>
        <p:nvPicPr>
          <p:cNvPr id="461" name="Google Shape;461;p21"/>
          <p:cNvPicPr preferRelativeResize="0"/>
          <p:nvPr/>
        </p:nvPicPr>
        <p:blipFill>
          <a:blip r:embed="rId4">
            <a:alphaModFix/>
          </a:blip>
          <a:stretch>
            <a:fillRect/>
          </a:stretch>
        </p:blipFill>
        <p:spPr>
          <a:xfrm>
            <a:off x="4950140" y="1069949"/>
            <a:ext cx="3366574" cy="2410226"/>
          </a:xfrm>
          <a:prstGeom prst="rect">
            <a:avLst/>
          </a:prstGeom>
          <a:noFill/>
          <a:ln>
            <a:noFill/>
          </a:ln>
        </p:spPr>
      </p:pic>
      <p:sp>
        <p:nvSpPr>
          <p:cNvPr id="462" name="Google Shape;462;p21"/>
          <p:cNvSpPr txBox="1"/>
          <p:nvPr/>
        </p:nvSpPr>
        <p:spPr>
          <a:xfrm>
            <a:off x="637043" y="3746600"/>
            <a:ext cx="7869911" cy="92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i="1" dirty="0">
                <a:latin typeface="Times New Roman"/>
                <a:ea typeface="Times New Roman"/>
                <a:cs typeface="Times New Roman"/>
                <a:sym typeface="Times New Roman"/>
              </a:rPr>
              <a:t>Fig 3. </a:t>
            </a:r>
            <a:r>
              <a:rPr lang="en" i="1" dirty="0">
                <a:latin typeface="Times New Roman"/>
                <a:ea typeface="Times New Roman"/>
                <a:cs typeface="Times New Roman"/>
                <a:sym typeface="Times New Roman"/>
              </a:rPr>
              <a:t>Proposed model training and validation accuracy graph and comparison with CNN  model. </a:t>
            </a:r>
          </a:p>
          <a:p>
            <a:pPr marL="228600" lvl="0" indent="-228600" algn="ctr" rtl="0">
              <a:spcBef>
                <a:spcPts val="0"/>
              </a:spcBef>
              <a:spcAft>
                <a:spcPts val="0"/>
              </a:spcAft>
              <a:buAutoNum type="alphaLcParenBoth"/>
            </a:pPr>
            <a:r>
              <a:rPr lang="en" i="1" dirty="0">
                <a:latin typeface="Times New Roman"/>
                <a:ea typeface="Times New Roman"/>
                <a:cs typeface="Times New Roman"/>
                <a:sym typeface="Times New Roman"/>
              </a:rPr>
              <a:t>The proposed model learns quickly and reaches to the acceptable accuracy of 72%. </a:t>
            </a:r>
          </a:p>
          <a:p>
            <a:pPr marL="228600" lvl="0" indent="-228600" algn="ctr" rtl="0">
              <a:spcBef>
                <a:spcPts val="0"/>
              </a:spcBef>
              <a:spcAft>
                <a:spcPts val="0"/>
              </a:spcAft>
              <a:buAutoNum type="alphaLcParenBoth"/>
            </a:pPr>
            <a:r>
              <a:rPr lang="en" i="1" dirty="0">
                <a:latin typeface="Times New Roman"/>
                <a:ea typeface="Times New Roman"/>
                <a:cs typeface="Times New Roman"/>
                <a:sym typeface="Times New Roman"/>
              </a:rPr>
              <a:t>The baseline method CNN flattens quickly and remains at 68% accuracy for even for the larger epochs.</a:t>
            </a:r>
            <a:endParaRPr i="1" dirty="0">
              <a:latin typeface="Times New Roman"/>
              <a:ea typeface="Times New Roman"/>
              <a:cs typeface="Times New Roman"/>
              <a:sym typeface="Times New Roman"/>
            </a:endParaRPr>
          </a:p>
        </p:txBody>
      </p:sp>
      <p:sp>
        <p:nvSpPr>
          <p:cNvPr id="463" name="Google Shape;463;p21"/>
          <p:cNvSpPr txBox="1"/>
          <p:nvPr/>
        </p:nvSpPr>
        <p:spPr>
          <a:xfrm>
            <a:off x="2590129" y="3506875"/>
            <a:ext cx="531900" cy="21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Nunito"/>
                <a:ea typeface="Nunito"/>
                <a:cs typeface="Nunito"/>
                <a:sym typeface="Nunito"/>
              </a:rPr>
              <a:t>a</a:t>
            </a:r>
            <a:endParaRPr dirty="0">
              <a:latin typeface="Nunito"/>
              <a:ea typeface="Nunito"/>
              <a:cs typeface="Nunito"/>
              <a:sym typeface="Nunito"/>
            </a:endParaRPr>
          </a:p>
        </p:txBody>
      </p:sp>
      <p:sp>
        <p:nvSpPr>
          <p:cNvPr id="464" name="Google Shape;464;p21"/>
          <p:cNvSpPr txBox="1"/>
          <p:nvPr/>
        </p:nvSpPr>
        <p:spPr>
          <a:xfrm>
            <a:off x="6633427" y="3480175"/>
            <a:ext cx="912600" cy="24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Nunito"/>
                <a:ea typeface="Nunito"/>
                <a:cs typeface="Nunito"/>
                <a:sym typeface="Nunito"/>
              </a:rPr>
              <a:t>b</a:t>
            </a:r>
            <a:endParaRPr dirty="0">
              <a:latin typeface="Nunito"/>
              <a:ea typeface="Nunito"/>
              <a:cs typeface="Nunito"/>
              <a:sym typeface="Nuni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9"/>
          <p:cNvSpPr/>
          <p:nvPr/>
        </p:nvSpPr>
        <p:spPr>
          <a:xfrm>
            <a:off x="2929467" y="711002"/>
            <a:ext cx="3285066" cy="467360"/>
          </a:xfrm>
          <a:prstGeom prst="roundRect">
            <a:avLst/>
          </a:prstGeom>
          <a:solidFill>
            <a:srgbClr val="389DC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 sz="2000" b="1" i="0" u="none" strike="noStrike" cap="none" dirty="0">
                <a:solidFill>
                  <a:schemeClr val="bg1"/>
                </a:solidFill>
                <a:latin typeface="Times New Roman"/>
                <a:ea typeface="Times New Roman"/>
                <a:cs typeface="Times New Roman"/>
                <a:sym typeface="Times New Roman"/>
              </a:rPr>
              <a:t>RESULT &amp; ANALYSIS</a:t>
            </a:r>
            <a:endParaRPr sz="2000" b="1" i="0" u="none" strike="noStrike" cap="none" dirty="0">
              <a:solidFill>
                <a:schemeClr val="bg1"/>
              </a:solidFill>
              <a:latin typeface="Times New Roman"/>
              <a:ea typeface="Times New Roman"/>
              <a:cs typeface="Times New Roman"/>
              <a:sym typeface="Times New Roman"/>
            </a:endParaRPr>
          </a:p>
        </p:txBody>
      </p:sp>
      <p:graphicFrame>
        <p:nvGraphicFramePr>
          <p:cNvPr id="531" name="Google Shape;531;p19"/>
          <p:cNvGraphicFramePr/>
          <p:nvPr>
            <p:extLst>
              <p:ext uri="{D42A27DB-BD31-4B8C-83A1-F6EECF244321}">
                <p14:modId xmlns:p14="http://schemas.microsoft.com/office/powerpoint/2010/main" val="126079470"/>
              </p:ext>
            </p:extLst>
          </p:nvPr>
        </p:nvGraphicFramePr>
        <p:xfrm>
          <a:off x="1550357" y="1577880"/>
          <a:ext cx="6043286" cy="1584840"/>
        </p:xfrm>
        <a:graphic>
          <a:graphicData uri="http://schemas.openxmlformats.org/drawingml/2006/table">
            <a:tbl>
              <a:tblPr>
                <a:noFill/>
                <a:tableStyleId>{29CABA87-7EDB-4F4F-80FD-CBDCF09CFABA}</a:tableStyleId>
              </a:tblPr>
              <a:tblGrid>
                <a:gridCol w="1050747">
                  <a:extLst>
                    <a:ext uri="{9D8B030D-6E8A-4147-A177-3AD203B41FA5}">
                      <a16:colId xmlns:a16="http://schemas.microsoft.com/office/drawing/2014/main" val="20000"/>
                    </a:ext>
                  </a:extLst>
                </a:gridCol>
                <a:gridCol w="1326470">
                  <a:extLst>
                    <a:ext uri="{9D8B030D-6E8A-4147-A177-3AD203B41FA5}">
                      <a16:colId xmlns:a16="http://schemas.microsoft.com/office/drawing/2014/main" val="20001"/>
                    </a:ext>
                  </a:extLst>
                </a:gridCol>
                <a:gridCol w="1294580">
                  <a:extLst>
                    <a:ext uri="{9D8B030D-6E8A-4147-A177-3AD203B41FA5}">
                      <a16:colId xmlns:a16="http://schemas.microsoft.com/office/drawing/2014/main" val="20002"/>
                    </a:ext>
                  </a:extLst>
                </a:gridCol>
                <a:gridCol w="1108425">
                  <a:extLst>
                    <a:ext uri="{9D8B030D-6E8A-4147-A177-3AD203B41FA5}">
                      <a16:colId xmlns:a16="http://schemas.microsoft.com/office/drawing/2014/main" val="20003"/>
                    </a:ext>
                  </a:extLst>
                </a:gridCol>
                <a:gridCol w="1263064">
                  <a:extLst>
                    <a:ext uri="{9D8B030D-6E8A-4147-A177-3AD203B41FA5}">
                      <a16:colId xmlns:a16="http://schemas.microsoft.com/office/drawing/2014/main" val="20004"/>
                    </a:ext>
                  </a:extLst>
                </a:gridCol>
              </a:tblGrid>
              <a:tr h="381000">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dirty="0">
                          <a:latin typeface="Times New Roman"/>
                          <a:ea typeface="Times New Roman"/>
                          <a:cs typeface="Times New Roman"/>
                          <a:sym typeface="Times New Roman"/>
                        </a:rPr>
                        <a:t>Model</a:t>
                      </a:r>
                      <a:endParaRPr sz="1400" b="1"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Times New Roman"/>
                          <a:ea typeface="Times New Roman"/>
                          <a:cs typeface="Times New Roman"/>
                          <a:sym typeface="Times New Roman"/>
                        </a:rPr>
                        <a:t>Accuracy(%)</a:t>
                      </a:r>
                      <a:endParaRPr sz="14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dirty="0">
                          <a:latin typeface="Times New Roman"/>
                          <a:ea typeface="Times New Roman"/>
                          <a:cs typeface="Times New Roman"/>
                          <a:sym typeface="Times New Roman"/>
                        </a:rPr>
                        <a:t>Precision(%)</a:t>
                      </a:r>
                      <a:endParaRPr sz="1400" b="1"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b="1" u="none" strike="noStrike" cap="none">
                          <a:latin typeface="Times New Roman"/>
                          <a:ea typeface="Times New Roman"/>
                          <a:cs typeface="Times New Roman"/>
                          <a:sym typeface="Times New Roman"/>
                        </a:rPr>
                        <a:t>Recall(%)</a:t>
                      </a:r>
                      <a:endParaRPr sz="1400" b="1" u="none" strike="noStrike" cap="none">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None/>
                      </a:pPr>
                      <a:r>
                        <a:rPr lang="en" b="1">
                          <a:latin typeface="Times New Roman"/>
                          <a:ea typeface="Times New Roman"/>
                          <a:cs typeface="Times New Roman"/>
                          <a:sym typeface="Times New Roman"/>
                        </a:rPr>
                        <a:t>F1 Score(%)</a:t>
                      </a:r>
                      <a:endParaRPr sz="1400" b="1" u="none" strike="noStrike" cap="none">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US" sz="1400" b="1" u="none" strike="noStrike" cap="none" dirty="0"/>
                        <a:t>CNN</a:t>
                      </a:r>
                      <a:endParaRPr sz="1400" b="1" u="none" strike="noStrike" cap="none" dirty="0"/>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a:t>72</a:t>
                      </a:r>
                      <a:endParaRPr sz="1400"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75</a:t>
                      </a:r>
                      <a:endParaRPr sz="1400" u="none" strike="noStrike" cap="none" dirty="0"/>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 sz="1400" u="none" strike="noStrike" cap="none" dirty="0"/>
                        <a:t>72</a:t>
                      </a:r>
                      <a:endParaRPr sz="1400" u="none" strike="noStrike" cap="none" dirty="0"/>
                    </a:p>
                  </a:txBody>
                  <a:tcPr marL="91425" marR="91425" marT="91425" marB="91425"/>
                </a:tc>
                <a:tc>
                  <a:txBody>
                    <a:bodyPr/>
                    <a:lstStyle/>
                    <a:p>
                      <a:pPr marL="0" marR="0" lvl="0" indent="0" algn="ctr" rtl="0">
                        <a:lnSpc>
                          <a:spcPct val="100000"/>
                        </a:lnSpc>
                        <a:spcBef>
                          <a:spcPts val="0"/>
                        </a:spcBef>
                        <a:spcAft>
                          <a:spcPts val="0"/>
                        </a:spcAft>
                        <a:buNone/>
                      </a:pPr>
                      <a:r>
                        <a:rPr lang="en" dirty="0"/>
                        <a:t>73</a:t>
                      </a:r>
                      <a:endParaRPr sz="1400" u="none" strike="noStrike" cap="none" dirty="0"/>
                    </a:p>
                  </a:txBody>
                  <a:tcPr marL="91425" marR="91425" marT="91425" marB="91425"/>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US" sz="1400" b="0" u="none" strike="noStrike" cap="none" dirty="0">
                          <a:latin typeface="Times New Roman"/>
                          <a:ea typeface="Times New Roman"/>
                          <a:cs typeface="Times New Roman"/>
                          <a:sym typeface="Times New Roman"/>
                        </a:rPr>
                        <a:t>VGG_16</a:t>
                      </a:r>
                      <a:endParaRPr sz="1400" b="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u="none" strike="noStrike" cap="none" dirty="0">
                          <a:latin typeface="Times New Roman"/>
                          <a:ea typeface="Times New Roman"/>
                          <a:cs typeface="Times New Roman"/>
                          <a:sym typeface="Times New Roman"/>
                        </a:rPr>
                        <a:t>65</a:t>
                      </a:r>
                      <a:endParaRPr sz="1400" b="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u="none" strike="noStrike" cap="none" dirty="0">
                          <a:latin typeface="Times New Roman"/>
                          <a:ea typeface="Times New Roman"/>
                          <a:cs typeface="Times New Roman"/>
                          <a:sym typeface="Times New Roman"/>
                        </a:rPr>
                        <a:t>66</a:t>
                      </a:r>
                      <a:endParaRPr sz="1400" b="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b="0" u="none" strike="noStrike" cap="none" dirty="0">
                          <a:latin typeface="Times New Roman"/>
                          <a:ea typeface="Times New Roman"/>
                          <a:cs typeface="Times New Roman"/>
                          <a:sym typeface="Times New Roman"/>
                        </a:rPr>
                        <a:t>64</a:t>
                      </a:r>
                      <a:endParaRPr sz="1400" b="0" u="none" strike="noStrike" cap="none" dirty="0">
                        <a:latin typeface="Times New Roman"/>
                        <a:ea typeface="Times New Roman"/>
                        <a:cs typeface="Times New Roman"/>
                        <a:sym typeface="Times New Roman"/>
                      </a:endParaRPr>
                    </a:p>
                  </a:txBody>
                  <a:tcPr marL="91425" marR="91425" marT="91425" marB="91425"/>
                </a:tc>
                <a:tc>
                  <a:txBody>
                    <a:bodyPr/>
                    <a:lstStyle/>
                    <a:p>
                      <a:pPr marL="0" marR="0" lvl="0" indent="0" algn="ctr" rtl="0">
                        <a:lnSpc>
                          <a:spcPct val="100000"/>
                        </a:lnSpc>
                        <a:spcBef>
                          <a:spcPts val="0"/>
                        </a:spcBef>
                        <a:spcAft>
                          <a:spcPts val="0"/>
                        </a:spcAft>
                        <a:buNone/>
                      </a:pPr>
                      <a:r>
                        <a:rPr lang="en-US" sz="1400" b="0" u="none" strike="noStrike" cap="none" dirty="0">
                          <a:latin typeface="Times New Roman"/>
                          <a:ea typeface="Times New Roman"/>
                          <a:cs typeface="Times New Roman"/>
                          <a:sym typeface="Times New Roman"/>
                        </a:rPr>
                        <a:t>66</a:t>
                      </a:r>
                      <a:endParaRPr sz="1400" b="0" u="none" strike="noStrike" cap="none"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2251597149"/>
                  </a:ext>
                </a:extLst>
              </a:tr>
              <a:tr h="381000">
                <a:tc>
                  <a:txBody>
                    <a:bodyPr/>
                    <a:lstStyle/>
                    <a:p>
                      <a:pPr marL="0" marR="0" lvl="0" indent="0" algn="ctr" rtl="0">
                        <a:lnSpc>
                          <a:spcPct val="100000"/>
                        </a:lnSpc>
                        <a:spcBef>
                          <a:spcPts val="0"/>
                        </a:spcBef>
                        <a:spcAft>
                          <a:spcPts val="0"/>
                        </a:spcAft>
                        <a:buClr>
                          <a:srgbClr val="000000"/>
                        </a:buClr>
                        <a:buSzPts val="1400"/>
                        <a:buFont typeface="Arial"/>
                        <a:buNone/>
                      </a:pPr>
                      <a:r>
                        <a:rPr lang="en-US" dirty="0"/>
                        <a:t>ResNet50</a:t>
                      </a:r>
                      <a:endParaRPr sz="1400" u="none" strike="noStrike" cap="none" dirty="0"/>
                    </a:p>
                  </a:txBody>
                  <a:tcPr marL="91425" marR="91425" marT="91425" marB="91425"/>
                </a:tc>
                <a:tc>
                  <a:txBody>
                    <a:bodyPr/>
                    <a:lstStyle/>
                    <a:p>
                      <a:pPr marL="0" marR="0" lvl="0" indent="0" algn="ctr"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400" b="0" u="none" strike="noStrike" cap="none" dirty="0">
                          <a:latin typeface="Times New Roman"/>
                          <a:ea typeface="Times New Roman"/>
                          <a:cs typeface="Times New Roman"/>
                          <a:sym typeface="Times New Roman"/>
                        </a:rPr>
                        <a:t>70</a:t>
                      </a:r>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69</a:t>
                      </a:r>
                      <a:endParaRPr sz="1400" u="none" strike="noStrike" cap="none" dirty="0"/>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dirty="0"/>
                        <a:t>71</a:t>
                      </a:r>
                      <a:endParaRPr sz="1400" u="none" strike="noStrike" cap="none" dirty="0"/>
                    </a:p>
                  </a:txBody>
                  <a:tcPr marL="91425" marR="91425" marT="91425" marB="91425"/>
                </a:tc>
                <a:tc>
                  <a:txBody>
                    <a:bodyPr/>
                    <a:lstStyle/>
                    <a:p>
                      <a:pPr marL="0" marR="0" lvl="0" indent="0" algn="ctr" rtl="0">
                        <a:lnSpc>
                          <a:spcPct val="100000"/>
                        </a:lnSpc>
                        <a:spcBef>
                          <a:spcPts val="0"/>
                        </a:spcBef>
                        <a:spcAft>
                          <a:spcPts val="0"/>
                        </a:spcAft>
                        <a:buNone/>
                      </a:pPr>
                      <a:r>
                        <a:rPr lang="en-US" sz="1400" u="none" strike="noStrike" cap="none" dirty="0"/>
                        <a:t>70</a:t>
                      </a:r>
                      <a:endParaRPr sz="1400" u="none" strike="noStrike" cap="none" dirty="0"/>
                    </a:p>
                  </a:txBody>
                  <a:tcPr marL="91425" marR="91425" marT="91425" marB="91425"/>
                </a:tc>
                <a:extLst>
                  <a:ext uri="{0D108BD9-81ED-4DB2-BD59-A6C34878D82A}">
                    <a16:rowId xmlns:a16="http://schemas.microsoft.com/office/drawing/2014/main" val="372111442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6"/>
        <p:cNvGrpSpPr/>
        <p:nvPr/>
      </p:nvGrpSpPr>
      <p:grpSpPr>
        <a:xfrm>
          <a:off x="0" y="0"/>
          <a:ext cx="0" cy="0"/>
          <a:chOff x="0" y="0"/>
          <a:chExt cx="0" cy="0"/>
        </a:xfrm>
      </p:grpSpPr>
      <p:sp>
        <p:nvSpPr>
          <p:cNvPr id="357" name="Google Shape;357;g27f6c10de5c_0_0"/>
          <p:cNvSpPr/>
          <p:nvPr/>
        </p:nvSpPr>
        <p:spPr>
          <a:xfrm>
            <a:off x="6038135" y="676085"/>
            <a:ext cx="2678240" cy="2943112"/>
          </a:xfrm>
          <a:custGeom>
            <a:avLst/>
            <a:gdLst/>
            <a:ahLst/>
            <a:cxnLst/>
            <a:rect l="l" t="t" r="r" b="b"/>
            <a:pathLst>
              <a:path w="6488430" h="6027420" extrusionOk="0">
                <a:moveTo>
                  <a:pt x="5344160" y="1055370"/>
                </a:moveTo>
                <a:cubicBezTo>
                  <a:pt x="4573270" y="651510"/>
                  <a:pt x="3856990" y="1112520"/>
                  <a:pt x="3284220" y="1112520"/>
                </a:cubicBezTo>
                <a:cubicBezTo>
                  <a:pt x="2839720" y="1112520"/>
                  <a:pt x="2001520" y="0"/>
                  <a:pt x="1000760" y="1314450"/>
                </a:cubicBezTo>
                <a:cubicBezTo>
                  <a:pt x="0" y="2628900"/>
                  <a:pt x="1247140" y="3865880"/>
                  <a:pt x="2368550" y="4946650"/>
                </a:cubicBezTo>
                <a:cubicBezTo>
                  <a:pt x="3489960" y="6027420"/>
                  <a:pt x="5013960" y="6009640"/>
                  <a:pt x="5894070" y="4725670"/>
                </a:cubicBezTo>
                <a:cubicBezTo>
                  <a:pt x="6488430" y="3859530"/>
                  <a:pt x="6229350" y="1520190"/>
                  <a:pt x="5344160" y="1055370"/>
                </a:cubicBezTo>
                <a:close/>
              </a:path>
            </a:pathLst>
          </a:custGeom>
          <a:blipFill rotWithShape="1">
            <a:blip r:embed="rId3">
              <a:alphaModFix/>
            </a:blip>
            <a:stretch>
              <a:fillRect l="-5878" r="-9709"/>
            </a:stretch>
          </a:blipFill>
          <a:ln>
            <a:noFill/>
          </a:ln>
        </p:spPr>
        <p:txBody>
          <a:bodyPr spcFirstLastPara="1" wrap="square" lIns="45725" tIns="45725" rIns="45725" bIns="45725" anchor="ctr" anchorCtr="0">
            <a:noAutofit/>
          </a:bodyPr>
          <a:lstStyle/>
          <a:p>
            <a:pPr marL="0" lvl="0" indent="0" algn="l" rtl="0">
              <a:spcBef>
                <a:spcPts val="0"/>
              </a:spcBef>
              <a:spcAft>
                <a:spcPts val="0"/>
              </a:spcAft>
              <a:buNone/>
            </a:pPr>
            <a:endParaRPr/>
          </a:p>
        </p:txBody>
      </p:sp>
      <p:sp>
        <p:nvSpPr>
          <p:cNvPr id="359" name="Google Shape;359;g27f6c10de5c_0_0"/>
          <p:cNvSpPr txBox="1"/>
          <p:nvPr/>
        </p:nvSpPr>
        <p:spPr>
          <a:xfrm>
            <a:off x="213328" y="917857"/>
            <a:ext cx="5785072" cy="3102388"/>
          </a:xfrm>
          <a:prstGeom prst="rect">
            <a:avLst/>
          </a:prstGeom>
          <a:noFill/>
          <a:ln>
            <a:noFill/>
          </a:ln>
        </p:spPr>
        <p:txBody>
          <a:bodyPr spcFirstLastPara="1" wrap="square" lIns="0" tIns="0" rIns="0" bIns="0" anchor="t" anchorCtr="0">
            <a:spAutoFit/>
          </a:bodyPr>
          <a:lstStyle/>
          <a:p>
            <a:pPr marL="317500" marR="0" lvl="1" indent="-152400" algn="just" rtl="0">
              <a:lnSpc>
                <a:spcPct val="140000"/>
              </a:lnSpc>
              <a:spcBef>
                <a:spcPts val="0"/>
              </a:spcBef>
              <a:spcAft>
                <a:spcPts val="0"/>
              </a:spcAft>
              <a:buClr>
                <a:srgbClr val="1F1F1F"/>
              </a:buClr>
              <a:buSzPts val="1400"/>
              <a:buFont typeface="Times New Roman"/>
              <a:buChar char="•"/>
            </a:pPr>
            <a:r>
              <a:rPr lang="en" sz="1600" i="0" u="none" strike="noStrike" cap="none" dirty="0">
                <a:solidFill>
                  <a:srgbClr val="1F1F1F"/>
                </a:solidFill>
                <a:latin typeface="Times New Roman"/>
                <a:ea typeface="Times New Roman"/>
                <a:cs typeface="Times New Roman"/>
                <a:sym typeface="Times New Roman"/>
              </a:rPr>
              <a:t>In modern healthcare, the timely and accurate detection of brain tumors stands as a critical challenge.</a:t>
            </a:r>
          </a:p>
          <a:p>
            <a:pPr marL="317500" marR="0" lvl="1" indent="-152400" algn="just" rtl="0">
              <a:lnSpc>
                <a:spcPct val="140000"/>
              </a:lnSpc>
              <a:spcBef>
                <a:spcPts val="0"/>
              </a:spcBef>
              <a:spcAft>
                <a:spcPts val="0"/>
              </a:spcAft>
              <a:buClr>
                <a:srgbClr val="1F1F1F"/>
              </a:buClr>
              <a:buSzPts val="1400"/>
              <a:buFont typeface="Times New Roman"/>
              <a:buChar char="•"/>
            </a:pPr>
            <a:endParaRPr sz="1600" dirty="0">
              <a:solidFill>
                <a:srgbClr val="1F1F1F"/>
              </a:solidFill>
              <a:latin typeface="Times New Roman"/>
              <a:ea typeface="Times New Roman"/>
              <a:cs typeface="Times New Roman"/>
              <a:sym typeface="Times New Roman"/>
            </a:endParaRPr>
          </a:p>
          <a:p>
            <a:pPr marL="317500" marR="0" lvl="1" indent="-152400" algn="just" rtl="0">
              <a:lnSpc>
                <a:spcPct val="140000"/>
              </a:lnSpc>
              <a:spcBef>
                <a:spcPts val="0"/>
              </a:spcBef>
              <a:spcAft>
                <a:spcPts val="0"/>
              </a:spcAft>
              <a:buClr>
                <a:srgbClr val="1F1F1F"/>
              </a:buClr>
              <a:buSzPts val="1400"/>
              <a:buFont typeface="Times New Roman"/>
              <a:buChar char="•"/>
            </a:pPr>
            <a:r>
              <a:rPr lang="en" sz="1600" i="0" u="none" strike="noStrike" cap="none" dirty="0">
                <a:solidFill>
                  <a:srgbClr val="1F1F1F"/>
                </a:solidFill>
                <a:latin typeface="Times New Roman"/>
                <a:ea typeface="Times New Roman"/>
                <a:cs typeface="Times New Roman"/>
                <a:sym typeface="Times New Roman"/>
              </a:rPr>
              <a:t>Current diagnostic methods often lack precision, leading to delayed detection and treatment.</a:t>
            </a:r>
          </a:p>
          <a:p>
            <a:pPr marL="317500" marR="0" lvl="1" indent="-152400" algn="just" rtl="0">
              <a:lnSpc>
                <a:spcPct val="140000"/>
              </a:lnSpc>
              <a:spcBef>
                <a:spcPts val="0"/>
              </a:spcBef>
              <a:spcAft>
                <a:spcPts val="0"/>
              </a:spcAft>
              <a:buClr>
                <a:srgbClr val="1F1F1F"/>
              </a:buClr>
              <a:buSzPts val="1400"/>
              <a:buFont typeface="Times New Roman"/>
              <a:buChar char="•"/>
            </a:pPr>
            <a:endParaRPr sz="1600" dirty="0">
              <a:solidFill>
                <a:srgbClr val="1F1F1F"/>
              </a:solidFill>
              <a:latin typeface="Times New Roman"/>
              <a:ea typeface="Times New Roman"/>
              <a:cs typeface="Times New Roman"/>
              <a:sym typeface="Times New Roman"/>
            </a:endParaRPr>
          </a:p>
          <a:p>
            <a:pPr marL="317500" marR="0" lvl="1" indent="-152400" algn="just" rtl="0">
              <a:lnSpc>
                <a:spcPct val="140000"/>
              </a:lnSpc>
              <a:spcBef>
                <a:spcPts val="0"/>
              </a:spcBef>
              <a:spcAft>
                <a:spcPts val="0"/>
              </a:spcAft>
              <a:buClr>
                <a:srgbClr val="1F1F1F"/>
              </a:buClr>
              <a:buSzPts val="1400"/>
              <a:buFont typeface="Times New Roman"/>
              <a:buChar char="•"/>
            </a:pPr>
            <a:r>
              <a:rPr lang="en" sz="1600" i="0" u="none" strike="noStrike" cap="none" dirty="0">
                <a:solidFill>
                  <a:srgbClr val="1F1F1F"/>
                </a:solidFill>
                <a:latin typeface="Times New Roman"/>
                <a:ea typeface="Times New Roman"/>
                <a:cs typeface="Times New Roman"/>
                <a:sym typeface="Times New Roman"/>
              </a:rPr>
              <a:t>Addressing these limitations and developing more accurate detection techniques is imperative for enhancing the prognosis and quality of life for individuals affected by brain tumors.</a:t>
            </a:r>
            <a:endParaRPr sz="1600" b="0" i="0" u="none" strike="noStrike" cap="none" dirty="0">
              <a:solidFill>
                <a:srgbClr val="156669"/>
              </a:solidFill>
              <a:latin typeface="Public Sans"/>
              <a:ea typeface="Public Sans"/>
              <a:cs typeface="Public Sans"/>
              <a:sym typeface="Public Sans"/>
            </a:endParaRPr>
          </a:p>
        </p:txBody>
      </p:sp>
      <p:sp>
        <p:nvSpPr>
          <p:cNvPr id="2" name="Google Shape;368;p4">
            <a:extLst>
              <a:ext uri="{FF2B5EF4-FFF2-40B4-BE49-F238E27FC236}">
                <a16:creationId xmlns:a16="http://schemas.microsoft.com/office/drawing/2014/main" id="{3416183E-385A-F3B8-1A4D-F3B76BB7B176}"/>
              </a:ext>
            </a:extLst>
          </p:cNvPr>
          <p:cNvSpPr/>
          <p:nvPr/>
        </p:nvSpPr>
        <p:spPr>
          <a:xfrm>
            <a:off x="3105864" y="434314"/>
            <a:ext cx="2932271" cy="483543"/>
          </a:xfrm>
          <a:prstGeom prst="roundRect">
            <a:avLst>
              <a:gd name="adj" fmla="val 16667"/>
            </a:avLst>
          </a:prstGeom>
          <a:solidFill>
            <a:srgbClr val="389DC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500" b="0" i="0" u="none" strike="noStrike" cap="none" dirty="0">
                <a:solidFill>
                  <a:schemeClr val="lt1"/>
                </a:solidFill>
                <a:latin typeface="Times New Roman"/>
                <a:ea typeface="Times New Roman"/>
                <a:cs typeface="Times New Roman"/>
                <a:sym typeface="Times New Roman"/>
              </a:rPr>
              <a:t>INTRODUCTION</a:t>
            </a:r>
            <a:endParaRPr lang="en-US" sz="2500" b="0" i="0" u="none" strike="noStrike" cap="none" dirty="0">
              <a:solidFill>
                <a:schemeClr val="lt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22"/>
          <p:cNvSpPr/>
          <p:nvPr/>
        </p:nvSpPr>
        <p:spPr>
          <a:xfrm>
            <a:off x="-48375" y="0"/>
            <a:ext cx="2499000" cy="5183700"/>
          </a:xfrm>
          <a:prstGeom prst="round1Rect">
            <a:avLst>
              <a:gd name="adj" fmla="val 16667"/>
            </a:avLst>
          </a:prstGeom>
          <a:solidFill>
            <a:srgbClr val="389DC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algn="ctr">
              <a:lnSpc>
                <a:spcPct val="150000"/>
              </a:lnSpc>
              <a:buSzPts val="2000"/>
            </a:pPr>
            <a:r>
              <a:rPr lang="en-US" sz="2000" b="1" i="0" u="none" strike="noStrike" cap="none" dirty="0">
                <a:solidFill>
                  <a:schemeClr val="bg1"/>
                </a:solidFill>
                <a:latin typeface="Times New Roman"/>
                <a:ea typeface="Times New Roman"/>
                <a:cs typeface="Times New Roman"/>
                <a:sym typeface="Times New Roman"/>
              </a:rPr>
              <a:t>RESULT &amp; ANALYSIS</a:t>
            </a:r>
          </a:p>
          <a:p>
            <a:pPr marL="0" marR="0" lvl="0" indent="0" algn="l" rtl="0">
              <a:lnSpc>
                <a:spcPct val="100000"/>
              </a:lnSpc>
              <a:spcBef>
                <a:spcPts val="0"/>
              </a:spcBef>
              <a:spcAft>
                <a:spcPts val="0"/>
              </a:spcAft>
              <a:buClr>
                <a:srgbClr val="000000"/>
              </a:buClr>
              <a:buSzPts val="2000"/>
              <a:buFont typeface="Arial"/>
              <a:buNone/>
            </a:pPr>
            <a:endParaRPr sz="2000" b="1" i="0" u="none" strike="noStrike" cap="none" dirty="0">
              <a:solidFill>
                <a:srgbClr val="000000"/>
              </a:solidFill>
              <a:latin typeface="Times New Roman"/>
              <a:ea typeface="Times New Roman"/>
              <a:cs typeface="Times New Roman"/>
              <a:sym typeface="Times New Roman"/>
            </a:endParaRPr>
          </a:p>
        </p:txBody>
      </p:sp>
      <p:sp>
        <p:nvSpPr>
          <p:cNvPr id="538" name="Google Shape;538;p22"/>
          <p:cNvSpPr txBox="1"/>
          <p:nvPr/>
        </p:nvSpPr>
        <p:spPr>
          <a:xfrm>
            <a:off x="2789425" y="1024613"/>
            <a:ext cx="2160600" cy="477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900"/>
              <a:buFont typeface="Arial"/>
              <a:buNone/>
            </a:pPr>
            <a:r>
              <a:rPr lang="en" sz="1900" b="1" dirty="0">
                <a:latin typeface="Times New Roman"/>
                <a:ea typeface="Times New Roman"/>
                <a:cs typeface="Times New Roman"/>
                <a:sym typeface="Times New Roman"/>
              </a:rPr>
              <a:t>CNN</a:t>
            </a:r>
            <a:endParaRPr sz="1900" b="1" i="0" u="none" strike="noStrike" cap="none" dirty="0">
              <a:solidFill>
                <a:srgbClr val="000000"/>
              </a:solidFill>
              <a:latin typeface="Times New Roman"/>
              <a:ea typeface="Times New Roman"/>
              <a:cs typeface="Times New Roman"/>
              <a:sym typeface="Times New Roman"/>
            </a:endParaRPr>
          </a:p>
        </p:txBody>
      </p:sp>
      <p:sp>
        <p:nvSpPr>
          <p:cNvPr id="539" name="Google Shape;539;p22"/>
          <p:cNvSpPr/>
          <p:nvPr/>
        </p:nvSpPr>
        <p:spPr>
          <a:xfrm>
            <a:off x="2789425" y="1620450"/>
            <a:ext cx="330600" cy="290100"/>
          </a:xfrm>
          <a:prstGeom prst="star5">
            <a:avLst>
              <a:gd name="adj" fmla="val 19098"/>
              <a:gd name="hf" fmla="val 105146"/>
              <a:gd name="vf" fmla="val 110557"/>
            </a:avLst>
          </a:prstGeom>
          <a:solidFill>
            <a:srgbClr val="389DC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0" name="Google Shape;540;p22"/>
          <p:cNvSpPr/>
          <p:nvPr/>
        </p:nvSpPr>
        <p:spPr>
          <a:xfrm>
            <a:off x="2789425" y="2096100"/>
            <a:ext cx="330600" cy="290100"/>
          </a:xfrm>
          <a:prstGeom prst="star5">
            <a:avLst>
              <a:gd name="adj" fmla="val 19098"/>
              <a:gd name="hf" fmla="val 105146"/>
              <a:gd name="vf" fmla="val 110557"/>
            </a:avLst>
          </a:prstGeom>
          <a:solidFill>
            <a:srgbClr val="389DC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1" name="Google Shape;541;p22"/>
          <p:cNvSpPr/>
          <p:nvPr/>
        </p:nvSpPr>
        <p:spPr>
          <a:xfrm>
            <a:off x="2789425" y="2571750"/>
            <a:ext cx="330600" cy="290100"/>
          </a:xfrm>
          <a:prstGeom prst="star5">
            <a:avLst>
              <a:gd name="adj" fmla="val 19098"/>
              <a:gd name="hf" fmla="val 105146"/>
              <a:gd name="vf" fmla="val 110557"/>
            </a:avLst>
          </a:prstGeom>
          <a:solidFill>
            <a:srgbClr val="389DC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2" name="Google Shape;542;p22"/>
          <p:cNvSpPr txBox="1"/>
          <p:nvPr/>
        </p:nvSpPr>
        <p:spPr>
          <a:xfrm>
            <a:off x="3224775" y="1549950"/>
            <a:ext cx="2160600" cy="46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i="0" u="none" strike="noStrike" cap="none" dirty="0">
                <a:solidFill>
                  <a:srgbClr val="000000"/>
                </a:solidFill>
                <a:latin typeface="Times New Roman"/>
                <a:ea typeface="Times New Roman"/>
                <a:cs typeface="Times New Roman"/>
                <a:sym typeface="Times New Roman"/>
              </a:rPr>
              <a:t>Better Accuracy</a:t>
            </a:r>
            <a:endParaRPr sz="1800" i="0" u="none" strike="noStrike" cap="none" dirty="0">
              <a:solidFill>
                <a:srgbClr val="000000"/>
              </a:solidFill>
              <a:latin typeface="Times New Roman"/>
              <a:ea typeface="Times New Roman"/>
              <a:cs typeface="Times New Roman"/>
              <a:sym typeface="Times New Roman"/>
            </a:endParaRPr>
          </a:p>
        </p:txBody>
      </p:sp>
      <p:sp>
        <p:nvSpPr>
          <p:cNvPr id="543" name="Google Shape;543;p22"/>
          <p:cNvSpPr txBox="1"/>
          <p:nvPr/>
        </p:nvSpPr>
        <p:spPr>
          <a:xfrm>
            <a:off x="3120025" y="2062425"/>
            <a:ext cx="3000000" cy="46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dirty="0">
                <a:solidFill>
                  <a:srgbClr val="000000"/>
                </a:solidFill>
                <a:latin typeface="Times New Roman"/>
                <a:ea typeface="Times New Roman"/>
                <a:cs typeface="Times New Roman"/>
                <a:sym typeface="Times New Roman"/>
              </a:rPr>
              <a:t>  </a:t>
            </a:r>
            <a:r>
              <a:rPr lang="en" sz="1800" i="0" u="none" strike="noStrike" cap="none" dirty="0">
                <a:solidFill>
                  <a:srgbClr val="000000"/>
                </a:solidFill>
                <a:latin typeface="Times New Roman"/>
                <a:ea typeface="Times New Roman"/>
                <a:cs typeface="Times New Roman"/>
                <a:sym typeface="Times New Roman"/>
              </a:rPr>
              <a:t>Better </a:t>
            </a:r>
            <a:r>
              <a:rPr lang="en" sz="1800" dirty="0">
                <a:latin typeface="Times New Roman"/>
                <a:ea typeface="Times New Roman"/>
                <a:cs typeface="Times New Roman"/>
                <a:sym typeface="Times New Roman"/>
              </a:rPr>
              <a:t>F1 Score</a:t>
            </a:r>
            <a:endParaRPr sz="1800" i="0" u="none" strike="noStrike" cap="none" dirty="0">
              <a:solidFill>
                <a:srgbClr val="000000"/>
              </a:solidFill>
              <a:latin typeface="Times New Roman"/>
              <a:ea typeface="Times New Roman"/>
              <a:cs typeface="Times New Roman"/>
              <a:sym typeface="Times New Roman"/>
            </a:endParaRPr>
          </a:p>
        </p:txBody>
      </p:sp>
      <p:sp>
        <p:nvSpPr>
          <p:cNvPr id="544" name="Google Shape;544;p22"/>
          <p:cNvSpPr txBox="1"/>
          <p:nvPr/>
        </p:nvSpPr>
        <p:spPr>
          <a:xfrm>
            <a:off x="3224775" y="2535611"/>
            <a:ext cx="3000000" cy="46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i="0" u="none" strike="noStrike" cap="none" dirty="0">
                <a:solidFill>
                  <a:srgbClr val="000000"/>
                </a:solidFill>
                <a:latin typeface="Times New Roman"/>
                <a:ea typeface="Times New Roman"/>
                <a:cs typeface="Times New Roman"/>
                <a:sym typeface="Times New Roman"/>
              </a:rPr>
              <a:t>Better Recall</a:t>
            </a:r>
            <a:endParaRPr sz="1800" i="0" u="none" strike="noStrike" cap="none" dirty="0">
              <a:solidFill>
                <a:srgbClr val="000000"/>
              </a:solidFill>
              <a:latin typeface="Times New Roman"/>
              <a:ea typeface="Times New Roman"/>
              <a:cs typeface="Times New Roman"/>
              <a:sym typeface="Times New Roman"/>
            </a:endParaRPr>
          </a:p>
        </p:txBody>
      </p:sp>
      <p:sp>
        <p:nvSpPr>
          <p:cNvPr id="546" name="Google Shape;546;p22"/>
          <p:cNvSpPr txBox="1"/>
          <p:nvPr/>
        </p:nvSpPr>
        <p:spPr>
          <a:xfrm>
            <a:off x="3120025" y="3013725"/>
            <a:ext cx="2160600" cy="461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 sz="1800" b="1" dirty="0">
                <a:latin typeface="Times New Roman"/>
                <a:ea typeface="Times New Roman"/>
                <a:cs typeface="Times New Roman"/>
                <a:sym typeface="Times New Roman"/>
              </a:rPr>
              <a:t>  </a:t>
            </a:r>
            <a:r>
              <a:rPr lang="en" sz="1800" i="0" u="none" strike="noStrike" cap="none" dirty="0">
                <a:solidFill>
                  <a:srgbClr val="000000"/>
                </a:solidFill>
                <a:latin typeface="Times New Roman"/>
                <a:ea typeface="Times New Roman"/>
                <a:cs typeface="Times New Roman"/>
                <a:sym typeface="Times New Roman"/>
              </a:rPr>
              <a:t>Better </a:t>
            </a:r>
            <a:r>
              <a:rPr lang="en" sz="1800" dirty="0">
                <a:latin typeface="Times New Roman"/>
                <a:ea typeface="Times New Roman"/>
                <a:cs typeface="Times New Roman"/>
                <a:sym typeface="Times New Roman"/>
              </a:rPr>
              <a:t>Precision</a:t>
            </a:r>
            <a:endParaRPr sz="1800" i="0" u="none" strike="noStrike" cap="none" dirty="0">
              <a:solidFill>
                <a:srgbClr val="000000"/>
              </a:solidFill>
              <a:latin typeface="Times New Roman"/>
              <a:ea typeface="Times New Roman"/>
              <a:cs typeface="Times New Roman"/>
              <a:sym typeface="Times New Roman"/>
            </a:endParaRPr>
          </a:p>
        </p:txBody>
      </p:sp>
      <p:sp>
        <p:nvSpPr>
          <p:cNvPr id="547" name="Google Shape;547;p22"/>
          <p:cNvSpPr/>
          <p:nvPr/>
        </p:nvSpPr>
        <p:spPr>
          <a:xfrm>
            <a:off x="2789425" y="3099525"/>
            <a:ext cx="330600" cy="290100"/>
          </a:xfrm>
          <a:prstGeom prst="star5">
            <a:avLst>
              <a:gd name="adj" fmla="val 19098"/>
              <a:gd name="hf" fmla="val 105146"/>
              <a:gd name="vf" fmla="val 110557"/>
            </a:avLst>
          </a:prstGeom>
          <a:solidFill>
            <a:srgbClr val="389DC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23"/>
          <p:cNvSpPr/>
          <p:nvPr/>
        </p:nvSpPr>
        <p:spPr>
          <a:xfrm>
            <a:off x="3125049" y="252400"/>
            <a:ext cx="3200401" cy="435933"/>
          </a:xfrm>
          <a:prstGeom prst="roundRect">
            <a:avLst/>
          </a:prstGeom>
          <a:solidFill>
            <a:srgbClr val="389DC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2000" b="1" dirty="0">
                <a:solidFill>
                  <a:schemeClr val="bg1"/>
                </a:solidFill>
                <a:latin typeface="Times New Roman"/>
                <a:ea typeface="Times New Roman"/>
                <a:cs typeface="Times New Roman"/>
                <a:sym typeface="Times New Roman"/>
              </a:rPr>
              <a:t>DETECTION RESULT</a:t>
            </a:r>
            <a:endParaRPr lang="en-US" sz="2000" b="1" i="0" u="none" strike="noStrike" cap="none" dirty="0">
              <a:solidFill>
                <a:schemeClr val="bg1"/>
              </a:solidFill>
              <a:latin typeface="Times New Roman"/>
              <a:ea typeface="Times New Roman"/>
              <a:cs typeface="Times New Roman"/>
              <a:sym typeface="Times New Roman"/>
            </a:endParaRPr>
          </a:p>
        </p:txBody>
      </p:sp>
      <p:pic>
        <p:nvPicPr>
          <p:cNvPr id="554" name="Google Shape;554;p23"/>
          <p:cNvPicPr preferRelativeResize="0"/>
          <p:nvPr/>
        </p:nvPicPr>
        <p:blipFill>
          <a:blip r:embed="rId3">
            <a:alphaModFix/>
          </a:blip>
          <a:stretch>
            <a:fillRect/>
          </a:stretch>
        </p:blipFill>
        <p:spPr>
          <a:xfrm>
            <a:off x="1611639" y="843217"/>
            <a:ext cx="5697201" cy="3208499"/>
          </a:xfrm>
          <a:prstGeom prst="rect">
            <a:avLst/>
          </a:prstGeom>
          <a:noFill/>
          <a:ln>
            <a:noFill/>
          </a:ln>
        </p:spPr>
      </p:pic>
      <p:sp>
        <p:nvSpPr>
          <p:cNvPr id="555" name="Google Shape;555;p23"/>
          <p:cNvSpPr txBox="1"/>
          <p:nvPr/>
        </p:nvSpPr>
        <p:spPr>
          <a:xfrm>
            <a:off x="1304400" y="4094959"/>
            <a:ext cx="6535200" cy="714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i="1" dirty="0">
                <a:latin typeface="Times New Roman"/>
                <a:ea typeface="Times New Roman"/>
                <a:cs typeface="Times New Roman"/>
                <a:sym typeface="Times New Roman"/>
              </a:rPr>
              <a:t>Fig 4. The rest of the images contains the tumor and the proposed method successfully detect the tumor and boxed it with green and red color. The proposed method also successfully detected the smallest infected region of the tumor. </a:t>
            </a:r>
            <a:endParaRPr i="1" dirty="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24"/>
          <p:cNvSpPr/>
          <p:nvPr/>
        </p:nvSpPr>
        <p:spPr>
          <a:xfrm>
            <a:off x="0" y="0"/>
            <a:ext cx="2418080" cy="5195146"/>
          </a:xfrm>
          <a:prstGeom prst="round1Rect">
            <a:avLst>
              <a:gd name="adj" fmla="val 16667"/>
            </a:avLst>
          </a:prstGeom>
          <a:solidFill>
            <a:srgbClr val="389DC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 sz="2400" b="1" i="0" u="none" strike="noStrike" cap="none" dirty="0">
                <a:solidFill>
                  <a:schemeClr val="bg1"/>
                </a:solidFill>
                <a:latin typeface="Times New Roman"/>
                <a:ea typeface="Times New Roman"/>
                <a:cs typeface="Times New Roman"/>
                <a:sym typeface="Times New Roman"/>
              </a:rPr>
              <a:t>LIMITATIONS</a:t>
            </a:r>
            <a:r>
              <a:rPr lang="en" sz="2400" b="1" i="0" u="none" strike="noStrike" cap="none" dirty="0">
                <a:solidFill>
                  <a:srgbClr val="000000"/>
                </a:solidFill>
                <a:latin typeface="Times New Roman"/>
                <a:ea typeface="Times New Roman"/>
                <a:cs typeface="Times New Roman"/>
                <a:sym typeface="Times New Roman"/>
              </a:rPr>
              <a:t> </a:t>
            </a:r>
            <a:endParaRPr sz="2400" b="1" i="0" u="none" strike="noStrike" cap="none" dirty="0">
              <a:solidFill>
                <a:srgbClr val="000000"/>
              </a:solidFill>
              <a:latin typeface="Times New Roman"/>
              <a:ea typeface="Times New Roman"/>
              <a:cs typeface="Times New Roman"/>
              <a:sym typeface="Times New Roman"/>
            </a:endParaRPr>
          </a:p>
        </p:txBody>
      </p:sp>
      <p:sp>
        <p:nvSpPr>
          <p:cNvPr id="561" name="Google Shape;561;p24"/>
          <p:cNvSpPr txBox="1"/>
          <p:nvPr/>
        </p:nvSpPr>
        <p:spPr>
          <a:xfrm>
            <a:off x="2798394" y="1129992"/>
            <a:ext cx="22734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 sz="1800" b="1" i="0" u="none" strike="noStrike" cap="none" dirty="0">
                <a:solidFill>
                  <a:srgbClr val="000000"/>
                </a:solidFill>
                <a:latin typeface="Times New Roman"/>
                <a:ea typeface="Times New Roman"/>
                <a:cs typeface="Times New Roman"/>
                <a:sym typeface="Times New Roman"/>
              </a:rPr>
              <a:t>Limitations</a:t>
            </a:r>
          </a:p>
        </p:txBody>
      </p:sp>
      <p:sp>
        <p:nvSpPr>
          <p:cNvPr id="562" name="Google Shape;562;p24"/>
          <p:cNvSpPr txBox="1"/>
          <p:nvPr/>
        </p:nvSpPr>
        <p:spPr>
          <a:xfrm>
            <a:off x="2798394" y="1824710"/>
            <a:ext cx="5788500" cy="1908184"/>
          </a:xfrm>
          <a:prstGeom prst="rect">
            <a:avLst/>
          </a:prstGeom>
          <a:noFill/>
          <a:ln>
            <a:noFill/>
          </a:ln>
        </p:spPr>
        <p:txBody>
          <a:bodyPr spcFirstLastPara="1" wrap="square" lIns="91425" tIns="91425" rIns="91425" bIns="91425" anchor="t" anchorCtr="0">
            <a:spAutoFit/>
          </a:bodyPr>
          <a:lstStyle/>
          <a:p>
            <a:pPr marL="457200" marR="0" lvl="0" indent="-323850" algn="l" rtl="0">
              <a:lnSpc>
                <a:spcPct val="100000"/>
              </a:lnSpc>
              <a:spcBef>
                <a:spcPts val="0"/>
              </a:spcBef>
              <a:spcAft>
                <a:spcPts val="0"/>
              </a:spcAft>
              <a:buClr>
                <a:srgbClr val="000000"/>
              </a:buClr>
              <a:buSzPts val="1500"/>
              <a:buFont typeface="Times New Roman"/>
              <a:buChar char="❏"/>
            </a:pPr>
            <a:r>
              <a:rPr lang="en" sz="1600" dirty="0">
                <a:latin typeface="Times New Roman"/>
                <a:ea typeface="Times New Roman"/>
                <a:cs typeface="Times New Roman"/>
                <a:sym typeface="Times New Roman"/>
              </a:rPr>
              <a:t>Tumor detection in screening programs may not catch all cases, especially in the early stages when tumors are small and asymptomatic</a:t>
            </a:r>
          </a:p>
          <a:p>
            <a:pPr marL="133350" marR="0" lvl="0" algn="l" rtl="0">
              <a:lnSpc>
                <a:spcPct val="100000"/>
              </a:lnSpc>
              <a:spcBef>
                <a:spcPts val="0"/>
              </a:spcBef>
              <a:spcAft>
                <a:spcPts val="0"/>
              </a:spcAft>
              <a:buClr>
                <a:srgbClr val="000000"/>
              </a:buClr>
              <a:buSzPts val="1500"/>
            </a:pPr>
            <a:endParaRPr sz="1600" b="0" i="0" u="none" strike="noStrike" cap="none" dirty="0">
              <a:solidFill>
                <a:srgbClr val="000000"/>
              </a:solidFill>
              <a:latin typeface="Times New Roman"/>
              <a:ea typeface="Times New Roman"/>
              <a:cs typeface="Times New Roman"/>
              <a:sym typeface="Times New Roman"/>
            </a:endParaRPr>
          </a:p>
          <a:p>
            <a:pPr marL="457200" marR="0" lvl="0" indent="-323850" algn="l" rtl="0">
              <a:lnSpc>
                <a:spcPct val="100000"/>
              </a:lnSpc>
              <a:spcBef>
                <a:spcPts val="0"/>
              </a:spcBef>
              <a:spcAft>
                <a:spcPts val="0"/>
              </a:spcAft>
              <a:buClr>
                <a:srgbClr val="000000"/>
              </a:buClr>
              <a:buSzPts val="1500"/>
              <a:buFont typeface="Times New Roman"/>
              <a:buChar char="❏"/>
            </a:pPr>
            <a:r>
              <a:rPr lang="en" sz="1600" dirty="0">
                <a:latin typeface="Times New Roman"/>
                <a:ea typeface="Times New Roman"/>
                <a:cs typeface="Times New Roman"/>
                <a:sym typeface="Times New Roman"/>
              </a:rPr>
              <a:t>Developing more accurate diagnostic tools, and advancing AI and machine learning techniques to assist healthcare professionals in tumor detection and diagnosis</a:t>
            </a:r>
            <a:endParaRPr sz="16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g27f6e184ba7_4_9"/>
          <p:cNvSpPr/>
          <p:nvPr/>
        </p:nvSpPr>
        <p:spPr>
          <a:xfrm>
            <a:off x="3202830" y="319982"/>
            <a:ext cx="2738339" cy="424119"/>
          </a:xfrm>
          <a:prstGeom prst="roundRect">
            <a:avLst>
              <a:gd name="adj" fmla="val 16667"/>
            </a:avLst>
          </a:prstGeom>
          <a:solidFill>
            <a:srgbClr val="389DC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bg1"/>
                </a:solidFill>
                <a:latin typeface="Times New Roman"/>
                <a:ea typeface="Times New Roman"/>
                <a:cs typeface="Times New Roman"/>
                <a:sym typeface="Times New Roman"/>
              </a:rPr>
              <a:t>REFERENCE</a:t>
            </a:r>
            <a:endParaRPr sz="2400" b="1" dirty="0">
              <a:solidFill>
                <a:schemeClr val="bg1"/>
              </a:solidFill>
              <a:latin typeface="Times New Roman"/>
              <a:ea typeface="Times New Roman"/>
              <a:cs typeface="Times New Roman"/>
              <a:sym typeface="Times New Roman"/>
            </a:endParaRPr>
          </a:p>
        </p:txBody>
      </p:sp>
      <p:sp>
        <p:nvSpPr>
          <p:cNvPr id="570" name="Google Shape;570;g27f6e184ba7_4_9"/>
          <p:cNvSpPr txBox="1"/>
          <p:nvPr/>
        </p:nvSpPr>
        <p:spPr>
          <a:xfrm>
            <a:off x="195942" y="947518"/>
            <a:ext cx="8752115" cy="387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100" dirty="0">
                <a:solidFill>
                  <a:srgbClr val="1F1F1F"/>
                </a:solidFill>
                <a:latin typeface="Times New Roman"/>
                <a:ea typeface="Times New Roman"/>
                <a:cs typeface="Times New Roman"/>
                <a:sym typeface="Times New Roman"/>
              </a:rPr>
              <a:t>1.Brain MRI Images for Brain Tumor Detection. https://www.kaggle.com/navoneel/ brain-mri-images-for-brain-tumor-detection. Updated: 2019-01-07</a:t>
            </a:r>
            <a:endParaRPr sz="1100" dirty="0">
              <a:solidFill>
                <a:srgbClr val="1F1F1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lang="en" sz="1100" dirty="0">
              <a:solidFill>
                <a:srgbClr val="1F1F1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100" dirty="0">
                <a:solidFill>
                  <a:srgbClr val="1F1F1F"/>
                </a:solidFill>
                <a:highlight>
                  <a:srgbClr val="FFFFFF"/>
                </a:highlight>
                <a:latin typeface="Times New Roman"/>
                <a:ea typeface="Times New Roman"/>
                <a:cs typeface="Times New Roman"/>
                <a:sym typeface="Times New Roman"/>
              </a:rPr>
              <a:t>2.Mercaldo F, Brunese L, Martinelli F, Santone A, Cesarelli M. Object Detection for Brain Cancer Detection and Localization. Applied Sciences. 2023 Aug 11;13(16):9158.</a:t>
            </a:r>
            <a:endParaRPr sz="1100" dirty="0">
              <a:solidFill>
                <a:srgbClr val="1F1F1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100" dirty="0">
              <a:solidFill>
                <a:srgbClr val="1F1F1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100" dirty="0">
                <a:solidFill>
                  <a:srgbClr val="1F1F1F"/>
                </a:solidFill>
                <a:highlight>
                  <a:srgbClr val="FFFFFF"/>
                </a:highlight>
                <a:latin typeface="Times New Roman"/>
                <a:ea typeface="Times New Roman"/>
                <a:cs typeface="Times New Roman"/>
                <a:sym typeface="Times New Roman"/>
              </a:rPr>
              <a:t>3.Hossain T, Shishir FS, Ashraf M, Al Nasim MA, Shah FM. Brain tumor detection using convolutional neural network. In2019 1st international conference on advances in science, engineering and robotics technology (ICASERT) 2019 May 3 (pp. 1-6). IEEE.</a:t>
            </a:r>
            <a:endParaRPr sz="1100" dirty="0">
              <a:solidFill>
                <a:srgbClr val="1F1F1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100" dirty="0">
              <a:solidFill>
                <a:srgbClr val="1F1F1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100" dirty="0">
                <a:solidFill>
                  <a:srgbClr val="1F1F1F"/>
                </a:solidFill>
                <a:highlight>
                  <a:srgbClr val="FFFFFF"/>
                </a:highlight>
                <a:latin typeface="Times New Roman"/>
                <a:ea typeface="Times New Roman"/>
                <a:cs typeface="Times New Roman"/>
                <a:sym typeface="Times New Roman"/>
              </a:rPr>
              <a:t>4.Mercaldo F, Brunese L, Martinelli F, Santone A, Cesarelli M. Explainable Convolutional Neural Networks for Brain Cancer Detection and Localisation. Sensors. 2023 Sep 2;23(17):7614.</a:t>
            </a:r>
            <a:endParaRPr sz="1100" dirty="0">
              <a:solidFill>
                <a:srgbClr val="1F1F1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100" dirty="0">
              <a:solidFill>
                <a:srgbClr val="1F1F1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100" dirty="0">
                <a:solidFill>
                  <a:srgbClr val="1F1F1F"/>
                </a:solidFill>
                <a:highlight>
                  <a:srgbClr val="FFFFFF"/>
                </a:highlight>
                <a:latin typeface="Times New Roman"/>
                <a:ea typeface="Times New Roman"/>
                <a:cs typeface="Times New Roman"/>
                <a:sym typeface="Times New Roman"/>
              </a:rPr>
              <a:t>5.Abdusalomov AB, Mukhiddinov M, Whangbo TK. Brain Tumor Detection Based on Deep Learning Approaches and Magnetic Resonance Imaging. Cancers. 2023 Aug 18;15(16):4172.</a:t>
            </a:r>
            <a:endParaRPr sz="1100" dirty="0">
              <a:solidFill>
                <a:srgbClr val="1F1F1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100" dirty="0">
              <a:solidFill>
                <a:srgbClr val="1F1F1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100" dirty="0">
                <a:solidFill>
                  <a:srgbClr val="1F1F1F"/>
                </a:solidFill>
                <a:highlight>
                  <a:srgbClr val="FFFFFF"/>
                </a:highlight>
                <a:latin typeface="Times New Roman"/>
                <a:ea typeface="Times New Roman"/>
                <a:cs typeface="Times New Roman"/>
                <a:sym typeface="Times New Roman"/>
              </a:rPr>
              <a:t>6.Khan MA, Khan A, Alhaisoni M, Alqahtani A, Alsubai S, Alharbi M, Malik NA, Damaševičius R. Multimodal brain tumor detection and classification using deep saliency map and improved dragonfly optimization algorithm. International Journal of Imaging Systems and Technology. 2023 Mar;33(2):572-87.</a:t>
            </a:r>
            <a:endParaRPr sz="1100" dirty="0">
              <a:solidFill>
                <a:srgbClr val="1F1F1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100" dirty="0">
              <a:solidFill>
                <a:srgbClr val="1F1F1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r>
              <a:rPr lang="en" sz="1100" dirty="0">
                <a:solidFill>
                  <a:srgbClr val="1F1F1F"/>
                </a:solidFill>
                <a:highlight>
                  <a:srgbClr val="FFFFFF"/>
                </a:highlight>
                <a:latin typeface="Times New Roman"/>
                <a:ea typeface="Times New Roman"/>
                <a:cs typeface="Times New Roman"/>
                <a:sym typeface="Times New Roman"/>
              </a:rPr>
              <a:t>7.Qin C, Li B, Han B. Fast brain tumor detection using adaptive stochastic gradient descent on shared-memory parallel environment. Engineering Applications of Artificial Intelligence. 2023 Apr 1;120:105816.</a:t>
            </a:r>
            <a:endParaRPr sz="1100" dirty="0">
              <a:solidFill>
                <a:srgbClr val="1F1F1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100" dirty="0">
              <a:solidFill>
                <a:srgbClr val="1F1F1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100" dirty="0">
              <a:solidFill>
                <a:srgbClr val="1F1F1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100" dirty="0">
              <a:solidFill>
                <a:srgbClr val="1F1F1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100" dirty="0">
              <a:solidFill>
                <a:srgbClr val="1F1F1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100" dirty="0">
              <a:solidFill>
                <a:srgbClr val="1F1F1F"/>
              </a:solidFill>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sz="1100" dirty="0">
              <a:solidFill>
                <a:srgbClr val="1F1F1F"/>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g282cd65a98e_0_8"/>
          <p:cNvSpPr txBox="1"/>
          <p:nvPr/>
        </p:nvSpPr>
        <p:spPr>
          <a:xfrm>
            <a:off x="429986" y="979715"/>
            <a:ext cx="8284027" cy="2031295"/>
          </a:xfrm>
          <a:prstGeom prst="rect">
            <a:avLst/>
          </a:prstGeom>
          <a:noFill/>
          <a:ln>
            <a:noFill/>
          </a:ln>
        </p:spPr>
        <p:txBody>
          <a:bodyPr spcFirstLastPara="1" wrap="square" lIns="91425" tIns="91425" rIns="91425" bIns="91425" anchor="t" anchorCtr="0">
            <a:spAutoFit/>
          </a:bodyPr>
          <a:lstStyle/>
          <a:p>
            <a:r>
              <a:rPr lang="en-US" sz="1000" dirty="0">
                <a:solidFill>
                  <a:srgbClr val="1F1F1F"/>
                </a:solidFill>
                <a:highlight>
                  <a:srgbClr val="FFFFFF"/>
                </a:highlight>
                <a:latin typeface="Times New Roman"/>
                <a:ea typeface="Times New Roman"/>
                <a:cs typeface="Times New Roman"/>
                <a:sym typeface="Times New Roman"/>
              </a:rPr>
              <a:t>8.Hossain S, Chakrabarty A, </a:t>
            </a:r>
            <a:r>
              <a:rPr lang="en-US" sz="1000" dirty="0" err="1">
                <a:solidFill>
                  <a:srgbClr val="1F1F1F"/>
                </a:solidFill>
                <a:highlight>
                  <a:srgbClr val="FFFFFF"/>
                </a:highlight>
                <a:latin typeface="Times New Roman"/>
                <a:ea typeface="Times New Roman"/>
                <a:cs typeface="Times New Roman"/>
                <a:sym typeface="Times New Roman"/>
              </a:rPr>
              <a:t>Gadekallu</a:t>
            </a:r>
            <a:r>
              <a:rPr lang="en-US" sz="1000" dirty="0">
                <a:solidFill>
                  <a:srgbClr val="1F1F1F"/>
                </a:solidFill>
                <a:highlight>
                  <a:srgbClr val="FFFFFF"/>
                </a:highlight>
                <a:latin typeface="Times New Roman"/>
                <a:ea typeface="Times New Roman"/>
                <a:cs typeface="Times New Roman"/>
                <a:sym typeface="Times New Roman"/>
              </a:rPr>
              <a:t> TR, </a:t>
            </a:r>
            <a:r>
              <a:rPr lang="en-US" sz="1000" dirty="0" err="1">
                <a:solidFill>
                  <a:srgbClr val="1F1F1F"/>
                </a:solidFill>
                <a:highlight>
                  <a:srgbClr val="FFFFFF"/>
                </a:highlight>
                <a:latin typeface="Times New Roman"/>
                <a:ea typeface="Times New Roman"/>
                <a:cs typeface="Times New Roman"/>
                <a:sym typeface="Times New Roman"/>
              </a:rPr>
              <a:t>Alazab</a:t>
            </a:r>
            <a:r>
              <a:rPr lang="en-US" sz="1000" dirty="0">
                <a:solidFill>
                  <a:srgbClr val="1F1F1F"/>
                </a:solidFill>
                <a:highlight>
                  <a:srgbClr val="FFFFFF"/>
                </a:highlight>
                <a:latin typeface="Times New Roman"/>
                <a:ea typeface="Times New Roman"/>
                <a:cs typeface="Times New Roman"/>
                <a:sym typeface="Times New Roman"/>
              </a:rPr>
              <a:t> M, </a:t>
            </a:r>
            <a:r>
              <a:rPr lang="en-US" sz="1000" dirty="0" err="1">
                <a:solidFill>
                  <a:srgbClr val="1F1F1F"/>
                </a:solidFill>
                <a:highlight>
                  <a:srgbClr val="FFFFFF"/>
                </a:highlight>
                <a:latin typeface="Times New Roman"/>
                <a:ea typeface="Times New Roman"/>
                <a:cs typeface="Times New Roman"/>
                <a:sym typeface="Times New Roman"/>
              </a:rPr>
              <a:t>Piran</a:t>
            </a:r>
            <a:r>
              <a:rPr lang="en-US" sz="1000" dirty="0">
                <a:solidFill>
                  <a:srgbClr val="1F1F1F"/>
                </a:solidFill>
                <a:highlight>
                  <a:srgbClr val="FFFFFF"/>
                </a:highlight>
                <a:latin typeface="Times New Roman"/>
                <a:ea typeface="Times New Roman"/>
                <a:cs typeface="Times New Roman"/>
                <a:sym typeface="Times New Roman"/>
              </a:rPr>
              <a:t> MJ. Vision transformers, ensemble model, and transfer learning leveraging explainable ai for brain tumor detection and classification. IEEE Journal of Biomedical and Health Informatics. 2023 Apr 12.</a:t>
            </a:r>
          </a:p>
          <a:p>
            <a:pPr marL="0" lvl="0" indent="0" algn="l" rtl="0">
              <a:spcBef>
                <a:spcPts val="0"/>
              </a:spcBef>
              <a:spcAft>
                <a:spcPts val="0"/>
              </a:spcAft>
              <a:buNone/>
            </a:pPr>
            <a:endParaRPr lang="en" sz="1000" dirty="0">
              <a:solidFill>
                <a:srgbClr val="222222"/>
              </a:solidFill>
              <a:highlight>
                <a:srgbClr val="FFFFFF"/>
              </a:highlight>
            </a:endParaRPr>
          </a:p>
          <a:p>
            <a:pPr marL="0" lvl="0" indent="0" algn="l" rtl="0">
              <a:spcBef>
                <a:spcPts val="0"/>
              </a:spcBef>
              <a:spcAft>
                <a:spcPts val="0"/>
              </a:spcAft>
              <a:buNone/>
            </a:pPr>
            <a:r>
              <a:rPr lang="en" sz="1000" dirty="0">
                <a:solidFill>
                  <a:srgbClr val="222222"/>
                </a:solidFill>
                <a:highlight>
                  <a:srgbClr val="FFFFFF"/>
                </a:highlight>
              </a:rPr>
              <a:t>9.Mahjoubi MA, Hamida S, El Gannour O, Cherradi B, El Abbassi A, Raihani A. Improved Multiclass Brain Tumor Detection using Convolutional Neural Networks and Magnetic Resonance Imaging. International Journal of Advanced Computer Science and Applications. 2023;14(3).</a:t>
            </a:r>
            <a:endParaRPr sz="1000" dirty="0">
              <a:solidFill>
                <a:srgbClr val="222222"/>
              </a:solidFill>
              <a:highlight>
                <a:srgbClr val="FFFFFF"/>
              </a:highlight>
            </a:endParaRPr>
          </a:p>
          <a:p>
            <a:pPr marL="0" lvl="0" indent="0" algn="l" rtl="0">
              <a:spcBef>
                <a:spcPts val="0"/>
              </a:spcBef>
              <a:spcAft>
                <a:spcPts val="0"/>
              </a:spcAft>
              <a:buNone/>
            </a:pPr>
            <a:endParaRPr sz="1000" dirty="0">
              <a:solidFill>
                <a:srgbClr val="222222"/>
              </a:solidFill>
              <a:highlight>
                <a:srgbClr val="FFFFFF"/>
              </a:highlight>
            </a:endParaRPr>
          </a:p>
          <a:p>
            <a:pPr marL="0" lvl="0" indent="0" algn="l" rtl="0">
              <a:spcBef>
                <a:spcPts val="0"/>
              </a:spcBef>
              <a:spcAft>
                <a:spcPts val="0"/>
              </a:spcAft>
              <a:buNone/>
            </a:pPr>
            <a:r>
              <a:rPr lang="en" sz="1000" dirty="0">
                <a:solidFill>
                  <a:srgbClr val="222222"/>
                </a:solidFill>
                <a:highlight>
                  <a:srgbClr val="FFFFFF"/>
                </a:highlight>
              </a:rPr>
              <a:t>10.Ramtekkar PK, Pandey A, Pawar MK. Innovative brain tumor detection using optimized deep learning techniques. International Journal of System Assurance Engineering and Management. 2023 Feb;14(1):459-73.</a:t>
            </a:r>
            <a:endParaRPr sz="1000" dirty="0">
              <a:solidFill>
                <a:srgbClr val="222222"/>
              </a:solidFill>
              <a:highlight>
                <a:srgbClr val="FFFFFF"/>
              </a:highlight>
            </a:endParaRPr>
          </a:p>
          <a:p>
            <a:pPr marL="0" lvl="0" indent="0" algn="l" rtl="0">
              <a:spcBef>
                <a:spcPts val="0"/>
              </a:spcBef>
              <a:spcAft>
                <a:spcPts val="0"/>
              </a:spcAft>
              <a:buNone/>
            </a:pPr>
            <a:endParaRPr sz="1000" dirty="0">
              <a:solidFill>
                <a:srgbClr val="222222"/>
              </a:solidFill>
              <a:highlight>
                <a:srgbClr val="FFFFFF"/>
              </a:highlight>
            </a:endParaRPr>
          </a:p>
          <a:p>
            <a:pPr marL="0" lvl="0" indent="0" algn="l" rtl="0">
              <a:spcBef>
                <a:spcPts val="0"/>
              </a:spcBef>
              <a:spcAft>
                <a:spcPts val="0"/>
              </a:spcAft>
              <a:buNone/>
            </a:pPr>
            <a:r>
              <a:rPr lang="en" sz="1000" dirty="0">
                <a:solidFill>
                  <a:srgbClr val="222222"/>
                </a:solidFill>
                <a:highlight>
                  <a:srgbClr val="FFFFFF"/>
                </a:highlight>
              </a:rPr>
              <a:t>11.Saeedi S, Rezayi S, Keshavarz H, R Niakan Kalhori S. MRI-based brain tumor detection using convolutional deep learning methods and chosen machine learning techniques. BMC Medical Informatics and Decision Making. 2023 Dec;23(1):1-7.</a:t>
            </a:r>
            <a:endParaRPr sz="1000" dirty="0">
              <a:solidFill>
                <a:srgbClr val="222222"/>
              </a:solidFill>
              <a:highlight>
                <a:srgbClr val="FFFFFF"/>
              </a:highlight>
            </a:endParaRPr>
          </a:p>
          <a:p>
            <a:pPr marL="0" lvl="0" indent="0" algn="l" rtl="0">
              <a:spcBef>
                <a:spcPts val="0"/>
              </a:spcBef>
              <a:spcAft>
                <a:spcPts val="0"/>
              </a:spcAft>
              <a:buNone/>
            </a:pPr>
            <a:endParaRPr sz="1000" dirty="0">
              <a:solidFill>
                <a:srgbClr val="222222"/>
              </a:solidFill>
              <a:highlight>
                <a:srgbClr val="FFFFFF"/>
              </a:highlight>
            </a:endParaRPr>
          </a:p>
        </p:txBody>
      </p:sp>
      <p:sp>
        <p:nvSpPr>
          <p:cNvPr id="2" name="Google Shape;569;g27f6e184ba7_4_9">
            <a:extLst>
              <a:ext uri="{FF2B5EF4-FFF2-40B4-BE49-F238E27FC236}">
                <a16:creationId xmlns:a16="http://schemas.microsoft.com/office/drawing/2014/main" id="{AEF5F743-7573-C88F-0206-E5FF6189701B}"/>
              </a:ext>
            </a:extLst>
          </p:cNvPr>
          <p:cNvSpPr/>
          <p:nvPr/>
        </p:nvSpPr>
        <p:spPr>
          <a:xfrm>
            <a:off x="3247414" y="325288"/>
            <a:ext cx="2649170" cy="493062"/>
          </a:xfrm>
          <a:prstGeom prst="roundRect">
            <a:avLst>
              <a:gd name="adj" fmla="val 16667"/>
            </a:avLst>
          </a:prstGeom>
          <a:solidFill>
            <a:srgbClr val="389DC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bg1"/>
                </a:solidFill>
                <a:latin typeface="Times New Roman"/>
                <a:ea typeface="Times New Roman"/>
                <a:cs typeface="Times New Roman"/>
                <a:sym typeface="Times New Roman"/>
              </a:rPr>
              <a:t>REFERENCE</a:t>
            </a:r>
            <a:endParaRPr sz="2400" b="1" dirty="0">
              <a:solidFill>
                <a:schemeClr val="bg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pic>
        <p:nvPicPr>
          <p:cNvPr id="581" name="Google Shape;581;p25"/>
          <p:cNvPicPr preferRelativeResize="0"/>
          <p:nvPr/>
        </p:nvPicPr>
        <p:blipFill rotWithShape="1">
          <a:blip r:embed="rId3">
            <a:alphaModFix/>
          </a:blip>
          <a:srcRect/>
          <a:stretch/>
        </p:blipFill>
        <p:spPr>
          <a:xfrm>
            <a:off x="0" y="70388"/>
            <a:ext cx="9144000" cy="49207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
          <p:cNvSpPr txBox="1">
            <a:spLocks noGrp="1"/>
          </p:cNvSpPr>
          <p:nvPr>
            <p:ph type="title"/>
          </p:nvPr>
        </p:nvSpPr>
        <p:spPr>
          <a:xfrm>
            <a:off x="35100" y="228200"/>
            <a:ext cx="9073800" cy="9129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 dirty="0"/>
              <a:t>                               </a:t>
            </a:r>
            <a:endParaRPr sz="4043" b="0" dirty="0">
              <a:solidFill>
                <a:schemeClr val="accent3"/>
              </a:solidFill>
              <a:latin typeface="Times New Roman"/>
              <a:ea typeface="Times New Roman"/>
              <a:cs typeface="Times New Roman"/>
              <a:sym typeface="Times New Roman"/>
            </a:endParaRPr>
          </a:p>
        </p:txBody>
      </p:sp>
      <p:sp>
        <p:nvSpPr>
          <p:cNvPr id="366" name="Google Shape;366;p4"/>
          <p:cNvSpPr txBox="1"/>
          <p:nvPr/>
        </p:nvSpPr>
        <p:spPr>
          <a:xfrm>
            <a:off x="0" y="0"/>
            <a:ext cx="3000000" cy="335400"/>
          </a:xfrm>
          <a:prstGeom prst="rect">
            <a:avLst/>
          </a:prstGeom>
          <a:noFill/>
          <a:ln>
            <a:noFill/>
          </a:ln>
        </p:spPr>
        <p:txBody>
          <a:bodyPr spcFirstLastPara="1" wrap="square" lIns="91425" tIns="91425" rIns="91425" bIns="91425" anchor="t" anchorCtr="0">
            <a:spAutoFit/>
          </a:bodyPr>
          <a:lstStyle/>
          <a:p>
            <a:pPr marL="0" marR="0" lvl="0" indent="0" algn="l" rtl="0">
              <a:lnSpc>
                <a:spcPct val="7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p4"/>
          <p:cNvSpPr txBox="1"/>
          <p:nvPr/>
        </p:nvSpPr>
        <p:spPr>
          <a:xfrm>
            <a:off x="402770" y="1263925"/>
            <a:ext cx="8044544" cy="2768420"/>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rgbClr val="000000"/>
              </a:buClr>
              <a:buSzPts val="2000"/>
              <a:buFont typeface="Arial"/>
              <a:buNone/>
            </a:pPr>
            <a:endParaRPr sz="2000" b="0" i="0" u="none" strike="noStrike" cap="none" dirty="0">
              <a:solidFill>
                <a:srgbClr val="000000"/>
              </a:solidFill>
              <a:latin typeface="Times New Roman"/>
              <a:ea typeface="Times New Roman"/>
              <a:cs typeface="Times New Roman"/>
              <a:sym typeface="Times New Roman"/>
            </a:endParaRPr>
          </a:p>
          <a:p>
            <a:pPr marL="457200" marR="0" lvl="0" indent="-355600" algn="just" rtl="0">
              <a:lnSpc>
                <a:spcPct val="115000"/>
              </a:lnSpc>
              <a:spcBef>
                <a:spcPts val="0"/>
              </a:spcBef>
              <a:spcAft>
                <a:spcPts val="0"/>
              </a:spcAft>
              <a:buClr>
                <a:srgbClr val="141514"/>
              </a:buClr>
              <a:buSzPts val="2000"/>
              <a:buFont typeface="Times New Roman"/>
              <a:buChar char="●"/>
            </a:pPr>
            <a:r>
              <a:rPr lang="en" sz="1800" b="1" dirty="0">
                <a:solidFill>
                  <a:srgbClr val="141514"/>
                </a:solidFill>
                <a:latin typeface="Times New Roman"/>
                <a:ea typeface="Times New Roman"/>
                <a:cs typeface="Times New Roman"/>
                <a:sym typeface="Times New Roman"/>
              </a:rPr>
              <a:t>Medical Significance</a:t>
            </a:r>
            <a:r>
              <a:rPr lang="en" sz="1800" dirty="0">
                <a:solidFill>
                  <a:srgbClr val="141514"/>
                </a:solidFill>
                <a:latin typeface="Times New Roman"/>
                <a:ea typeface="Times New Roman"/>
                <a:cs typeface="Times New Roman"/>
                <a:sym typeface="Times New Roman"/>
              </a:rPr>
              <a:t> Develop innovative tools and technologies that can assist healthcare professionals.</a:t>
            </a:r>
          </a:p>
          <a:p>
            <a:pPr marL="457200" marR="0" lvl="0" indent="-355600" algn="just" rtl="0">
              <a:lnSpc>
                <a:spcPct val="115000"/>
              </a:lnSpc>
              <a:spcBef>
                <a:spcPts val="0"/>
              </a:spcBef>
              <a:spcAft>
                <a:spcPts val="0"/>
              </a:spcAft>
              <a:buClr>
                <a:srgbClr val="141514"/>
              </a:buClr>
              <a:buSzPts val="2000"/>
              <a:buFont typeface="Times New Roman"/>
              <a:buChar char="●"/>
            </a:pPr>
            <a:endParaRPr sz="1800" i="0" u="none" strike="noStrike" cap="none" dirty="0">
              <a:solidFill>
                <a:srgbClr val="141514"/>
              </a:solidFill>
              <a:latin typeface="Times New Roman"/>
              <a:ea typeface="Times New Roman"/>
              <a:cs typeface="Times New Roman"/>
              <a:sym typeface="Times New Roman"/>
            </a:endParaRPr>
          </a:p>
          <a:p>
            <a:pPr marL="457200" marR="0" lvl="0" indent="-355600" algn="just" rtl="0">
              <a:lnSpc>
                <a:spcPct val="115000"/>
              </a:lnSpc>
              <a:spcBef>
                <a:spcPts val="0"/>
              </a:spcBef>
              <a:spcAft>
                <a:spcPts val="0"/>
              </a:spcAft>
              <a:buClr>
                <a:srgbClr val="141514"/>
              </a:buClr>
              <a:buSzPts val="2000"/>
              <a:buFont typeface="Times New Roman"/>
              <a:buChar char="●"/>
            </a:pPr>
            <a:r>
              <a:rPr lang="en" sz="1800" b="1" dirty="0">
                <a:solidFill>
                  <a:srgbClr val="141514"/>
                </a:solidFill>
                <a:latin typeface="Times New Roman"/>
                <a:ea typeface="Times New Roman"/>
                <a:cs typeface="Times New Roman"/>
                <a:sym typeface="Times New Roman"/>
              </a:rPr>
              <a:t>Global Health</a:t>
            </a:r>
            <a:r>
              <a:rPr lang="en" sz="1800" dirty="0">
                <a:solidFill>
                  <a:srgbClr val="141514"/>
                </a:solidFill>
                <a:latin typeface="Times New Roman"/>
                <a:ea typeface="Times New Roman"/>
                <a:cs typeface="Times New Roman"/>
                <a:sym typeface="Times New Roman"/>
              </a:rPr>
              <a:t> Brain tumor detection accessible and effective for all, addressing global improving healthcare equity.</a:t>
            </a:r>
          </a:p>
          <a:p>
            <a:pPr marL="101600" marR="0" lvl="0" algn="just" rtl="0">
              <a:lnSpc>
                <a:spcPct val="115000"/>
              </a:lnSpc>
              <a:spcBef>
                <a:spcPts val="0"/>
              </a:spcBef>
              <a:spcAft>
                <a:spcPts val="0"/>
              </a:spcAft>
              <a:buClr>
                <a:srgbClr val="141514"/>
              </a:buClr>
              <a:buSzPts val="2000"/>
            </a:pPr>
            <a:endParaRPr sz="1800" i="0" u="none" strike="noStrike" cap="none" dirty="0">
              <a:solidFill>
                <a:srgbClr val="141514"/>
              </a:solidFill>
              <a:latin typeface="Times New Roman"/>
              <a:ea typeface="Times New Roman"/>
              <a:cs typeface="Times New Roman"/>
              <a:sym typeface="Times New Roman"/>
            </a:endParaRPr>
          </a:p>
          <a:p>
            <a:pPr marL="457200" marR="0" lvl="0" indent="-355600" algn="just" rtl="0">
              <a:lnSpc>
                <a:spcPct val="115000"/>
              </a:lnSpc>
              <a:spcBef>
                <a:spcPts val="0"/>
              </a:spcBef>
              <a:spcAft>
                <a:spcPts val="0"/>
              </a:spcAft>
              <a:buClr>
                <a:srgbClr val="141514"/>
              </a:buClr>
              <a:buSzPts val="2000"/>
              <a:buFont typeface="Times New Roman"/>
              <a:buChar char="●"/>
            </a:pPr>
            <a:r>
              <a:rPr lang="en" sz="1800" dirty="0">
                <a:solidFill>
                  <a:srgbClr val="141514"/>
                </a:solidFill>
                <a:latin typeface="Times New Roman"/>
                <a:ea typeface="Times New Roman"/>
                <a:cs typeface="Times New Roman"/>
                <a:sym typeface="Times New Roman"/>
              </a:rPr>
              <a:t> </a:t>
            </a:r>
            <a:r>
              <a:rPr lang="en" sz="1800" b="1" dirty="0">
                <a:solidFill>
                  <a:srgbClr val="141514"/>
                </a:solidFill>
                <a:latin typeface="Times New Roman"/>
                <a:ea typeface="Times New Roman"/>
                <a:cs typeface="Times New Roman"/>
                <a:sym typeface="Times New Roman"/>
              </a:rPr>
              <a:t>Inspiring</a:t>
            </a:r>
            <a:r>
              <a:rPr lang="en" sz="1800" dirty="0">
                <a:solidFill>
                  <a:srgbClr val="141514"/>
                </a:solidFill>
                <a:latin typeface="Times New Roman"/>
                <a:ea typeface="Times New Roman"/>
                <a:cs typeface="Times New Roman"/>
                <a:sym typeface="Times New Roman"/>
              </a:rPr>
              <a:t> future generations of scientists to join the fight against brain tumors.</a:t>
            </a:r>
            <a:endParaRPr sz="1800" i="0" u="none" strike="noStrike" cap="none" dirty="0">
              <a:solidFill>
                <a:srgbClr val="141514"/>
              </a:solidFill>
              <a:latin typeface="Times New Roman"/>
              <a:ea typeface="Times New Roman"/>
              <a:cs typeface="Times New Roman"/>
              <a:sym typeface="Times New Roman"/>
            </a:endParaRPr>
          </a:p>
        </p:txBody>
      </p:sp>
      <p:sp>
        <p:nvSpPr>
          <p:cNvPr id="368" name="Google Shape;368;p4"/>
          <p:cNvSpPr/>
          <p:nvPr/>
        </p:nvSpPr>
        <p:spPr>
          <a:xfrm>
            <a:off x="3075092" y="517837"/>
            <a:ext cx="2404533" cy="504935"/>
          </a:xfrm>
          <a:prstGeom prst="roundRect">
            <a:avLst>
              <a:gd name="adj" fmla="val 16667"/>
            </a:avLst>
          </a:prstGeom>
          <a:solidFill>
            <a:srgbClr val="389DC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 sz="2500" b="0" i="0" u="none" strike="noStrike" cap="none" dirty="0">
                <a:solidFill>
                  <a:schemeClr val="lt1"/>
                </a:solidFill>
                <a:latin typeface="Times New Roman"/>
                <a:ea typeface="Times New Roman"/>
                <a:cs typeface="Times New Roman"/>
                <a:sym typeface="Times New Roman"/>
              </a:rPr>
              <a:t>MOTIVATION</a:t>
            </a:r>
            <a:endParaRPr sz="2500" b="0" i="0" u="none" strike="noStrike" cap="none" dirty="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5"/>
          <p:cNvSpPr/>
          <p:nvPr/>
        </p:nvSpPr>
        <p:spPr>
          <a:xfrm>
            <a:off x="3295463" y="1040815"/>
            <a:ext cx="2553071" cy="495385"/>
          </a:xfrm>
          <a:prstGeom prst="roundRect">
            <a:avLst>
              <a:gd name="adj" fmla="val 16667"/>
            </a:avLst>
          </a:prstGeom>
          <a:solidFill>
            <a:srgbClr val="389DC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5000"/>
              <a:buFont typeface="Arial"/>
              <a:buNone/>
            </a:pPr>
            <a:r>
              <a:rPr lang="en" sz="2500" dirty="0">
                <a:solidFill>
                  <a:schemeClr val="lt1"/>
                </a:solidFill>
                <a:latin typeface="Times New Roman"/>
                <a:ea typeface="Times New Roman"/>
                <a:cs typeface="Times New Roman"/>
                <a:sym typeface="Times New Roman"/>
              </a:rPr>
              <a:t>OBJECTIVE</a:t>
            </a:r>
            <a:endParaRPr sz="2500" b="0" i="0" u="none" strike="noStrike" cap="none" dirty="0">
              <a:solidFill>
                <a:schemeClr val="lt1"/>
              </a:solidFill>
              <a:latin typeface="Times New Roman"/>
              <a:ea typeface="Times New Roman"/>
              <a:cs typeface="Times New Roman"/>
              <a:sym typeface="Times New Roman"/>
            </a:endParaRPr>
          </a:p>
        </p:txBody>
      </p:sp>
      <p:sp>
        <p:nvSpPr>
          <p:cNvPr id="375" name="Google Shape;375;p5"/>
          <p:cNvSpPr txBox="1"/>
          <p:nvPr/>
        </p:nvSpPr>
        <p:spPr>
          <a:xfrm>
            <a:off x="246900" y="1536200"/>
            <a:ext cx="7914000" cy="492600"/>
          </a:xfrm>
          <a:prstGeom prst="rect">
            <a:avLst/>
          </a:prstGeom>
          <a:noFill/>
          <a:ln>
            <a:noFill/>
          </a:ln>
        </p:spPr>
        <p:txBody>
          <a:bodyPr spcFirstLastPara="1" wrap="square" lIns="91425" tIns="91425" rIns="91425" bIns="91425" anchor="t" anchorCtr="0">
            <a:spAutoFit/>
          </a:bodyPr>
          <a:lstStyle/>
          <a:p>
            <a:pPr marL="457200" marR="0" lvl="0" indent="0" algn="l" rtl="0">
              <a:lnSpc>
                <a:spcPct val="150000"/>
              </a:lnSpc>
              <a:spcBef>
                <a:spcPts val="0"/>
              </a:spcBef>
              <a:spcAft>
                <a:spcPts val="0"/>
              </a:spcAft>
              <a:buNone/>
            </a:pPr>
            <a:endParaRPr sz="2000" b="0" i="0" u="none" strike="noStrike" cap="none">
              <a:solidFill>
                <a:srgbClr val="000000"/>
              </a:solidFill>
              <a:latin typeface="Times New Roman"/>
              <a:ea typeface="Times New Roman"/>
              <a:cs typeface="Times New Roman"/>
              <a:sym typeface="Times New Roman"/>
            </a:endParaRPr>
          </a:p>
        </p:txBody>
      </p:sp>
      <p:sp>
        <p:nvSpPr>
          <p:cNvPr id="2" name="Google Shape;367;p4">
            <a:extLst>
              <a:ext uri="{FF2B5EF4-FFF2-40B4-BE49-F238E27FC236}">
                <a16:creationId xmlns:a16="http://schemas.microsoft.com/office/drawing/2014/main" id="{D84586B3-28A4-591A-58EA-D506080BB376}"/>
              </a:ext>
            </a:extLst>
          </p:cNvPr>
          <p:cNvSpPr txBox="1"/>
          <p:nvPr/>
        </p:nvSpPr>
        <p:spPr>
          <a:xfrm>
            <a:off x="680305" y="1240631"/>
            <a:ext cx="7783389" cy="2556054"/>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2000"/>
              <a:buFont typeface="Arial"/>
              <a:buNone/>
            </a:pPr>
            <a:endParaRPr lang="en-US" sz="20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Clr>
                <a:srgbClr val="000000"/>
              </a:buClr>
              <a:buSzPts val="2000"/>
              <a:buFont typeface="Arial"/>
              <a:buNone/>
            </a:pPr>
            <a:endParaRPr lang="en-US" sz="2000" b="0" i="0" u="none" strike="noStrike" cap="none" dirty="0">
              <a:solidFill>
                <a:srgbClr val="000000"/>
              </a:solidFill>
              <a:latin typeface="Times New Roman"/>
              <a:ea typeface="Times New Roman"/>
              <a:cs typeface="Times New Roman"/>
              <a:sym typeface="Times New Roman"/>
            </a:endParaRPr>
          </a:p>
          <a:p>
            <a:pPr marL="457200" marR="0" lvl="0" indent="-355600" algn="l" rtl="0">
              <a:lnSpc>
                <a:spcPct val="115000"/>
              </a:lnSpc>
              <a:spcBef>
                <a:spcPts val="0"/>
              </a:spcBef>
              <a:spcAft>
                <a:spcPts val="0"/>
              </a:spcAft>
              <a:buClr>
                <a:srgbClr val="141514"/>
              </a:buClr>
              <a:buSzPts val="2000"/>
              <a:buFont typeface="Times New Roman"/>
              <a:buChar char="●"/>
            </a:pPr>
            <a:r>
              <a:rPr lang="en-US" sz="1800" dirty="0">
                <a:solidFill>
                  <a:srgbClr val="141514"/>
                </a:solidFill>
                <a:latin typeface="Times New Roman"/>
                <a:cs typeface="Times New Roman"/>
              </a:rPr>
              <a:t>To recognize brain tumor from MRI image using pre-trained CNN.</a:t>
            </a:r>
          </a:p>
          <a:p>
            <a:pPr marL="101600" marR="0" lvl="0" algn="l" rtl="0">
              <a:lnSpc>
                <a:spcPct val="115000"/>
              </a:lnSpc>
              <a:spcBef>
                <a:spcPts val="0"/>
              </a:spcBef>
              <a:spcAft>
                <a:spcPts val="0"/>
              </a:spcAft>
              <a:buClr>
                <a:srgbClr val="141514"/>
              </a:buClr>
              <a:buSzPts val="2000"/>
            </a:pPr>
            <a:endParaRPr lang="en-US" sz="1800" dirty="0">
              <a:solidFill>
                <a:srgbClr val="141514"/>
              </a:solidFill>
              <a:latin typeface="Times New Roman"/>
              <a:cs typeface="Times New Roman"/>
            </a:endParaRPr>
          </a:p>
          <a:p>
            <a:pPr marL="457200" marR="0" lvl="0" indent="-355600" algn="l" rtl="0">
              <a:lnSpc>
                <a:spcPct val="115000"/>
              </a:lnSpc>
              <a:spcBef>
                <a:spcPts val="0"/>
              </a:spcBef>
              <a:spcAft>
                <a:spcPts val="0"/>
              </a:spcAft>
              <a:buClr>
                <a:srgbClr val="141514"/>
              </a:buClr>
              <a:buSzPts val="2000"/>
              <a:buFont typeface="Times New Roman"/>
              <a:buChar char="●"/>
            </a:pPr>
            <a:r>
              <a:rPr lang="en-US" sz="1800" dirty="0">
                <a:solidFill>
                  <a:srgbClr val="141514"/>
                </a:solidFill>
                <a:latin typeface="Times New Roman"/>
                <a:cs typeface="Times New Roman"/>
              </a:rPr>
              <a:t>To evaluate the performance of the model on the MRI images.</a:t>
            </a:r>
          </a:p>
          <a:p>
            <a:pPr marL="457200" marR="0" lvl="0" indent="-355600" algn="l" rtl="0">
              <a:lnSpc>
                <a:spcPct val="115000"/>
              </a:lnSpc>
              <a:spcBef>
                <a:spcPts val="0"/>
              </a:spcBef>
              <a:spcAft>
                <a:spcPts val="0"/>
              </a:spcAft>
              <a:buClr>
                <a:srgbClr val="141514"/>
              </a:buClr>
              <a:buSzPts val="2000"/>
              <a:buFont typeface="Times New Roman"/>
              <a:buChar char="●"/>
            </a:pPr>
            <a:endParaRPr lang="en-US" sz="2000" dirty="0">
              <a:solidFill>
                <a:srgbClr val="141514"/>
              </a:solidFill>
              <a:latin typeface="Times New Roman"/>
              <a:cs typeface="Times New Roman"/>
            </a:endParaRPr>
          </a:p>
          <a:p>
            <a:pPr marL="101600" marR="0" lvl="0" algn="l" rtl="0">
              <a:lnSpc>
                <a:spcPct val="115000"/>
              </a:lnSpc>
              <a:spcBef>
                <a:spcPts val="0"/>
              </a:spcBef>
              <a:spcAft>
                <a:spcPts val="0"/>
              </a:spcAft>
              <a:buClr>
                <a:srgbClr val="141514"/>
              </a:buClr>
              <a:buSzPts val="2000"/>
            </a:pPr>
            <a:endParaRPr lang="en-US" sz="2000" dirty="0">
              <a:solidFill>
                <a:srgbClr val="141514"/>
              </a:solidFill>
              <a:latin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graphicFrame>
        <p:nvGraphicFramePr>
          <p:cNvPr id="469" name="Google Shape;469;p7"/>
          <p:cNvGraphicFramePr/>
          <p:nvPr>
            <p:extLst>
              <p:ext uri="{D42A27DB-BD31-4B8C-83A1-F6EECF244321}">
                <p14:modId xmlns:p14="http://schemas.microsoft.com/office/powerpoint/2010/main" val="435261337"/>
              </p:ext>
            </p:extLst>
          </p:nvPr>
        </p:nvGraphicFramePr>
        <p:xfrm>
          <a:off x="328957" y="945822"/>
          <a:ext cx="8486086" cy="3914085"/>
        </p:xfrm>
        <a:graphic>
          <a:graphicData uri="http://schemas.openxmlformats.org/drawingml/2006/table">
            <a:tbl>
              <a:tblPr>
                <a:noFill/>
                <a:tableStyleId>{29CABA87-7EDB-4F4F-80FD-CBDCF09CFABA}</a:tableStyleId>
              </a:tblPr>
              <a:tblGrid>
                <a:gridCol w="1998950">
                  <a:extLst>
                    <a:ext uri="{9D8B030D-6E8A-4147-A177-3AD203B41FA5}">
                      <a16:colId xmlns:a16="http://schemas.microsoft.com/office/drawing/2014/main" val="20000"/>
                    </a:ext>
                  </a:extLst>
                </a:gridCol>
                <a:gridCol w="2322900">
                  <a:extLst>
                    <a:ext uri="{9D8B030D-6E8A-4147-A177-3AD203B41FA5}">
                      <a16:colId xmlns:a16="http://schemas.microsoft.com/office/drawing/2014/main" val="20001"/>
                    </a:ext>
                  </a:extLst>
                </a:gridCol>
                <a:gridCol w="1678625">
                  <a:extLst>
                    <a:ext uri="{9D8B030D-6E8A-4147-A177-3AD203B41FA5}">
                      <a16:colId xmlns:a16="http://schemas.microsoft.com/office/drawing/2014/main" val="20002"/>
                    </a:ext>
                  </a:extLst>
                </a:gridCol>
                <a:gridCol w="2485611">
                  <a:extLst>
                    <a:ext uri="{9D8B030D-6E8A-4147-A177-3AD203B41FA5}">
                      <a16:colId xmlns:a16="http://schemas.microsoft.com/office/drawing/2014/main" val="20003"/>
                    </a:ext>
                  </a:extLst>
                </a:gridCol>
              </a:tblGrid>
              <a:tr h="578178">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Paper Name</a:t>
                      </a:r>
                      <a:endParaRPr sz="1400" u="none" strike="noStrike" cap="none" dirty="0"/>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12700" cap="flat" cmpd="sng">
                      <a:solidFill>
                        <a:srgbClr val="000000"/>
                      </a:solidFill>
                      <a:prstDash val="solid"/>
                      <a:round/>
                      <a:headEnd type="none" w="sm" len="sm"/>
                      <a:tailEnd type="none" w="sm" len="sm"/>
                    </a:lnB>
                    <a:solidFill>
                      <a:srgbClr val="389DCB"/>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Methodology</a:t>
                      </a:r>
                      <a:endParaRPr sz="1400" u="none" strike="noStrike" cap="none"/>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12700" cap="flat" cmpd="sng">
                      <a:solidFill>
                        <a:srgbClr val="000000"/>
                      </a:solidFill>
                      <a:prstDash val="solid"/>
                      <a:round/>
                      <a:headEnd type="none" w="sm" len="sm"/>
                      <a:tailEnd type="none" w="sm" len="sm"/>
                    </a:lnB>
                    <a:solidFill>
                      <a:srgbClr val="389DCB"/>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dirty="0"/>
                        <a:t>Data</a:t>
                      </a:r>
                      <a:endParaRPr sz="1400" u="none" strike="noStrike" cap="none" dirty="0"/>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9525" cap="flat" cmpd="sng">
                      <a:solidFill>
                        <a:srgbClr val="141514"/>
                      </a:solidFill>
                      <a:prstDash val="solid"/>
                      <a:round/>
                      <a:headEnd type="none" w="sm" len="sm"/>
                      <a:tailEnd type="none" w="sm" len="sm"/>
                    </a:lnB>
                    <a:solidFill>
                      <a:srgbClr val="389DCB"/>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Finding &amp; Limitation</a:t>
                      </a:r>
                      <a:endParaRPr sz="1400" u="none" strike="noStrike" cap="none"/>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9525" cap="flat" cmpd="sng">
                      <a:solidFill>
                        <a:srgbClr val="141514"/>
                      </a:solidFill>
                      <a:prstDash val="solid"/>
                      <a:round/>
                      <a:headEnd type="none" w="sm" len="sm"/>
                      <a:tailEnd type="none" w="sm" len="sm"/>
                    </a:lnB>
                    <a:solidFill>
                      <a:srgbClr val="389DCB"/>
                    </a:solidFill>
                  </a:tcPr>
                </a:tc>
                <a:extLst>
                  <a:ext uri="{0D108BD9-81ED-4DB2-BD59-A6C34878D82A}">
                    <a16:rowId xmlns:a16="http://schemas.microsoft.com/office/drawing/2014/main" val="10000"/>
                  </a:ext>
                </a:extLst>
              </a:tr>
              <a:tr h="1507389">
                <a:tc>
                  <a: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latin typeface="Times New Roman"/>
                          <a:ea typeface="Times New Roman"/>
                          <a:cs typeface="Times New Roman"/>
                          <a:sym typeface="Times New Roman"/>
                        </a:rPr>
                        <a:t>Object Detection for Brain Cancer Detection and Localization.</a:t>
                      </a:r>
                      <a:endParaRPr lang="en-US" sz="14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r>
                        <a:rPr lang="en" dirty="0">
                          <a:latin typeface="Times New Roman"/>
                          <a:ea typeface="Times New Roman"/>
                          <a:cs typeface="Times New Roman"/>
                          <a:sym typeface="Times New Roman"/>
                        </a:rPr>
                        <a:t>[2]</a:t>
                      </a:r>
                      <a:endParaRPr sz="1400" u="none" strike="noStrike" cap="none"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dirty="0">
                          <a:latin typeface="Times New Roman"/>
                          <a:ea typeface="Times New Roman"/>
                          <a:cs typeface="Times New Roman"/>
                          <a:sym typeface="Times New Roman"/>
                        </a:rPr>
                        <a:t>YOLO v8s, Stochastic gradient descent (SGD), Precision, recall, precision–recall curve, and average precision (AP).</a:t>
                      </a:r>
                      <a:endParaRPr sz="1400" u="none" strike="noStrike" cap="none"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a:latin typeface="Times New Roman"/>
                          <a:ea typeface="Times New Roman"/>
                          <a:cs typeface="Times New Roman"/>
                          <a:sym typeface="Times New Roman"/>
                        </a:rPr>
                        <a:t>300 brain images</a:t>
                      </a:r>
                      <a:endParaRPr sz="1400" u="none" strike="noStrike" cap="none">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9525" cap="flat" cmpd="sng" algn="ctr">
                      <a:solidFill>
                        <a:srgbClr val="141514"/>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dirty="0">
                          <a:latin typeface="Times New Roman"/>
                          <a:ea typeface="Times New Roman"/>
                          <a:cs typeface="Times New Roman"/>
                          <a:sym typeface="Times New Roman"/>
                        </a:rPr>
                        <a:t>Achieved a precision of 0.943 and a recall of 0.923. The YOLO v8 model we adopted obtained values equal to 0.935 and 0.388, respectively. </a:t>
                      </a:r>
                      <a:endParaRPr sz="1400" u="none" strike="noStrike" cap="none" dirty="0">
                        <a:latin typeface="Times New Roman"/>
                        <a:ea typeface="Times New Roman"/>
                        <a:cs typeface="Times New Roman"/>
                        <a:sym typeface="Times New Roman"/>
                      </a:endParaRPr>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9525" cap="flat" cmpd="sng" algn="ctr">
                      <a:solidFill>
                        <a:srgbClr val="141514"/>
                      </a:solidFill>
                      <a:prstDash val="solid"/>
                      <a:round/>
                      <a:headEnd type="none" w="sm" len="sm"/>
                      <a:tailEnd type="none" w="sm" len="sm"/>
                    </a:lnB>
                  </a:tcPr>
                </a:tc>
                <a:extLst>
                  <a:ext uri="{0D108BD9-81ED-4DB2-BD59-A6C34878D82A}">
                    <a16:rowId xmlns:a16="http://schemas.microsoft.com/office/drawing/2014/main" val="10001"/>
                  </a:ext>
                </a:extLst>
              </a:tr>
              <a:tr h="1828518">
                <a:tc>
                  <a:txBody>
                    <a:bodyPr/>
                    <a:lstStyle/>
                    <a:p>
                      <a:pPr marL="0" marR="0" lvl="0" indent="0" algn="l" rtl="0">
                        <a:lnSpc>
                          <a:spcPct val="100000"/>
                        </a:lnSpc>
                        <a:spcBef>
                          <a:spcPts val="0"/>
                        </a:spcBef>
                        <a:spcAft>
                          <a:spcPts val="0"/>
                        </a:spcAft>
                        <a:buClr>
                          <a:srgbClr val="000000"/>
                        </a:buClr>
                        <a:buSzPts val="1300"/>
                        <a:buFont typeface="Arial"/>
                        <a:buNone/>
                      </a:pPr>
                      <a:r>
                        <a:rPr lang="en-US" sz="1300" dirty="0">
                          <a:latin typeface="Times New Roman"/>
                          <a:ea typeface="Times New Roman"/>
                          <a:cs typeface="Times New Roman"/>
                          <a:sym typeface="Times New Roman"/>
                        </a:rPr>
                        <a:t>MRI-based brain tumor detection using convolutional deep learning methods and chosen machine learning techniques</a:t>
                      </a:r>
                      <a:endParaRPr lang="en-US" sz="13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r>
                        <a:rPr lang="en" sz="1300" dirty="0">
                          <a:latin typeface="Times New Roman"/>
                          <a:ea typeface="Times New Roman"/>
                          <a:cs typeface="Times New Roman"/>
                          <a:sym typeface="Times New Roman"/>
                        </a:rPr>
                        <a:t>[10]</a:t>
                      </a:r>
                      <a:endParaRPr sz="13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dirty="0">
                          <a:latin typeface="Times New Roman"/>
                          <a:ea typeface="Times New Roman"/>
                          <a:cs typeface="Times New Roman"/>
                          <a:sym typeface="Times New Roman"/>
                        </a:rPr>
                        <a:t>Convolutional Neural Network (CNN)</a:t>
                      </a:r>
                      <a:endParaRPr sz="1300" u="none" strike="noStrike" cap="none" dirty="0">
                        <a:latin typeface="Times New Roman"/>
                        <a:ea typeface="Times New Roman"/>
                        <a:cs typeface="Times New Roman"/>
                        <a:sym typeface="Times New Roman"/>
                      </a:endParaRPr>
                    </a:p>
                  </a:txBody>
                  <a:tcPr marL="63500" marR="63500" marT="63500" marB="63500">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a:latin typeface="Times New Roman"/>
                          <a:ea typeface="Times New Roman"/>
                          <a:cs typeface="Times New Roman"/>
                          <a:sym typeface="Times New Roman"/>
                        </a:rPr>
                        <a:t>3264 Magnetic Resonance Imaging (MRI) brain images</a:t>
                      </a:r>
                      <a:endParaRPr sz="1300" u="none" strike="noStrike" cap="none">
                        <a:latin typeface="Times New Roman"/>
                        <a:ea typeface="Times New Roman"/>
                        <a:cs typeface="Times New Roman"/>
                        <a:sym typeface="Times New Roman"/>
                      </a:endParaRPr>
                    </a:p>
                  </a:txBody>
                  <a:tcPr marL="63500" marR="63500" marT="63500" marB="63500">
                    <a:lnL w="12700" cap="flat" cmpd="sng" algn="ctr">
                      <a:solidFill>
                        <a:srgbClr val="000000"/>
                      </a:solidFill>
                      <a:prstDash val="solid"/>
                      <a:round/>
                      <a:headEnd type="none" w="sm" len="sm"/>
                      <a:tailEnd type="none" w="sm" len="sm"/>
                    </a:lnL>
                    <a:lnR w="9525" cap="flat" cmpd="sng" algn="ctr">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9525" cap="flat" cmpd="sng">
                      <a:solidFill>
                        <a:srgbClr val="141514"/>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dirty="0">
                          <a:latin typeface="Times New Roman"/>
                          <a:ea typeface="Times New Roman"/>
                          <a:cs typeface="Times New Roman"/>
                          <a:sym typeface="Times New Roman"/>
                        </a:rPr>
                        <a:t>Approximately 95% to 96%, and areas under the receiver operating characteristics curves (AUROC) are 0.99 or 1.</a:t>
                      </a:r>
                      <a:endParaRPr sz="1300"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endParaRPr sz="1300"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r>
                        <a:rPr lang="en" sz="1300" dirty="0">
                          <a:latin typeface="Times New Roman"/>
                          <a:ea typeface="Times New Roman"/>
                          <a:cs typeface="Times New Roman"/>
                          <a:sym typeface="Times New Roman"/>
                        </a:rPr>
                        <a:t>This proposed network is less complex than the auto-encoder network</a:t>
                      </a:r>
                      <a:endParaRPr sz="1300" dirty="0">
                        <a:latin typeface="Times New Roman"/>
                        <a:ea typeface="Times New Roman"/>
                        <a:cs typeface="Times New Roman"/>
                        <a:sym typeface="Times New Roman"/>
                      </a:endParaRPr>
                    </a:p>
                  </a:txBody>
                  <a:tcPr marL="91425" marR="91425" marT="91425" marB="91425">
                    <a:lnL w="9525" cap="flat" cmpd="sng" algn="ctr">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9525" cap="flat" cmpd="sng">
                      <a:solidFill>
                        <a:srgbClr val="141514"/>
                      </a:solidFill>
                      <a:prstDash val="solid"/>
                      <a:round/>
                      <a:headEnd type="none" w="sm" len="sm"/>
                      <a:tailEnd type="none" w="sm" len="sm"/>
                    </a:lnB>
                  </a:tcPr>
                </a:tc>
                <a:extLst>
                  <a:ext uri="{0D108BD9-81ED-4DB2-BD59-A6C34878D82A}">
                    <a16:rowId xmlns:a16="http://schemas.microsoft.com/office/drawing/2014/main" val="2992924198"/>
                  </a:ext>
                </a:extLst>
              </a:tr>
            </a:tbl>
          </a:graphicData>
        </a:graphic>
      </p:graphicFrame>
      <p:sp>
        <p:nvSpPr>
          <p:cNvPr id="470" name="Google Shape;470;p7"/>
          <p:cNvSpPr/>
          <p:nvPr/>
        </p:nvSpPr>
        <p:spPr>
          <a:xfrm>
            <a:off x="2286741" y="167277"/>
            <a:ext cx="4570518" cy="584563"/>
          </a:xfrm>
          <a:prstGeom prst="roundRect">
            <a:avLst>
              <a:gd name="adj" fmla="val 16667"/>
            </a:avLst>
          </a:prstGeom>
          <a:solidFill>
            <a:srgbClr val="389DC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2000" dirty="0">
                <a:solidFill>
                  <a:schemeClr val="lt1"/>
                </a:solidFill>
                <a:latin typeface="Times New Roman"/>
                <a:ea typeface="Times New Roman"/>
                <a:cs typeface="Times New Roman"/>
                <a:sym typeface="Times New Roman"/>
              </a:rPr>
              <a:t>L</a:t>
            </a:r>
            <a:r>
              <a:rPr lang="en" sz="2000" b="0" i="0" u="none" strike="noStrike" cap="none" dirty="0">
                <a:solidFill>
                  <a:schemeClr val="lt1"/>
                </a:solidFill>
                <a:latin typeface="Times New Roman"/>
                <a:ea typeface="Times New Roman"/>
                <a:cs typeface="Times New Roman"/>
                <a:sym typeface="Times New Roman"/>
              </a:rPr>
              <a:t>ITERATURE REVIEW - 01</a:t>
            </a:r>
            <a:endParaRPr sz="20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graphicFrame>
        <p:nvGraphicFramePr>
          <p:cNvPr id="475" name="Google Shape;475;p8"/>
          <p:cNvGraphicFramePr/>
          <p:nvPr>
            <p:extLst>
              <p:ext uri="{D42A27DB-BD31-4B8C-83A1-F6EECF244321}">
                <p14:modId xmlns:p14="http://schemas.microsoft.com/office/powerpoint/2010/main" val="2163779789"/>
              </p:ext>
            </p:extLst>
          </p:nvPr>
        </p:nvGraphicFramePr>
        <p:xfrm>
          <a:off x="254844" y="1143001"/>
          <a:ext cx="8634311" cy="3581399"/>
        </p:xfrm>
        <a:graphic>
          <a:graphicData uri="http://schemas.openxmlformats.org/drawingml/2006/table">
            <a:tbl>
              <a:tblPr>
                <a:noFill/>
                <a:tableStyleId>{29CABA87-7EDB-4F4F-80FD-CBDCF09CFABA}</a:tableStyleId>
              </a:tblPr>
              <a:tblGrid>
                <a:gridCol w="1982625">
                  <a:extLst>
                    <a:ext uri="{9D8B030D-6E8A-4147-A177-3AD203B41FA5}">
                      <a16:colId xmlns:a16="http://schemas.microsoft.com/office/drawing/2014/main" val="20000"/>
                    </a:ext>
                  </a:extLst>
                </a:gridCol>
                <a:gridCol w="2215700">
                  <a:extLst>
                    <a:ext uri="{9D8B030D-6E8A-4147-A177-3AD203B41FA5}">
                      <a16:colId xmlns:a16="http://schemas.microsoft.com/office/drawing/2014/main" val="20001"/>
                    </a:ext>
                  </a:extLst>
                </a:gridCol>
                <a:gridCol w="1217175">
                  <a:extLst>
                    <a:ext uri="{9D8B030D-6E8A-4147-A177-3AD203B41FA5}">
                      <a16:colId xmlns:a16="http://schemas.microsoft.com/office/drawing/2014/main" val="20002"/>
                    </a:ext>
                  </a:extLst>
                </a:gridCol>
                <a:gridCol w="3218811">
                  <a:extLst>
                    <a:ext uri="{9D8B030D-6E8A-4147-A177-3AD203B41FA5}">
                      <a16:colId xmlns:a16="http://schemas.microsoft.com/office/drawing/2014/main" val="20003"/>
                    </a:ext>
                  </a:extLst>
                </a:gridCol>
              </a:tblGrid>
              <a:tr h="529943">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Paper Name</a:t>
                      </a:r>
                      <a:endParaRPr sz="1400" u="none" strike="noStrike" cap="none" dirty="0"/>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12700" cap="flat" cmpd="sng">
                      <a:solidFill>
                        <a:srgbClr val="000000"/>
                      </a:solidFill>
                      <a:prstDash val="solid"/>
                      <a:round/>
                      <a:headEnd type="none" w="sm" len="sm"/>
                      <a:tailEnd type="none" w="sm" len="sm"/>
                    </a:lnB>
                    <a:solidFill>
                      <a:srgbClr val="389DCB"/>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Methodology</a:t>
                      </a:r>
                      <a:endParaRPr sz="1400" u="none" strike="noStrike" cap="none"/>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12700" cap="flat" cmpd="sng">
                      <a:solidFill>
                        <a:srgbClr val="000000"/>
                      </a:solidFill>
                      <a:prstDash val="solid"/>
                      <a:round/>
                      <a:headEnd type="none" w="sm" len="sm"/>
                      <a:tailEnd type="none" w="sm" len="sm"/>
                    </a:lnB>
                    <a:solidFill>
                      <a:srgbClr val="389DCB"/>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Data</a:t>
                      </a:r>
                      <a:endParaRPr sz="1400" u="none" strike="noStrike" cap="none"/>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9525" cap="flat" cmpd="sng">
                      <a:solidFill>
                        <a:srgbClr val="141514"/>
                      </a:solidFill>
                      <a:prstDash val="solid"/>
                      <a:round/>
                      <a:headEnd type="none" w="sm" len="sm"/>
                      <a:tailEnd type="none" w="sm" len="sm"/>
                    </a:lnB>
                    <a:solidFill>
                      <a:srgbClr val="389DCB"/>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Finding &amp; Limitation</a:t>
                      </a:r>
                      <a:endParaRPr sz="1400" u="none" strike="noStrike" cap="none"/>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9525" cap="flat" cmpd="sng">
                      <a:solidFill>
                        <a:srgbClr val="141514"/>
                      </a:solidFill>
                      <a:prstDash val="solid"/>
                      <a:round/>
                      <a:headEnd type="none" w="sm" len="sm"/>
                      <a:tailEnd type="none" w="sm" len="sm"/>
                    </a:lnB>
                    <a:solidFill>
                      <a:srgbClr val="389DCB"/>
                    </a:solidFill>
                  </a:tcPr>
                </a:tc>
                <a:extLst>
                  <a:ext uri="{0D108BD9-81ED-4DB2-BD59-A6C34878D82A}">
                    <a16:rowId xmlns:a16="http://schemas.microsoft.com/office/drawing/2014/main" val="10000"/>
                  </a:ext>
                </a:extLst>
              </a:tr>
              <a:tr h="1582547">
                <a:tc>
                  <a:txBody>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lang="en-US" sz="1200" dirty="0">
                          <a:latin typeface="Times New Roman"/>
                          <a:ea typeface="Times New Roman"/>
                          <a:cs typeface="Times New Roman"/>
                          <a:sym typeface="Times New Roman"/>
                        </a:rPr>
                        <a:t>Brain Tumor Detection Using Convolutional Neural Network</a:t>
                      </a:r>
                      <a:endParaRPr lang="en-US" sz="12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 sz="1200" dirty="0">
                          <a:latin typeface="Times New Roman"/>
                          <a:ea typeface="Times New Roman"/>
                          <a:cs typeface="Times New Roman"/>
                          <a:sym typeface="Times New Roman"/>
                        </a:rPr>
                        <a:t>[2]</a:t>
                      </a:r>
                      <a:endParaRPr sz="1200" u="none" strike="noStrike" cap="none"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a:latin typeface="Times New Roman"/>
                          <a:ea typeface="Times New Roman"/>
                          <a:cs typeface="Times New Roman"/>
                          <a:sym typeface="Times New Roman"/>
                        </a:rPr>
                        <a:t>Support Vector Machine (SVM), K-Nearest Neighbor (KNN), Multilayer Perceptron (MLP), Logistic Regression, Naïve Bayes and Random Forest</a:t>
                      </a:r>
                      <a:endParaRPr sz="1200"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a:latin typeface="Times New Roman"/>
                          <a:ea typeface="Times New Roman"/>
                          <a:cs typeface="Times New Roman"/>
                          <a:sym typeface="Times New Roman"/>
                        </a:rPr>
                        <a:t>MRI Brain image</a:t>
                      </a:r>
                      <a:endParaRPr sz="120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 sz="1200">
                          <a:latin typeface="Times New Roman"/>
                          <a:ea typeface="Times New Roman"/>
                          <a:cs typeface="Times New Roman"/>
                          <a:sym typeface="Times New Roman"/>
                        </a:rPr>
                        <a:t> </a:t>
                      </a:r>
                      <a:endParaRPr sz="1200" u="none" strike="noStrike" cap="none">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9525" cap="flat" cmpd="sng">
                      <a:solidFill>
                        <a:srgbClr val="141514"/>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200"/>
                        <a:buFont typeface="Arial"/>
                        <a:buNone/>
                      </a:pPr>
                      <a:r>
                        <a:rPr lang="en" sz="1200">
                          <a:latin typeface="Times New Roman"/>
                          <a:ea typeface="Times New Roman"/>
                          <a:cs typeface="Times New Roman"/>
                          <a:sym typeface="Times New Roman"/>
                        </a:rPr>
                        <a:t>92.42% of accuracy using SVM and 97.87% of accuracy is achieved using CNN.</a:t>
                      </a:r>
                      <a:endParaRPr sz="12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latin typeface="Times New Roman"/>
                          <a:ea typeface="Times New Roman"/>
                          <a:cs typeface="Times New Roman"/>
                          <a:sym typeface="Times New Roman"/>
                        </a:rPr>
                        <a:t>The future work </a:t>
                      </a:r>
                      <a:r>
                        <a:rPr lang="en" sz="1200">
                          <a:latin typeface="Times New Roman"/>
                          <a:ea typeface="Times New Roman"/>
                          <a:cs typeface="Times New Roman"/>
                          <a:sym typeface="Times New Roman"/>
                        </a:rPr>
                        <a:t>of 3D brain images, achieve more efficient brain tumor segmentation.</a:t>
                      </a:r>
                      <a:endParaRPr sz="1200" u="none" strike="noStrike" cap="none">
                        <a:latin typeface="Times New Roman"/>
                        <a:ea typeface="Times New Roman"/>
                        <a:cs typeface="Times New Roman"/>
                        <a:sym typeface="Times New Roman"/>
                      </a:endParaRPr>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9525" cap="flat" cmpd="sng">
                      <a:solidFill>
                        <a:srgbClr val="141514"/>
                      </a:solidFill>
                      <a:prstDash val="solid"/>
                      <a:round/>
                      <a:headEnd type="none" w="sm" len="sm"/>
                      <a:tailEnd type="none" w="sm" len="sm"/>
                    </a:lnB>
                  </a:tcPr>
                </a:tc>
                <a:extLst>
                  <a:ext uri="{0D108BD9-81ED-4DB2-BD59-A6C34878D82A}">
                    <a16:rowId xmlns:a16="http://schemas.microsoft.com/office/drawing/2014/main" val="10001"/>
                  </a:ext>
                </a:extLst>
              </a:tr>
              <a:tr h="1468909">
                <a:tc>
                  <a:txBody>
                    <a:bodyPr/>
                    <a:lstStyle/>
                    <a:p>
                      <a:pPr marL="0" marR="0" lvl="0" indent="0" algn="l" defTabSz="914400" rtl="0" eaLnBrk="1" fontAlgn="auto" latinLnBrk="0" hangingPunct="1">
                        <a:lnSpc>
                          <a:spcPct val="100000"/>
                        </a:lnSpc>
                        <a:spcBef>
                          <a:spcPts val="0"/>
                        </a:spcBef>
                        <a:spcAft>
                          <a:spcPts val="0"/>
                        </a:spcAft>
                        <a:buClr>
                          <a:srgbClr val="000000"/>
                        </a:buClr>
                        <a:buSzPts val="1200"/>
                        <a:buFont typeface="Arial"/>
                        <a:buNone/>
                        <a:tabLst/>
                        <a:defRPr/>
                      </a:pPr>
                      <a:r>
                        <a:rPr lang="en-US" sz="1200" dirty="0">
                          <a:latin typeface="Times New Roman"/>
                          <a:ea typeface="Times New Roman"/>
                          <a:cs typeface="Times New Roman"/>
                          <a:sym typeface="Times New Roman"/>
                        </a:rPr>
                        <a:t>Explainable Convolutional Neural Networks for Brain Cancer Detection and </a:t>
                      </a:r>
                      <a:r>
                        <a:rPr lang="en-US" sz="1200" dirty="0" err="1">
                          <a:latin typeface="Times New Roman"/>
                          <a:ea typeface="Times New Roman"/>
                          <a:cs typeface="Times New Roman"/>
                          <a:sym typeface="Times New Roman"/>
                        </a:rPr>
                        <a:t>Localisation</a:t>
                      </a:r>
                      <a:r>
                        <a:rPr lang="en-US" sz="1200" dirty="0">
                          <a:latin typeface="Times New Roman"/>
                          <a:ea typeface="Times New Roman"/>
                          <a:cs typeface="Times New Roman"/>
                          <a:sym typeface="Times New Roman"/>
                        </a:rPr>
                        <a:t> </a:t>
                      </a:r>
                      <a:endParaRPr lang="en-US" sz="12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 sz="1200" dirty="0">
                          <a:latin typeface="Times New Roman"/>
                          <a:ea typeface="Times New Roman"/>
                          <a:cs typeface="Times New Roman"/>
                          <a:sym typeface="Times New Roman"/>
                        </a:rPr>
                        <a:t>[3]</a:t>
                      </a:r>
                      <a:endParaRPr sz="1200" u="none" strike="noStrike" cap="none"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dirty="0">
                          <a:latin typeface="Times New Roman"/>
                          <a:ea typeface="Times New Roman"/>
                          <a:cs typeface="Times New Roman"/>
                          <a:sym typeface="Times New Roman"/>
                        </a:rPr>
                        <a:t>VGG16, ResNet50, Alex_Net, and MobileNet </a:t>
                      </a:r>
                      <a:r>
                        <a:rPr lang="en" sz="1200" u="none" strike="noStrike" cap="none" dirty="0">
                          <a:latin typeface="Times New Roman"/>
                          <a:ea typeface="Times New Roman"/>
                          <a:cs typeface="Times New Roman"/>
                          <a:sym typeface="Times New Roman"/>
                        </a:rPr>
                        <a:t>models.</a:t>
                      </a:r>
                      <a:endParaRPr sz="1200" u="none" strike="noStrike" cap="none"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a:latin typeface="Times New Roman"/>
                          <a:ea typeface="Times New Roman"/>
                          <a:cs typeface="Times New Roman"/>
                          <a:sym typeface="Times New Roman"/>
                        </a:rPr>
                        <a:t>Br35H:Brain Tumor Detection 2020</a:t>
                      </a:r>
                      <a:endParaRPr sz="1200" u="none" strike="noStrike" cap="none">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9525" cap="flat" cmpd="sng">
                      <a:solidFill>
                        <a:srgbClr val="141514"/>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dirty="0">
                          <a:latin typeface="Times New Roman"/>
                          <a:ea typeface="Times New Roman"/>
                          <a:cs typeface="Times New Roman"/>
                          <a:sym typeface="Times New Roman"/>
                        </a:rPr>
                        <a:t>An accuracy ranging from 97.83% to 99.67% in brain cancer detection</a:t>
                      </a:r>
                      <a:endParaRPr sz="12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endParaRPr sz="12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Arial"/>
                        <a:buNone/>
                      </a:pPr>
                      <a:r>
                        <a:rPr lang="en" sz="1200" dirty="0">
                          <a:latin typeface="Times New Roman"/>
                          <a:ea typeface="Times New Roman"/>
                          <a:cs typeface="Times New Roman"/>
                          <a:sym typeface="Times New Roman"/>
                        </a:rPr>
                        <a:t>The detection of the cancer grade with improving the obtained performances</a:t>
                      </a:r>
                      <a:endParaRPr sz="1200" u="none" strike="noStrike" cap="none" dirty="0">
                        <a:latin typeface="Times New Roman"/>
                        <a:ea typeface="Times New Roman"/>
                        <a:cs typeface="Times New Roman"/>
                        <a:sym typeface="Times New Roman"/>
                      </a:endParaRPr>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9525" cap="flat" cmpd="sng">
                      <a:solidFill>
                        <a:srgbClr val="14151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 name="Google Shape;470;p7">
            <a:extLst>
              <a:ext uri="{FF2B5EF4-FFF2-40B4-BE49-F238E27FC236}">
                <a16:creationId xmlns:a16="http://schemas.microsoft.com/office/drawing/2014/main" id="{6C941449-7F18-A177-7038-A5B489763644}"/>
              </a:ext>
            </a:extLst>
          </p:cNvPr>
          <p:cNvSpPr/>
          <p:nvPr/>
        </p:nvSpPr>
        <p:spPr>
          <a:xfrm>
            <a:off x="2259901" y="298608"/>
            <a:ext cx="4624197" cy="514193"/>
          </a:xfrm>
          <a:prstGeom prst="roundRect">
            <a:avLst>
              <a:gd name="adj" fmla="val 16667"/>
            </a:avLst>
          </a:prstGeom>
          <a:solidFill>
            <a:srgbClr val="389DC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2000" dirty="0">
                <a:solidFill>
                  <a:schemeClr val="lt1"/>
                </a:solidFill>
                <a:latin typeface="Times New Roman"/>
                <a:ea typeface="Times New Roman"/>
                <a:cs typeface="Times New Roman"/>
                <a:sym typeface="Times New Roman"/>
              </a:rPr>
              <a:t>L</a:t>
            </a:r>
            <a:r>
              <a:rPr lang="en" sz="2000" b="0" i="0" u="none" strike="noStrike" cap="none" dirty="0">
                <a:solidFill>
                  <a:schemeClr val="lt1"/>
                </a:solidFill>
                <a:latin typeface="Times New Roman"/>
                <a:ea typeface="Times New Roman"/>
                <a:cs typeface="Times New Roman"/>
                <a:sym typeface="Times New Roman"/>
              </a:rPr>
              <a:t>ITERATURE REVIEW - 02</a:t>
            </a:r>
            <a:endParaRPr sz="20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graphicFrame>
        <p:nvGraphicFramePr>
          <p:cNvPr id="480" name="Google Shape;480;p9"/>
          <p:cNvGraphicFramePr/>
          <p:nvPr>
            <p:extLst>
              <p:ext uri="{D42A27DB-BD31-4B8C-83A1-F6EECF244321}">
                <p14:modId xmlns:p14="http://schemas.microsoft.com/office/powerpoint/2010/main" val="2387796359"/>
              </p:ext>
            </p:extLst>
          </p:nvPr>
        </p:nvGraphicFramePr>
        <p:xfrm>
          <a:off x="383816" y="941497"/>
          <a:ext cx="8376368" cy="3816385"/>
        </p:xfrm>
        <a:graphic>
          <a:graphicData uri="http://schemas.openxmlformats.org/drawingml/2006/table">
            <a:tbl>
              <a:tblPr>
                <a:noFill/>
                <a:tableStyleId>{29CABA87-7EDB-4F4F-80FD-CBDCF09CFABA}</a:tableStyleId>
              </a:tblPr>
              <a:tblGrid>
                <a:gridCol w="1674375">
                  <a:extLst>
                    <a:ext uri="{9D8B030D-6E8A-4147-A177-3AD203B41FA5}">
                      <a16:colId xmlns:a16="http://schemas.microsoft.com/office/drawing/2014/main" val="20000"/>
                    </a:ext>
                  </a:extLst>
                </a:gridCol>
                <a:gridCol w="1269500">
                  <a:extLst>
                    <a:ext uri="{9D8B030D-6E8A-4147-A177-3AD203B41FA5}">
                      <a16:colId xmlns:a16="http://schemas.microsoft.com/office/drawing/2014/main" val="20001"/>
                    </a:ext>
                  </a:extLst>
                </a:gridCol>
                <a:gridCol w="1908025">
                  <a:extLst>
                    <a:ext uri="{9D8B030D-6E8A-4147-A177-3AD203B41FA5}">
                      <a16:colId xmlns:a16="http://schemas.microsoft.com/office/drawing/2014/main" val="20002"/>
                    </a:ext>
                  </a:extLst>
                </a:gridCol>
                <a:gridCol w="3524468">
                  <a:extLst>
                    <a:ext uri="{9D8B030D-6E8A-4147-A177-3AD203B41FA5}">
                      <a16:colId xmlns:a16="http://schemas.microsoft.com/office/drawing/2014/main" val="20003"/>
                    </a:ext>
                  </a:extLst>
                </a:gridCol>
              </a:tblGrid>
              <a:tr h="524575">
                <a:tc>
                  <a:txBody>
                    <a:bodyPr/>
                    <a:lstStyle/>
                    <a:p>
                      <a:pPr marL="0" marR="0" lvl="0" indent="0" algn="l" rtl="0">
                        <a:lnSpc>
                          <a:spcPct val="100000"/>
                        </a:lnSpc>
                        <a:spcBef>
                          <a:spcPts val="0"/>
                        </a:spcBef>
                        <a:spcAft>
                          <a:spcPts val="0"/>
                        </a:spcAft>
                        <a:buClr>
                          <a:srgbClr val="000000"/>
                        </a:buClr>
                        <a:buSzPts val="1300"/>
                        <a:buFont typeface="Arial"/>
                        <a:buNone/>
                      </a:pPr>
                      <a:r>
                        <a:rPr lang="en-US" sz="1300" u="none" strike="noStrike" cap="none" dirty="0">
                          <a:latin typeface="Times New Roman"/>
                          <a:ea typeface="Times New Roman"/>
                          <a:cs typeface="Times New Roman"/>
                          <a:sym typeface="Times New Roman"/>
                        </a:rPr>
                        <a:t>Paper Name</a:t>
                      </a:r>
                      <a:endParaRPr sz="1300" u="none" strike="noStrike" cap="none" dirty="0">
                        <a:latin typeface="Times New Roman"/>
                        <a:ea typeface="Times New Roman"/>
                        <a:cs typeface="Times New Roman"/>
                        <a:sym typeface="Times New Roman"/>
                      </a:endParaRPr>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12700" cap="flat" cmpd="sng">
                      <a:solidFill>
                        <a:srgbClr val="000000"/>
                      </a:solidFill>
                      <a:prstDash val="solid"/>
                      <a:round/>
                      <a:headEnd type="none" w="sm" len="sm"/>
                      <a:tailEnd type="none" w="sm" len="sm"/>
                    </a:lnB>
                    <a:solidFill>
                      <a:srgbClr val="389DCB"/>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latin typeface="Times New Roman"/>
                          <a:ea typeface="Times New Roman"/>
                          <a:cs typeface="Times New Roman"/>
                          <a:sym typeface="Times New Roman"/>
                        </a:rPr>
                        <a:t>Methodology</a:t>
                      </a:r>
                      <a:endParaRPr sz="1300" u="none" strike="noStrike" cap="none">
                        <a:latin typeface="Times New Roman"/>
                        <a:ea typeface="Times New Roman"/>
                        <a:cs typeface="Times New Roman"/>
                        <a:sym typeface="Times New Roman"/>
                      </a:endParaRPr>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12700" cap="flat" cmpd="sng">
                      <a:solidFill>
                        <a:srgbClr val="000000"/>
                      </a:solidFill>
                      <a:prstDash val="solid"/>
                      <a:round/>
                      <a:headEnd type="none" w="sm" len="sm"/>
                      <a:tailEnd type="none" w="sm" len="sm"/>
                    </a:lnB>
                    <a:solidFill>
                      <a:srgbClr val="389DCB"/>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latin typeface="Times New Roman"/>
                          <a:ea typeface="Times New Roman"/>
                          <a:cs typeface="Times New Roman"/>
                          <a:sym typeface="Times New Roman"/>
                        </a:rPr>
                        <a:t>Data</a:t>
                      </a:r>
                      <a:endParaRPr sz="1300" u="none" strike="noStrike" cap="none">
                        <a:latin typeface="Times New Roman"/>
                        <a:ea typeface="Times New Roman"/>
                        <a:cs typeface="Times New Roman"/>
                        <a:sym typeface="Times New Roman"/>
                      </a:endParaRPr>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9525" cap="flat" cmpd="sng">
                      <a:solidFill>
                        <a:srgbClr val="141514"/>
                      </a:solidFill>
                      <a:prstDash val="solid"/>
                      <a:round/>
                      <a:headEnd type="none" w="sm" len="sm"/>
                      <a:tailEnd type="none" w="sm" len="sm"/>
                    </a:lnB>
                    <a:solidFill>
                      <a:srgbClr val="389DCB"/>
                    </a:solidFill>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latin typeface="Times New Roman"/>
                          <a:ea typeface="Times New Roman"/>
                          <a:cs typeface="Times New Roman"/>
                          <a:sym typeface="Times New Roman"/>
                        </a:rPr>
                        <a:t>Finding &amp; Limitation</a:t>
                      </a:r>
                      <a:endParaRPr sz="1300" u="none" strike="noStrike" cap="none">
                        <a:latin typeface="Times New Roman"/>
                        <a:ea typeface="Times New Roman"/>
                        <a:cs typeface="Times New Roman"/>
                        <a:sym typeface="Times New Roman"/>
                      </a:endParaRPr>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9525" cap="flat" cmpd="sng">
                      <a:solidFill>
                        <a:srgbClr val="141514"/>
                      </a:solidFill>
                      <a:prstDash val="solid"/>
                      <a:round/>
                      <a:headEnd type="none" w="sm" len="sm"/>
                      <a:tailEnd type="none" w="sm" len="sm"/>
                    </a:lnB>
                    <a:solidFill>
                      <a:srgbClr val="389DCB"/>
                    </a:solidFill>
                  </a:tcPr>
                </a:tc>
                <a:extLst>
                  <a:ext uri="{0D108BD9-81ED-4DB2-BD59-A6C34878D82A}">
                    <a16:rowId xmlns:a16="http://schemas.microsoft.com/office/drawing/2014/main" val="10000"/>
                  </a:ext>
                </a:extLst>
              </a:tr>
              <a:tr h="1669014">
                <a:tc>
                  <a:txBody>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Arial"/>
                        <a:buNone/>
                        <a:tabLst/>
                        <a:defRPr/>
                      </a:pPr>
                      <a:r>
                        <a:rPr lang="en-US" sz="1300" dirty="0">
                          <a:latin typeface="Times New Roman"/>
                          <a:ea typeface="Times New Roman"/>
                          <a:cs typeface="Times New Roman"/>
                          <a:sym typeface="Times New Roman"/>
                        </a:rPr>
                        <a:t>Brain Tumor Detection Based on Deep Learning Approaches and Magnetic Resonance Imaging</a:t>
                      </a:r>
                      <a:endParaRPr lang="en-US" sz="13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r>
                        <a:rPr lang="en" sz="1300" dirty="0">
                          <a:latin typeface="Times New Roman"/>
                          <a:ea typeface="Times New Roman"/>
                          <a:cs typeface="Times New Roman"/>
                          <a:sym typeface="Times New Roman"/>
                        </a:rPr>
                        <a:t>[4]</a:t>
                      </a:r>
                      <a:endParaRPr sz="1300" u="none" strike="noStrike" cap="none"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a:latin typeface="Times New Roman"/>
                          <a:ea typeface="Times New Roman"/>
                          <a:cs typeface="Times New Roman"/>
                          <a:sym typeface="Times New Roman"/>
                        </a:rPr>
                        <a:t>YOLOv7</a:t>
                      </a:r>
                      <a:endParaRPr sz="1300">
                        <a:latin typeface="Times New Roman"/>
                        <a:ea typeface="Times New Roman"/>
                        <a:cs typeface="Times New Roman"/>
                        <a:sym typeface="Times New Roman"/>
                      </a:endParaRPr>
                    </a:p>
                    <a:p>
                      <a:pPr marL="0" lvl="0" indent="0" algn="l" rtl="0">
                        <a:spcBef>
                          <a:spcPts val="0"/>
                        </a:spcBef>
                        <a:spcAft>
                          <a:spcPts val="0"/>
                        </a:spcAft>
                        <a:buClr>
                          <a:srgbClr val="000000"/>
                        </a:buClr>
                        <a:buSzPts val="1300"/>
                        <a:buFont typeface="Arial"/>
                        <a:buNone/>
                      </a:pPr>
                      <a:r>
                        <a:rPr lang="en" sz="1300">
                          <a:latin typeface="Times New Roman"/>
                          <a:ea typeface="Times New Roman"/>
                          <a:cs typeface="Times New Roman"/>
                          <a:sym typeface="Times New Roman"/>
                        </a:rPr>
                        <a:t>CNN</a:t>
                      </a:r>
                      <a:endParaRPr sz="13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a:latin typeface="Times New Roman"/>
                          <a:ea typeface="Times New Roman"/>
                          <a:cs typeface="Times New Roman"/>
                          <a:sym typeface="Times New Roman"/>
                        </a:rPr>
                        <a:t>2548 images of gliomas, 2658 images of pituitary, 2582 images of meningioma, and 2500 images of non-tumors</a:t>
                      </a:r>
                      <a:endParaRPr sz="1300" u="none" strike="noStrike" cap="none">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9525" cap="flat" cmpd="sng">
                      <a:solidFill>
                        <a:srgbClr val="141514"/>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latin typeface="Times New Roman"/>
                          <a:ea typeface="Times New Roman"/>
                          <a:cs typeface="Times New Roman"/>
                          <a:sym typeface="Times New Roman"/>
                        </a:rPr>
                        <a:t>The trained model has achieved </a:t>
                      </a:r>
                      <a:r>
                        <a:rPr lang="en" sz="1300">
                          <a:latin typeface="Times New Roman"/>
                          <a:ea typeface="Times New Roman"/>
                          <a:cs typeface="Times New Roman"/>
                          <a:sym typeface="Times New Roman"/>
                        </a:rPr>
                        <a:t>accuracy of 99.5% in our analysis</a:t>
                      </a:r>
                      <a:r>
                        <a:rPr lang="en" sz="1300" u="none" strike="noStrike" cap="none">
                          <a:latin typeface="Times New Roman"/>
                          <a:ea typeface="Times New Roman"/>
                          <a:cs typeface="Times New Roman"/>
                          <a:sym typeface="Times New Roman"/>
                        </a:rPr>
                        <a:t>.</a:t>
                      </a:r>
                      <a:endParaRPr sz="13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r>
                        <a:rPr lang="en" sz="1300">
                          <a:highlight>
                            <a:srgbClr val="F7F7F8"/>
                          </a:highlight>
                          <a:latin typeface="Times New Roman"/>
                          <a:ea typeface="Times New Roman"/>
                          <a:cs typeface="Times New Roman"/>
                          <a:sym typeface="Times New Roman"/>
                        </a:rPr>
                        <a:t>Various types of brain lesions, each with distinct characteristics, to help healthcare professionals address the complexities of real-world diagnostic challenges.</a:t>
                      </a:r>
                      <a:endParaRPr sz="13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9525" cap="flat" cmpd="sng">
                      <a:solidFill>
                        <a:srgbClr val="141514"/>
                      </a:solidFill>
                      <a:prstDash val="solid"/>
                      <a:round/>
                      <a:headEnd type="none" w="sm" len="sm"/>
                      <a:tailEnd type="none" w="sm" len="sm"/>
                    </a:lnB>
                  </a:tcPr>
                </a:tc>
                <a:extLst>
                  <a:ext uri="{0D108BD9-81ED-4DB2-BD59-A6C34878D82A}">
                    <a16:rowId xmlns:a16="http://schemas.microsoft.com/office/drawing/2014/main" val="10001"/>
                  </a:ext>
                </a:extLst>
              </a:tr>
              <a:tr h="1524000">
                <a:tc>
                  <a:txBody>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Arial"/>
                        <a:buNone/>
                        <a:tabLst/>
                        <a:defRPr/>
                      </a:pPr>
                      <a:r>
                        <a:rPr lang="en-US" sz="1300" dirty="0">
                          <a:highlight>
                            <a:srgbClr val="FFFFFF"/>
                          </a:highlight>
                          <a:latin typeface="Times New Roman"/>
                          <a:ea typeface="Times New Roman"/>
                          <a:cs typeface="Times New Roman"/>
                          <a:sym typeface="Times New Roman"/>
                        </a:rPr>
                        <a:t>Multimodal brain tumor detection and classification using deep saliency map and improved dragonfly optimization algorithm</a:t>
                      </a:r>
                      <a:endParaRPr lang="en-US" sz="1300" u="none" strike="noStrike" cap="none"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r>
                        <a:rPr lang="en" sz="1300" dirty="0">
                          <a:solidFill>
                            <a:srgbClr val="141514"/>
                          </a:solidFill>
                          <a:highlight>
                            <a:srgbClr val="FFFFFF"/>
                          </a:highlight>
                          <a:latin typeface="Times New Roman"/>
                          <a:ea typeface="Times New Roman"/>
                          <a:cs typeface="Times New Roman"/>
                          <a:sym typeface="Times New Roman"/>
                        </a:rPr>
                        <a:t>[5]</a:t>
                      </a:r>
                      <a:endParaRPr sz="1300" u="none" strike="noStrike" cap="none" dirty="0">
                        <a:solidFill>
                          <a:srgbClr val="141514"/>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a:highlight>
                            <a:srgbClr val="FFFFFF"/>
                          </a:highlight>
                          <a:latin typeface="Times New Roman"/>
                          <a:ea typeface="Times New Roman"/>
                          <a:cs typeface="Times New Roman"/>
                          <a:sym typeface="Times New Roman"/>
                        </a:rPr>
                        <a:t>CNN model,</a:t>
                      </a:r>
                      <a:endParaRPr sz="130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endParaRPr sz="130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r>
                        <a:rPr lang="en" sz="1300">
                          <a:highlight>
                            <a:srgbClr val="FFFFFF"/>
                          </a:highlight>
                          <a:latin typeface="Times New Roman"/>
                          <a:ea typeface="Times New Roman"/>
                          <a:cs typeface="Times New Roman"/>
                          <a:sym typeface="Times New Roman"/>
                        </a:rPr>
                        <a:t>Efficient</a:t>
                      </a:r>
                      <a:endParaRPr sz="130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r>
                        <a:rPr lang="en" sz="1300">
                          <a:highlight>
                            <a:srgbClr val="FFFFFF"/>
                          </a:highlight>
                          <a:latin typeface="Times New Roman"/>
                          <a:ea typeface="Times New Roman"/>
                          <a:cs typeface="Times New Roman"/>
                          <a:sym typeface="Times New Roman"/>
                        </a:rPr>
                        <a:t>NetB0</a:t>
                      </a:r>
                      <a:endParaRPr sz="1300"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200"/>
                        <a:buFont typeface="Arial"/>
                        <a:buNone/>
                      </a:pPr>
                      <a:r>
                        <a:rPr lang="en" sz="1200">
                          <a:latin typeface="Times New Roman"/>
                          <a:ea typeface="Times New Roman"/>
                          <a:cs typeface="Times New Roman"/>
                          <a:sym typeface="Times New Roman"/>
                        </a:rPr>
                        <a:t>Br35H:Brain Tumor Detection 2020</a:t>
                      </a:r>
                      <a:endParaRPr sz="1300" u="none" strike="noStrike" cap="none">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9525" cap="flat" cmpd="sng">
                      <a:solidFill>
                        <a:srgbClr val="141514"/>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dirty="0">
                          <a:highlight>
                            <a:srgbClr val="FFFFFF"/>
                          </a:highlight>
                          <a:latin typeface="Times New Roman"/>
                          <a:ea typeface="Times New Roman"/>
                          <a:cs typeface="Times New Roman"/>
                          <a:sym typeface="Times New Roman"/>
                        </a:rPr>
                        <a:t>Accuracy of 95.14, 94.89, and 95.94%</a:t>
                      </a:r>
                      <a:endParaRPr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endParaRPr sz="1300"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endParaRPr sz="1300"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r>
                        <a:rPr lang="en" sz="1300" u="none" strike="noStrike" cap="none" dirty="0">
                          <a:latin typeface="Times New Roman"/>
                          <a:ea typeface="Times New Roman"/>
                          <a:cs typeface="Times New Roman"/>
                          <a:sym typeface="Times New Roman"/>
                        </a:rPr>
                        <a:t>The detection and segmentation networks to avoid redundant processing and improve the generalization capabilities.</a:t>
                      </a:r>
                      <a:endParaRPr sz="1300" u="none" strike="noStrike" cap="none" dirty="0">
                        <a:latin typeface="Times New Roman"/>
                        <a:ea typeface="Times New Roman"/>
                        <a:cs typeface="Times New Roman"/>
                        <a:sym typeface="Times New Roman"/>
                      </a:endParaRPr>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9525" cap="flat" cmpd="sng">
                      <a:solidFill>
                        <a:srgbClr val="14151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 name="Google Shape;470;p7">
            <a:extLst>
              <a:ext uri="{FF2B5EF4-FFF2-40B4-BE49-F238E27FC236}">
                <a16:creationId xmlns:a16="http://schemas.microsoft.com/office/drawing/2014/main" id="{F564786C-7935-CF59-0EA5-7F5076EC2B56}"/>
              </a:ext>
            </a:extLst>
          </p:cNvPr>
          <p:cNvSpPr/>
          <p:nvPr/>
        </p:nvSpPr>
        <p:spPr>
          <a:xfrm>
            <a:off x="2232808" y="246375"/>
            <a:ext cx="4678383" cy="519012"/>
          </a:xfrm>
          <a:prstGeom prst="roundRect">
            <a:avLst>
              <a:gd name="adj" fmla="val 16667"/>
            </a:avLst>
          </a:prstGeom>
          <a:solidFill>
            <a:srgbClr val="389DC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2000" dirty="0">
                <a:solidFill>
                  <a:schemeClr val="lt1"/>
                </a:solidFill>
                <a:latin typeface="Times New Roman"/>
                <a:ea typeface="Times New Roman"/>
                <a:cs typeface="Times New Roman"/>
                <a:sym typeface="Times New Roman"/>
              </a:rPr>
              <a:t>L</a:t>
            </a:r>
            <a:r>
              <a:rPr lang="en" sz="2000" b="0" i="0" u="none" strike="noStrike" cap="none" dirty="0">
                <a:solidFill>
                  <a:schemeClr val="lt1"/>
                </a:solidFill>
                <a:latin typeface="Times New Roman"/>
                <a:ea typeface="Times New Roman"/>
                <a:cs typeface="Times New Roman"/>
                <a:sym typeface="Times New Roman"/>
              </a:rPr>
              <a:t>ITERATURE REVIEW - 03</a:t>
            </a:r>
            <a:endParaRPr sz="20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graphicFrame>
        <p:nvGraphicFramePr>
          <p:cNvPr id="485" name="Google Shape;485;p10"/>
          <p:cNvGraphicFramePr/>
          <p:nvPr>
            <p:extLst>
              <p:ext uri="{D42A27DB-BD31-4B8C-83A1-F6EECF244321}">
                <p14:modId xmlns:p14="http://schemas.microsoft.com/office/powerpoint/2010/main" val="150229359"/>
              </p:ext>
            </p:extLst>
          </p:nvPr>
        </p:nvGraphicFramePr>
        <p:xfrm>
          <a:off x="332833" y="1058320"/>
          <a:ext cx="8478332" cy="3758247"/>
        </p:xfrm>
        <a:graphic>
          <a:graphicData uri="http://schemas.openxmlformats.org/drawingml/2006/table">
            <a:tbl>
              <a:tblPr>
                <a:noFill/>
                <a:tableStyleId>{29CABA87-7EDB-4F4F-80FD-CBDCF09CFABA}</a:tableStyleId>
              </a:tblPr>
              <a:tblGrid>
                <a:gridCol w="1909075">
                  <a:extLst>
                    <a:ext uri="{9D8B030D-6E8A-4147-A177-3AD203B41FA5}">
                      <a16:colId xmlns:a16="http://schemas.microsoft.com/office/drawing/2014/main" val="20000"/>
                    </a:ext>
                  </a:extLst>
                </a:gridCol>
                <a:gridCol w="1607025">
                  <a:extLst>
                    <a:ext uri="{9D8B030D-6E8A-4147-A177-3AD203B41FA5}">
                      <a16:colId xmlns:a16="http://schemas.microsoft.com/office/drawing/2014/main" val="20001"/>
                    </a:ext>
                  </a:extLst>
                </a:gridCol>
                <a:gridCol w="1626050">
                  <a:extLst>
                    <a:ext uri="{9D8B030D-6E8A-4147-A177-3AD203B41FA5}">
                      <a16:colId xmlns:a16="http://schemas.microsoft.com/office/drawing/2014/main" val="20002"/>
                    </a:ext>
                  </a:extLst>
                </a:gridCol>
                <a:gridCol w="3336182">
                  <a:extLst>
                    <a:ext uri="{9D8B030D-6E8A-4147-A177-3AD203B41FA5}">
                      <a16:colId xmlns:a16="http://schemas.microsoft.com/office/drawing/2014/main" val="20003"/>
                    </a:ext>
                  </a:extLst>
                </a:gridCol>
              </a:tblGrid>
              <a:tr h="361575">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dirty="0">
                          <a:latin typeface="Times New Roman"/>
                          <a:ea typeface="Times New Roman"/>
                          <a:cs typeface="Times New Roman"/>
                          <a:sym typeface="Times New Roman"/>
                        </a:rPr>
                        <a:t>Paper Name</a:t>
                      </a:r>
                      <a:endParaRPr sz="1100" u="none" strike="noStrike" cap="none" dirty="0">
                        <a:latin typeface="Times New Roman"/>
                        <a:ea typeface="Times New Roman"/>
                        <a:cs typeface="Times New Roman"/>
                        <a:sym typeface="Times New Roman"/>
                      </a:endParaRPr>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12700" cap="flat" cmpd="sng">
                      <a:solidFill>
                        <a:srgbClr val="000000"/>
                      </a:solidFill>
                      <a:prstDash val="solid"/>
                      <a:round/>
                      <a:headEnd type="none" w="sm" len="sm"/>
                      <a:tailEnd type="none" w="sm" len="sm"/>
                    </a:lnB>
                    <a:solidFill>
                      <a:srgbClr val="389DCB"/>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dirty="0">
                          <a:latin typeface="Times New Roman"/>
                          <a:ea typeface="Times New Roman"/>
                          <a:cs typeface="Times New Roman"/>
                          <a:sym typeface="Times New Roman"/>
                        </a:rPr>
                        <a:t>Methodology</a:t>
                      </a:r>
                      <a:endParaRPr sz="1100" u="none" strike="noStrike" cap="none" dirty="0">
                        <a:latin typeface="Times New Roman"/>
                        <a:ea typeface="Times New Roman"/>
                        <a:cs typeface="Times New Roman"/>
                        <a:sym typeface="Times New Roman"/>
                      </a:endParaRPr>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12700" cap="flat" cmpd="sng">
                      <a:solidFill>
                        <a:srgbClr val="000000"/>
                      </a:solidFill>
                      <a:prstDash val="solid"/>
                      <a:round/>
                      <a:headEnd type="none" w="sm" len="sm"/>
                      <a:tailEnd type="none" w="sm" len="sm"/>
                    </a:lnB>
                    <a:solidFill>
                      <a:srgbClr val="389DCB"/>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latin typeface="Times New Roman"/>
                          <a:ea typeface="Times New Roman"/>
                          <a:cs typeface="Times New Roman"/>
                          <a:sym typeface="Times New Roman"/>
                        </a:rPr>
                        <a:t>Data</a:t>
                      </a:r>
                      <a:endParaRPr sz="1100" u="none" strike="noStrike" cap="none">
                        <a:latin typeface="Times New Roman"/>
                        <a:ea typeface="Times New Roman"/>
                        <a:cs typeface="Times New Roman"/>
                        <a:sym typeface="Times New Roman"/>
                      </a:endParaRPr>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9525" cap="flat" cmpd="sng">
                      <a:solidFill>
                        <a:srgbClr val="141514"/>
                      </a:solidFill>
                      <a:prstDash val="solid"/>
                      <a:round/>
                      <a:headEnd type="none" w="sm" len="sm"/>
                      <a:tailEnd type="none" w="sm" len="sm"/>
                    </a:lnB>
                    <a:solidFill>
                      <a:srgbClr val="389DCB"/>
                    </a:solidFill>
                  </a:tcPr>
                </a:tc>
                <a:tc>
                  <a:txBody>
                    <a:bodyPr/>
                    <a:lstStyle/>
                    <a:p>
                      <a:pPr marL="0" marR="0" lvl="0" indent="0" algn="l" rtl="0">
                        <a:lnSpc>
                          <a:spcPct val="100000"/>
                        </a:lnSpc>
                        <a:spcBef>
                          <a:spcPts val="0"/>
                        </a:spcBef>
                        <a:spcAft>
                          <a:spcPts val="0"/>
                        </a:spcAft>
                        <a:buClr>
                          <a:srgbClr val="000000"/>
                        </a:buClr>
                        <a:buSzPts val="1100"/>
                        <a:buFont typeface="Arial"/>
                        <a:buNone/>
                      </a:pPr>
                      <a:r>
                        <a:rPr lang="en" sz="1100" u="none" strike="noStrike" cap="none">
                          <a:latin typeface="Times New Roman"/>
                          <a:ea typeface="Times New Roman"/>
                          <a:cs typeface="Times New Roman"/>
                          <a:sym typeface="Times New Roman"/>
                        </a:rPr>
                        <a:t>Finding &amp; Limitation</a:t>
                      </a:r>
                      <a:endParaRPr sz="1100" u="none" strike="noStrike" cap="none">
                        <a:latin typeface="Times New Roman"/>
                        <a:ea typeface="Times New Roman"/>
                        <a:cs typeface="Times New Roman"/>
                        <a:sym typeface="Times New Roman"/>
                      </a:endParaRPr>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9525" cap="flat" cmpd="sng">
                      <a:solidFill>
                        <a:srgbClr val="141514"/>
                      </a:solidFill>
                      <a:prstDash val="solid"/>
                      <a:round/>
                      <a:headEnd type="none" w="sm" len="sm"/>
                      <a:tailEnd type="none" w="sm" len="sm"/>
                    </a:lnB>
                    <a:solidFill>
                      <a:srgbClr val="389DCB"/>
                    </a:solidFill>
                  </a:tcPr>
                </a:tc>
                <a:extLst>
                  <a:ext uri="{0D108BD9-81ED-4DB2-BD59-A6C34878D82A}">
                    <a16:rowId xmlns:a16="http://schemas.microsoft.com/office/drawing/2014/main" val="10000"/>
                  </a:ext>
                </a:extLst>
              </a:tr>
              <a:tr h="1486592">
                <a:tc>
                  <a:txBody>
                    <a:bodyPr/>
                    <a:lstStyle/>
                    <a:p>
                      <a:pPr marL="0" lvl="0" indent="0" algn="l" rtl="0">
                        <a:lnSpc>
                          <a:spcPct val="115000"/>
                        </a:lnSpc>
                        <a:spcBef>
                          <a:spcPts val="1200"/>
                        </a:spcBef>
                        <a:spcAft>
                          <a:spcPts val="0"/>
                        </a:spcAft>
                        <a:buNone/>
                      </a:pPr>
                      <a:r>
                        <a:rPr lang="en-US" sz="1300" dirty="0">
                          <a:latin typeface="Times New Roman"/>
                          <a:ea typeface="Times New Roman"/>
                          <a:cs typeface="Times New Roman"/>
                          <a:sym typeface="Times New Roman"/>
                        </a:rPr>
                        <a:t>Fast brain tumor detection using adaptive stochastic gradient descent on shared-memory parallel environment</a:t>
                      </a:r>
                    </a:p>
                    <a:p>
                      <a:pPr marL="0" marR="0" lvl="0" indent="0" algn="l" rtl="0">
                        <a:lnSpc>
                          <a:spcPct val="100000"/>
                        </a:lnSpc>
                        <a:spcBef>
                          <a:spcPts val="0"/>
                        </a:spcBef>
                        <a:spcAft>
                          <a:spcPts val="0"/>
                        </a:spcAft>
                        <a:buClr>
                          <a:srgbClr val="000000"/>
                        </a:buClr>
                        <a:buSzPts val="1300"/>
                        <a:buFont typeface="Arial"/>
                        <a:buNone/>
                      </a:pPr>
                      <a:r>
                        <a:rPr lang="en" sz="1300" dirty="0">
                          <a:latin typeface="Times New Roman"/>
                          <a:ea typeface="Times New Roman"/>
                          <a:cs typeface="Times New Roman"/>
                          <a:sym typeface="Times New Roman"/>
                        </a:rPr>
                        <a:t>[6]</a:t>
                      </a:r>
                      <a:endParaRPr sz="1300"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a:latin typeface="Times New Roman"/>
                          <a:ea typeface="Times New Roman"/>
                          <a:cs typeface="Times New Roman"/>
                          <a:sym typeface="Times New Roman"/>
                        </a:rPr>
                        <a:t>SMP-SGD, SMP-Momentum, SMP-Adagrad, and SMP-Adam algorithms</a:t>
                      </a:r>
                      <a:endParaRPr sz="1300"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200"/>
                        <a:buFont typeface="Arial"/>
                        <a:buNone/>
                      </a:pPr>
                      <a:r>
                        <a:rPr lang="en" sz="1200">
                          <a:latin typeface="Times New Roman"/>
                          <a:ea typeface="Times New Roman"/>
                          <a:cs typeface="Times New Roman"/>
                          <a:sym typeface="Times New Roman"/>
                        </a:rPr>
                        <a:t>MRI Brain image</a:t>
                      </a:r>
                      <a:endParaRPr sz="1300" u="none" strike="noStrike" cap="none">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latin typeface="Times New Roman"/>
                          <a:ea typeface="Times New Roman"/>
                          <a:cs typeface="Times New Roman"/>
                          <a:sym typeface="Times New Roman"/>
                        </a:rPr>
                        <a:t>It achieves a 93.4% accuracy.</a:t>
                      </a:r>
                      <a:endParaRPr sz="13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r>
                        <a:rPr lang="en" sz="1300" u="none" strike="noStrike" cap="none">
                          <a:latin typeface="Times New Roman"/>
                          <a:ea typeface="Times New Roman"/>
                          <a:cs typeface="Times New Roman"/>
                          <a:sym typeface="Times New Roman"/>
                        </a:rPr>
                        <a:t>The proposed model will be tested for group engagement detections and evaluated group using the model as a future enhancement.</a:t>
                      </a:r>
                      <a:endParaRPr sz="1300" u="none" strike="noStrike" cap="none">
                        <a:latin typeface="Times New Roman"/>
                        <a:ea typeface="Times New Roman"/>
                        <a:cs typeface="Times New Roman"/>
                        <a:sym typeface="Times New Roman"/>
                      </a:endParaRPr>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9525" cap="flat" cmpd="sng">
                      <a:solidFill>
                        <a:srgbClr val="141514"/>
                      </a:solidFill>
                      <a:prstDash val="solid"/>
                      <a:round/>
                      <a:headEnd type="none" w="sm" len="sm"/>
                      <a:tailEnd type="none" w="sm" len="sm"/>
                    </a:lnB>
                  </a:tcPr>
                </a:tc>
                <a:extLst>
                  <a:ext uri="{0D108BD9-81ED-4DB2-BD59-A6C34878D82A}">
                    <a16:rowId xmlns:a16="http://schemas.microsoft.com/office/drawing/2014/main" val="10001"/>
                  </a:ext>
                </a:extLst>
              </a:tr>
              <a:tr h="1828799">
                <a:tc>
                  <a:txBody>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Arial"/>
                        <a:buNone/>
                        <a:tabLst/>
                        <a:defRPr/>
                      </a:pPr>
                      <a:r>
                        <a:rPr lang="en-US" sz="1300" dirty="0">
                          <a:latin typeface="Times New Roman"/>
                          <a:ea typeface="Times New Roman"/>
                          <a:cs typeface="Times New Roman"/>
                          <a:sym typeface="Times New Roman"/>
                        </a:rPr>
                        <a:t>Vision Transformers, Ensemble Model, and Transfer Learning Leveraging Explainable AI for Brain Tumor Detection and Classification</a:t>
                      </a:r>
                      <a:endParaRPr lang="en-US" sz="13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r>
                        <a:rPr lang="en" sz="1300" dirty="0">
                          <a:latin typeface="Times New Roman"/>
                          <a:ea typeface="Times New Roman"/>
                          <a:cs typeface="Times New Roman"/>
                          <a:sym typeface="Times New Roman"/>
                        </a:rPr>
                        <a:t>[7]</a:t>
                      </a:r>
                      <a:endParaRPr sz="13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endParaRPr sz="1300" u="none" strike="noStrike" cap="none"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a:latin typeface="Times New Roman"/>
                          <a:ea typeface="Times New Roman"/>
                          <a:cs typeface="Times New Roman"/>
                          <a:sym typeface="Times New Roman"/>
                        </a:rPr>
                        <a:t>deep learning (DL) architectures including Visual Geometry Group 16 (VGG16), InceptionV3</a:t>
                      </a:r>
                      <a:endParaRPr sz="1300"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a:latin typeface="Times New Roman"/>
                          <a:ea typeface="Times New Roman"/>
                          <a:cs typeface="Times New Roman"/>
                          <a:sym typeface="Times New Roman"/>
                        </a:rPr>
                        <a:t>MRI Brain </a:t>
                      </a:r>
                      <a:r>
                        <a:rPr lang="en" sz="1450">
                          <a:solidFill>
                            <a:srgbClr val="141514"/>
                          </a:solidFill>
                          <a:highlight>
                            <a:srgbClr val="FFFFFF"/>
                          </a:highlight>
                          <a:latin typeface="Times New Roman"/>
                          <a:ea typeface="Times New Roman"/>
                          <a:cs typeface="Times New Roman"/>
                          <a:sym typeface="Times New Roman"/>
                        </a:rPr>
                        <a:t>3264 images</a:t>
                      </a:r>
                      <a:endParaRPr u="none" strike="noStrike" cap="none">
                        <a:solidFill>
                          <a:srgbClr val="141514"/>
                        </a:solidFill>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dirty="0">
                          <a:highlight>
                            <a:srgbClr val="FFFFFF"/>
                          </a:highlight>
                          <a:latin typeface="Times New Roman"/>
                          <a:ea typeface="Times New Roman"/>
                          <a:cs typeface="Times New Roman"/>
                          <a:sym typeface="Times New Roman"/>
                        </a:rPr>
                        <a:t>Accuracy of model 95.11%</a:t>
                      </a:r>
                      <a:endParaRPr sz="1300" dirty="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300" dirty="0">
                          <a:highlight>
                            <a:srgbClr val="FFFFFF"/>
                          </a:highlight>
                          <a:latin typeface="Times New Roman"/>
                          <a:ea typeface="Times New Roman"/>
                          <a:cs typeface="Times New Roman"/>
                          <a:sym typeface="Times New Roman"/>
                        </a:rPr>
                        <a:t>93.88%,94.19%,</a:t>
                      </a:r>
                      <a:endParaRPr sz="1300" dirty="0">
                        <a:highlight>
                          <a:srgbClr val="FFFFFF"/>
                        </a:highlight>
                        <a:latin typeface="Times New Roman"/>
                        <a:ea typeface="Times New Roman"/>
                        <a:cs typeface="Times New Roman"/>
                        <a:sym typeface="Times New Roman"/>
                      </a:endParaRPr>
                    </a:p>
                    <a:p>
                      <a:pPr marL="0" lvl="0" indent="0" algn="l" rtl="0">
                        <a:lnSpc>
                          <a:spcPct val="115000"/>
                        </a:lnSpc>
                        <a:spcBef>
                          <a:spcPts val="0"/>
                        </a:spcBef>
                        <a:spcAft>
                          <a:spcPts val="0"/>
                        </a:spcAft>
                        <a:buNone/>
                      </a:pPr>
                      <a:r>
                        <a:rPr lang="en" sz="1300" dirty="0">
                          <a:highlight>
                            <a:srgbClr val="FFFFFF"/>
                          </a:highlight>
                          <a:latin typeface="Times New Roman"/>
                          <a:ea typeface="Times New Roman"/>
                          <a:cs typeface="Times New Roman"/>
                          <a:sym typeface="Times New Roman"/>
                        </a:rPr>
                        <a:t>93.88% respectively.</a:t>
                      </a:r>
                      <a:endParaRPr sz="1300" dirty="0">
                        <a:highlight>
                          <a:srgbClr val="FFFFFF"/>
                        </a:highlight>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endParaRPr sz="1300" u="none" strike="noStrike" cap="none" dirty="0">
                        <a:solidFill>
                          <a:srgbClr val="141514"/>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r>
                        <a:rPr lang="en" sz="1300" dirty="0">
                          <a:highlight>
                            <a:srgbClr val="FFFFFF"/>
                          </a:highlight>
                          <a:latin typeface="Times New Roman"/>
                          <a:ea typeface="Times New Roman"/>
                          <a:cs typeface="Times New Roman"/>
                          <a:sym typeface="Times New Roman"/>
                        </a:rPr>
                        <a:t>Furthermore Explainable AI to evaluate the performance and validity of each DL model.</a:t>
                      </a:r>
                      <a:endParaRPr sz="13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endParaRPr sz="1300" u="none" strike="noStrike" cap="none" dirty="0">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9525" cap="flat" cmpd="sng">
                      <a:solidFill>
                        <a:srgbClr val="14151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 name="Google Shape;470;p7">
            <a:extLst>
              <a:ext uri="{FF2B5EF4-FFF2-40B4-BE49-F238E27FC236}">
                <a16:creationId xmlns:a16="http://schemas.microsoft.com/office/drawing/2014/main" id="{41F991BA-C447-7C2F-7EC3-60BE33940169}"/>
              </a:ext>
            </a:extLst>
          </p:cNvPr>
          <p:cNvSpPr/>
          <p:nvPr/>
        </p:nvSpPr>
        <p:spPr>
          <a:xfrm>
            <a:off x="2259902" y="261596"/>
            <a:ext cx="4624196" cy="524111"/>
          </a:xfrm>
          <a:prstGeom prst="roundRect">
            <a:avLst>
              <a:gd name="adj" fmla="val 16667"/>
            </a:avLst>
          </a:prstGeom>
          <a:solidFill>
            <a:srgbClr val="389DC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2000" dirty="0">
                <a:solidFill>
                  <a:schemeClr val="lt1"/>
                </a:solidFill>
                <a:latin typeface="Times New Roman"/>
                <a:ea typeface="Times New Roman"/>
                <a:cs typeface="Times New Roman"/>
                <a:sym typeface="Times New Roman"/>
              </a:rPr>
              <a:t>L</a:t>
            </a:r>
            <a:r>
              <a:rPr lang="en" sz="2000" b="0" i="0" u="none" strike="noStrike" cap="none" dirty="0">
                <a:solidFill>
                  <a:schemeClr val="lt1"/>
                </a:solidFill>
                <a:latin typeface="Times New Roman"/>
                <a:ea typeface="Times New Roman"/>
                <a:cs typeface="Times New Roman"/>
                <a:sym typeface="Times New Roman"/>
              </a:rPr>
              <a:t>ITERATURE REVIEW - 04</a:t>
            </a:r>
            <a:endParaRPr sz="20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graphicFrame>
        <p:nvGraphicFramePr>
          <p:cNvPr id="490" name="Google Shape;490;p11"/>
          <p:cNvGraphicFramePr/>
          <p:nvPr>
            <p:extLst>
              <p:ext uri="{D42A27DB-BD31-4B8C-83A1-F6EECF244321}">
                <p14:modId xmlns:p14="http://schemas.microsoft.com/office/powerpoint/2010/main" val="3449478200"/>
              </p:ext>
            </p:extLst>
          </p:nvPr>
        </p:nvGraphicFramePr>
        <p:xfrm>
          <a:off x="397328" y="986029"/>
          <a:ext cx="8349343" cy="3857465"/>
        </p:xfrm>
        <a:graphic>
          <a:graphicData uri="http://schemas.openxmlformats.org/drawingml/2006/table">
            <a:tbl>
              <a:tblPr>
                <a:noFill/>
                <a:tableStyleId>{29CABA87-7EDB-4F4F-80FD-CBDCF09CFABA}</a:tableStyleId>
              </a:tblPr>
              <a:tblGrid>
                <a:gridCol w="1486579">
                  <a:extLst>
                    <a:ext uri="{9D8B030D-6E8A-4147-A177-3AD203B41FA5}">
                      <a16:colId xmlns:a16="http://schemas.microsoft.com/office/drawing/2014/main" val="20000"/>
                    </a:ext>
                  </a:extLst>
                </a:gridCol>
                <a:gridCol w="2118375">
                  <a:extLst>
                    <a:ext uri="{9D8B030D-6E8A-4147-A177-3AD203B41FA5}">
                      <a16:colId xmlns:a16="http://schemas.microsoft.com/office/drawing/2014/main" val="20001"/>
                    </a:ext>
                  </a:extLst>
                </a:gridCol>
                <a:gridCol w="1173000">
                  <a:extLst>
                    <a:ext uri="{9D8B030D-6E8A-4147-A177-3AD203B41FA5}">
                      <a16:colId xmlns:a16="http://schemas.microsoft.com/office/drawing/2014/main" val="20002"/>
                    </a:ext>
                  </a:extLst>
                </a:gridCol>
                <a:gridCol w="3571389">
                  <a:extLst>
                    <a:ext uri="{9D8B030D-6E8A-4147-A177-3AD203B41FA5}">
                      <a16:colId xmlns:a16="http://schemas.microsoft.com/office/drawing/2014/main" val="20003"/>
                    </a:ext>
                  </a:extLst>
                </a:gridCol>
              </a:tblGrid>
              <a:tr h="48447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dirty="0"/>
                        <a:t>Paper Name</a:t>
                      </a:r>
                      <a:endParaRPr sz="1400" u="none" strike="noStrike" cap="none" dirty="0"/>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12700" cap="flat" cmpd="sng">
                      <a:solidFill>
                        <a:srgbClr val="000000"/>
                      </a:solidFill>
                      <a:prstDash val="solid"/>
                      <a:round/>
                      <a:headEnd type="none" w="sm" len="sm"/>
                      <a:tailEnd type="none" w="sm" len="sm"/>
                    </a:lnB>
                    <a:solidFill>
                      <a:srgbClr val="389DCB"/>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Methodology</a:t>
                      </a:r>
                      <a:endParaRPr sz="1400" u="none" strike="noStrike" cap="none"/>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12700" cap="flat" cmpd="sng">
                      <a:solidFill>
                        <a:srgbClr val="000000"/>
                      </a:solidFill>
                      <a:prstDash val="solid"/>
                      <a:round/>
                      <a:headEnd type="none" w="sm" len="sm"/>
                      <a:tailEnd type="none" w="sm" len="sm"/>
                    </a:lnB>
                    <a:solidFill>
                      <a:srgbClr val="389DCB"/>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Data</a:t>
                      </a:r>
                      <a:endParaRPr sz="1400" u="none" strike="noStrike" cap="none"/>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9525" cap="flat" cmpd="sng">
                      <a:solidFill>
                        <a:srgbClr val="141514"/>
                      </a:solidFill>
                      <a:prstDash val="solid"/>
                      <a:round/>
                      <a:headEnd type="none" w="sm" len="sm"/>
                      <a:tailEnd type="none" w="sm" len="sm"/>
                    </a:lnB>
                    <a:solidFill>
                      <a:srgbClr val="389DCB"/>
                    </a:solidFill>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Finding &amp; Limitation</a:t>
                      </a:r>
                      <a:endParaRPr sz="1400" u="none" strike="noStrike" cap="none"/>
                    </a:p>
                  </a:txBody>
                  <a:tcPr marL="91425" marR="91425" marT="91425" marB="91425">
                    <a:lnL w="9525" cap="flat" cmpd="sng">
                      <a:solidFill>
                        <a:srgbClr val="141514"/>
                      </a:solidFill>
                      <a:prstDash val="solid"/>
                      <a:round/>
                      <a:headEnd type="none" w="sm" len="sm"/>
                      <a:tailEnd type="none" w="sm" len="sm"/>
                    </a:lnL>
                    <a:lnR w="9525" cap="flat" cmpd="sng">
                      <a:solidFill>
                        <a:srgbClr val="141514"/>
                      </a:solidFill>
                      <a:prstDash val="solid"/>
                      <a:round/>
                      <a:headEnd type="none" w="sm" len="sm"/>
                      <a:tailEnd type="none" w="sm" len="sm"/>
                    </a:lnR>
                    <a:lnT w="9525" cap="flat" cmpd="sng">
                      <a:solidFill>
                        <a:srgbClr val="141514"/>
                      </a:solidFill>
                      <a:prstDash val="solid"/>
                      <a:round/>
                      <a:headEnd type="none" w="sm" len="sm"/>
                      <a:tailEnd type="none" w="sm" len="sm"/>
                    </a:lnT>
                    <a:lnB w="12700" cap="flat" cmpd="sng">
                      <a:solidFill>
                        <a:srgbClr val="000000"/>
                      </a:solidFill>
                      <a:prstDash val="solid"/>
                      <a:round/>
                      <a:headEnd type="none" w="sm" len="sm"/>
                      <a:tailEnd type="none" w="sm" len="sm"/>
                    </a:lnB>
                    <a:solidFill>
                      <a:srgbClr val="389DCB"/>
                    </a:solidFill>
                  </a:tcPr>
                </a:tc>
                <a:extLst>
                  <a:ext uri="{0D108BD9-81ED-4DB2-BD59-A6C34878D82A}">
                    <a16:rowId xmlns:a16="http://schemas.microsoft.com/office/drawing/2014/main" val="10000"/>
                  </a:ext>
                </a:extLst>
              </a:tr>
              <a:tr h="1859150">
                <a:tc>
                  <a:txBody>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Arial"/>
                        <a:buNone/>
                        <a:tabLst/>
                        <a:defRPr/>
                      </a:pPr>
                      <a:r>
                        <a:rPr lang="en-US" sz="1300" dirty="0">
                          <a:latin typeface="Times New Roman"/>
                          <a:ea typeface="Times New Roman"/>
                          <a:cs typeface="Times New Roman"/>
                          <a:sym typeface="Times New Roman"/>
                        </a:rPr>
                        <a:t>Improved Multiclass Brain Tumor Detection using Convolutional Neural Networks and Magnetic Resonance Imaging </a:t>
                      </a:r>
                      <a:endParaRPr lang="en-US" sz="13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r>
                        <a:rPr lang="en" sz="1300" dirty="0">
                          <a:latin typeface="Times New Roman"/>
                          <a:ea typeface="Times New Roman"/>
                          <a:cs typeface="Times New Roman"/>
                          <a:sym typeface="Times New Roman"/>
                        </a:rPr>
                        <a:t>[8]</a:t>
                      </a:r>
                      <a:endParaRPr sz="1300" u="none" strike="noStrike" cap="none"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latin typeface="Times New Roman"/>
                          <a:ea typeface="Times New Roman"/>
                          <a:cs typeface="Times New Roman"/>
                          <a:sym typeface="Times New Roman"/>
                        </a:rPr>
                        <a:t>Convolutional Neural Network.</a:t>
                      </a:r>
                      <a:endParaRPr sz="1300"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a:latin typeface="Times New Roman"/>
                          <a:ea typeface="Times New Roman"/>
                          <a:cs typeface="Times New Roman"/>
                          <a:sym typeface="Times New Roman"/>
                        </a:rPr>
                        <a:t>Brain cancers (MRI)</a:t>
                      </a:r>
                      <a:endParaRPr sz="130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r>
                        <a:rPr lang="en" sz="1300">
                          <a:latin typeface="Times New Roman"/>
                          <a:ea typeface="Times New Roman"/>
                          <a:cs typeface="Times New Roman"/>
                          <a:sym typeface="Times New Roman"/>
                        </a:rPr>
                        <a:t>images</a:t>
                      </a:r>
                      <a:endParaRPr sz="1300">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9525" cap="flat" cmpd="sng">
                      <a:solidFill>
                        <a:srgbClr val="141514"/>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a:latin typeface="Times New Roman"/>
                          <a:ea typeface="Times New Roman"/>
                          <a:cs typeface="Times New Roman"/>
                          <a:sym typeface="Times New Roman"/>
                        </a:rPr>
                        <a:t>CNN networks reach 95% of recall, 95.44% accuracy and 95.36% of F1-score</a:t>
                      </a:r>
                      <a:r>
                        <a:rPr lang="en" sz="1300" u="none" strike="noStrike" cap="none">
                          <a:latin typeface="Times New Roman"/>
                          <a:ea typeface="Times New Roman"/>
                          <a:cs typeface="Times New Roman"/>
                          <a:sym typeface="Times New Roman"/>
                        </a:rPr>
                        <a:t>.</a:t>
                      </a:r>
                      <a:endParaRPr sz="13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endParaRPr sz="13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r>
                        <a:rPr lang="en" sz="1300">
                          <a:latin typeface="Times New Roman"/>
                          <a:ea typeface="Times New Roman"/>
                          <a:cs typeface="Times New Roman"/>
                          <a:sym typeface="Times New Roman"/>
                        </a:rPr>
                        <a:t>Enhancing the robustness and precision of models involves the exploration of alternative methodologies and the utilization of substantially larger and more diverse datasets</a:t>
                      </a:r>
                      <a:endParaRPr sz="1300"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1415646">
                <a:tc>
                  <a:txBody>
                    <a:bodyPr/>
                    <a:lstStyle/>
                    <a:p>
                      <a:pPr marL="0" marR="0" lvl="0" indent="0" algn="l" defTabSz="914400" rtl="0" eaLnBrk="1" fontAlgn="auto" latinLnBrk="0" hangingPunct="1">
                        <a:lnSpc>
                          <a:spcPct val="100000"/>
                        </a:lnSpc>
                        <a:spcBef>
                          <a:spcPts val="0"/>
                        </a:spcBef>
                        <a:spcAft>
                          <a:spcPts val="0"/>
                        </a:spcAft>
                        <a:buClr>
                          <a:srgbClr val="000000"/>
                        </a:buClr>
                        <a:buSzPts val="1300"/>
                        <a:buFont typeface="Arial"/>
                        <a:buNone/>
                        <a:tabLst/>
                        <a:defRPr/>
                      </a:pPr>
                      <a:r>
                        <a:rPr lang="en-US" sz="1300" dirty="0">
                          <a:latin typeface="Times New Roman"/>
                          <a:ea typeface="Times New Roman"/>
                          <a:cs typeface="Times New Roman"/>
                          <a:sym typeface="Times New Roman"/>
                        </a:rPr>
                        <a:t>Innovative brain tumor detection using optimized deep learning techniques</a:t>
                      </a:r>
                      <a:endParaRPr lang="en-US" sz="13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r>
                        <a:rPr lang="en" sz="1300" dirty="0">
                          <a:latin typeface="Times New Roman"/>
                          <a:ea typeface="Times New Roman"/>
                          <a:cs typeface="Times New Roman"/>
                          <a:sym typeface="Times New Roman"/>
                        </a:rPr>
                        <a:t>[9]</a:t>
                      </a:r>
                      <a:endParaRPr sz="13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endParaRPr sz="1300" u="none" strike="noStrike" cap="none" dirty="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u="none" strike="noStrike" cap="none">
                          <a:latin typeface="Times New Roman"/>
                          <a:ea typeface="Times New Roman"/>
                          <a:cs typeface="Times New Roman"/>
                          <a:sym typeface="Times New Roman"/>
                        </a:rPr>
                        <a:t>Convolutional neural network (C</a:t>
                      </a:r>
                      <a:r>
                        <a:rPr lang="en" sz="1300">
                          <a:latin typeface="Times New Roman"/>
                          <a:ea typeface="Times New Roman"/>
                          <a:cs typeface="Times New Roman"/>
                          <a:sym typeface="Times New Roman"/>
                        </a:rPr>
                        <a:t>N</a:t>
                      </a:r>
                      <a:r>
                        <a:rPr lang="en" sz="1300" u="none" strike="noStrike" cap="none">
                          <a:latin typeface="Times New Roman"/>
                          <a:ea typeface="Times New Roman"/>
                          <a:cs typeface="Times New Roman"/>
                          <a:sym typeface="Times New Roman"/>
                        </a:rPr>
                        <a:t>N),</a:t>
                      </a:r>
                      <a:r>
                        <a:rPr lang="en" sz="1300">
                          <a:latin typeface="Times New Roman"/>
                          <a:ea typeface="Times New Roman"/>
                          <a:cs typeface="Times New Roman"/>
                          <a:sym typeface="Times New Roman"/>
                        </a:rPr>
                        <a:t>Accuracy, precision and recall parameters</a:t>
                      </a:r>
                      <a:r>
                        <a:rPr lang="en" sz="1300" u="none" strike="noStrike" cap="none">
                          <a:latin typeface="Times New Roman"/>
                          <a:ea typeface="Times New Roman"/>
                          <a:cs typeface="Times New Roman"/>
                          <a:sym typeface="Times New Roman"/>
                        </a:rPr>
                        <a:t>.</a:t>
                      </a:r>
                      <a:endParaRPr sz="1300" u="none" strike="noStrike" cap="none">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300"/>
                        <a:buFont typeface="Arial"/>
                        <a:buNone/>
                      </a:pPr>
                      <a:r>
                        <a:rPr lang="en" sz="1300">
                          <a:latin typeface="Times New Roman"/>
                          <a:ea typeface="Times New Roman"/>
                          <a:cs typeface="Times New Roman"/>
                          <a:sym typeface="Times New Roman"/>
                        </a:rPr>
                        <a:t>Brain cancers (MRI)</a:t>
                      </a:r>
                      <a:endParaRPr sz="1300">
                        <a:latin typeface="Times New Roman"/>
                        <a:ea typeface="Times New Roman"/>
                        <a:cs typeface="Times New Roman"/>
                        <a:sym typeface="Times New Roman"/>
                      </a:endParaRPr>
                    </a:p>
                    <a:p>
                      <a:pPr marL="0" lvl="0" indent="0" algn="l" rtl="0">
                        <a:spcBef>
                          <a:spcPts val="0"/>
                        </a:spcBef>
                        <a:spcAft>
                          <a:spcPts val="0"/>
                        </a:spcAft>
                        <a:buClr>
                          <a:srgbClr val="000000"/>
                        </a:buClr>
                        <a:buSzPts val="1300"/>
                        <a:buFont typeface="Arial"/>
                        <a:buNone/>
                      </a:pPr>
                      <a:r>
                        <a:rPr lang="en" sz="1300">
                          <a:latin typeface="Times New Roman"/>
                          <a:ea typeface="Times New Roman"/>
                          <a:cs typeface="Times New Roman"/>
                          <a:sym typeface="Times New Roman"/>
                        </a:rPr>
                        <a:t>images</a:t>
                      </a:r>
                      <a:endParaRPr sz="1300">
                        <a:latin typeface="Times New Roman"/>
                        <a:ea typeface="Times New Roman"/>
                        <a:cs typeface="Times New Roman"/>
                        <a:sym typeface="Times New Roman"/>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300"/>
                        <a:buFont typeface="Arial"/>
                        <a:buNone/>
                      </a:pPr>
                      <a:r>
                        <a:rPr lang="en" sz="1300" dirty="0">
                          <a:latin typeface="Times New Roman"/>
                          <a:ea typeface="Times New Roman"/>
                          <a:cs typeface="Times New Roman"/>
                          <a:sym typeface="Times New Roman"/>
                        </a:rPr>
                        <a:t>Accuracy of this optimized system has been measured at 98.9%.</a:t>
                      </a:r>
                      <a:endParaRPr sz="13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endParaRPr sz="13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endParaRPr sz="13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endParaRPr sz="1300" u="none" strike="noStrike" cap="none" dirty="0">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300"/>
                        <a:buFont typeface="Arial"/>
                        <a:buNone/>
                      </a:pPr>
                      <a:endParaRPr sz="1300" u="none" strike="noStrike" cap="none" dirty="0">
                        <a:latin typeface="Times New Roman"/>
                        <a:ea typeface="Times New Roman"/>
                        <a:cs typeface="Times New Roman"/>
                        <a:sym typeface="Times New Roman"/>
                      </a:endParaRPr>
                    </a:p>
                  </a:txBody>
                  <a:tcPr marL="91425" marR="91425" marT="91425" marB="91425">
                    <a:lnL w="12700" cap="flat" cmpd="sng">
                      <a:solidFill>
                        <a:srgbClr val="000000"/>
                      </a:solidFill>
                      <a:prstDash val="solid"/>
                      <a:round/>
                      <a:headEnd type="none" w="sm" len="sm"/>
                      <a:tailEnd type="none" w="sm" len="sm"/>
                    </a:lnL>
                    <a:lnR w="9525" cap="flat" cmpd="sng">
                      <a:solidFill>
                        <a:srgbClr val="141514"/>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solidFill>
                        <a:srgbClr val="141514"/>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 name="Google Shape;470;p7">
            <a:extLst>
              <a:ext uri="{FF2B5EF4-FFF2-40B4-BE49-F238E27FC236}">
                <a16:creationId xmlns:a16="http://schemas.microsoft.com/office/drawing/2014/main" id="{45486248-E279-7223-0D7E-371E36B3AA0E}"/>
              </a:ext>
            </a:extLst>
          </p:cNvPr>
          <p:cNvSpPr/>
          <p:nvPr/>
        </p:nvSpPr>
        <p:spPr>
          <a:xfrm>
            <a:off x="2259901" y="233050"/>
            <a:ext cx="4624197" cy="532337"/>
          </a:xfrm>
          <a:prstGeom prst="roundRect">
            <a:avLst>
              <a:gd name="adj" fmla="val 16667"/>
            </a:avLst>
          </a:prstGeom>
          <a:solidFill>
            <a:srgbClr val="389DCB"/>
          </a:solidFill>
          <a:ln w="9525" cap="flat" cmpd="sng">
            <a:no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3000"/>
              <a:buFont typeface="Arial"/>
              <a:buNone/>
            </a:pPr>
            <a:r>
              <a:rPr lang="en" sz="2000" dirty="0">
                <a:solidFill>
                  <a:schemeClr val="lt1"/>
                </a:solidFill>
                <a:latin typeface="Times New Roman"/>
                <a:ea typeface="Times New Roman"/>
                <a:cs typeface="Times New Roman"/>
                <a:sym typeface="Times New Roman"/>
              </a:rPr>
              <a:t>L</a:t>
            </a:r>
            <a:r>
              <a:rPr lang="en" sz="2000" b="0" i="0" u="none" strike="noStrike" cap="none" dirty="0">
                <a:solidFill>
                  <a:schemeClr val="lt1"/>
                </a:solidFill>
                <a:latin typeface="Times New Roman"/>
                <a:ea typeface="Times New Roman"/>
                <a:cs typeface="Times New Roman"/>
                <a:sym typeface="Times New Roman"/>
              </a:rPr>
              <a:t>ITERATURE REVIEW - 05</a:t>
            </a:r>
            <a:endParaRPr sz="2000" b="0" i="0" u="none" strike="noStrike" cap="none" dirty="0">
              <a:solidFill>
                <a:schemeClr val="lt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TotalTime>
  <Words>1735</Words>
  <Application>Microsoft Office PowerPoint</Application>
  <PresentationFormat>On-screen Show (16:9)</PresentationFormat>
  <Paragraphs>262</Paragraphs>
  <Slides>25</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Times New Roman</vt:lpstr>
      <vt:lpstr>Maven Pro</vt:lpstr>
      <vt:lpstr>Nunito</vt:lpstr>
      <vt:lpstr>Public Sans</vt:lpstr>
      <vt:lpstr>Momentum</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antuh</dc:creator>
  <cp:lastModifiedBy>Khadija Binte Yasin</cp:lastModifiedBy>
  <cp:revision>31</cp:revision>
  <dcterms:modified xsi:type="dcterms:W3CDTF">2023-11-15T04:46:01Z</dcterms:modified>
</cp:coreProperties>
</file>